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302" r:id="rId3"/>
    <p:sldId id="259" r:id="rId4"/>
    <p:sldId id="275" r:id="rId5"/>
    <p:sldId id="276" r:id="rId6"/>
    <p:sldId id="267" r:id="rId7"/>
    <p:sldId id="268" r:id="rId8"/>
    <p:sldId id="305" r:id="rId9"/>
    <p:sldId id="30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9" r:id="rId25"/>
    <p:sldId id="303" r:id="rId26"/>
    <p:sldId id="292" r:id="rId27"/>
    <p:sldId id="293" r:id="rId28"/>
    <p:sldId id="297" r:id="rId29"/>
    <p:sldId id="295" r:id="rId30"/>
    <p:sldId id="304" r:id="rId31"/>
    <p:sldId id="299" r:id="rId32"/>
    <p:sldId id="300" r:id="rId33"/>
    <p:sldId id="301" r:id="rId34"/>
    <p:sldId id="261" r:id="rId35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E19"/>
    <a:srgbClr val="CF2331"/>
    <a:srgbClr val="495C94"/>
    <a:srgbClr val="FFD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slides/slide16.xml" Type="http://schemas.openxmlformats.org/officeDocument/2006/relationships/slide"/><Relationship Id="rId18" Target="slides/slide17.xml" Type="http://schemas.openxmlformats.org/officeDocument/2006/relationships/slide"/><Relationship Id="rId19" Target="slides/slide18.xml" Type="http://schemas.openxmlformats.org/officeDocument/2006/relationships/slide"/><Relationship Id="rId2" Target="slides/slide1.xml" Type="http://schemas.openxmlformats.org/officeDocument/2006/relationships/slide"/><Relationship Id="rId20" Target="slides/slide19.xml" Type="http://schemas.openxmlformats.org/officeDocument/2006/relationships/slide"/><Relationship Id="rId21" Target="slides/slide20.xml" Type="http://schemas.openxmlformats.org/officeDocument/2006/relationships/slide"/><Relationship Id="rId22" Target="slides/slide21.xml" Type="http://schemas.openxmlformats.org/officeDocument/2006/relationships/slide"/><Relationship Id="rId23" Target="slides/slide22.xml" Type="http://schemas.openxmlformats.org/officeDocument/2006/relationships/slide"/><Relationship Id="rId24" Target="slides/slide23.xml" Type="http://schemas.openxmlformats.org/officeDocument/2006/relationships/slide"/><Relationship Id="rId25" Target="slides/slide24.xml" Type="http://schemas.openxmlformats.org/officeDocument/2006/relationships/slide"/><Relationship Id="rId26" Target="slides/slide25.xml" Type="http://schemas.openxmlformats.org/officeDocument/2006/relationships/slide"/><Relationship Id="rId27" Target="slides/slide26.xml" Type="http://schemas.openxmlformats.org/officeDocument/2006/relationships/slide"/><Relationship Id="rId28" Target="slides/slide27.xml" Type="http://schemas.openxmlformats.org/officeDocument/2006/relationships/slide"/><Relationship Id="rId29" Target="slides/slide28.xml" Type="http://schemas.openxmlformats.org/officeDocument/2006/relationships/slide"/><Relationship Id="rId3" Target="slides/slide2.xml" Type="http://schemas.openxmlformats.org/officeDocument/2006/relationships/slide"/><Relationship Id="rId30" Target="slides/slide29.xml" Type="http://schemas.openxmlformats.org/officeDocument/2006/relationships/slide"/><Relationship Id="rId31" Target="slides/slide30.xml" Type="http://schemas.openxmlformats.org/officeDocument/2006/relationships/slide"/><Relationship Id="rId32" Target="slides/slide31.xml" Type="http://schemas.openxmlformats.org/officeDocument/2006/relationships/slide"/><Relationship Id="rId33" Target="slides/slide32.xml" Type="http://schemas.openxmlformats.org/officeDocument/2006/relationships/slide"/><Relationship Id="rId34" Target="slides/slide33.xml" Type="http://schemas.openxmlformats.org/officeDocument/2006/relationships/slide"/><Relationship Id="rId35" Target="slides/slide34.xml" Type="http://schemas.openxmlformats.org/officeDocument/2006/relationships/slide"/><Relationship Id="rId36" Target="notesMasters/notesMaster1.xml" Type="http://schemas.openxmlformats.org/officeDocument/2006/relationships/notesMaster"/><Relationship Id="rId37" Target="tags/tag1.xml" Type="http://schemas.openxmlformats.org/officeDocument/2006/relationships/tags"/><Relationship Id="rId38" Target="commentAuthors.xml" Type="http://schemas.openxmlformats.org/officeDocument/2006/relationships/commentAuthors"/><Relationship Id="rId39" Target="presProps.xml" Type="http://schemas.openxmlformats.org/officeDocument/2006/relationships/presProps"/><Relationship Id="rId4" Target="slides/slide3.xml" Type="http://schemas.openxmlformats.org/officeDocument/2006/relationships/slide"/><Relationship Id="rId40" Target="viewProps.xml" Type="http://schemas.openxmlformats.org/officeDocument/2006/relationships/viewProps"/><Relationship Id="rId41" Target="theme/theme1.xml" Type="http://schemas.openxmlformats.org/officeDocument/2006/relationships/theme"/><Relationship Id="rId42" Target="tableStyles.xml" Type="http://schemas.openxmlformats.org/officeDocument/2006/relationships/tableStyles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tags/tag23.xml" Type="http://schemas.openxmlformats.org/officeDocument/2006/relationships/tags"/><Relationship Id="rId2" Target="../tags/tag24.xml" Type="http://schemas.openxmlformats.org/officeDocument/2006/relationships/tags"/><Relationship Id="rId3" Target="../tags/tag2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1.xml.rels><?xml version="1.0" encoding="UTF-8" standalone="no"?><Relationships xmlns="http://schemas.openxmlformats.org/package/2006/relationships"><Relationship Id="rId1" Target="../tags/tag26.xml" Type="http://schemas.openxmlformats.org/officeDocument/2006/relationships/tags"/><Relationship Id="rId2" Target="../tags/tag27.xml" Type="http://schemas.openxmlformats.org/officeDocument/2006/relationships/tags"/><Relationship Id="rId3" Target="../tags/tag2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2.xml.rels><?xml version="1.0" encoding="UTF-8" standalone="no"?><Relationships xmlns="http://schemas.openxmlformats.org/package/2006/relationships"><Relationship Id="rId1" Target="../tags/tag29.xml" Type="http://schemas.openxmlformats.org/officeDocument/2006/relationships/tags"/><Relationship Id="rId2" Target="../tags/tag30.xml" Type="http://schemas.openxmlformats.org/officeDocument/2006/relationships/tags"/><Relationship Id="rId3" Target="../tags/tag3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3.xml.rels><?xml version="1.0" encoding="UTF-8" standalone="no"?><Relationships xmlns="http://schemas.openxmlformats.org/package/2006/relationships"><Relationship Id="rId1" Target="../tags/tag32.xml" Type="http://schemas.openxmlformats.org/officeDocument/2006/relationships/tags"/><Relationship Id="rId2" Target="../tags/tag33.xml" Type="http://schemas.openxmlformats.org/officeDocument/2006/relationships/tags"/><Relationship Id="rId3" Target="../tags/tag3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4.xml.rels><?xml version="1.0" encoding="UTF-8" standalone="no"?><Relationships xmlns="http://schemas.openxmlformats.org/package/2006/relationships"><Relationship Id="rId1" Target="../tags/tag35.xml" Type="http://schemas.openxmlformats.org/officeDocument/2006/relationships/tags"/><Relationship Id="rId2" Target="../tags/tag36.xml" Type="http://schemas.openxmlformats.org/officeDocument/2006/relationships/tags"/><Relationship Id="rId3" Target="../tags/tag3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5.xml.rels><?xml version="1.0" encoding="UTF-8" standalone="no"?><Relationships xmlns="http://schemas.openxmlformats.org/package/2006/relationships"><Relationship Id="rId1" Target="../tags/tag38.xml" Type="http://schemas.openxmlformats.org/officeDocument/2006/relationships/tags"/><Relationship Id="rId2" Target="../tags/tag39.xml" Type="http://schemas.openxmlformats.org/officeDocument/2006/relationships/tags"/><Relationship Id="rId3" Target="../tags/tag4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6.xml.rels><?xml version="1.0" encoding="UTF-8" standalone="no"?><Relationships xmlns="http://schemas.openxmlformats.org/package/2006/relationships"><Relationship Id="rId1" Target="../tags/tag41.xml" Type="http://schemas.openxmlformats.org/officeDocument/2006/relationships/tags"/><Relationship Id="rId2" Target="../tags/tag42.xml" Type="http://schemas.openxmlformats.org/officeDocument/2006/relationships/tags"/><Relationship Id="rId3" Target="../tags/tag4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7.xml.rels><?xml version="1.0" encoding="UTF-8" standalone="no"?><Relationships xmlns="http://schemas.openxmlformats.org/package/2006/relationships"><Relationship Id="rId1" Target="../tags/tag44.xml" Type="http://schemas.openxmlformats.org/officeDocument/2006/relationships/tags"/><Relationship Id="rId2" Target="../tags/tag45.xml" Type="http://schemas.openxmlformats.org/officeDocument/2006/relationships/tags"/><Relationship Id="rId3" Target="../tags/tag4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8.xml.rels><?xml version="1.0" encoding="UTF-8" standalone="no"?><Relationships xmlns="http://schemas.openxmlformats.org/package/2006/relationships"><Relationship Id="rId1" Target="../tags/tag47.xml" Type="http://schemas.openxmlformats.org/officeDocument/2006/relationships/tags"/><Relationship Id="rId2" Target="../tags/tag48.xml" Type="http://schemas.openxmlformats.org/officeDocument/2006/relationships/tags"/><Relationship Id="rId3" Target="../tags/tag4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9.xml.rels><?xml version="1.0" encoding="UTF-8" standalone="no"?><Relationships xmlns="http://schemas.openxmlformats.org/package/2006/relationships"><Relationship Id="rId1" Target="../tags/tag50.xml" Type="http://schemas.openxmlformats.org/officeDocument/2006/relationships/tags"/><Relationship Id="rId2" Target="../tags/tag51.xml" Type="http://schemas.openxmlformats.org/officeDocument/2006/relationships/tags"/><Relationship Id="rId3" Target="../tags/tag5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0.xml.rels><?xml version="1.0" encoding="UTF-8" standalone="no"?><Relationships xmlns="http://schemas.openxmlformats.org/package/2006/relationships"><Relationship Id="rId1" Target="../tags/tag53.xml" Type="http://schemas.openxmlformats.org/officeDocument/2006/relationships/tags"/><Relationship Id="rId2" Target="../tags/tag54.xml" Type="http://schemas.openxmlformats.org/officeDocument/2006/relationships/tags"/><Relationship Id="rId3" Target="../tags/tag5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1.xml.rels><?xml version="1.0" encoding="UTF-8" standalone="no"?><Relationships xmlns="http://schemas.openxmlformats.org/package/2006/relationships"><Relationship Id="rId1" Target="../tags/tag56.xml" Type="http://schemas.openxmlformats.org/officeDocument/2006/relationships/tags"/><Relationship Id="rId2" Target="../tags/tag57.xml" Type="http://schemas.openxmlformats.org/officeDocument/2006/relationships/tags"/><Relationship Id="rId3" Target="../tags/tag5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2.xml.rels><?xml version="1.0" encoding="UTF-8" standalone="no"?><Relationships xmlns="http://schemas.openxmlformats.org/package/2006/relationships"><Relationship Id="rId1" Target="../tags/tag59.xml" Type="http://schemas.openxmlformats.org/officeDocument/2006/relationships/tags"/><Relationship Id="rId2" Target="../tags/tag60.xml" Type="http://schemas.openxmlformats.org/officeDocument/2006/relationships/tags"/><Relationship Id="rId3" Target="../tags/tag6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3.xml.rels><?xml version="1.0" encoding="UTF-8" standalone="no"?><Relationships xmlns="http://schemas.openxmlformats.org/package/2006/relationships"><Relationship Id="rId1" Target="../tags/tag62.xml" Type="http://schemas.openxmlformats.org/officeDocument/2006/relationships/tags"/><Relationship Id="rId2" Target="../tags/tag63.xml" Type="http://schemas.openxmlformats.org/officeDocument/2006/relationships/tags"/><Relationship Id="rId3" Target="../tags/tag6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4.xml.rels><?xml version="1.0" encoding="UTF-8" standalone="no"?><Relationships xmlns="http://schemas.openxmlformats.org/package/2006/relationships"><Relationship Id="rId1" Target="../tags/tag65.xml" Type="http://schemas.openxmlformats.org/officeDocument/2006/relationships/tags"/><Relationship Id="rId2" Target="../tags/tag66.xml" Type="http://schemas.openxmlformats.org/officeDocument/2006/relationships/tags"/><Relationship Id="rId3" Target="../tags/tag6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6.xml.rels><?xml version="1.0" encoding="UTF-8" standalone="no"?><Relationships xmlns="http://schemas.openxmlformats.org/package/2006/relationships"><Relationship Id="rId1" Target="../tags/tag68.xml" Type="http://schemas.openxmlformats.org/officeDocument/2006/relationships/tags"/><Relationship Id="rId2" Target="../tags/tag69.xml" Type="http://schemas.openxmlformats.org/officeDocument/2006/relationships/tags"/><Relationship Id="rId3" Target="../tags/tag7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7.xml.rels><?xml version="1.0" encoding="UTF-8" standalone="no"?><Relationships xmlns="http://schemas.openxmlformats.org/package/2006/relationships"><Relationship Id="rId1" Target="../tags/tag71.xml" Type="http://schemas.openxmlformats.org/officeDocument/2006/relationships/tags"/><Relationship Id="rId2" Target="../tags/tag72.xml" Type="http://schemas.openxmlformats.org/officeDocument/2006/relationships/tags"/><Relationship Id="rId3" Target="../tags/tag7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8.xml.rels><?xml version="1.0" encoding="UTF-8" standalone="no"?><Relationships xmlns="http://schemas.openxmlformats.org/package/2006/relationships"><Relationship Id="rId1" Target="../tags/tag74.xml" Type="http://schemas.openxmlformats.org/officeDocument/2006/relationships/tags"/><Relationship Id="rId2" Target="../tags/tag75.xml" Type="http://schemas.openxmlformats.org/officeDocument/2006/relationships/tags"/><Relationship Id="rId3" Target="../tags/tag7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9.xml.rels><?xml version="1.0" encoding="UTF-8" standalone="no"?><Relationships xmlns="http://schemas.openxmlformats.org/package/2006/relationships"><Relationship Id="rId1" Target="../tags/tag77.xml" Type="http://schemas.openxmlformats.org/officeDocument/2006/relationships/tags"/><Relationship Id="rId2" Target="../tags/tag78.xml" Type="http://schemas.openxmlformats.org/officeDocument/2006/relationships/tags"/><Relationship Id="rId3" Target="../tags/tag7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3.xml.rels><?xml version="1.0" encoding="UTF-8" standalone="no"?><Relationships xmlns="http://schemas.openxmlformats.org/package/2006/relationships"><Relationship Id="rId1" Target="../tags/tag2.xml" Type="http://schemas.openxmlformats.org/officeDocument/2006/relationships/tags"/><Relationship Id="rId2" Target="../tags/tag3.xml" Type="http://schemas.openxmlformats.org/officeDocument/2006/relationships/tags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slideLayouts/slideLayout1.xml" Type="http://schemas.openxmlformats.org/officeDocument/2006/relationships/slideLayout"/></Relationships>
</file>

<file path=ppt/slides/_rels/slide30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31.xml.rels><?xml version="1.0" encoding="UTF-8" standalone="no"?><Relationships xmlns="http://schemas.openxmlformats.org/package/2006/relationships"><Relationship Id="rId1" Target="../tags/tag80.xml" Type="http://schemas.openxmlformats.org/officeDocument/2006/relationships/tags"/><Relationship Id="rId2" Target="../tags/tag81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2.xml.rels><?xml version="1.0" encoding="UTF-8" standalone="no"?><Relationships xmlns="http://schemas.openxmlformats.org/package/2006/relationships"><Relationship Id="rId1" Target="../tags/tag82.xml" Type="http://schemas.openxmlformats.org/officeDocument/2006/relationships/tags"/><Relationship Id="rId2" Target="../tags/tag83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3.xml.rels><?xml version="1.0" encoding="UTF-8" standalone="no"?><Relationships xmlns="http://schemas.openxmlformats.org/package/2006/relationships"><Relationship Id="rId1" Target="../tags/tag84.xml" Type="http://schemas.openxmlformats.org/officeDocument/2006/relationships/tags"/><Relationship Id="rId2" Target="../tags/tag85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4.xml.rels><?xml version="1.0" encoding="UTF-8" standalone="no"?><Relationships xmlns="http://schemas.openxmlformats.org/package/2006/relationships"><Relationship Id="rId1" Target="../tags/tag86.xml" Type="http://schemas.openxmlformats.org/officeDocument/2006/relationships/tags"/><Relationship Id="rId2" Target="../slideLayouts/slideLayout1.xml" Type="http://schemas.openxmlformats.org/officeDocument/2006/relationships/slideLayout"/><Relationship Id="rId3" Target="../media/image2.jpeg" Type="http://schemas.openxmlformats.org/officeDocument/2006/relationships/image"/></Relationships>
</file>

<file path=ppt/slides/_rels/slide4.xml.rels><?xml version="1.0" encoding="UTF-8" standalone="no"?><Relationships xmlns="http://schemas.openxmlformats.org/package/2006/relationships"><Relationship Id="rId1" Target="../tags/tag6.xml" Type="http://schemas.openxmlformats.org/officeDocument/2006/relationships/tags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slideLayouts/slideLayout1.xml" Type="http://schemas.openxmlformats.org/officeDocument/2006/relationships/slideLayout"/><Relationship Id="rId7" Target="../notesSlides/notesSlide1.xml" Type="http://schemas.openxmlformats.org/officeDocument/2006/relationships/notesSlide"/><Relationship Id="rId8" Target="../media/image4.png" Type="http://schemas.openxmlformats.org/officeDocument/2006/relationships/image"/></Relationships>
</file>

<file path=ppt/slides/_rels/slide5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6.xml.rels><?xml version="1.0" encoding="UTF-8" standalone="no"?><Relationships xmlns="http://schemas.openxmlformats.org/package/2006/relationships"><Relationship Id="rId1" Target="../tags/tag11.xml" Type="http://schemas.openxmlformats.org/officeDocument/2006/relationships/tags"/><Relationship Id="rId2" Target="../tags/tag12.xml" Type="http://schemas.openxmlformats.org/officeDocument/2006/relationships/tags"/><Relationship Id="rId3" Target="../tags/tag1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7.xml.rels><?xml version="1.0" encoding="UTF-8" standalone="no"?><Relationships xmlns="http://schemas.openxmlformats.org/package/2006/relationships"><Relationship Id="rId1" Target="../tags/tag14.xml" Type="http://schemas.openxmlformats.org/officeDocument/2006/relationships/tags"/><Relationship Id="rId2" Target="../tags/tag15.xml" Type="http://schemas.openxmlformats.org/officeDocument/2006/relationships/tags"/><Relationship Id="rId3" Target="../tags/tag1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8.xml.rels><?xml version="1.0" encoding="UTF-8" standalone="no"?><Relationships xmlns="http://schemas.openxmlformats.org/package/2006/relationships"><Relationship Id="rId1" Target="../tags/tag17.xml" Type="http://schemas.openxmlformats.org/officeDocument/2006/relationships/tags"/><Relationship Id="rId2" Target="../tags/tag18.xml" Type="http://schemas.openxmlformats.org/officeDocument/2006/relationships/tags"/><Relationship Id="rId3" Target="../tags/tag1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9.xml.rels><?xml version="1.0" encoding="UTF-8" standalone="no"?><Relationships xmlns="http://schemas.openxmlformats.org/package/2006/relationships"><Relationship Id="rId1" Target="../tags/tag20.xml" Type="http://schemas.openxmlformats.org/officeDocument/2006/relationships/tags"/><Relationship Id="rId2" Target="../tags/tag21.xml" Type="http://schemas.openxmlformats.org/officeDocument/2006/relationships/tags"/><Relationship Id="rId3" Target="../tags/tag2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4775" y="370527"/>
            <a:ext cx="10098778" cy="7694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b="1" dirty="0" lang="zh-CN" sz="4400">
                <a:solidFill>
                  <a:schemeClr val="bg1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anose="02010609060101010101" typeface="黑体"/>
                <a:ea charset="-122" panose="02010609060101010101" typeface="黑体"/>
                <a:sym typeface="+mn-ea"/>
              </a:rPr>
              <a:t>肾性贫血1例病例分享</a:t>
            </a:r>
            <a:endParaRPr altLang="en-US" b="1" dirty="0" lang="zh-CN" sz="4400">
              <a:solidFill>
                <a:schemeClr val="bg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66799" y="3832648"/>
            <a:ext cx="6342185" cy="121283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医生：储文文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医院：上海健康医学院附属周浦医院</a:t>
            </a:r>
            <a:endParaRPr altLang="zh-CN" b="1" dirty="0" lang="en-US" sz="2400">
              <a:solidFill>
                <a:srgbClr val="495C94"/>
              </a:solidFill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血常规：
检查日期：2023-09-28
白细胞计数：7.64 x10^9/L	红细胞计数：4.25 x10^12/L
血红蛋白浓度：125.0 g/L	血小板计数：202.0 x10^9/L
中性粒细胞百分比：66.2%	淋巴细胞百分比：7.2%
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血生化：
检查日期：2023-09-28
丙氨酸氨基转氨酶：8.0 U/L	天门冬氨酸氨基转移酶氨基：11.0 U/L
总胆红素：9.36 μmol/L	直接胆红素：4.1 μmol/L
尿素：15.66 mmol/L	肌酐：826.0 μmol/L
总胆固醇：2.9 mmol/L	甘油三酯：2.02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凝血功能：
检查日期：2023-09-28
凝血酶时间：18.2 s	活化部分凝血酶原时间：42.3 s
凝血酶原时间：10.8 s	
国际化标准比值：0.87%	D/二聚体：0.56 mg/L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血涂片：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肝功能：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肾功能：
检查日期：2023-09-28
血肌酐：826.0 μmol/L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免疫检查：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尿常规：
检查日期：2023-09-27
尿潜血：阳性（+）	
尿红细胞计数：38.7 个/高倍视野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大便常规：
检查日期：2023-09-28
大便隐血：阴性（-）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电解质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水平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检查日期：2023-09-28
钠：135.0 mmol/L	钾：3.65 mmol/L
钙： 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肌酶：
检查日期：2023-09-28
肌酸激酶同工酶(CKMB)：1.75 ng/mL	超敏肌钙蛋白T(cTnT)：0.02 ng/mL
肌红蛋白(ng/mL)：158.29 ng/mL
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心电图：
检查日期：2023-09-28
HR/心率： bpm/mL	PR：242.0 ms
QT：386.0 ms	QTc：416.0 ms
QRSD：-37.0 ms
心电图诊断：1、窦性心律 2.I度房室传导阻滞 3、ST-T轻度异常
心电图特点：心电图：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其他辅助检查：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影像学检查（有则记录）：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（三）病情诊断</a:t>
            </a: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临床诊断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临床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鉴别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：1.慢性肾衰竭（肾功能不全）合并贫血2.慢性肾衰竭（肾功能不全）合并肾性骨病3.血液透析4.高磷血症5.慢性胃炎6.高血压病3级（极高危）7.2型糖尿病8.冠状动脉粥样硬化性心脏病
诊断依据：1.慢性肾衰竭（肾功能不全）合并贫血、慢性肾衰竭（肾功能不全）合并肾性骨病、高磷血症：患者老年男性，此次因“肌酐增高16年，规律血透5年，呃逆3月”入院，查体：左前臂动静脉内瘘触及震颤。双下肢轻微麻木、针刺感，使用司维拉姆降磷，使用促红素纠正贫血，故此项诊断成立。
2.慢性胃炎：患者既往有黑便病史，有呃逆，故需考虑此项诊断，待胃镜检查明确诊断。
3.高血压病3级（极高危）：患者有高血压病史16余年，最高血压200/100mmHg,目前服用络活喜1#bid、诺欣妥1粒 bid治疗，血压控制情况不佳，平素血压140-160/80-100mmHg,故此项诊断成立。
4.2型糖尿病：有糖尿病病史15年，目前应用混合优泌林（早11u)治疗，血糖未监测，故此项诊断成立。
5.冠状动脉粥样硬化性心脏病：患者偶有胸闷心悸，查心超：左房室增大伴左室舒张功能减退、升主动脉及主动脉窦部增宽、少量心包积液，故此项诊断成立。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分期/分类/分型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其他诊断（有则记录）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（一）治疗方式：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（二）诊疗计划：
诊疗计划: 纳入肾性贫血临床 入径 QD 08；皮下注射1次 w26BIW 08；
※人促红素注射液(预充式)（基）10000IU/1ml/支 10000IU皮下 w26BIW 08；
碳酸镧咀嚼片(gt) 500mg*20片/瓶 500mg 口服 TID 08,12,16；
沙库巴曲缬沙坦钠片100mg*14片/盒 100mg 口服 BID 08,16；
盐酸乐卡地平片（带5)10mg*7片*2板/盒10mg口服 BID 08,16；
(礼混)精蛋白人胰岛素混合注射液(30R)(基（带6）3ml:300单位（笔芯)支/盒 11IU皮下 QD 08 自理；
葡萄糖测定（病房）4次 QD 08 空腹+三餐后2h；
※复方氨基酸注射液(9AA)(监250m:13.98g总氨基酸)/瓶 250ml 静滴 QD 08；
静脉注射 1次 QD 08 环磷；
静脉注射 1次 QD 08 左卡；
环磷腺苷注射液2ml:20mg*10支/盒 20mg 静注 QD；
氯化钠注射液（基）0.9%×10ml/支
</a:t>
            </a: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（三）治疗用药：
2024-07-09：
治疗用药: （乙10）达依泊汀α注射液，40ug/0.5ml*101，1ml，静推，QW，30天；
(甲甲)肝素钠注射液（基），2ml:1.25万单位2，2ml，静推，TIW，1天
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8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（四）治疗过程：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有无治疗延迟：  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无治疗减量：原因、证据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有无更换其他方案：原因、证据、具体方案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75056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（五）随访：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实验室检查：
随访1-实验室检查：
随访2-实验室检查：
</a:t>
            </a: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合并用药（有则记录）：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药物名称：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单次给药剂量：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给药频率：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用药原因：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开始日期：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是否持续使用：</a:t>
            </a: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结束日期：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不良事件：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严重不良事件：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（六）治疗疗效及转归：</a:t>
            </a: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979170" y="1162685"/>
            <a:ext cx="9214697" cy="4500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成年人连续3个月以上肾小球滤过率（GFR）低于每分钟60ml/1.73m2，或GFR高于每分钟60ml/1.73m2但肾结构有损伤时，即可诊断为CKD[1]。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根据GFR、尿蛋白水平，可以将慢性肾脏病分为1~5期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[1]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，当GFR低于每分钟15ml/1.73m2时，被认定为肾功能衰竭（RF），随着CKD的缓慢进展，进入第5期后出现尿毒症，临床上称之为终末期肾病（ESRD）。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2020年，据世界卫生组织统计，全球CKD患病率为10.1%~13.3%，超过了糖尿病、慢性阻塞性肺疾病、抑郁症等疾病，死亡率从2000年的8.13%上升到2019年的13%，死因从第13位上升到第10位，预计2040年将成为全球第5大死因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[2]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。</a:t>
            </a: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6207760"/>
            <a:ext cx="5203190" cy="587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[1]上海市肾内科临床质量控制中心专家组. 慢性肾脏病早期筛查、诊断及防治指南（2022年版）[J]. 中华肾脏病杂志, 2022, 38(5): 453-464. 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 World Health Organization. World Health Statistics 2020. Geneva: World Health Organization, 2020. </a:t>
            </a: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0000"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预计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2040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年，慢性肾脏病将成为全球第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5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大死因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请用一段话总结该案例的特殊性及诊疗过程中引发的思考：</a:t>
            </a: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利益冲突说明：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5404" y="1203239"/>
            <a:ext cx="2087880" cy="70675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参考文献 ：</a:t>
            </a:r>
            <a:endParaRPr altLang="zh-CN" b="1" dirty="0" kern="100" lang="en-US" sz="2400">
              <a:effectLst/>
              <a:latin typeface="+mj-ea"/>
              <a:ea typeface="+mj-ea"/>
              <a:cs charset="-122" panose="020B0503020204020204" pitchFamily="34" typeface="微软雅黑"/>
            </a:endParaRPr>
          </a:p>
          <a:p>
            <a:pPr algn="l">
              <a:buClrTx/>
              <a:buSzTx/>
              <a:buFontTx/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Reference list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5404" y="2006240"/>
            <a:ext cx="10861191" cy="113473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lvl="0">
              <a:lnSpc>
                <a:spcPts val="2800"/>
              </a:lnSpc>
            </a:pPr>
            <a:r>
              <a:rPr altLang="zh-CN" dirty="0" kern="100" lang="en-US">
                <a:effectLst/>
                <a:latin typeface="+mn-ea"/>
                <a:cs charset="-122" panose="020B0503020204020204" pitchFamily="34" typeface="微软雅黑"/>
              </a:rPr>
              <a:t>[1]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[2]</a:t>
            </a: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[3]</a:t>
            </a:r>
            <a:endParaRPr altLang="en-US" dirty="0" kern="100" lang="zh-CN">
              <a:effectLst/>
              <a:latin typeface="+mn-ea"/>
              <a:cs charset="-122" panose="020B0503020204020204" pitchFamily="34" typeface="微软雅黑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1653540" y="2150110"/>
            <a:ext cx="921956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dirty="0" lang="zh-CN" sz="6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ea"/>
              </a:rPr>
              <a:t>感谢聆听！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516467" y="1162685"/>
            <a:ext cx="6917266" cy="36751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肾脏替代治疗（RRT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是利用血液净化技术清除体内代谢废物，改善尿毒症患者临床不适症状的部分肾脏功能替代治疗方法，主要包括血液透析（HD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）、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腹膜透析（PD）和肾移植（KT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2020年国际肾脏学会发布的临床调查研究数据显示，尿毒症患者在接受透析治疗后，平均寿命可延长5~10年，如果积极配合治疗可维持寿命20年以上，最高达40年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。</a:t>
            </a: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一项回顾性研究显示，接受治疗的终末期肾病患三年全因死亡率下降了约一半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（相对下降51%，95%CI=41~60%)。（图）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7500"/>
          </a:bodyPr>
          <a:lstStyle/>
          <a:p>
            <a:r>
              <a:rPr b="1" dirty="0" spc="200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肾脏替代治疗是降低肾衰竭死亡的有效手段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5746750"/>
            <a:ext cx="5203190" cy="1544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[1]徐佳莹,于洗河.肾脏替代治疗的应用与效益研究进展[J].卫生经济研究,2023,40(03):24-28+31.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[2]International Society Of Nephrology. Advancing Kidney Health Worldwide [EB/OL]. (2021-01-01)[2023-10-31].https://www.theisn.org/.</a:t>
            </a: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[3]Storey BC, Staplin N, Harper CH, et al. Declining comorbidity-adjusted mortality rates in English patients receiving maintenance renal replacement therapy. Kidney Int. 2018;93(5):1165-1174. doi:10.1016/j.kint.2017.11.020</a:t>
            </a:r>
          </a:p>
        </p:txBody>
      </p:sp>
      <p:pic>
        <p:nvPicPr>
          <p:cNvPr id="1262959642" name="图片 1"/>
          <p:cNvPicPr>
            <a:picLocks noChangeArrowheads="1" noChangeAspect="1"/>
          </p:cNvPicPr>
          <p:nvPr>
            <p:custDataLst>
              <p:tags r:id="rId4"/>
            </p:custDataLst>
          </p:nvPr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6133" y="1162685"/>
            <a:ext cx="4311650" cy="4095898"/>
          </a:xfrm>
          <a:prstGeom prst="rect">
            <a:avLst/>
          </a:prstGeom>
          <a:noFill/>
        </p:spPr>
      </p:pic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622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（一）患者基本信息</a:t>
            </a:r>
            <a:endParaRPr b="1" dirty="0" lang="zh-CN" sz="2400">
              <a:solidFill>
                <a:schemeClr val="accent2">
                  <a:lumMod val="75000"/>
                </a:schemeClr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姓名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：徐*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性别：男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年龄：76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入院日期：2023-09-27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医院：上海健康医学院附属周浦医院</a:t>
            </a:r>
            <a:endParaRPr b="1" dirty="0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主诉：肌酐增高16年，规律血透5年，呃逆3月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现病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史：
现病史: 患者16余年前发现血肌酐升高（具体不详），平时服用肾衰宁、尿毒清治疗。患者血肌酐逐渐升高，多次发作右膝关节肿痛，考虑为痛风，每次服用痛风定后可好转。2018年患者因发现黑便就诊，查血红蛋白46g/L;肾功能：尿素44.75mmol/L↑，肌酐567.5umol/L↑，尿酸547.1umol/L↑，自此 开始规律血透（每周三次），目前患者透析每次超滤量约2-3kg,24小时尿量约500ml。近3月患者反复出现呃逆，无明星腹胀，无腹痛腹泻，无便秘，无咳嗽咳痰，无反酸，服用莫沙必利、雷贝拉唑等未见效果，现为进一步治疗，拟“尿毒症”收治入院。患者自本次发病以来，精神一般，胃纳尚可，睡眠一 般，便秘，小便如上，体力无明显下降，体重无明显下降。 患者自本次发病以来，精神可，胃纳可，睡眠可，大便如常，小便如常，体力无明显下降，体重 无明显下降。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既往史：
既往史: 平素健康状况一般；有无高血压病史患者有高血压病史16余年，最高血压200/100mmHg,目前服用络活喜1#bid、诺欣妥1粒bid治疗，血压控制情况不佳，平素血压140-160/80-100mmHg。有糖尿病病史15年，目前应用混合优泌林（早11u)治疗，血糖未监测。1992年因“胆结石”行当囊切除术，术后恢复良好。否认慢性支气管炎病史。有无胆结石病史否认胆囊炎病史。否认传染病史。预防接种史按规定。否认新型冠状病毒疫苗接种史。否认手术外伤史。否认输血史。否认药物过敏史，否认食物过敏史。
</a:t>
            </a:r>
          </a:p>
          <a:p>
            <a:pPr algn="just">
              <a:lnSpc>
                <a:spcPct val="200000"/>
              </a:lnSpc>
              <a:buClrTx/>
              <a:buSzTx/>
              <a:buFontTx/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个人史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个人史：出生于上海市浦东新区，生长于上海。从事退休工作。否认吸烟史；否认饮酒史。否认药物嗜好。无工业毒物、粉尘、放射性物质接触史。无冶游史。否认疫水疫区接触史。流行病学史：1、既往有感染新型冠状病毒病史；2、无7天内境外旅居史。
婚育史: 已婚，已育，子女健康状况良好。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家族史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altLang="en-US"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体格检查</a:t>
            </a:r>
            <a:r>
              <a:rPr b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生命体征：BP：163/88mmHg，HR:67次/分
一般情况：BP：163/88mmHg。神清，颈软，气管居中，颈静脉无充盈。胸廓正常，双侧语颤对称，两肺呼吸音粗，未闻及干湿性罗音。心前区无隆起，心尖搏动无弥散。心尖搏动位于左侧第五肋间隙左锁骨中线内0.5cm,未及拾举性搏动。心界无扩大。R:67次/分，律齐，未闻及早搏，各瓣听诊区未及病理性杂音。腹平软，右侧腹部可见一陈旧斜行手术疤痕，腹壁静脉无曲张，腹部未及包块，肝脾肋下未及肿大，全腹无压痛、反跳痛、肌卫。肝肾叩击痛（-）。移动性浊音(-)肠鸣音正常，左前臂动静脉内瘘触及震颤。双下肢轻微麻木、针刺感，病理反射未引出。
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Y0OWJmMzdjMmFkMmE3N2NlNTQyZjIzOGM3NTg5YT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宽屏</PresentationFormat>
  <Paragraphs>194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3" baseType="lpstr">
      <vt:lpstr>黑体</vt:lpstr>
      <vt:lpstr>楷体</vt:lpstr>
      <vt:lpstr>思源黑体 CN Bold</vt:lpstr>
      <vt:lpstr>微软雅黑</vt:lpstr>
      <vt:lpstr>Arial</vt:lpstr>
      <vt:lpstr>Arial Black</vt:lpstr>
      <vt:lpstr>Calibri</vt:lpstr>
      <vt:lpstr>Wingdings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2023-11-06T03:15:00Z</dcterms:created>
  <dc:creator>万怡医学</dc:creator>
  <cp:lastModifiedBy>zx w</cp:lastModifiedBy>
  <dcterms:modified xsi:type="dcterms:W3CDTF">2024-06-25T10:16:12Z</dcterms:modified>
  <cp:revision>55</cp:revision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E10C0855E65C4AF7B0774ED065B148DE_13</vt:lpwstr>
  </property>
  <property fmtid="{D5CDD505-2E9C-101B-9397-08002B2CF9AE}" pid="3" name="KSOProductBuildVer">
    <vt:lpwstr>2052-12.1.0.16929</vt:lpwstr>
  </property>
</Properties>
</file>