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tags+xml" PartName="/ppt/tags/tag86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no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6" r:id="rId2"/>
    <p:sldId id="302" r:id="rId3"/>
    <p:sldId id="259" r:id="rId4"/>
    <p:sldId id="275" r:id="rId5"/>
    <p:sldId id="276" r:id="rId6"/>
    <p:sldId id="267" r:id="rId7"/>
    <p:sldId id="268" r:id="rId8"/>
    <p:sldId id="305" r:id="rId9"/>
    <p:sldId id="30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69" r:id="rId25"/>
    <p:sldId id="303" r:id="rId26"/>
    <p:sldId id="292" r:id="rId27"/>
    <p:sldId id="293" r:id="rId28"/>
    <p:sldId id="297" r:id="rId29"/>
    <p:sldId id="295" r:id="rId30"/>
    <p:sldId id="304" r:id="rId31"/>
    <p:sldId id="299" r:id="rId32"/>
    <p:sldId id="300" r:id="rId33"/>
    <p:sldId id="301" r:id="rId34"/>
    <p:sldId id="261" r:id="rId35"/>
  </p:sldIdLst>
  <p:sldSz cx="12192000" cy="6858000"/>
  <p:notesSz cx="6858000" cy="9144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E19"/>
    <a:srgbClr val="CF2331"/>
    <a:srgbClr val="495C94"/>
    <a:srgbClr val="FFD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no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slides/slide11.xml" Type="http://schemas.openxmlformats.org/officeDocument/2006/relationships/slide"/><Relationship Id="rId13" Target="slides/slide12.xml" Type="http://schemas.openxmlformats.org/officeDocument/2006/relationships/slide"/><Relationship Id="rId14" Target="slides/slide13.xml" Type="http://schemas.openxmlformats.org/officeDocument/2006/relationships/slide"/><Relationship Id="rId15" Target="slides/slide14.xml" Type="http://schemas.openxmlformats.org/officeDocument/2006/relationships/slide"/><Relationship Id="rId16" Target="slides/slide15.xml" Type="http://schemas.openxmlformats.org/officeDocument/2006/relationships/slide"/><Relationship Id="rId17" Target="slides/slide16.xml" Type="http://schemas.openxmlformats.org/officeDocument/2006/relationships/slide"/><Relationship Id="rId18" Target="slides/slide17.xml" Type="http://schemas.openxmlformats.org/officeDocument/2006/relationships/slide"/><Relationship Id="rId19" Target="slides/slide18.xml" Type="http://schemas.openxmlformats.org/officeDocument/2006/relationships/slide"/><Relationship Id="rId2" Target="slides/slide1.xml" Type="http://schemas.openxmlformats.org/officeDocument/2006/relationships/slide"/><Relationship Id="rId20" Target="slides/slide19.xml" Type="http://schemas.openxmlformats.org/officeDocument/2006/relationships/slide"/><Relationship Id="rId21" Target="slides/slide20.xml" Type="http://schemas.openxmlformats.org/officeDocument/2006/relationships/slide"/><Relationship Id="rId22" Target="slides/slide21.xml" Type="http://schemas.openxmlformats.org/officeDocument/2006/relationships/slide"/><Relationship Id="rId23" Target="slides/slide22.xml" Type="http://schemas.openxmlformats.org/officeDocument/2006/relationships/slide"/><Relationship Id="rId24" Target="slides/slide23.xml" Type="http://schemas.openxmlformats.org/officeDocument/2006/relationships/slide"/><Relationship Id="rId25" Target="slides/slide24.xml" Type="http://schemas.openxmlformats.org/officeDocument/2006/relationships/slide"/><Relationship Id="rId26" Target="slides/slide25.xml" Type="http://schemas.openxmlformats.org/officeDocument/2006/relationships/slide"/><Relationship Id="rId27" Target="slides/slide26.xml" Type="http://schemas.openxmlformats.org/officeDocument/2006/relationships/slide"/><Relationship Id="rId28" Target="slides/slide27.xml" Type="http://schemas.openxmlformats.org/officeDocument/2006/relationships/slide"/><Relationship Id="rId29" Target="slides/slide28.xml" Type="http://schemas.openxmlformats.org/officeDocument/2006/relationships/slide"/><Relationship Id="rId3" Target="slides/slide2.xml" Type="http://schemas.openxmlformats.org/officeDocument/2006/relationships/slide"/><Relationship Id="rId30" Target="slides/slide29.xml" Type="http://schemas.openxmlformats.org/officeDocument/2006/relationships/slide"/><Relationship Id="rId31" Target="slides/slide30.xml" Type="http://schemas.openxmlformats.org/officeDocument/2006/relationships/slide"/><Relationship Id="rId32" Target="slides/slide31.xml" Type="http://schemas.openxmlformats.org/officeDocument/2006/relationships/slide"/><Relationship Id="rId33" Target="slides/slide32.xml" Type="http://schemas.openxmlformats.org/officeDocument/2006/relationships/slide"/><Relationship Id="rId34" Target="slides/slide33.xml" Type="http://schemas.openxmlformats.org/officeDocument/2006/relationships/slide"/><Relationship Id="rId35" Target="slides/slide34.xml" Type="http://schemas.openxmlformats.org/officeDocument/2006/relationships/slide"/><Relationship Id="rId36" Target="notesMasters/notesMaster1.xml" Type="http://schemas.openxmlformats.org/officeDocument/2006/relationships/notesMaster"/><Relationship Id="rId37" Target="tags/tag1.xml" Type="http://schemas.openxmlformats.org/officeDocument/2006/relationships/tags"/><Relationship Id="rId38" Target="commentAuthors.xml" Type="http://schemas.openxmlformats.org/officeDocument/2006/relationships/commentAuthors"/><Relationship Id="rId39" Target="presProps.xml" Type="http://schemas.openxmlformats.org/officeDocument/2006/relationships/presProps"/><Relationship Id="rId4" Target="slides/slide3.xml" Type="http://schemas.openxmlformats.org/officeDocument/2006/relationships/slide"/><Relationship Id="rId40" Target="viewProps.xml" Type="http://schemas.openxmlformats.org/officeDocument/2006/relationships/viewProps"/><Relationship Id="rId41" Target="theme/theme1.xml" Type="http://schemas.openxmlformats.org/officeDocument/2006/relationships/theme"/><Relationship Id="rId42" Target="tableStyles.xml" Type="http://schemas.openxmlformats.org/officeDocument/2006/relationships/tableStyles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notesMasters/_rels/notesMaster1.xml.rels><?xml version="1.0" encoding="UTF-8" standalone="no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13" Target="../media/image1.jpe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0.xml.rels><?xml version="1.0" encoding="UTF-8" standalone="no"?><Relationships xmlns="http://schemas.openxmlformats.org/package/2006/relationships"><Relationship Id="rId1" Target="../tags/tag23.xml" Type="http://schemas.openxmlformats.org/officeDocument/2006/relationships/tags"/><Relationship Id="rId2" Target="../tags/tag24.xml" Type="http://schemas.openxmlformats.org/officeDocument/2006/relationships/tags"/><Relationship Id="rId3" Target="../tags/tag25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1.xml.rels><?xml version="1.0" encoding="UTF-8" standalone="no"?><Relationships xmlns="http://schemas.openxmlformats.org/package/2006/relationships"><Relationship Id="rId1" Target="../tags/tag26.xml" Type="http://schemas.openxmlformats.org/officeDocument/2006/relationships/tags"/><Relationship Id="rId2" Target="../tags/tag27.xml" Type="http://schemas.openxmlformats.org/officeDocument/2006/relationships/tags"/><Relationship Id="rId3" Target="../tags/tag28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2.xml.rels><?xml version="1.0" encoding="UTF-8" standalone="no"?><Relationships xmlns="http://schemas.openxmlformats.org/package/2006/relationships"><Relationship Id="rId1" Target="../tags/tag29.xml" Type="http://schemas.openxmlformats.org/officeDocument/2006/relationships/tags"/><Relationship Id="rId2" Target="../tags/tag30.xml" Type="http://schemas.openxmlformats.org/officeDocument/2006/relationships/tags"/><Relationship Id="rId3" Target="../tags/tag31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3.xml.rels><?xml version="1.0" encoding="UTF-8" standalone="no"?><Relationships xmlns="http://schemas.openxmlformats.org/package/2006/relationships"><Relationship Id="rId1" Target="../tags/tag32.xml" Type="http://schemas.openxmlformats.org/officeDocument/2006/relationships/tags"/><Relationship Id="rId2" Target="../tags/tag33.xml" Type="http://schemas.openxmlformats.org/officeDocument/2006/relationships/tags"/><Relationship Id="rId3" Target="../tags/tag34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4.xml.rels><?xml version="1.0" encoding="UTF-8" standalone="no"?><Relationships xmlns="http://schemas.openxmlformats.org/package/2006/relationships"><Relationship Id="rId1" Target="../tags/tag35.xml" Type="http://schemas.openxmlformats.org/officeDocument/2006/relationships/tags"/><Relationship Id="rId2" Target="../tags/tag36.xml" Type="http://schemas.openxmlformats.org/officeDocument/2006/relationships/tags"/><Relationship Id="rId3" Target="../tags/tag37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5.xml.rels><?xml version="1.0" encoding="UTF-8" standalone="no"?><Relationships xmlns="http://schemas.openxmlformats.org/package/2006/relationships"><Relationship Id="rId1" Target="../tags/tag38.xml" Type="http://schemas.openxmlformats.org/officeDocument/2006/relationships/tags"/><Relationship Id="rId2" Target="../tags/tag39.xml" Type="http://schemas.openxmlformats.org/officeDocument/2006/relationships/tags"/><Relationship Id="rId3" Target="../tags/tag40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6.xml.rels><?xml version="1.0" encoding="UTF-8" standalone="no"?><Relationships xmlns="http://schemas.openxmlformats.org/package/2006/relationships"><Relationship Id="rId1" Target="../tags/tag41.xml" Type="http://schemas.openxmlformats.org/officeDocument/2006/relationships/tags"/><Relationship Id="rId2" Target="../tags/tag42.xml" Type="http://schemas.openxmlformats.org/officeDocument/2006/relationships/tags"/><Relationship Id="rId3" Target="../tags/tag4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7.xml.rels><?xml version="1.0" encoding="UTF-8" standalone="no"?><Relationships xmlns="http://schemas.openxmlformats.org/package/2006/relationships"><Relationship Id="rId1" Target="../tags/tag44.xml" Type="http://schemas.openxmlformats.org/officeDocument/2006/relationships/tags"/><Relationship Id="rId2" Target="../tags/tag45.xml" Type="http://schemas.openxmlformats.org/officeDocument/2006/relationships/tags"/><Relationship Id="rId3" Target="../tags/tag4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8.xml.rels><?xml version="1.0" encoding="UTF-8" standalone="no"?><Relationships xmlns="http://schemas.openxmlformats.org/package/2006/relationships"><Relationship Id="rId1" Target="../tags/tag47.xml" Type="http://schemas.openxmlformats.org/officeDocument/2006/relationships/tags"/><Relationship Id="rId2" Target="../tags/tag48.xml" Type="http://schemas.openxmlformats.org/officeDocument/2006/relationships/tags"/><Relationship Id="rId3" Target="../tags/tag4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9.xml.rels><?xml version="1.0" encoding="UTF-8" standalone="no"?><Relationships xmlns="http://schemas.openxmlformats.org/package/2006/relationships"><Relationship Id="rId1" Target="../tags/tag50.xml" Type="http://schemas.openxmlformats.org/officeDocument/2006/relationships/tags"/><Relationship Id="rId2" Target="../tags/tag51.xml" Type="http://schemas.openxmlformats.org/officeDocument/2006/relationships/tags"/><Relationship Id="rId3" Target="../tags/tag52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20.xml.rels><?xml version="1.0" encoding="UTF-8" standalone="no"?><Relationships xmlns="http://schemas.openxmlformats.org/package/2006/relationships"><Relationship Id="rId1" Target="../tags/tag53.xml" Type="http://schemas.openxmlformats.org/officeDocument/2006/relationships/tags"/><Relationship Id="rId2" Target="../tags/tag54.xml" Type="http://schemas.openxmlformats.org/officeDocument/2006/relationships/tags"/><Relationship Id="rId3" Target="../tags/tag55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1.xml.rels><?xml version="1.0" encoding="UTF-8" standalone="no"?><Relationships xmlns="http://schemas.openxmlformats.org/package/2006/relationships"><Relationship Id="rId1" Target="../tags/tag56.xml" Type="http://schemas.openxmlformats.org/officeDocument/2006/relationships/tags"/><Relationship Id="rId2" Target="../tags/tag57.xml" Type="http://schemas.openxmlformats.org/officeDocument/2006/relationships/tags"/><Relationship Id="rId3" Target="../tags/tag58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2.xml.rels><?xml version="1.0" encoding="UTF-8" standalone="no"?><Relationships xmlns="http://schemas.openxmlformats.org/package/2006/relationships"><Relationship Id="rId1" Target="../tags/tag59.xml" Type="http://schemas.openxmlformats.org/officeDocument/2006/relationships/tags"/><Relationship Id="rId2" Target="../tags/tag60.xml" Type="http://schemas.openxmlformats.org/officeDocument/2006/relationships/tags"/><Relationship Id="rId3" Target="../tags/tag61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3.xml.rels><?xml version="1.0" encoding="UTF-8" standalone="no"?><Relationships xmlns="http://schemas.openxmlformats.org/package/2006/relationships"><Relationship Id="rId1" Target="../tags/tag62.xml" Type="http://schemas.openxmlformats.org/officeDocument/2006/relationships/tags"/><Relationship Id="rId2" Target="../tags/tag63.xml" Type="http://schemas.openxmlformats.org/officeDocument/2006/relationships/tags"/><Relationship Id="rId3" Target="../tags/tag64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4.xml.rels><?xml version="1.0" encoding="UTF-8" standalone="no"?><Relationships xmlns="http://schemas.openxmlformats.org/package/2006/relationships"><Relationship Id="rId1" Target="../tags/tag65.xml" Type="http://schemas.openxmlformats.org/officeDocument/2006/relationships/tags"/><Relationship Id="rId2" Target="../tags/tag66.xml" Type="http://schemas.openxmlformats.org/officeDocument/2006/relationships/tags"/><Relationship Id="rId3" Target="../tags/tag67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5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26.xml.rels><?xml version="1.0" encoding="UTF-8" standalone="no"?><Relationships xmlns="http://schemas.openxmlformats.org/package/2006/relationships"><Relationship Id="rId1" Target="../tags/tag68.xml" Type="http://schemas.openxmlformats.org/officeDocument/2006/relationships/tags"/><Relationship Id="rId2" Target="../tags/tag69.xml" Type="http://schemas.openxmlformats.org/officeDocument/2006/relationships/tags"/><Relationship Id="rId3" Target="../tags/tag70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7.xml.rels><?xml version="1.0" encoding="UTF-8" standalone="no"?><Relationships xmlns="http://schemas.openxmlformats.org/package/2006/relationships"><Relationship Id="rId1" Target="../tags/tag71.xml" Type="http://schemas.openxmlformats.org/officeDocument/2006/relationships/tags"/><Relationship Id="rId2" Target="../tags/tag72.xml" Type="http://schemas.openxmlformats.org/officeDocument/2006/relationships/tags"/><Relationship Id="rId3" Target="../tags/tag7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8.xml.rels><?xml version="1.0" encoding="UTF-8" standalone="no"?><Relationships xmlns="http://schemas.openxmlformats.org/package/2006/relationships"><Relationship Id="rId1" Target="../tags/tag74.xml" Type="http://schemas.openxmlformats.org/officeDocument/2006/relationships/tags"/><Relationship Id="rId2" Target="../tags/tag75.xml" Type="http://schemas.openxmlformats.org/officeDocument/2006/relationships/tags"/><Relationship Id="rId3" Target="../tags/tag7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9.xml.rels><?xml version="1.0" encoding="UTF-8" standalone="no"?><Relationships xmlns="http://schemas.openxmlformats.org/package/2006/relationships"><Relationship Id="rId1" Target="../tags/tag77.xml" Type="http://schemas.openxmlformats.org/officeDocument/2006/relationships/tags"/><Relationship Id="rId2" Target="../tags/tag78.xml" Type="http://schemas.openxmlformats.org/officeDocument/2006/relationships/tags"/><Relationship Id="rId3" Target="../tags/tag7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3.xml.rels><?xml version="1.0" encoding="UTF-8" standalone="no"?><Relationships xmlns="http://schemas.openxmlformats.org/package/2006/relationships"><Relationship Id="rId1" Target="../tags/tag2.xml" Type="http://schemas.openxmlformats.org/officeDocument/2006/relationships/tags"/><Relationship Id="rId2" Target="../tags/tag3.xml" Type="http://schemas.openxmlformats.org/officeDocument/2006/relationships/tags"/><Relationship Id="rId3" Target="../tags/tag4.xml" Type="http://schemas.openxmlformats.org/officeDocument/2006/relationships/tags"/><Relationship Id="rId4" Target="../tags/tag5.xml" Type="http://schemas.openxmlformats.org/officeDocument/2006/relationships/tags"/><Relationship Id="rId5" Target="../slideLayouts/slideLayout1.xml" Type="http://schemas.openxmlformats.org/officeDocument/2006/relationships/slideLayout"/></Relationships>
</file>

<file path=ppt/slides/_rels/slide30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31.xml.rels><?xml version="1.0" encoding="UTF-8" standalone="no"?><Relationships xmlns="http://schemas.openxmlformats.org/package/2006/relationships"><Relationship Id="rId1" Target="../tags/tag80.xml" Type="http://schemas.openxmlformats.org/officeDocument/2006/relationships/tags"/><Relationship Id="rId2" Target="../tags/tag81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2.xml.rels><?xml version="1.0" encoding="UTF-8" standalone="no"?><Relationships xmlns="http://schemas.openxmlformats.org/package/2006/relationships"><Relationship Id="rId1" Target="../tags/tag82.xml" Type="http://schemas.openxmlformats.org/officeDocument/2006/relationships/tags"/><Relationship Id="rId2" Target="../tags/tag83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3.xml.rels><?xml version="1.0" encoding="UTF-8" standalone="no"?><Relationships xmlns="http://schemas.openxmlformats.org/package/2006/relationships"><Relationship Id="rId1" Target="../tags/tag84.xml" Type="http://schemas.openxmlformats.org/officeDocument/2006/relationships/tags"/><Relationship Id="rId2" Target="../tags/tag85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4.xml.rels><?xml version="1.0" encoding="UTF-8" standalone="no"?><Relationships xmlns="http://schemas.openxmlformats.org/package/2006/relationships"><Relationship Id="rId1" Target="../tags/tag86.xml" Type="http://schemas.openxmlformats.org/officeDocument/2006/relationships/tags"/><Relationship Id="rId2" Target="../slideLayouts/slideLayout1.xml" Type="http://schemas.openxmlformats.org/officeDocument/2006/relationships/slideLayout"/><Relationship Id="rId3" Target="../media/image2.jpeg" Type="http://schemas.openxmlformats.org/officeDocument/2006/relationships/image"/></Relationships>
</file>

<file path=ppt/slides/_rels/slide4.xml.rels><?xml version="1.0" encoding="UTF-8" standalone="no"?><Relationships xmlns="http://schemas.openxmlformats.org/package/2006/relationships"><Relationship Id="rId1" Target="../tags/tag6.xml" Type="http://schemas.openxmlformats.org/officeDocument/2006/relationships/tags"/><Relationship Id="rId2" Target="../tags/tag7.xml" Type="http://schemas.openxmlformats.org/officeDocument/2006/relationships/tags"/><Relationship Id="rId3" Target="../tags/tag8.xml" Type="http://schemas.openxmlformats.org/officeDocument/2006/relationships/tags"/><Relationship Id="rId4" Target="../tags/tag9.xml" Type="http://schemas.openxmlformats.org/officeDocument/2006/relationships/tags"/><Relationship Id="rId5" Target="../tags/tag10.xml" Type="http://schemas.openxmlformats.org/officeDocument/2006/relationships/tags"/><Relationship Id="rId6" Target="../slideLayouts/slideLayout1.xml" Type="http://schemas.openxmlformats.org/officeDocument/2006/relationships/slideLayout"/><Relationship Id="rId7" Target="../notesSlides/notesSlide1.xml" Type="http://schemas.openxmlformats.org/officeDocument/2006/relationships/notesSlide"/><Relationship Id="rId8" Target="../media/image4.png" Type="http://schemas.openxmlformats.org/officeDocument/2006/relationships/image"/></Relationships>
</file>

<file path=ppt/slides/_rels/slide5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6.xml.rels><?xml version="1.0" encoding="UTF-8" standalone="no"?><Relationships xmlns="http://schemas.openxmlformats.org/package/2006/relationships"><Relationship Id="rId1" Target="../tags/tag11.xml" Type="http://schemas.openxmlformats.org/officeDocument/2006/relationships/tags"/><Relationship Id="rId2" Target="../tags/tag12.xml" Type="http://schemas.openxmlformats.org/officeDocument/2006/relationships/tags"/><Relationship Id="rId3" Target="../tags/tag1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7.xml.rels><?xml version="1.0" encoding="UTF-8" standalone="no"?><Relationships xmlns="http://schemas.openxmlformats.org/package/2006/relationships"><Relationship Id="rId1" Target="../tags/tag14.xml" Type="http://schemas.openxmlformats.org/officeDocument/2006/relationships/tags"/><Relationship Id="rId2" Target="../tags/tag15.xml" Type="http://schemas.openxmlformats.org/officeDocument/2006/relationships/tags"/><Relationship Id="rId3" Target="../tags/tag1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8.xml.rels><?xml version="1.0" encoding="UTF-8" standalone="no"?><Relationships xmlns="http://schemas.openxmlformats.org/package/2006/relationships"><Relationship Id="rId1" Target="../tags/tag17.xml" Type="http://schemas.openxmlformats.org/officeDocument/2006/relationships/tags"/><Relationship Id="rId2" Target="../tags/tag18.xml" Type="http://schemas.openxmlformats.org/officeDocument/2006/relationships/tags"/><Relationship Id="rId3" Target="../tags/tag1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9.xml.rels><?xml version="1.0" encoding="UTF-8" standalone="no"?><Relationships xmlns="http://schemas.openxmlformats.org/package/2006/relationships"><Relationship Id="rId1" Target="../tags/tag20.xml" Type="http://schemas.openxmlformats.org/officeDocument/2006/relationships/tags"/><Relationship Id="rId2" Target="../tags/tag21.xml" Type="http://schemas.openxmlformats.org/officeDocument/2006/relationships/tags"/><Relationship Id="rId3" Target="../tags/tag22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64775" y="370527"/>
            <a:ext cx="10098778" cy="76944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dir="t" rig="threePt"/>
            </a:scene3d>
          </a:bodyPr>
          <a:lstStyle/>
          <a:p>
            <a:pPr indent="0"/>
            <a:r>
              <a:rPr altLang="en-US" b="1" dirty="0" lang="zh-CN" sz="4400">
                <a:solidFill>
                  <a:schemeClr val="bg1"/>
                </a:solidFill>
                <a:effectLst>
                  <a:outerShdw algn="l" blurRad="50800" dist="38100" rotWithShape="0">
                    <a:prstClr val="black">
                      <a:alpha val="40000"/>
                    </a:prstClr>
                  </a:outerShdw>
                </a:effectLst>
                <a:latin charset="-122" panose="02010609060101010101" typeface="黑体"/>
                <a:ea charset="-122" panose="02010609060101010101" typeface="黑体"/>
                <a:sym typeface="+mn-ea"/>
              </a:rPr>
              <a:t>肾性贫血病历分享</a:t>
            </a:r>
            <a:endParaRPr altLang="en-US" b="1" dirty="0" lang="zh-CN" sz="4400">
              <a:solidFill>
                <a:schemeClr val="bg1"/>
              </a:solidFill>
              <a:effectLst>
                <a:outerShdw algn="tl" blurRad="38100" dir="2700000" dist="19050" rotWithShape="0">
                  <a:schemeClr val="dk1">
                    <a:alpha val="40000"/>
                  </a:schemeClr>
                </a:outerShdw>
              </a:effectLst>
              <a:latin charset="-122" panose="02010609060101010101" typeface="黑体"/>
              <a:ea charset="-122" panose="02010609060101010101" typeface="黑体"/>
              <a:cs charset="-122" panose="02010609060101010101" typeface="黑体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66799" y="3832648"/>
            <a:ext cx="6342185" cy="121283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医生：陈洁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医院：青岛西海岸新区中心医院</a:t>
            </a:r>
            <a:endParaRPr altLang="zh-CN" b="1" dirty="0" lang="en-US" sz="2400">
              <a:solidFill>
                <a:srgbClr val="495C94"/>
              </a:solidFill>
              <a:latin charset="-122" panose="02010609060101010101" typeface="黑体"/>
              <a:ea charset="-122" panose="02010609060101010101" typeface="黑体"/>
              <a:cs charset="-122" panose="02010609060101010101" typeface="黑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血常规：
检查日期：2023-10-30
白细胞计数：5.83 x10^9/L	红细胞计数：3.96 x10^12/L
血红蛋白浓度：114.0 g/L	血小板计数：183.0 x10^9/L
中性粒细胞百分比：49.3%	淋巴细胞百分比：26.5%
检查日期：2023-11-27
白细胞计数：6.78 x10^9/L	红细胞计数：3.73 x10^12/L
血红蛋白浓度：110.0 g/L	血小板计数：185.0 x10^9/L
中性粒细胞百分比：60.7%	淋巴细胞百分比：21.4%
检查日期：2023-12-15
白细胞计数：3.89 x10^9/L	红细胞计数：3.77 x10^12/L
血红蛋白浓度：111.0 g/L	血小板计数：201.0 x10^9/L
中性粒细胞百分比：45.5%	淋巴细胞百分比：28.7%
检查日期：2023-12-27
白细胞计数：5.36 x10^9/L	红细胞计数：4.02 x10^12/L
血红蛋白浓度：115.0 g/L	血小板计数：202.0 x10^9/L
中性粒细胞百分比：41.3%	淋巴细胞百分比：31.1%
检查日期：2024-01-08
白细胞计数：4.62 x10^9/L	红细胞计数：4.16 x10^12/L
血红蛋白浓度：118.0 g/L	血小板计数：173.0 x10^9/L
中性粒细胞百分比：46.1%	淋巴细胞百分比：27.0%
检查日期：2024-01-22
白细胞计数：5.45 x10^9/L	红细胞计数：4.53 x10^12/L
血红蛋白浓度：123.0 g/L	血小板计数：188.0 x10^9/L
中性粒细胞百分比：49.0%	淋巴细胞百分比：32.5%
检查日期：2024-02-09
白细胞计数：4.53 x10^9/L	红细胞计数：4.49 x10^12/L
血红蛋白浓度：126.0 g/L	血小板计数：166.0 x10^9/L
中性粒细胞百分比：42.8%	淋巴细胞百分比：32.3%
检查日期：2024-02-26
白细胞计数：6.39 x10^9/L	红细胞计数：4.7 x10^12/L
血红蛋白浓度：133.0 g/L	血小板计数：177.0 x10^9/L
中性粒细胞百分比：51.8%	淋巴细胞百分比：29.0%
检查日期：2024-03-15
白细胞计数：3.92 x10^9/L	红细胞计数：4.64 x10^12/L
血红蛋白浓度：130.0 g/L	血小板计数：151.0 x10^9/L
中性粒细胞百分比：37.0%	淋巴细胞百分比：37.3%
检查日期：2024-03-29
白细胞计数：4.81 x10^9/L	红细胞计数：4.42 x10^12/L
血红蛋白浓度：125.0 g/L	血小板计数：154.0 x10^9/L
中性粒细胞百分比：37.6%	淋巴细胞百分比：36.2%
检查日期：2024-04-22
白细胞计数：5.42 x10^9/L	红细胞计数：3.69 x10^12/L
血红蛋白浓度：109.0 g/L	血小板计数：141.0 x10^9/L
中性粒细胞百分比：49.8%	淋巴细胞百分比：32.3%
检查日期：2024-05-27
白细胞计数：5.38 x10^9/L	红细胞计数：3.25 x10^12/L
血红蛋白浓度：101.0 g/L	血小板计数：161.0 x10^9/L
中性粒细胞百分比：56.8%	淋巴细胞百分比：26.4%
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血生化：
检查日期：2023-10-30
丙氨酸氨基转氨酶：21.4 U/L	天门冬氨酸氨基转移酶氨基：11.7 U/L
尿素：37.7 mmol/L	肌酐：1578.0 μmol/L
总胆固醇：4.33 mmol/L	甘油三酯：3.62 mmol/L
低密度胆固醇：2.75 mmol/L	高密度胆固醇：1.14 mmol/L
检查日期：2024-04-22
丙氨酸氨基转氨酶：11.1 U/L	天门冬氨酸氨基转移酶氨基：11.1 U/L
肌酐：1530.0 μmol/L
总胆固醇：6.75 mmol/L	甘油三酯：10.77 mmol/L
低密度胆固醇：3.49 mmol/L	高密度胆固醇：0.97 mmol/L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凝血功能：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血涂片：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肝功能：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肾功能：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免疫检查：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尿常规：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大便常规：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电解质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水平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心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肌酶：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心电图：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其他辅助检查：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影像学检查（有则记录）：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（三）病情诊断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临床诊断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sym typeface="+mn-ea"/>
              </a:rPr>
              <a:t>临床</a:t>
            </a: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sym typeface="+mn-ea"/>
              </a:rPr>
              <a:t>诊断</a:t>
            </a:r>
            <a:r>
              <a:rPr altLang="zh-CN" b="1" dirty="0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sym typeface="+mn-ea"/>
              </a:rPr>
              <a:t>鉴别</a:t>
            </a: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sym typeface="+mn-ea"/>
              </a:rPr>
              <a:t>诊断</a:t>
            </a:r>
            <a:r>
              <a:rPr altLang="zh-CN" b="1" dirty="0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 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分期/分类/分型</a:t>
            </a:r>
            <a:r>
              <a:rPr altLang="en-US"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其他诊断（有则记录）</a:t>
            </a:r>
            <a:r>
              <a:rPr altLang="en-US"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 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（一）治疗方式：</a:t>
            </a: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（二）诊疗计划：
</a:t>
            </a: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（三）治疗用药：
2023-11-11：
治疗用药: 处方号：MU23121100014-血液透析科门诊-陈洁，开始日期2023-12-11，开时间08:54:47，医嘱名称：酒石酸唑吡坦片（10mg*7)(思诺思)(基药)，剂量10，剂量单位mg，频率Qd。
处方号：0231211000507-血液透析科门诊-陈洁，开始日期2023-12-11，开始时间08:50:35，医嘱名称：低分子量肝素钠注射液（齐征）(0.4ml：5000iu)[首采]，剂量0.4，剂量单位ml。
开始日期2023-12-11，开始时间08:50:39，医嘱名称：左卡尼汀注射液(5ml：1g)（国采），剂量1，剂量单位g。
开始日期2023-12-11，开始时间08:50:43，医嘱名称：达依泊汀α注射液（耐斯宝），剂量80，剂量单位ug。
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8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（四）治疗过程：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有无治疗延迟：  原因、证据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无治疗减量：原因、证据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有无更换其他方案：原因、证据、具体方案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75056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（五）随访：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实验室检查：
随访1-实验室检查：
随访2-实验室检查：
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合并用药（有则记录）：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药物名称：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单次给药剂量：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给药频率：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用药原因：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开始日期：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是否持续使用：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结束日期：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不良事件：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严重不良事件：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（六）治疗疗效及转归：</a:t>
            </a:r>
          </a:p>
          <a:p>
            <a:pPr algn="l">
              <a:lnSpc>
                <a:spcPct val="15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979170" y="1162685"/>
            <a:ext cx="9214697" cy="45007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成年人连续3个月以上肾小球滤过率（GFR）低于每分钟60ml/1.73m2，或GFR高于每分钟60ml/1.73m2但肾结构有损伤时，即可诊断为CKD[1]。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根据GFR、尿蛋白水平，可以将慢性肾脏病分为1~5期</a:t>
            </a:r>
            <a:r>
              <a:rPr baseline="30000"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[1]</a:t>
            </a: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，当GFR低于每分钟15ml/1.73m2时，被认定为肾功能衰竭（RF），随着CKD的缓慢进展，进入第5期后出现尿毒症，临床上称之为终末期肾病（ESRD）。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2020年，据世界卫生组织统计，全球CKD患病率为10.1%~13.3%，超过了糖尿病、慢性阻塞性肺疾病、抑郁症等疾病，死亡率从2000年的8.13%上升到2019年的13%，死因从第13位上升到第10位，预计2040年将成为全球第5大死因</a:t>
            </a:r>
            <a:r>
              <a:rPr baseline="30000"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[2]</a:t>
            </a: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。</a:t>
            </a: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203676" y="231147"/>
            <a:ext cx="69167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925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01</a:t>
            </a: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03835" y="6207760"/>
            <a:ext cx="5203190" cy="587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[1]上海市肾内科临床质量控制中心专家组. 慢性肾脏病早期筛查、诊断及防治指南（2022年版）[J]. 中华肾脏病杂志, 2022, 38(5): 453-464. </a:t>
            </a: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 World Health Organization. World Health Statistics 2020. Geneva: World Health Organization, 2020. </a:t>
            </a:r>
          </a:p>
        </p:txBody>
      </p: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979170" y="231140"/>
            <a:ext cx="9951720" cy="622935"/>
          </a:xfrm>
          <a:prstGeom prst="rect">
            <a:avLst/>
          </a:prstGeom>
          <a:noFill/>
        </p:spPr>
        <p:txBody>
          <a:bodyPr anchor="b" anchorCtr="0" rtlCol="0" wrap="square">
            <a:normAutofit fontScale="90000"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预计</a:t>
            </a:r>
            <a:r>
              <a:rPr altLang="zh-CN" b="1" dirty="0" lang="en-US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2040</a:t>
            </a:r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年，慢性肾脏病将成为全球第</a:t>
            </a:r>
            <a:r>
              <a:rPr altLang="zh-CN" b="1" dirty="0" lang="en-US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5</a:t>
            </a:r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大死因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请用一段话总结该案例的特殊性及诊疗过程中引发的思考：</a:t>
            </a: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  <p:sp>
        <p:nvSpPr>
          <p:cNvPr id="2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利益冲突说明：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5404" y="1203239"/>
            <a:ext cx="2087880" cy="70675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参考文献 ：</a:t>
            </a:r>
            <a:endParaRPr altLang="zh-CN" b="1" dirty="0" kern="100" lang="en-US" sz="2400">
              <a:effectLst/>
              <a:latin typeface="+mj-ea"/>
              <a:ea typeface="+mj-ea"/>
              <a:cs charset="-122" panose="020B0503020204020204" pitchFamily="34" typeface="微软雅黑"/>
            </a:endParaRPr>
          </a:p>
          <a:p>
            <a:pPr algn="l">
              <a:buClrTx/>
              <a:buSzTx/>
              <a:buFontTx/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Reference list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5404" y="2006240"/>
            <a:ext cx="10861191" cy="113473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lvl="0">
              <a:lnSpc>
                <a:spcPts val="2800"/>
              </a:lnSpc>
            </a:pPr>
            <a:r>
              <a:rPr altLang="zh-CN" dirty="0" kern="100" lang="en-US">
                <a:effectLst/>
                <a:latin typeface="+mn-ea"/>
                <a:cs charset="-122" panose="020B0503020204020204" pitchFamily="34" typeface="微软雅黑"/>
              </a:rPr>
              <a:t>[1]</a:t>
            </a:r>
          </a:p>
          <a:p>
            <a:pPr algn="l" lvl="0">
              <a:lnSpc>
                <a:spcPts val="2800"/>
              </a:lnSpc>
            </a:pPr>
            <a:r>
              <a:rPr altLang="zh-CN" dirty="0" kern="100" lang="en-US">
                <a:latin typeface="+mn-ea"/>
                <a:cs charset="-122" panose="020B0503020204020204" pitchFamily="34" typeface="微软雅黑"/>
              </a:rPr>
              <a:t>[2]</a:t>
            </a:r>
          </a:p>
          <a:p>
            <a:pPr algn="l" lvl="0">
              <a:lnSpc>
                <a:spcPts val="2800"/>
              </a:lnSpc>
            </a:pPr>
            <a:r>
              <a:rPr altLang="zh-CN" dirty="0" kern="100" lang="en-US">
                <a:latin typeface="+mn-ea"/>
                <a:cs charset="-122" panose="020B0503020204020204" pitchFamily="34" typeface="微软雅黑"/>
              </a:rPr>
              <a:t>[3]</a:t>
            </a:r>
            <a:endParaRPr altLang="en-US" dirty="0" kern="100" lang="zh-CN">
              <a:effectLst/>
              <a:latin typeface="+mn-ea"/>
              <a:cs charset="-122" panose="020B0503020204020204" pitchFamily="34" typeface="微软雅黑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1653540" y="2150110"/>
            <a:ext cx="9219565" cy="10156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dir="t" rig="threePt"/>
            </a:scene3d>
          </a:bodyPr>
          <a:lstStyle/>
          <a:p>
            <a:pPr indent="0"/>
            <a:r>
              <a:rPr altLang="en-US" dirty="0" lang="zh-CN" sz="6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ea"/>
              </a:rPr>
              <a:t>感谢聆听！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516467" y="1162685"/>
            <a:ext cx="6917266" cy="367517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肾脏替代治疗（RRT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</a:t>
            </a: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是利用血液净化技术清除体内代谢废物，改善尿毒症患者临床不适症状的部分肾脏功能替代治疗方法，主要包括血液透析（HD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）、</a:t>
            </a: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腹膜透析（PD）和肾移植（KT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2020年国际肾脏学会发布的临床调查研究数据显示，尿毒症患者在接受透析治疗后，平均寿命可延长5~10年，如果积极配合治疗可维持寿命20年以上，最高达40年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一项回顾性研究显示，接受治疗的终末期肾病患三年全因死亡率下降了约一半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[3]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（相对下降51%，95%CI=41~60%)。（图）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231140"/>
            <a:ext cx="9951720" cy="622935"/>
          </a:xfrm>
          <a:prstGeom prst="rect">
            <a:avLst/>
          </a:prstGeom>
          <a:noFill/>
        </p:spPr>
        <p:txBody>
          <a:bodyPr anchor="b" anchorCtr="0" rtlCol="0" wrap="square">
            <a:normAutofit fontScale="97500"/>
          </a:bodyPr>
          <a:lstStyle/>
          <a:p>
            <a:r>
              <a:rPr b="1" dirty="0" spc="200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肾脏替代治疗是降低肾衰竭死亡的有效手段</a:t>
            </a: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03835" y="5746750"/>
            <a:ext cx="5203190" cy="15449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[1]徐佳莹,于洗河.肾脏替代治疗的应用与效益研究进展[J].卫生经济研究,2023,40(03):24-28+31.</a:t>
            </a: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[2]International Society Of Nephrology. Advancing Kidney Health Worldwide [EB/OL]. (2021-01-01)[2023-10-31].https://www.theisn.org/.</a:t>
            </a: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[3]Storey BC, Staplin N, Harper CH, et al. Declining comorbidity-adjusted mortality rates in English patients receiving maintenance renal replacement therapy. Kidney Int. 2018;93(5):1165-1174. doi:10.1016/j.kint.2017.11.020</a:t>
            </a:r>
          </a:p>
        </p:txBody>
      </p:sp>
      <p:pic>
        <p:nvPicPr>
          <p:cNvPr id="1262959642" name="图片 1"/>
          <p:cNvPicPr>
            <a:picLocks noChangeArrowheads="1" noChangeAspect="1"/>
          </p:cNvPicPr>
          <p:nvPr>
            <p:custDataLst>
              <p:tags r:id="rId4"/>
            </p:custDataLst>
          </p:nvPr>
        </p:nvPicPr>
        <p:blipFill>
          <a:blip cstate="print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86133" y="1162685"/>
            <a:ext cx="4311650" cy="4095898"/>
          </a:xfrm>
          <a:prstGeom prst="rect">
            <a:avLst/>
          </a:prstGeom>
          <a:noFill/>
        </p:spPr>
      </p:pic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203676" y="231147"/>
            <a:ext cx="69167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925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70280" y="913130"/>
            <a:ext cx="9958705" cy="54622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（一）患者基本信息</a:t>
            </a:r>
            <a:endParaRPr b="1" dirty="0" lang="zh-CN" sz="2400">
              <a:solidFill>
                <a:schemeClr val="accent2">
                  <a:lumMod val="75000"/>
                </a:schemeClr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just">
              <a:lnSpc>
                <a:spcPct val="20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姓名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：陈*</a:t>
            </a: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性别：男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年龄：57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入院日期：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医院：青岛西海岸新区中心医院</a:t>
            </a:r>
            <a:endParaRPr b="1" dirty="0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主诉：发现慢性肾炎20年，肌酐升高6年，血液透析治疗半年。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现病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史：
现病史: 病人20年前发现慢性肾炎，给予口服中药治疗，6年前发现血肌酐升高，血肌酐400μmol/l，无明显不适，患者没在意，未治疗，半年天前开始出现恶心、呕吐、乏力，胸闷，气急，在家服药无好转，后又出现浮肿，血压升高，在当地医院开始血液透析治疗。今转我院治疗
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既往史：
既往史: 慢性肾炎20年，服药治疗，控制不理想。
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个人史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个人史：出生生长于当地，退休后来青岛居住。无烟酒嗜好。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家族史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家族史: 父母已去世，有一妹，均健康，无遗传病及传染病。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altLang="en-US" b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体格检查</a:t>
            </a:r>
            <a:r>
              <a:rPr b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生命体征：T：36.2℃，P：76次/分，R：16次/分，BP：150/90 mm Hg
一般情况：老年男性，发育正常，贫血面容，表情自如，自主体位，神志清楚，查体合作。全身皮肤粘膜无黄染，无皮疹、皮下出血，无水肿。无肝掌及蜘蛛痣，全身表浅淋巴结无肿大。头颅无畸形。无眼睑水肿，结膜正常，巩膜无黄染，瞳孔等大等圆，对光反射正常，外耳道无异常分必物，听力正常，嗅觉正常，口唇无发绀，口腔黏膜正常。咽部粘膜无充血，扁桃体无肿大。颈软，无抵抗，颈静脉无怒张，气管居中，甲状腺无肿大，胸骨无叩痛。双肺呼吸音低，未闻及干湿性啰音，无胸膜摩擦音。心前区无隆起，心尖波动正常，心浊音界正常，心率76次/分，律齐，各瓣膜听诊区未闻及杂音，无心包摩擦音。腹平，无腹壁静脉曲张，腹部柔软，无压痛、反跳痛，腹部无包块，肝脏未触及，脾脏未触及，Murphy氏征阴性，肾脏无叩击痛，无移动性浊音。肠鸣音正常，4次分。肛门生殖器未查。脊柱正常生理弯曲。四肢活动自如，无畸形，左前臂可触及血管震颜音、下肢无静脉曲张、杵状指（趾），关节正常。双下肢轻度水肿。四肢肌力、肌张力未见异常，双侧肱二、三头肌腱反射正常，双侧膝、跟健反射正常，双侧Babinski征阴性。Kernig征阴性。
</a:t>
            </a: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Y0OWJmMzdjMmFkMmE3N2NlNTQyZjIzOGM3NTg5YT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Microsoft Office PowerPoint</Application>
  <PresentationFormat>宽屏</PresentationFormat>
  <Paragraphs>194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3" baseType="lpstr">
      <vt:lpstr>黑体</vt:lpstr>
      <vt:lpstr>楷体</vt:lpstr>
      <vt:lpstr>思源黑体 CN Bold</vt:lpstr>
      <vt:lpstr>微软雅黑</vt:lpstr>
      <vt:lpstr>Arial</vt:lpstr>
      <vt:lpstr>Arial Black</vt:lpstr>
      <vt:lpstr>Calibri</vt:lpstr>
      <vt:lpstr>Wingdings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2023-11-06T03:15:00Z</dcterms:created>
  <dc:creator>万怡医学</dc:creator>
  <cp:lastModifiedBy>zx w</cp:lastModifiedBy>
  <dcterms:modified xsi:type="dcterms:W3CDTF">2024-06-25T10:16:12Z</dcterms:modified>
  <cp:revision>55</cp:revision>
  <dc:title>PowerPoint 演示文稿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E10C0855E65C4AF7B0774ED065B148DE_13</vt:lpwstr>
  </property>
  <property fmtid="{D5CDD505-2E9C-101B-9397-08002B2CF9AE}" pid="3" name="KSOProductBuildVer">
    <vt:lpwstr>2052-12.1.0.16929</vt:lpwstr>
  </property>
</Properties>
</file>