
<file path=[Content_Types].xml><?xml version="1.0" encoding="utf-8"?>
<Types xmlns="http://schemas.openxmlformats.org/package/2006/content-types">
  <Default ContentType="image/jpeg" Extension="jpeg"/>
  <Default ContentType="image/.jp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no"?>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Relationship Id="rId4" Target="docProps/thumbnail.jpeg" Type="http://schemas.openxmlformats.org/package/2006/relationships/metadata/thumbnail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302" r:id="rId4"/>
    <p:sldId id="259" r:id="rId5"/>
    <p:sldId id="275" r:id="rId6"/>
    <p:sldId id="276" r:id="rId8"/>
    <p:sldId id="267" r:id="rId9"/>
    <p:sldId id="268" r:id="rId10"/>
    <p:sldId id="305" r:id="rId11"/>
    <p:sldId id="30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69" r:id="rId27"/>
    <p:sldId id="303" r:id="rId28"/>
    <p:sldId id="292" r:id="rId29"/>
    <p:sldId id="293" r:id="rId30"/>
    <p:sldId id="297" r:id="rId31"/>
    <p:sldId id="295" r:id="rId32"/>
    <p:sldId id="304" r:id="rId33"/>
    <p:sldId id="299" r:id="rId34"/>
    <p:sldId id="300" r:id="rId35"/>
    <p:sldId id="301" r:id="rId36"/>
    <p:sldId id="261" r:id="rId37"/>
  </p:sldIdLst>
  <p:sldSz cx="12192000" cy="6858000"/>
  <p:notesSz cx="6858000" cy="9144000"/>
  <p:custDataLst>
    <p:tags r:id="rId4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E19"/>
    <a:srgbClr val="CF2331"/>
    <a:srgbClr val="495C94"/>
    <a:srgbClr val="FFD7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no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theme/theme1.xml" Type="http://schemas.openxmlformats.org/officeDocument/2006/relationships/theme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slides/slide1.xml" Type="http://schemas.openxmlformats.org/officeDocument/2006/relationships/slide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slides/slide32.xml" Type="http://schemas.openxmlformats.org/officeDocument/2006/relationships/slide"/><Relationship Id="rId36" Target="slides/slide33.xml" Type="http://schemas.openxmlformats.org/officeDocument/2006/relationships/slide"/><Relationship Id="rId37" Target="slides/slide34.xml" Type="http://schemas.openxmlformats.org/officeDocument/2006/relationships/slide"/><Relationship Id="rId38" Target="presProps.xml" Type="http://schemas.openxmlformats.org/officeDocument/2006/relationships/presProps"/><Relationship Id="rId39" Target="viewProps.xml" Type="http://schemas.openxmlformats.org/officeDocument/2006/relationships/viewProps"/><Relationship Id="rId4" Target="slides/slide2.xml" Type="http://schemas.openxmlformats.org/officeDocument/2006/relationships/slide"/><Relationship Id="rId40" Target="tableStyles.xml" Type="http://schemas.openxmlformats.org/officeDocument/2006/relationships/tableStyles"/><Relationship Id="rId41" Target="commentAuthors.xml" Type="http://schemas.openxmlformats.org/officeDocument/2006/relationships/commentAuthors"/><Relationship Id="rId42" Target="tags/tag86.xml" Type="http://schemas.openxmlformats.org/officeDocument/2006/relationships/tags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notesMasters/notesMaster1.xml" Type="http://schemas.openxmlformats.org/officeDocument/2006/relationships/notesMaster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no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no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no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no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?><Relationships xmlns="http://schemas.openxmlformats.org/package/2006/relationships"><Relationship Id="rId1" Target="../media/image2.jpeg" Type="http://schemas.openxmlformats.org/officeDocument/2006/relationships/image"/><Relationship Id="rId2" Target="../slideLayouts/slideLayout1.xml" Type="http://schemas.openxmlformats.org/officeDocument/2006/relationships/slideLayout"/></Relationships>
</file>

<file path=ppt/slides/_rels/slide10.xml.rels><?xml version="1.0" encoding="UTF-8" standalone="no"?><Relationships xmlns="http://schemas.openxmlformats.org/package/2006/relationships"><Relationship Id="rId1" Target="../tags/tag22.xml" Type="http://schemas.openxmlformats.org/officeDocument/2006/relationships/tags"/><Relationship Id="rId2" Target="../tags/tag23.xml" Type="http://schemas.openxmlformats.org/officeDocument/2006/relationships/tags"/><Relationship Id="rId3" Target="../tags/tag2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1.xml.rels><?xml version="1.0" encoding="UTF-8" standalone="no"?><Relationships xmlns="http://schemas.openxmlformats.org/package/2006/relationships"><Relationship Id="rId1" Target="../tags/tag25.xml" Type="http://schemas.openxmlformats.org/officeDocument/2006/relationships/tags"/><Relationship Id="rId2" Target="../tags/tag26.xml" Type="http://schemas.openxmlformats.org/officeDocument/2006/relationships/tags"/><Relationship Id="rId3" Target="../tags/tag2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2.xml.rels><?xml version="1.0" encoding="UTF-8" standalone="no"?><Relationships xmlns="http://schemas.openxmlformats.org/package/2006/relationships"><Relationship Id="rId1" Target="../tags/tag28.xml" Type="http://schemas.openxmlformats.org/officeDocument/2006/relationships/tags"/><Relationship Id="rId2" Target="../tags/tag29.xml" Type="http://schemas.openxmlformats.org/officeDocument/2006/relationships/tags"/><Relationship Id="rId3" Target="../tags/tag3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3.xml.rels><?xml version="1.0" encoding="UTF-8" standalone="no"?><Relationships xmlns="http://schemas.openxmlformats.org/package/2006/relationships"><Relationship Id="rId1" Target="../tags/tag31.xml" Type="http://schemas.openxmlformats.org/officeDocument/2006/relationships/tags"/><Relationship Id="rId2" Target="../tags/tag32.xml" Type="http://schemas.openxmlformats.org/officeDocument/2006/relationships/tags"/><Relationship Id="rId3" Target="../tags/tag3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4.xml.rels><?xml version="1.0" encoding="UTF-8" standalone="no"?><Relationships xmlns="http://schemas.openxmlformats.org/package/2006/relationships"><Relationship Id="rId1" Target="../tags/tag34.xml" Type="http://schemas.openxmlformats.org/officeDocument/2006/relationships/tags"/><Relationship Id="rId2" Target="../tags/tag35.xml" Type="http://schemas.openxmlformats.org/officeDocument/2006/relationships/tags"/><Relationship Id="rId3" Target="../tags/tag3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5.xml.rels><?xml version="1.0" encoding="UTF-8" standalone="no"?><Relationships xmlns="http://schemas.openxmlformats.org/package/2006/relationships"><Relationship Id="rId1" Target="../tags/tag37.xml" Type="http://schemas.openxmlformats.org/officeDocument/2006/relationships/tags"/><Relationship Id="rId2" Target="../tags/tag38.xml" Type="http://schemas.openxmlformats.org/officeDocument/2006/relationships/tags"/><Relationship Id="rId3" Target="../tags/tag3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6.xml.rels><?xml version="1.0" encoding="UTF-8" standalone="no"?><Relationships xmlns="http://schemas.openxmlformats.org/package/2006/relationships"><Relationship Id="rId1" Target="../tags/tag40.xml" Type="http://schemas.openxmlformats.org/officeDocument/2006/relationships/tags"/><Relationship Id="rId2" Target="../tags/tag41.xml" Type="http://schemas.openxmlformats.org/officeDocument/2006/relationships/tags"/><Relationship Id="rId3" Target="../tags/tag4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7.xml.rels><?xml version="1.0" encoding="UTF-8" standalone="no"?><Relationships xmlns="http://schemas.openxmlformats.org/package/2006/relationships"><Relationship Id="rId1" Target="../tags/tag43.xml" Type="http://schemas.openxmlformats.org/officeDocument/2006/relationships/tags"/><Relationship Id="rId2" Target="../tags/tag44.xml" Type="http://schemas.openxmlformats.org/officeDocument/2006/relationships/tags"/><Relationship Id="rId3" Target="../tags/tag4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8.xml.rels><?xml version="1.0" encoding="UTF-8" standalone="no"?><Relationships xmlns="http://schemas.openxmlformats.org/package/2006/relationships"><Relationship Id="rId1" Target="../tags/tag46.xml" Type="http://schemas.openxmlformats.org/officeDocument/2006/relationships/tags"/><Relationship Id="rId2" Target="../tags/tag47.xml" Type="http://schemas.openxmlformats.org/officeDocument/2006/relationships/tags"/><Relationship Id="rId3" Target="../tags/tag4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19.xml.rels><?xml version="1.0" encoding="UTF-8" standalone="no"?><Relationships xmlns="http://schemas.openxmlformats.org/package/2006/relationships"><Relationship Id="rId1" Target="../tags/tag49.xml" Type="http://schemas.openxmlformats.org/officeDocument/2006/relationships/tags"/><Relationship Id="rId2" Target="../tags/tag50.xml" Type="http://schemas.openxmlformats.org/officeDocument/2006/relationships/tags"/><Relationship Id="rId3" Target="../tags/tag5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.xml.rels><?xml version="1.0" encoding="UTF-8" standalone="no"?><Relationships xmlns="http://schemas.openxmlformats.org/package/2006/relationships"><Relationship Id="rId1" Target="../media/image3.jpeg" Type="http://schemas.openxmlformats.org/officeDocument/2006/relationships/image"/><Relationship Id="rId2" Target="../slideLayouts/slideLayout1.xml" Type="http://schemas.openxmlformats.org/officeDocument/2006/relationships/slideLayout"/></Relationships>
</file>

<file path=ppt/slides/_rels/slide20.xml.rels><?xml version="1.0" encoding="UTF-8" standalone="no"?><Relationships xmlns="http://schemas.openxmlformats.org/package/2006/relationships"><Relationship Id="rId1" Target="../tags/tag52.xml" Type="http://schemas.openxmlformats.org/officeDocument/2006/relationships/tags"/><Relationship Id="rId2" Target="../tags/tag53.xml" Type="http://schemas.openxmlformats.org/officeDocument/2006/relationships/tags"/><Relationship Id="rId3" Target="../tags/tag54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1.xml.rels><?xml version="1.0" encoding="UTF-8" standalone="no"?><Relationships xmlns="http://schemas.openxmlformats.org/package/2006/relationships"><Relationship Id="rId1" Target="../tags/tag55.xml" Type="http://schemas.openxmlformats.org/officeDocument/2006/relationships/tags"/><Relationship Id="rId2" Target="../tags/tag56.xml" Type="http://schemas.openxmlformats.org/officeDocument/2006/relationships/tags"/><Relationship Id="rId3" Target="../tags/tag57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2.xml.rels><?xml version="1.0" encoding="UTF-8" standalone="no"?><Relationships xmlns="http://schemas.openxmlformats.org/package/2006/relationships"><Relationship Id="rId1" Target="../tags/tag58.xml" Type="http://schemas.openxmlformats.org/officeDocument/2006/relationships/tags"/><Relationship Id="rId2" Target="../tags/tag59.xml" Type="http://schemas.openxmlformats.org/officeDocument/2006/relationships/tags"/><Relationship Id="rId3" Target="../tags/tag60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3.xml.rels><?xml version="1.0" encoding="UTF-8" standalone="no"?><Relationships xmlns="http://schemas.openxmlformats.org/package/2006/relationships"><Relationship Id="rId1" Target="../tags/tag61.xml" Type="http://schemas.openxmlformats.org/officeDocument/2006/relationships/tags"/><Relationship Id="rId2" Target="../tags/tag62.xml" Type="http://schemas.openxmlformats.org/officeDocument/2006/relationships/tags"/><Relationship Id="rId3" Target="../tags/tag63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4.xml.rels><?xml version="1.0" encoding="UTF-8" standalone="no"?><Relationships xmlns="http://schemas.openxmlformats.org/package/2006/relationships"><Relationship Id="rId1" Target="../tags/tag64.xml" Type="http://schemas.openxmlformats.org/officeDocument/2006/relationships/tags"/><Relationship Id="rId2" Target="../tags/tag65.xml" Type="http://schemas.openxmlformats.org/officeDocument/2006/relationships/tags"/><Relationship Id="rId3" Target="../tags/tag66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5.xml.rels><?xml version="1.0" encoding="UTF-8" standalone="no"?><Relationships xmlns="http://schemas.openxmlformats.org/package/2006/relationships"><Relationship Id="rId1" Target="../media/image3.jpeg" Type="http://schemas.openxmlformats.org/officeDocument/2006/relationships/image"/><Relationship Id="rId2" Target="../slideLayouts/slideLayout1.xml" Type="http://schemas.openxmlformats.org/officeDocument/2006/relationships/slideLayout"/></Relationships>
</file>

<file path=ppt/slides/_rels/slide26.xml.rels><?xml version="1.0" encoding="UTF-8" standalone="no"?><Relationships xmlns="http://schemas.openxmlformats.org/package/2006/relationships"><Relationship Id="rId1" Target="../tags/tag67.xml" Type="http://schemas.openxmlformats.org/officeDocument/2006/relationships/tags"/><Relationship Id="rId2" Target="../tags/tag68.xml" Type="http://schemas.openxmlformats.org/officeDocument/2006/relationships/tags"/><Relationship Id="rId3" Target="../tags/tag69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7.xml.rels><?xml version="1.0" encoding="UTF-8" standalone="no"?><Relationships xmlns="http://schemas.openxmlformats.org/package/2006/relationships"><Relationship Id="rId1" Target="../tags/tag70.xml" Type="http://schemas.openxmlformats.org/officeDocument/2006/relationships/tags"/><Relationship Id="rId2" Target="../tags/tag71.xml" Type="http://schemas.openxmlformats.org/officeDocument/2006/relationships/tags"/><Relationship Id="rId3" Target="../tags/tag7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8.xml.rels><?xml version="1.0" encoding="UTF-8" standalone="no"?><Relationships xmlns="http://schemas.openxmlformats.org/package/2006/relationships"><Relationship Id="rId1" Target="../tags/tag73.xml" Type="http://schemas.openxmlformats.org/officeDocument/2006/relationships/tags"/><Relationship Id="rId2" Target="../tags/tag74.xml" Type="http://schemas.openxmlformats.org/officeDocument/2006/relationships/tags"/><Relationship Id="rId3" Target="../tags/tag7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29.xml.rels><?xml version="1.0" encoding="UTF-8" standalone="no"?><Relationships xmlns="http://schemas.openxmlformats.org/package/2006/relationships"><Relationship Id="rId1" Target="../tags/tag76.xml" Type="http://schemas.openxmlformats.org/officeDocument/2006/relationships/tags"/><Relationship Id="rId2" Target="../tags/tag77.xml" Type="http://schemas.openxmlformats.org/officeDocument/2006/relationships/tags"/><Relationship Id="rId3" Target="../tags/tag7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3.xml.rels><?xml version="1.0" encoding="UTF-8" standalone="no"?><Relationships xmlns="http://schemas.openxmlformats.org/package/2006/relationships"><Relationship Id="rId1" Target="../tags/tag1.xml" Type="http://schemas.openxmlformats.org/officeDocument/2006/relationships/tags"/><Relationship Id="rId2" Target="../tags/tag2.xml" Type="http://schemas.openxmlformats.org/officeDocument/2006/relationships/tags"/><Relationship Id="rId3" Target="../tags/tag3.xml" Type="http://schemas.openxmlformats.org/officeDocument/2006/relationships/tags"/><Relationship Id="rId4" Target="../tags/tag4.xml" Type="http://schemas.openxmlformats.org/officeDocument/2006/relationships/tags"/><Relationship Id="rId5" Target="../slideLayouts/slideLayout1.xml" Type="http://schemas.openxmlformats.org/officeDocument/2006/relationships/slideLayout"/></Relationships>
</file>

<file path=ppt/slides/_rels/slide30.xml.rels><?xml version="1.0" encoding="UTF-8" standalone="no"?><Relationships xmlns="http://schemas.openxmlformats.org/package/2006/relationships"><Relationship Id="rId1" Target="../media/image3.jpeg" Type="http://schemas.openxmlformats.org/officeDocument/2006/relationships/image"/><Relationship Id="rId2" Target="../slideLayouts/slideLayout1.xml" Type="http://schemas.openxmlformats.org/officeDocument/2006/relationships/slideLayout"/></Relationships>
</file>

<file path=ppt/slides/_rels/slide31.xml.rels><?xml version="1.0" encoding="UTF-8" standalone="no"?><Relationships xmlns="http://schemas.openxmlformats.org/package/2006/relationships"><Relationship Id="rId1" Target="../tags/tag79.xml" Type="http://schemas.openxmlformats.org/officeDocument/2006/relationships/tags"/><Relationship Id="rId2" Target="../tags/tag80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2.xml.rels><?xml version="1.0" encoding="UTF-8" standalone="no"?><Relationships xmlns="http://schemas.openxmlformats.org/package/2006/relationships"><Relationship Id="rId1" Target="../tags/tag81.xml" Type="http://schemas.openxmlformats.org/officeDocument/2006/relationships/tags"/><Relationship Id="rId2" Target="../tags/tag82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3.xml.rels><?xml version="1.0" encoding="UTF-8" standalone="no"?><Relationships xmlns="http://schemas.openxmlformats.org/package/2006/relationships"><Relationship Id="rId1" Target="../tags/tag83.xml" Type="http://schemas.openxmlformats.org/officeDocument/2006/relationships/tags"/><Relationship Id="rId2" Target="../tags/tag84.xml" Type="http://schemas.openxmlformats.org/officeDocument/2006/relationships/tags"/><Relationship Id="rId3" Target="../slideLayouts/slideLayout2.xml" Type="http://schemas.openxmlformats.org/officeDocument/2006/relationships/slideLayout"/></Relationships>
</file>

<file path=ppt/slides/_rels/slide34.xml.rels><?xml version="1.0" encoding="UTF-8" standalone="no"?><Relationships xmlns="http://schemas.openxmlformats.org/package/2006/relationships"><Relationship Id="rId1" Target="../media/image2.jpeg" Type="http://schemas.openxmlformats.org/officeDocument/2006/relationships/image"/><Relationship Id="rId2" Target="../tags/tag85.xml" Type="http://schemas.openxmlformats.org/officeDocument/2006/relationships/tags"/><Relationship Id="rId3" Target="../slideLayouts/slideLayout1.xml" Type="http://schemas.openxmlformats.org/officeDocument/2006/relationships/slideLayout"/></Relationships>
</file>

<file path=ppt/slides/_rels/slide4.xml.rels><?xml version="1.0" encoding="UTF-8" standalone="no"?><Relationships xmlns="http://schemas.openxmlformats.org/package/2006/relationships"><Relationship Id="rId1" Target="../tags/tag5.xml" Type="http://schemas.openxmlformats.org/officeDocument/2006/relationships/tags"/><Relationship Id="rId2" Target="../tags/tag6.xml" Type="http://schemas.openxmlformats.org/officeDocument/2006/relationships/tags"/><Relationship Id="rId3" Target="../tags/tag7.xml" Type="http://schemas.openxmlformats.org/officeDocument/2006/relationships/tags"/><Relationship Id="rId4" Target="../tags/tag8.xml" Type="http://schemas.openxmlformats.org/officeDocument/2006/relationships/tags"/><Relationship Id="rId5" Target="../media/image4.png" Type="http://schemas.openxmlformats.org/officeDocument/2006/relationships/image"/><Relationship Id="rId6" Target="../tags/tag9.xml" Type="http://schemas.openxmlformats.org/officeDocument/2006/relationships/tags"/><Relationship Id="rId7" Target="../slideLayouts/slideLayout1.xml" Type="http://schemas.openxmlformats.org/officeDocument/2006/relationships/slideLayout"/><Relationship Id="rId8" Target="../notesSlides/notesSlide1.xml" Type="http://schemas.openxmlformats.org/officeDocument/2006/relationships/notesSlide"/></Relationships>
</file>

<file path=ppt/slides/_rels/slide5.xml.rels><?xml version="1.0" encoding="UTF-8" standalone="no"?><Relationships xmlns="http://schemas.openxmlformats.org/package/2006/relationships"><Relationship Id="rId1" Target="../media/image3.jpeg" Type="http://schemas.openxmlformats.org/officeDocument/2006/relationships/image"/><Relationship Id="rId2" Target="../slideLayouts/slideLayout1.xml" Type="http://schemas.openxmlformats.org/officeDocument/2006/relationships/slideLayout"/></Relationships>
</file>

<file path=ppt/slides/_rels/slide6.xml.rels><?xml version="1.0" encoding="UTF-8" standalone="no"?><Relationships xmlns="http://schemas.openxmlformats.org/package/2006/relationships"><Relationship Id="rId1" Target="../tags/tag10.xml" Type="http://schemas.openxmlformats.org/officeDocument/2006/relationships/tags"/><Relationship Id="rId2" Target="../tags/tag11.xml" Type="http://schemas.openxmlformats.org/officeDocument/2006/relationships/tags"/><Relationship Id="rId3" Target="../tags/tag12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7.xml.rels><?xml version="1.0" encoding="UTF-8" standalone="no"?><Relationships xmlns="http://schemas.openxmlformats.org/package/2006/relationships"><Relationship Id="rId1" Target="../tags/tag13.xml" Type="http://schemas.openxmlformats.org/officeDocument/2006/relationships/tags"/><Relationship Id="rId2" Target="../tags/tag14.xml" Type="http://schemas.openxmlformats.org/officeDocument/2006/relationships/tags"/><Relationship Id="rId3" Target="../tags/tag15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8.xml.rels><?xml version="1.0" encoding="UTF-8" standalone="no"?><Relationships xmlns="http://schemas.openxmlformats.org/package/2006/relationships"><Relationship Id="rId1" Target="../tags/tag16.xml" Type="http://schemas.openxmlformats.org/officeDocument/2006/relationships/tags"/><Relationship Id="rId2" Target="../tags/tag17.xml" Type="http://schemas.openxmlformats.org/officeDocument/2006/relationships/tags"/><Relationship Id="rId3" Target="../tags/tag18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_rels/slide9.xml.rels><?xml version="1.0" encoding="UTF-8" standalone="no"?><Relationships xmlns="http://schemas.openxmlformats.org/package/2006/relationships"><Relationship Id="rId1" Target="../tags/tag19.xml" Type="http://schemas.openxmlformats.org/officeDocument/2006/relationships/tags"/><Relationship Id="rId2" Target="../tags/tag20.xml" Type="http://schemas.openxmlformats.org/officeDocument/2006/relationships/tags"/><Relationship Id="rId3" Target="../tags/tag21.xml" Type="http://schemas.openxmlformats.org/officeDocument/2006/relationships/tags"/><Relationship Id="rId4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64775" y="370527"/>
            <a:ext cx="10098778" cy="7694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b="1" dirty="0" lang="zh-CN" sz="4400">
                <a:solidFill>
                  <a:schemeClr val="bg1"/>
                </a:solidFill>
                <a:effectLst>
                  <a:outerShdw algn="l" blurRad="50800" dist="38100" rotWithShape="0">
                    <a:prstClr val="black">
                      <a:alpha val="40000"/>
                    </a:prstClr>
                  </a:outerShdw>
                </a:effectLst>
                <a:latin charset="-122" panose="02010609060101010101" typeface="黑体"/>
                <a:ea charset="-122" panose="02010609060101010101" typeface="黑体"/>
                <a:sym typeface="+mn-ea"/>
              </a:rPr>
              <a:t>肾性贫血病历分享</a:t>
            </a:r>
            <a:endParaRPr altLang="en-US" b="1" dirty="0" lang="zh-CN" sz="4400">
              <a:solidFill>
                <a:schemeClr val="bg1"/>
              </a:solidFill>
              <a:effectLst>
                <a:outerShdw algn="tl" blurRad="38100" dir="2700000" dist="19050" rotWithShape="0">
                  <a:schemeClr val="dk1">
                    <a:alpha val="40000"/>
                  </a:schemeClr>
                </a:outerShdw>
              </a:effectLst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66799" y="3832648"/>
            <a:ext cx="6342185" cy="1212833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医生：陈洁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医院：青岛西海岸新区中心医院</a:t>
            </a:r>
            <a:endParaRPr altLang="zh-CN" b="1" dirty="0" lang="en-US" sz="2400">
              <a:solidFill>
                <a:srgbClr val="495C94"/>
              </a:solidFill>
              <a:latin charset="-122" panose="02010609060101010101" typeface="黑体"/>
              <a:ea charset="-122" panose="02010609060101010101" typeface="黑体"/>
              <a:cs charset="-122" panose="02010609060101010101" typeface="黑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血常规：
检查日期：2023-10-30
白细胞计数：5.83 x10^9/L	红细胞计数：3.96 x10^12/L
血红蛋白浓度：114.0 g/L	血小板计数：183.0 x10^9/L
中性粒细胞百分比：49.3%	淋巴细胞百分比：26.5%
检查日期：2023-11-27
白细胞计数：6.78 x10^9/L	红细胞计数：3.73 x10^12/L
血红蛋白浓度：110.0 g/L	血小板计数：185.0 x10^9/L
中性粒细胞百分比：60.7%	淋巴细胞百分比：21.4%
检查日期：2023-12-15
白细胞计数：3.89 x10^9/L	红细胞计数：3.77 x10^12/L
血红蛋白浓度：111.0 g/L	血小板计数：201.0 x10^9/L
中性粒细胞百分比：45.5%	淋巴细胞百分比：28.7%
检查日期：2023-12-27
白细胞计数：5.36 x10^9/L	红细胞计数：4.02 x10^12/L
血红蛋白浓度：115.0 g/L	血小板计数：202.0 x10^9/L
中性粒细胞百分比：41.3%	淋巴细胞百分比：31.1%
检查日期：2024-01-08
白细胞计数：4.62 x10^9/L	红细胞计数：4.16 x10^12/L
血红蛋白浓度：118.0 g/L	血小板计数：173.0 x10^9/L
中性粒细胞百分比：46.1%	淋巴细胞百分比：27.0%
检查日期：2024-01-22
白细胞计数：5.45 x10^9/L	红细胞计数：4.53 x10^12/L
血红蛋白浓度：123.0 g/L	血小板计数：188.0 x10^9/L
中性粒细胞百分比：49.0%	淋巴细胞百分比：32.5%
检查日期：2024-02-09
白细胞计数：4.53 x10^9/L	红细胞计数：4.49 x10^12/L
血红蛋白浓度：126.0 g/L	血小板计数：166.0 x10^9/L
中性粒细胞百分比：42.8%	淋巴细胞百分比：32.3%
检查日期：2024-02-26
白细胞计数：6.39 x10^9/L	红细胞计数：4.7 x10^12/L
血红蛋白浓度：133.0 g/L	血小板计数：177.0 x10^9/L
中性粒细胞百分比：51.8%	淋巴细胞百分比：29.0%
检查日期：2024-03-15
白细胞计数：3.92 x10^9/L	红细胞计数：4.64 x10^12/L
血红蛋白浓度：130.0 g/L	血小板计数：151.0 x10^9/L
中性粒细胞百分比：37.0%	淋巴细胞百分比：37.3%
检查日期：2024-03-29
白细胞计数：4.81 x10^9/L	红细胞计数：4.42 x10^12/L
血红蛋白浓度：125.0 g/L	血小板计数：154.0 x10^9/L
中性粒细胞百分比：37.6%	淋巴细胞百分比：36.2%
检查日期：2024-04-22
白细胞计数：5.42 x10^9/L	红细胞计数：3.69 x10^12/L
血红蛋白浓度：109.0 g/L	血小板计数：141.0 x10^9/L
中性粒细胞百分比：49.8%	淋巴细胞百分比：32.3%
检查日期：2024-05-27
白细胞计数：5.38 x10^9/L	红细胞计数：3.25 x10^12/L
血红蛋白浓度：101.0 g/L	血小板计数：161.0 x10^9/L
中性粒细胞百分比：56.8%	淋巴细胞百分比：26.4%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血生化：
检查日期：2023-10-30
丙氨酸氨基转氨酶：21.4 U/L	天门冬氨酸氨基转移酶氨基：11.7 U/L
尿素：37.7 mmol/L	肌酐：1578.0 μmol/L
总胆固醇：4.33 mmol/L	甘油三酯：3.62 mmol/L
低密度胆固醇：2.75 mmol/L	高密度胆固醇：1.14 mmol/L
检查日期：2024-04-22
丙氨酸氨基转氨酶：11.1 U/L	天门冬氨酸氨基转移酶氨基：11.1 U/L
肌酐：1530.0 μmol/L
总胆固醇：6.75 mmol/L	甘油三酯：10.77 mmol/L
低密度胆固醇：3.49 mmol/L	高密度胆固醇：0.97 mmol/L
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凝血功能：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血涂片：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肝功能：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肾功能：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免疫检查：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尿常规：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大便常规：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电解质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水平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1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  <a:endParaRPr altLang="en-US" dirty="0" lang="zh-CN" sz="5000">
              <a:solidFill>
                <a:srgbClr val="495C94"/>
              </a:solidFill>
              <a:latin charset="-122" panose="020B0800000000000000" pitchFamily="34" typeface="思源黑体 CN Bold"/>
              <a:ea charset="-122" panose="020B0800000000000000" pitchFamily="34" typeface="思源黑体 CN Bold"/>
              <a:cs typeface="+mn-ea"/>
              <a:sym typeface="+mn-lt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肌酶：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心电图：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其他辅助检查：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影像学检查（有则记录）：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（三）病情诊断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临床诊断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临床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sym typeface="+mn-ea"/>
              </a:rPr>
              <a:t>鉴别</a:t>
            </a: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sym typeface="+mn-ea"/>
              </a:rPr>
              <a:t>诊断</a:t>
            </a:r>
            <a:r>
              <a:rPr altLang="zh-CN" b="1" dirty="0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 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分期/分类/分型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zh-CN" b="1" dirty="0" err="1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zh-CN" b="1" dirty="0" err="1" lang="en-US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其他诊断（有则记录）</a:t>
            </a:r>
            <a:r>
              <a:rPr altLang="en-US"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 </a:t>
            </a:r>
            <a:endParaRPr altLang="en-US" b="1" dirty="0" err="1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1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  <a:endParaRPr altLang="en-US" dirty="0" lang="zh-CN" sz="5000">
              <a:solidFill>
                <a:srgbClr val="495C94"/>
              </a:solidFill>
              <a:latin charset="-122" panose="020B0800000000000000" pitchFamily="34" typeface="思源黑体 CN Bold"/>
              <a:ea charset="-122" panose="020B0800000000000000" pitchFamily="34" typeface="思源黑体 CN Bold"/>
              <a:cs typeface="+mn-ea"/>
              <a:sym typeface="+mn-lt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（一）治疗方式：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（二）诊疗计划：
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（三）治疗用药：
2023-11-11：
治疗用药: 处方号：MU23121100014-血液透析科门诊-陈洁，开始日期2023-12-11，开时间08:54:47，医嘱名称：酒石酸唑吡坦片（10mg*7)(思诺思)(基药)，剂量10，剂量单位mg，频率Qd。
处方号：0231211000507-血液透析科门诊-陈洁，开始日期2023-12-11，开始时间08:50:35，医嘱名称：低分子量肝素钠注射液（齐征）(0.4ml：5000iu)[首采]，剂量0.4，剂量单位ml。
开始日期2023-12-11，开始时间08:50:39，医嘱名称：左卡尼汀注射液(5ml：1g)（国采），剂量1，剂量单位g。
开始日期2023-12-11，开始时间08:50:43，医嘱名称：达依泊汀α注射液（耐斯宝），剂量80，剂量单位ug。
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8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（四）治疗过程：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有无治疗延迟：  原因、证据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无治疗减量：原因、证据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有无更换其他方案：原因、证据、具体方案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75056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（五）随访：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实验室检查：
随访1-实验室检查：
随访2-实验室检查：
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合并用药（有则记录）：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药物名称：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单次给药剂量：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给药频率：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用药原因：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开始日期：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是否持续使用：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lvl="1" marL="8001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结束日期：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不良事件：</a:t>
            </a:r>
            <a:endParaRPr altLang="en-US" b="1" dirty="0" lang="zh-CN" sz="2000">
              <a:solidFill>
                <a:schemeClr val="tx1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dirty="0" lang="zh-CN" sz="2000">
                <a:solidFill>
                  <a:schemeClr val="tx1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严重不良事件：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 indent="-342900" marL="342900">
              <a:lnSpc>
                <a:spcPct val="150000"/>
              </a:lnSpc>
              <a:buFont charset="0" panose="020B0604020202020204" pitchFamily="34" typeface="Arial"/>
              <a:buChar char="•"/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诊疗经过及用药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（六）治疗疗效及转归：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l">
              <a:lnSpc>
                <a:spcPct val="150000"/>
              </a:lnSpc>
            </a:pP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979170" y="1162685"/>
            <a:ext cx="9214697" cy="45007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成年人连续3个月以上肾小球滤过率（GFR）低于每分钟60ml/1.73m2，或GFR高于每分钟60ml/1.73m2但肾结构有损伤时，即可诊断为CKD[1]。</a:t>
            </a:r>
            <a:endParaRPr dirty="0" sz="2000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  <a:cs charset="-122" panose="020B0503020204020204" pitchFamily="34" typeface="微软雅黑"/>
            </a:endParaRP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根据GFR、尿蛋白水平，可以将慢性肾脏病分为1~5期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[1]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，当GFR低于每分钟15ml/1.73m2时，被认定为肾功能衰竭（RF），随着CKD的缓慢进展，进入第5期后出现尿毒症，临床上称之为终末期肾病（ESRD）。</a:t>
            </a:r>
            <a:endParaRPr dirty="0" sz="2000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  <a:cs charset="-122" panose="020B0503020204020204" pitchFamily="34" typeface="微软雅黑"/>
            </a:endParaRP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2020年，据世界卫生组织统计，全球CKD患病率为10.1%~13.3%，超过了糖尿病、慢性阻塞性肺疾病、抑郁症等疾病，死亡率从2000年的8.13%上升到2019年的13%，死因从第13位上升到第10位，预计2040年将成为全球第5大死因</a:t>
            </a:r>
            <a:r>
              <a:rPr baseline="30000"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[2]</a:t>
            </a:r>
            <a:r>
              <a:rPr dirty="0" sz="200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122" panose="020B0503020204020204" pitchFamily="34" typeface="微软雅黑"/>
              </a:rPr>
              <a:t>。</a:t>
            </a:r>
            <a:endParaRPr dirty="0" sz="2000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  <a:cs charset="-122" panose="020B0503020204020204" pitchFamily="34" typeface="微软雅黑"/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6207760"/>
            <a:ext cx="5203190" cy="587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[1]上海市肾内科临床质量控制中心专家组. 慢性肾脏病早期筛查、诊断及防治指南（2022年版）[J]. 中华肾脏病杂志, 2022, 38(5): 453-464. </a:t>
            </a:r>
            <a:endParaRPr dirty="0" sz="765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 World Health Organization. World Health Statistics 2020. Geneva: World Health Organization, 2020. </a:t>
            </a:r>
            <a:endParaRPr dirty="0" sz="765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0000"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预计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2040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年，慢性肾脏病将成为全球第</a:t>
            </a:r>
            <a:r>
              <a:rPr altLang="zh-CN" b="1" dirty="0" lang="en-US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5</a:t>
            </a:r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大死因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1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  <a:endParaRPr altLang="en-US" dirty="0" lang="zh-CN" sz="5000">
              <a:solidFill>
                <a:srgbClr val="495C94"/>
              </a:solidFill>
              <a:latin charset="-122" panose="020B0800000000000000" pitchFamily="34" typeface="思源黑体 CN Bold"/>
              <a:ea charset="-122" panose="020B0800000000000000" pitchFamily="34" typeface="思源黑体 CN Bold"/>
              <a:cs typeface="+mn-ea"/>
              <a:sym typeface="+mn-lt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请用一段话总结该案例的特殊性及诊疗过程中引发的思考：</a:t>
            </a:r>
            <a:endParaRPr altLang="en-US" dirty="0" lang="zh-CN" sz="2000">
              <a:latin charset="-122" panose="02010609060101010101" typeface="楷体"/>
              <a:ea charset="-122" panose="02010609060101010101" typeface="楷体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  <p:sp>
        <p:nvSpPr>
          <p:cNvPr id="2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利益冲突说明：</a:t>
            </a:r>
            <a:endParaRPr altLang="en-US" dirty="0" lang="zh-CN" sz="2000">
              <a:latin charset="-122" panose="02010609060101010101" typeface="楷体"/>
              <a:ea charset="-122" panose="02010609060101010101" typeface="楷体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401002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总结思考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  <a:sym typeface="+mn-ea"/>
            </a:endParaRPr>
          </a:p>
        </p:txBody>
      </p:sp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03675" y="231147"/>
            <a:ext cx="663099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03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5404" y="1203239"/>
            <a:ext cx="2087880" cy="70675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参考文献 ：</a:t>
            </a:r>
            <a:endParaRPr altLang="zh-CN" b="1" dirty="0" kern="100" lang="en-US" sz="2400">
              <a:effectLst/>
              <a:latin typeface="+mj-ea"/>
              <a:ea typeface="+mj-ea"/>
              <a:cs charset="-122" panose="020B0503020204020204" pitchFamily="34" typeface="微软雅黑"/>
            </a:endParaRPr>
          </a:p>
          <a:p>
            <a:pPr algn="l">
              <a:buClrTx/>
              <a:buSzTx/>
              <a:buFontTx/>
            </a:pPr>
            <a:r>
              <a:rPr altLang="en-US" dirty="0" lang="zh-CN" sz="2000">
                <a:latin charset="-122" panose="02010609060101010101" typeface="楷体"/>
                <a:ea charset="-122" panose="02010609060101010101" typeface="楷体"/>
              </a:rPr>
              <a:t>Reference list </a:t>
            </a:r>
            <a:endParaRPr altLang="en-US" dirty="0" lang="zh-CN" sz="2000">
              <a:latin charset="-122" panose="02010609060101010101" typeface="楷体"/>
              <a:ea charset="-122" panose="02010609060101010101" typeface="楷体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5404" y="2006240"/>
            <a:ext cx="10861191" cy="113473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lvl="0">
              <a:lnSpc>
                <a:spcPts val="2800"/>
              </a:lnSpc>
            </a:pPr>
            <a:r>
              <a:rPr altLang="zh-CN" dirty="0" kern="100" lang="en-US">
                <a:effectLst/>
                <a:latin typeface="+mn-ea"/>
                <a:cs charset="-122" panose="020B0503020204020204" pitchFamily="34" typeface="微软雅黑"/>
              </a:rPr>
              <a:t>[1]</a:t>
            </a:r>
            <a:endParaRPr altLang="zh-CN" dirty="0" kern="100" lang="en-US">
              <a:effectLst/>
              <a:latin typeface="+mn-ea"/>
              <a:cs charset="-122" panose="020B0503020204020204" pitchFamily="34" typeface="微软雅黑"/>
            </a:endParaRP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[2]</a:t>
            </a:r>
            <a:endParaRPr altLang="zh-CN" dirty="0" kern="100" lang="en-US">
              <a:latin typeface="+mn-ea"/>
              <a:cs charset="-122" panose="020B0503020204020204" pitchFamily="34" typeface="微软雅黑"/>
            </a:endParaRPr>
          </a:p>
          <a:p>
            <a:pPr algn="l" lvl="0">
              <a:lnSpc>
                <a:spcPts val="2800"/>
              </a:lnSpc>
            </a:pPr>
            <a:r>
              <a:rPr altLang="zh-CN" dirty="0" kern="100" lang="en-US">
                <a:latin typeface="+mn-ea"/>
                <a:cs charset="-122" panose="020B0503020204020204" pitchFamily="34" typeface="微软雅黑"/>
              </a:rPr>
              <a:t>[3]</a:t>
            </a:r>
            <a:endParaRPr altLang="en-US" dirty="0" kern="100" lang="zh-CN">
              <a:effectLst/>
              <a:latin typeface="+mn-ea"/>
              <a:cs charset="-122" panose="020B0503020204020204" pitchFamily="34" typeface="微软雅黑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2"/>
            </p:custDataLst>
          </p:nvPr>
        </p:nvSpPr>
        <p:spPr>
          <a:xfrm>
            <a:off x="1653540" y="2150110"/>
            <a:ext cx="9219565" cy="10156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dir="t" rig="threePt"/>
            </a:scene3d>
          </a:bodyPr>
          <a:lstStyle/>
          <a:p>
            <a:pPr indent="0"/>
            <a:r>
              <a:rPr altLang="en-US" dirty="0" lang="zh-CN" sz="6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ea"/>
              </a:rPr>
              <a:t>感谢聆听！</a:t>
            </a:r>
            <a:endParaRPr altLang="en-US" dirty="0" lang="zh-CN" sz="6000">
              <a:solidFill>
                <a:srgbClr val="495C94"/>
              </a:solidFill>
              <a:latin charset="-122" panose="020B0800000000000000" pitchFamily="34" typeface="思源黑体 CN Bold"/>
              <a:ea charset="-122" panose="020B0800000000000000" pitchFamily="34" typeface="思源黑体 CN Bold"/>
              <a:cs typeface="+mn-ea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>
            <p:custDataLst>
              <p:tags r:id="rId1"/>
            </p:custDataLst>
          </p:nvPr>
        </p:nvSpPr>
        <p:spPr>
          <a:xfrm>
            <a:off x="516467" y="1162685"/>
            <a:ext cx="6917266" cy="367517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肾脏替代治疗（RRT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是利用血液净化技术清除体内代谢废物，改善尿毒症患者临床不适症状的部分肾脏功能替代治疗方法，主要包括血液透析（HD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）、</a:t>
            </a: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腹膜透析（PD）和肾移植（KT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）。</a:t>
            </a:r>
            <a:endParaRPr dirty="0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2020年国际肾脏学会发布的临床调查研究数据显示，尿毒症患者在接受透析治疗后，平均寿命可延长5~10年，如果积极配合治疗可维持寿命20年以上，最高达40年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。</a:t>
            </a:r>
            <a:endParaRPr dirty="0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285750" marL="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charset="0" panose="05000000000000000000" typeface="Wingdings"/>
              <a:buChar char="Ø"/>
            </a:pPr>
            <a:r>
              <a:rPr dirty="0" err="1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一项回顾性研究显示，接受治疗的终末期肾病患三年全因死亡率下降了约一半</a:t>
            </a:r>
            <a:r>
              <a:rPr baseline="30000"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</a:t>
            </a:r>
            <a:r>
              <a:rPr dirty="0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（相对下降51%，95%CI=41~60%)。（图）</a:t>
            </a:r>
            <a:endParaRPr dirty="0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231140"/>
            <a:ext cx="9951720" cy="622935"/>
          </a:xfrm>
          <a:prstGeom prst="rect">
            <a:avLst/>
          </a:prstGeom>
          <a:noFill/>
        </p:spPr>
        <p:txBody>
          <a:bodyPr anchor="b" anchorCtr="0" rtlCol="0" wrap="square">
            <a:normAutofit fontScale="97500"/>
          </a:bodyPr>
          <a:lstStyle/>
          <a:p>
            <a:r>
              <a:rPr b="1" dirty="0" spc="200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</a:rPr>
              <a:t>肾脏替代治疗是降低肾衰竭死亡的有效手段</a:t>
            </a:r>
            <a:endParaRPr b="1" dirty="0" spc="200" sz="32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03835" y="5746750"/>
            <a:ext cx="5203190" cy="154495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[1]徐佳莹,于洗河.肾脏替代治疗的应用与效益研究进展[J].卫生经济研究,2023,40(03):24-28+31.</a:t>
            </a:r>
            <a:endParaRPr dirty="0" sz="765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[2]International Society Of Nephrology. Advancing Kidney Health Worldwide [EB/OL]. (2021-01-01)[2023-10-31].https://www.theisn.org/.</a:t>
            </a:r>
            <a:endParaRPr dirty="0" sz="765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>
              <a:lnSpc>
                <a:spcPct val="140000"/>
              </a:lnSpc>
            </a:pPr>
            <a:r>
              <a:rPr dirty="0" sz="765">
                <a:solidFill>
                  <a:srgbClr val="495C94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[3]Storey BC, Staplin N, Harper CH, et al. Declining comorbidity-adjusted mortality rates in English patients receiving maintenance renal replacement therapy. Kidney Int. 2018;93(5):1165-1174. doi:10.1016/j.kint.2017.11.020</a:t>
            </a:r>
            <a:endParaRPr dirty="0" sz="765">
              <a:solidFill>
                <a:srgbClr val="495C94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pic>
        <p:nvPicPr>
          <p:cNvPr id="1262959642" name="图片 1"/>
          <p:cNvPicPr>
            <a:picLocks noChangeArrowheads="1" noChangeAspect="1"/>
          </p:cNvPicPr>
          <p:nvPr>
            <p:custDataLst>
              <p:tags r:id="rId4"/>
            </p:custDataLst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86133" y="1162685"/>
            <a:ext cx="4311650" cy="4095898"/>
          </a:xfrm>
          <a:prstGeom prst="rect">
            <a:avLst/>
          </a:prstGeom>
          <a:noFill/>
        </p:spPr>
      </p:pic>
      <p:sp>
        <p:nvSpPr>
          <p:cNvPr id="2" name="矩形 1"/>
          <p:cNvSpPr/>
          <p:nvPr>
            <p:custDataLst>
              <p:tags r:id="rId6"/>
            </p:custDataLst>
          </p:nvPr>
        </p:nvSpPr>
        <p:spPr>
          <a:xfrm>
            <a:off x="203676" y="231147"/>
            <a:ext cx="69167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925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01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2084399"/>
            <a:ext cx="5218135" cy="4773601"/>
            <a:chOff x="320180" y="1689607"/>
            <a:chExt cx="5218135" cy="4773601"/>
          </a:xfrm>
        </p:grpSpPr>
        <p:sp>
          <p:nvSpPr>
            <p:cNvPr id="6" name="任意多边形: 形状 5"/>
            <p:cNvSpPr/>
            <p:nvPr/>
          </p:nvSpPr>
          <p:spPr>
            <a:xfrm>
              <a:off x="340951" y="1689608"/>
              <a:ext cx="5197364" cy="4745568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blipFill dpi="0" rotWithShape="1">
              <a:blip r:embed="rId1"/>
              <a:srcRect/>
              <a:tile algn="r" flip="none" sx="100000" sy="100000" tx="0" ty="0"/>
            </a:blip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20180" y="1689607"/>
              <a:ext cx="5203782" cy="4773601"/>
            </a:xfrm>
            <a:custGeom>
              <a:avLst/>
              <a:gdLst>
                <a:gd fmla="*/ 2203216 w 5648748" name="connsiteX0"/>
                <a:gd fmla="*/ 0 h 4834407" name="connsiteY0"/>
                <a:gd fmla="*/ 5648748 w 5648748" name="connsiteX1"/>
                <a:gd fmla="*/ 3445532 h 4834407" name="connsiteY1"/>
                <a:gd fmla="*/ 5377981 w 5648748" name="connsiteX2"/>
                <a:gd fmla="*/ 4786689 h 4834407" name="connsiteY2"/>
                <a:gd fmla="*/ 5354994 w 5648748" name="connsiteX3"/>
                <a:gd fmla="*/ 4834407 h 4834407" name="connsiteY3"/>
                <a:gd fmla="*/ 0 w 5648748" name="connsiteX4"/>
                <a:gd fmla="*/ 4834407 h 4834407" name="connsiteY4"/>
                <a:gd fmla="*/ 0 w 5648748" name="connsiteX5"/>
                <a:gd fmla="*/ 797279 h 4834407" name="connsiteY5"/>
                <a:gd fmla="*/ 11538 w 5648748" name="connsiteX6"/>
                <a:gd fmla="*/ 786792 h 4834407" name="connsiteY6"/>
                <a:gd fmla="*/ 2203216 w 5648748" name="connsiteX7"/>
                <a:gd fmla="*/ 0 h 4834407" name="connsiteY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4834407" w="5648748">
                  <a:moveTo>
                    <a:pt x="2203216" y="0"/>
                  </a:moveTo>
                  <a:cubicBezTo>
                    <a:pt x="4106131" y="0"/>
                    <a:pt x="5648748" y="1542618"/>
                    <a:pt x="5648748" y="3445532"/>
                  </a:cubicBezTo>
                  <a:cubicBezTo>
                    <a:pt x="5648748" y="3921261"/>
                    <a:pt x="5552335" y="4374471"/>
                    <a:pt x="5377981" y="4786689"/>
                  </a:cubicBezTo>
                  <a:lnTo>
                    <a:pt x="5354994" y="4834407"/>
                  </a:lnTo>
                  <a:lnTo>
                    <a:pt x="0" y="4834407"/>
                  </a:lnTo>
                  <a:lnTo>
                    <a:pt x="0" y="797279"/>
                  </a:lnTo>
                  <a:lnTo>
                    <a:pt x="11538" y="786792"/>
                  </a:lnTo>
                  <a:cubicBezTo>
                    <a:pt x="607129" y="295267"/>
                    <a:pt x="1370691" y="0"/>
                    <a:pt x="2203216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72000">
                  <a:schemeClr val="accent1">
                    <a:lumMod val="75000"/>
                    <a:alpha val="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/>
            </a:p>
          </p:txBody>
        </p:sp>
      </p:grpSp>
      <p:sp>
        <p:nvSpPr>
          <p:cNvPr id="5" name="弧形 4"/>
          <p:cNvSpPr/>
          <p:nvPr/>
        </p:nvSpPr>
        <p:spPr>
          <a:xfrm flipH="1" rot="2476431">
            <a:off x="-1739471" y="1583826"/>
            <a:ext cx="7511441" cy="7194387"/>
          </a:xfrm>
          <a:prstGeom prst="arc">
            <a:avLst>
              <a:gd fmla="val 11625274" name="adj1"/>
              <a:gd fmla="val 19285925" name="adj2"/>
            </a:avLst>
          </a:prstGeom>
          <a:ln>
            <a:gradFill flip="none" rotWithShape="1">
              <a:gsLst>
                <a:gs pos="3500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/>
          </a:p>
        </p:txBody>
      </p:sp>
      <p:grpSp>
        <p:nvGrpSpPr>
          <p:cNvPr id="8" name="组合 7"/>
          <p:cNvGrpSpPr/>
          <p:nvPr/>
        </p:nvGrpSpPr>
        <p:grpSpPr>
          <a:xfrm>
            <a:off x="6133504" y="1042351"/>
            <a:ext cx="4615665" cy="668922"/>
            <a:chOff x="1177386" y="1304584"/>
            <a:chExt cx="4615665" cy="668922"/>
          </a:xfrm>
        </p:grpSpPr>
        <p:sp>
          <p:nvSpPr>
            <p:cNvPr id="10" name="椭圆 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>
                <a:solidFill>
                  <a:srgbClr val="495C94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01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3575" y="1400518"/>
              <a:ext cx="2759476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疾病概述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/>
        </p:nvGrpSpPr>
        <p:grpSpPr>
          <a:xfrm>
            <a:off x="6133504" y="2478832"/>
            <a:ext cx="5492190" cy="668922"/>
            <a:chOff x="1177386" y="1304584"/>
            <a:chExt cx="5492190" cy="668922"/>
          </a:xfrm>
        </p:grpSpPr>
        <p:sp>
          <p:nvSpPr>
            <p:cNvPr id="23" name="椭圆 22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495C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dirty="0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02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033576" y="1394615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案例介绍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>
            <a:off x="6133504" y="3915313"/>
            <a:ext cx="5492190" cy="668922"/>
            <a:chOff x="1177386" y="1304584"/>
            <a:chExt cx="5492190" cy="668922"/>
          </a:xfrm>
        </p:grpSpPr>
        <p:sp>
          <p:nvSpPr>
            <p:cNvPr id="30" name="椭圆 29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03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3033576" y="1400518"/>
              <a:ext cx="3636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诊疗经过及用药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65" name="直接连接符 64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/>
        </p:nvGrpSpPr>
        <p:grpSpPr>
          <a:xfrm>
            <a:off x="6133504" y="5351794"/>
            <a:ext cx="5456189" cy="668922"/>
            <a:chOff x="1177386" y="1304584"/>
            <a:chExt cx="5456189" cy="668922"/>
          </a:xfrm>
        </p:grpSpPr>
        <p:sp>
          <p:nvSpPr>
            <p:cNvPr id="69" name="椭圆 68"/>
            <p:cNvSpPr/>
            <p:nvPr/>
          </p:nvSpPr>
          <p:spPr>
            <a:xfrm>
              <a:off x="1177386" y="1304584"/>
              <a:ext cx="668922" cy="668922"/>
            </a:xfrm>
            <a:prstGeom prst="ellipse">
              <a:avLst/>
            </a:prstGeom>
            <a:solidFill>
              <a:srgbClr val="FFD7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1225933" y="1418806"/>
              <a:ext cx="576064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r>
                <a:rPr altLang="zh-CN" dirty="0" lang="en-US" sz="2500">
                  <a:ln w="6350">
                    <a:noFill/>
                  </a:ln>
                  <a:solidFill>
                    <a:schemeClr val="bg1"/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04</a:t>
              </a:r>
              <a:endParaRPr altLang="en-US" dirty="0" lang="zh-CN" sz="2500">
                <a:ln w="6350">
                  <a:noFill/>
                </a:ln>
                <a:solidFill>
                  <a:schemeClr val="bg1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033575" y="1400518"/>
              <a:ext cx="3600000" cy="47705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ctr">
                <a:defRPr sz="8800">
                  <a:ln>
                    <a:solidFill>
                      <a:schemeClr val="bg1"/>
                    </a:solidFill>
                  </a:ln>
                  <a:solidFill>
                    <a:srgbClr val="6EAA2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itchFamily="2" typeface="禹卫书法行书简体"/>
                  <a:ea charset="-122" pitchFamily="2" typeface="禹卫书法行书简体"/>
                </a:defRPr>
              </a:lvl1pPr>
            </a:lstStyle>
            <a:p>
              <a:pPr algn="l"/>
              <a:r>
                <a:rPr altLang="en-US" dirty="0" lang="zh-CN" sz="2500">
                  <a:ln w="6350"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charset="-122" panose="020B0503020204020204" pitchFamily="34" typeface="微软雅黑"/>
                  <a:ea charset="-122" panose="020B0503020204020204" pitchFamily="34" typeface="微软雅黑"/>
                  <a:sym charset="-122" panose="020B0503020204020204" pitchFamily="34" typeface="微软雅黑"/>
                </a:rPr>
                <a:t>总结思考</a:t>
              </a:r>
              <a:endParaRPr altLang="en-US" dirty="0" lang="zh-CN" sz="2500">
                <a:ln w="635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1919536" y="1639045"/>
              <a:ext cx="10800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head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文本框 74"/>
          <p:cNvSpPr txBox="1"/>
          <p:nvPr/>
        </p:nvSpPr>
        <p:spPr>
          <a:xfrm>
            <a:off x="3152882" y="489901"/>
            <a:ext cx="1933393" cy="894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  <a:buFontTx/>
              <a:buNone/>
              <a:defRPr/>
            </a:pPr>
            <a:r>
              <a:rPr altLang="en-US" dirty="0" lang="zh-CN" sz="5000">
                <a:solidFill>
                  <a:srgbClr val="495C94"/>
                </a:solidFill>
                <a:latin charset="-122" panose="020B0800000000000000" pitchFamily="34" typeface="思源黑体 CN Bold"/>
                <a:ea charset="-122" panose="020B0800000000000000" pitchFamily="34" typeface="思源黑体 CN Bold"/>
                <a:cs typeface="+mn-ea"/>
                <a:sym typeface="+mn-lt"/>
              </a:rPr>
              <a:t>目录</a:t>
            </a:r>
            <a:endParaRPr altLang="en-US" dirty="0" lang="zh-CN" sz="5000">
              <a:solidFill>
                <a:srgbClr val="495C94"/>
              </a:solidFill>
              <a:latin charset="-122" panose="020B0800000000000000" pitchFamily="34" typeface="思源黑体 CN Bold"/>
              <a:ea charset="-122" panose="020B0800000000000000" pitchFamily="34" typeface="思源黑体 CN Bold"/>
              <a:cs typeface="+mn-ea"/>
              <a:sym typeface="+mn-lt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027318" y="602550"/>
            <a:ext cx="1843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zh-CN" b="0" dirty="0" i="0" lang="en-US" sz="2000">
                <a:solidFill>
                  <a:srgbClr val="495C94"/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  <a:endParaRPr altLang="en-US" dirty="0" lang="zh-CN" sz="2000">
              <a:solidFill>
                <a:srgbClr val="495C94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  <p:sp>
        <p:nvSpPr>
          <p:cNvPr id="16" name="文本框 15"/>
          <p:cNvSpPr txBox="1"/>
          <p:nvPr>
            <p:custDataLst>
              <p:tags r:id="rId2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70280" y="913130"/>
            <a:ext cx="9958705" cy="54622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（一）患者基本信息</a:t>
            </a:r>
            <a:endParaRPr b="1" dirty="0" lang="zh-CN" sz="2400">
              <a:solidFill>
                <a:schemeClr val="accent2">
                  <a:lumMod val="75000"/>
                </a:schemeClr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20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姓名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：陈*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性别：男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年龄：57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入院日期：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医院：青岛西海岸新区中心医院</a:t>
            </a:r>
            <a:endParaRPr b="1" dirty="0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b="1" dirty="0" lang="zh-CN" sz="2400">
              <a:solidFill>
                <a:srgbClr val="396698"/>
              </a:solidFill>
              <a:latin charset="-122" panose="02010609060101010101" typeface="楷体"/>
              <a:ea charset="-122" panose="02010609060101010101" typeface="楷体"/>
              <a:cs charset="-122" panose="02010609060101010101" typeface="楷体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主诉：发现慢性肾炎20年，肌酐升高6年，血液透析治疗半年。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现病</a:t>
            </a: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史：
现病史: 病人20年前发现慢性肾炎，给予口服中药治疗，6年前发现血肌酐升高，血肌酐400μmol/l，无明显不适，患者没在意，未治疗，半年天前开始出现恶心、呕吐、乏力，胸闷，气急，在家服药无好转，后又出现浮肿，血压升高，在当地医院开始血液透析治疗。今转我院治疗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既往史：
既往史: 慢性肾炎20年，服药治疗，控制不理想。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200000"/>
              </a:lnSpc>
              <a:buClrTx/>
              <a:buSzTx/>
              <a:buFontTx/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个人史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个人史：出生生长于当地，退休后来青岛居住。无烟酒嗜好。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家族史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
家族史: 父母已去世，有一妹，均健康，无遗传病及传染病。
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>
            <p:custDataLst>
              <p:tags r:id="rId1"/>
            </p:custDataLst>
          </p:nvPr>
        </p:nvSpPr>
        <p:spPr>
          <a:xfrm>
            <a:off x="979170" y="115570"/>
            <a:ext cx="2281555" cy="738505"/>
          </a:xfrm>
          <a:prstGeom prst="rect">
            <a:avLst/>
          </a:prstGeom>
          <a:noFill/>
        </p:spPr>
        <p:txBody>
          <a:bodyPr anchor="b" anchorCtr="0" rtlCol="0" wrap="square">
            <a:normAutofit/>
          </a:bodyPr>
          <a:lstStyle/>
          <a:p>
            <a:r>
              <a:rPr altLang="en-US" b="1" dirty="0" lang="zh-CN" spc="200" sz="36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sym typeface="+mn-ea"/>
              </a:rPr>
              <a:t>病情介绍</a:t>
            </a:r>
            <a:endParaRPr altLang="en-US" b="1" dirty="0" lang="zh-CN" spc="200" sz="3600">
              <a:solidFill>
                <a:srgbClr val="495C94"/>
              </a:solidFill>
              <a:latin charset="0" panose="020B0A04020102020204" typeface="Arial Black"/>
              <a:ea charset="0" typeface="汉仪旗黑-50简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970280" y="913130"/>
            <a:ext cx="9958705" cy="5411470"/>
          </a:xfrm>
          <a:prstGeom prst="rect">
            <a:avLst/>
          </a:prstGeom>
          <a:noFill/>
        </p:spPr>
        <p:txBody>
          <a:bodyPr anchor="t" rtlCol="0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b="1" dirty="0" lang="zh-CN" sz="2400">
                <a:solidFill>
                  <a:srgbClr val="396698"/>
                </a:solidFill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</a:rPr>
              <a:t>（二）病情介绍</a:t>
            </a:r>
            <a:endParaRPr altLang="en-US"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生命体征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b="1" dirty="0" err="1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b="1" dirty="0" err="1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一般情况</a:t>
            </a:r>
            <a:r>
              <a:rPr b="1" dirty="0" err="1" lang="zh-CN" sz="2000">
                <a:latin charset="-122" panose="02010609060101010101" typeface="楷体"/>
                <a:ea charset="-122" panose="02010609060101010101" typeface="楷体"/>
                <a:cs charset="-122" panose="02010609060101010101" typeface="楷体"/>
                <a:sym typeface="+mn-ea"/>
              </a:rPr>
              <a:t>：</a:t>
            </a: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altLang="zh-CN" b="1" dirty="0" lang="en-US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  <a:p>
            <a:pPr algn="l">
              <a:lnSpc>
                <a:spcPct val="150000"/>
              </a:lnSpc>
            </a:pPr>
            <a:endParaRPr b="1" dirty="0" lang="zh-CN" sz="2000">
              <a:latin charset="-122" panose="02010609060101010101" typeface="楷体"/>
              <a:ea charset="-122" panose="02010609060101010101" typeface="楷体"/>
              <a:cs charset="-122" panose="02010609060101010101" typeface="楷体"/>
              <a:sym typeface="+mn-ea"/>
            </a:endParaRPr>
          </a:p>
        </p:txBody>
      </p:sp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203676" y="231147"/>
            <a:ext cx="672624" cy="622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rmAutofit fontScale="85000" lnSpcReduction="10000"/>
          </a:bodyPr>
          <a:lstStyle/>
          <a:p>
            <a:pPr algn="ctr"/>
            <a:r>
              <a:rPr altLang="zh-CN" b="1" dirty="0" lang="en-US" sz="3200">
                <a:solidFill>
                  <a:srgbClr val="495C94"/>
                </a:solidFill>
                <a:latin charset="0" panose="020B0A04020102020204" typeface="Arial Black"/>
                <a:ea charset="0" typeface="汉仪旗黑-50简"/>
                <a:cs charset="0" typeface="汉仪旗黑-50简"/>
              </a:rPr>
              <a:t>02</a:t>
            </a:r>
            <a:endParaRPr altLang="zh-CN" b="1" dirty="0" lang="en-US" sz="3200">
              <a:solidFill>
                <a:srgbClr val="495C94"/>
              </a:solidFill>
              <a:latin charset="0" panose="020B0A04020102020204" typeface="Arial Black"/>
              <a:ea charset="0" typeface="汉仪旗黑-50简"/>
              <a:cs charset="0" typeface="汉仪旗黑-50简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1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6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19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2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28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1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4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37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0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3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6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49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2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5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58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1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68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79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1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3.xml><?xml version="1.0" encoding="utf-8"?>
<p:tagLst xmlns:p="http://schemas.openxmlformats.org/presentationml/2006/main">
  <p:tag name="KSO_WM_UNIT_ISCONTENTSTITLE" val="0"/>
  <p:tag name="KSO_WM_UNIT_ISNUMDGMTITLE" val="0"/>
  <p:tag name="KSO_WM_UNIT_PRESET_TEXT" val="点击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2204_3*l_h_a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117a1fd7056a42e8915e85870c4e1c06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ASSEMBLE_CHIP_INDEX" val="2403c8f1bee746cb8261817750e94412"/>
  <p:tag name="KSO_WM_UNIT_TEXT_FILL_FORE_SCHEMECOLOR_INDEX_BRIGHTNESS" val="0.05"/>
  <p:tag name="KSO_WM_UNIT_TEXT_FILL_FORE_SCHEMECOLOR_INDEX" val="13"/>
  <p:tag name="KSO_WM_UNIT_TEXT_FILL_TYPE" val="1"/>
  <p:tag name="KSO_WM_UNIT_VALUE" val="9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COMMONDATA" val="eyJoZGlkIjoiZTY0OWJmMzdjMmFkMmE3N2NlNTQyZjIzOGM3NTg5YTM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2204_3*l_h_i*1_1_1"/>
  <p:tag name="KSO_WM_TEMPLATE_CATEGORY" val="custom"/>
  <p:tag name="KSO_WM_TEMPLATE_INDEX" val="20222204"/>
  <p:tag name="KSO_WM_UNIT_LAYERLEVEL" val="1_1_1"/>
  <p:tag name="KSO_WM_TAG_VERSION" val="1.0"/>
  <p:tag name="KSO_WM_BEAUTIFY_FLAG" val=""/>
  <p:tag name="KSO_WM_UNIT_BLOCK" val="0"/>
  <p:tag name="KSO_WM_UNIT_DEC_AREA_ID" val="08f36f32ae084f68ba23bdcf60cd2431"/>
  <p:tag name="KSO_WM_UNIT_IS_LAYOUT_DIAGRAM" val="1"/>
  <p:tag name="KSO_WM_CHIP_GROUPID" val="6163945442060bf59843e016"/>
  <p:tag name="KSO_WM_CHIP_XID" val="6163945442060bf59843e011"/>
  <p:tag name="KSO_WM_CHIP_FILLAREA_FILL_RULE" val="{&quot;fill_align&quot;:&quot;ct&quot;,&quot;fill_mode&quot;:&quot;fix&quot;,&quot;sacle_strategy&quot;:&quot;stretch&quot;}"/>
  <p:tag name="KSO_WM_UNIT_DEC_SUPPORTCHANGEPIC" val="0"/>
  <p:tag name="KSO_WM_UNIT_DEC_CHANGEPICRESERVED" val="0"/>
  <p:tag name="KSO_WM_ASSEMBLE_CHIP_INDEX" val="2403c8f1bee746cb8261817750e94412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5"/>
  <p:tag name="KSO_WM_UNIT_TEXT_FILL_TYPE" val="1"/>
  <p:tag name="KSO_WM_UNIT_VALUE" val="4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2032</Words>
  <Application>WPS 演示</Application>
  <PresentationFormat>宽屏</PresentationFormat>
  <Paragraphs>336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8" baseType="lpstr">
      <vt:lpstr>Arial</vt:lpstr>
      <vt:lpstr>宋体</vt:lpstr>
      <vt:lpstr>Wingdings</vt:lpstr>
      <vt:lpstr>黑体</vt:lpstr>
      <vt:lpstr>楷体</vt:lpstr>
      <vt:lpstr>禹卫书法行书简体</vt:lpstr>
      <vt:lpstr>微软雅黑</vt:lpstr>
      <vt:lpstr>思源黑体 CN Bold</vt:lpstr>
      <vt:lpstr>Wingdings</vt:lpstr>
      <vt:lpstr>Arial Black</vt:lpstr>
      <vt:lpstr>汉仪旗黑-50简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2023-11-06T03:15:00Z</dcterms:created>
  <dc:creator>万怡医学</dc:creator>
  <cp:lastModifiedBy>千里繁花</cp:lastModifiedBy>
  <dcterms:modified xsi:type="dcterms:W3CDTF">2024-06-25T01:50:15Z</dcterms:modified>
  <cp:revision>54</cp:revision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E10C0855E65C4AF7B0774ED065B148DE_13</vt:lpwstr>
  </property>
  <property fmtid="{D5CDD505-2E9C-101B-9397-08002B2CF9AE}" pid="3" name="KSOProductBuildVer">
    <vt:lpwstr>2052-12.1.0.16929</vt:lpwstr>
  </property>
</Properties>
</file>