
<file path=[Content_Types].xml><?xml version="1.0" encoding="utf-8"?>
<Types xmlns="http://schemas.openxmlformats.org/package/2006/content-types">
  <Default ContentType="image/jpeg" Extension="jpeg"/>
  <Default ContentType="image/.jp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3" Target="docProps/core.xml" Type="http://schemas.openxmlformats.org/package/2006/relationships/metadata/core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0" r:id="rId4"/>
  </p:sldMasterIdLst>
  <p:notesMasterIdLst>
    <p:notesMasterId r:id="rId6"/>
  </p:notesMasterIdLst>
  <p:sldIdLst>
    <p:sldId id="257" r:id="rId5"/>
    <p:sldId id="269" r:id="rId7"/>
    <p:sldId id="259" r:id="rId8"/>
    <p:sldId id="260" r:id="rId9"/>
    <p:sldId id="287" r:id="rId10"/>
    <p:sldId id="263" r:id="rId11"/>
    <p:sldId id="264" r:id="rId12"/>
    <p:sldId id="265" r:id="rId13"/>
    <p:sldId id="266" r:id="rId14"/>
    <p:sldId id="273" r:id="rId15"/>
    <p:sldId id="274" r:id="rId16"/>
    <p:sldId id="275" r:id="rId17"/>
    <p:sldId id="268" r:id="rId18"/>
    <p:sldId id="288" r:id="rId19"/>
    <p:sldId id="276" r:id="rId20"/>
    <p:sldId id="279" r:id="rId21"/>
    <p:sldId id="278" r:id="rId22"/>
    <p:sldId id="28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eryl king" initials="Sk" lastIdx="1" clrIdx="6"/>
  <p:cmAuthor id="1" name="Bai, Lu" initials="BL" lastIdx="12" clrIdx="0"/>
  <p:cmAuthor id="8" name="汪 文慧" initials="汪" lastIdx="11" clrIdx="7"/>
  <p:cmAuthor id="2" name="win" initials="w" lastIdx="5" clrIdx="1"/>
  <p:cmAuthor id="3" name="袁子夏" initials="YZ/袁(医" lastIdx="2" clrIdx="2"/>
  <p:cmAuthor id="4" name="龚浩然" initials="GH/龚(医" lastIdx="3" clrIdx="3"/>
  <p:cmAuthor id="5" name="Daisy Li" initials="DL" lastIdx="3" clrIdx="4"/>
  <p:cmAuthor id="6" name="Wang Xun / 王勋 (心血管领域市场部 心血管领域产品组)" initials="WX/王(心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1348"/>
    <a:srgbClr val="0B0E1D"/>
    <a:srgbClr val="396698"/>
    <a:srgbClr val="89BBDB"/>
    <a:srgbClr val="D4E2EF"/>
    <a:srgbClr val="7DA7CE"/>
    <a:srgbClr val="C5D7E9"/>
    <a:srgbClr val="3D83B7"/>
    <a:srgbClr val="6D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theme/theme1.xml" Type="http://schemas.openxmlformats.org/officeDocument/2006/relationships/theme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ableStyles.xml" Type="http://schemas.openxmlformats.org/officeDocument/2006/relationships/tableStyles"/><Relationship Id="rId27" Target="commentAuthors.xml" Type="http://schemas.openxmlformats.org/officeDocument/2006/relationships/commentAuthors"/><Relationship Id="rId28" Target="tags/tag85.xml" Type="http://schemas.openxmlformats.org/officeDocument/2006/relationships/tags"/><Relationship Id="rId3" Target="slideMasters/slideMaster2.xml" Type="http://schemas.openxmlformats.org/officeDocument/2006/relationships/slideMaster"/><Relationship Id="rId4" Target="slideMasters/slideMaster3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no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no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no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no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no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no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no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no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no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no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no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no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no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no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no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35:41——36:35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2.jpeg" Type="http://schemas.openxmlformats.org/officeDocument/2006/relationships/image"/></Relationships>
</file>

<file path=ppt/slideLayouts/_rels/slideLayout31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/Relationships>
</file>

<file path=ppt/slideLayouts/_rels/slideLayout32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6.xml" Type="http://schemas.openxmlformats.org/officeDocument/2006/relationships/tags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/Relationships>
</file>

<file path=ppt/slideLayouts/_rels/slideLayout33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1.xml" Type="http://schemas.openxmlformats.org/officeDocument/2006/relationships/tags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tags/tag15.xml" Type="http://schemas.openxmlformats.org/officeDocument/2006/relationships/tags"/></Relationships>
</file>

<file path=ppt/slideLayouts/_rels/slideLayout34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6.xml" Type="http://schemas.openxmlformats.org/officeDocument/2006/relationships/tags"/><Relationship Id="rId3" Target="../tags/tag17.xml" Type="http://schemas.openxmlformats.org/officeDocument/2006/relationships/tags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tags/tag20.xml" Type="http://schemas.openxmlformats.org/officeDocument/2006/relationships/tags"/><Relationship Id="rId7" Target="../tags/tag21.xml" Type="http://schemas.openxmlformats.org/officeDocument/2006/relationships/tags"/></Relationships>
</file>

<file path=ppt/slideLayouts/_rels/slideLayout35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22.xml" Type="http://schemas.openxmlformats.org/officeDocument/2006/relationships/tags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tags/tag26.xml" Type="http://schemas.openxmlformats.org/officeDocument/2006/relationships/tags"/><Relationship Id="rId7" Target="../tags/tag27.xml" Type="http://schemas.openxmlformats.org/officeDocument/2006/relationships/tags"/><Relationship Id="rId8" Target="../tags/tag28.xml" Type="http://schemas.openxmlformats.org/officeDocument/2006/relationships/tags"/><Relationship Id="rId9" Target="../tags/tag29.xml" Type="http://schemas.openxmlformats.org/officeDocument/2006/relationships/tags"/></Relationships>
</file>

<file path=ppt/slideLayouts/_rels/slideLayout36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/Relationships>
</file>

<file path=ppt/slideLayouts/_rels/slideLayout37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4.xml" Type="http://schemas.openxmlformats.org/officeDocument/2006/relationships/tags"/><Relationship Id="rId3" Target="../tags/tag35.xml" Type="http://schemas.openxmlformats.org/officeDocument/2006/relationships/tags"/><Relationship Id="rId4" Target="../tags/tag36.xml" Type="http://schemas.openxmlformats.org/officeDocument/2006/relationships/tags"/></Relationships>
</file>

<file path=ppt/slideLayouts/_rels/slideLayout38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tags/tag40.xml" Type="http://schemas.openxmlformats.org/officeDocument/2006/relationships/tags"/><Relationship Id="rId6" Target="../tags/tag41.xml" Type="http://schemas.openxmlformats.org/officeDocument/2006/relationships/tags"/><Relationship Id="rId7" Target="../tags/tag42.xml" Type="http://schemas.openxmlformats.org/officeDocument/2006/relationships/tags"/></Relationships>
</file>

<file path=ppt/slideLayouts/_rels/slideLayout39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43.xml" Type="http://schemas.openxmlformats.org/officeDocument/2006/relationships/tags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tags/tag46.xml" Type="http://schemas.openxmlformats.org/officeDocument/2006/relationships/tags"/><Relationship Id="rId6" Target="../tags/tag47.xml" Type="http://schemas.openxmlformats.org/officeDocument/2006/relationships/tags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48.xml" Type="http://schemas.openxmlformats.org/officeDocument/2006/relationships/tags"/><Relationship Id="rId3" Target="../tags/tag49.xml" Type="http://schemas.openxmlformats.org/officeDocument/2006/relationships/tags"/><Relationship Id="rId4" Target="../tags/tag50.xml" Type="http://schemas.openxmlformats.org/officeDocument/2006/relationships/tags"/><Relationship Id="rId5" Target="../tags/tag51.xml" Type="http://schemas.openxmlformats.org/officeDocument/2006/relationships/tags"/></Relationships>
</file>

<file path=ppt/slideLayouts/_rels/slideLayout41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52.xml" Type="http://schemas.openxmlformats.org/officeDocument/2006/relationships/tags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38787" y="1600198"/>
            <a:ext cx="8281358" cy="1909765"/>
          </a:xfrm>
        </p:spPr>
        <p:txBody>
          <a:bodyPr anchor="ctr">
            <a:normAutofit/>
          </a:bodyPr>
          <a:lstStyle>
            <a:lvl1pPr algn="ctr">
              <a:defRPr sz="3825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38787" y="3602039"/>
            <a:ext cx="8281358" cy="1655762"/>
          </a:xfrm>
        </p:spPr>
        <p:txBody>
          <a:bodyPr anchor="ctr"/>
          <a:lstStyle>
            <a:lvl1pPr marL="0" indent="0" algn="ctr">
              <a:buNone/>
              <a:defRPr sz="2295" b="1">
                <a:solidFill>
                  <a:schemeClr val="accent4"/>
                </a:solidFill>
              </a:defRPr>
            </a:lvl1pPr>
            <a:lvl2pPr marL="144780" indent="0" algn="ctr">
              <a:buNone/>
              <a:defRPr sz="630"/>
            </a:lvl2pPr>
            <a:lvl3pPr marL="288925" indent="0" algn="ctr">
              <a:buNone/>
              <a:defRPr sz="570"/>
            </a:lvl3pPr>
            <a:lvl4pPr marL="433705" indent="0" algn="ctr">
              <a:buNone/>
              <a:defRPr sz="505"/>
            </a:lvl4pPr>
            <a:lvl5pPr marL="579120" indent="0" algn="ctr">
              <a:buNone/>
              <a:defRPr sz="505"/>
            </a:lvl5pPr>
            <a:lvl6pPr marL="723265" indent="0" algn="ctr">
              <a:buNone/>
              <a:defRPr sz="505"/>
            </a:lvl6pPr>
            <a:lvl7pPr marL="868045" indent="0" algn="ctr">
              <a:buNone/>
              <a:defRPr sz="505"/>
            </a:lvl7pPr>
            <a:lvl8pPr marL="1012825" indent="0" algn="ctr">
              <a:buNone/>
              <a:defRPr sz="505"/>
            </a:lvl8pPr>
            <a:lvl9pPr marL="1156970" indent="0" algn="ctr">
              <a:buNone/>
              <a:defRPr sz="505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761E7-685D-4D25-834D-C8136C1C13BF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836971" y="6136971"/>
            <a:ext cx="10515949" cy="6810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marL="0" indent="0">
              <a:buNone/>
              <a:defRPr lang="zh-CN" altLang="en-US" sz="955" smtClean="0"/>
            </a:lvl1pPr>
            <a:lvl2pPr marL="252095" indent="0">
              <a:buNone/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63525" lvl="0" indent="-263525" algn="ctr" defTabSz="914400" latinLnBrk="0">
              <a:spcAft>
                <a:spcPts val="0"/>
              </a:spcAft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38231" y="5237654"/>
            <a:ext cx="10515949" cy="940013"/>
          </a:xfrm>
        </p:spPr>
        <p:txBody>
          <a:bodyPr anchor="b"/>
          <a:lstStyle>
            <a:lvl1pPr>
              <a:spcAft>
                <a:spcPts val="0"/>
              </a:spcAft>
              <a:defRPr sz="1150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29" y="1169931"/>
            <a:ext cx="10515949" cy="4165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38231" y="5237654"/>
            <a:ext cx="10515949" cy="940013"/>
          </a:xfrm>
        </p:spPr>
        <p:txBody>
          <a:bodyPr anchor="b"/>
          <a:lstStyle>
            <a:lvl1pPr>
              <a:spcAft>
                <a:spcPts val="0"/>
              </a:spcAft>
              <a:defRPr sz="1150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0" y="1709739"/>
            <a:ext cx="10515949" cy="2852736"/>
          </a:xfrm>
        </p:spPr>
        <p:txBody>
          <a:bodyPr anchor="b"/>
          <a:lstStyle>
            <a:lvl1pPr>
              <a:defRPr sz="19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0" y="4589466"/>
            <a:ext cx="10515949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7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2pPr>
            <a:lvl3pPr marL="28892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70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4pPr>
            <a:lvl5pPr marL="57912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5pPr>
            <a:lvl6pPr marL="72326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6pPr>
            <a:lvl7pPr marL="86804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7pPr>
            <a:lvl8pPr marL="101282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8pPr>
            <a:lvl9pPr marL="115697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EF07B-43EB-40EE-83EF-15B73FD3C937}" type="datetime1">
              <a:rPr lang="en-US" altLang="zh-CN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31" y="1825626"/>
            <a:ext cx="518177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407" y="1825626"/>
            <a:ext cx="518177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45F2F-0D6C-4472-8295-CE0D19DB2556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6" y="365127"/>
            <a:ext cx="1051594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17" y="1778440"/>
            <a:ext cx="4873737" cy="823912"/>
          </a:xfrm>
        </p:spPr>
        <p:txBody>
          <a:bodyPr anchor="ctr"/>
          <a:lstStyle>
            <a:lvl1pPr marL="0" indent="0">
              <a:buNone/>
              <a:defRPr sz="885"/>
            </a:lvl1pPr>
            <a:lvl2pPr marL="144780" indent="0">
              <a:buNone/>
              <a:defRPr sz="760"/>
            </a:lvl2pPr>
            <a:lvl3pPr marL="288925" indent="0">
              <a:buNone/>
              <a:defRPr sz="630"/>
            </a:lvl3pPr>
            <a:lvl4pPr marL="433705" indent="0">
              <a:buNone/>
              <a:defRPr sz="570"/>
            </a:lvl4pPr>
            <a:lvl5pPr marL="579120" indent="0">
              <a:buNone/>
              <a:defRPr sz="570"/>
            </a:lvl5pPr>
            <a:lvl6pPr marL="723265" indent="0">
              <a:buNone/>
              <a:defRPr sz="570"/>
            </a:lvl6pPr>
            <a:lvl7pPr marL="868045" indent="0">
              <a:buNone/>
              <a:defRPr sz="570"/>
            </a:lvl7pPr>
            <a:lvl8pPr marL="1012825" indent="0">
              <a:buNone/>
              <a:defRPr sz="570"/>
            </a:lvl8pPr>
            <a:lvl9pPr marL="1156970" indent="0">
              <a:buNone/>
              <a:defRPr sz="5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17" y="2665379"/>
            <a:ext cx="4873737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149" y="1778440"/>
            <a:ext cx="4897740" cy="823912"/>
          </a:xfrm>
        </p:spPr>
        <p:txBody>
          <a:bodyPr anchor="ctr"/>
          <a:lstStyle>
            <a:lvl1pPr marL="0" indent="0">
              <a:buNone/>
              <a:defRPr sz="885"/>
            </a:lvl1pPr>
            <a:lvl2pPr marL="144780" indent="0">
              <a:buNone/>
              <a:defRPr sz="760"/>
            </a:lvl2pPr>
            <a:lvl3pPr marL="288925" indent="0">
              <a:buNone/>
              <a:defRPr sz="630"/>
            </a:lvl3pPr>
            <a:lvl4pPr marL="433705" indent="0">
              <a:buNone/>
              <a:defRPr sz="570"/>
            </a:lvl4pPr>
            <a:lvl5pPr marL="579120" indent="0">
              <a:buNone/>
              <a:defRPr sz="570"/>
            </a:lvl5pPr>
            <a:lvl6pPr marL="723265" indent="0">
              <a:buNone/>
              <a:defRPr sz="570"/>
            </a:lvl6pPr>
            <a:lvl7pPr marL="868045" indent="0">
              <a:buNone/>
              <a:defRPr sz="570"/>
            </a:lvl7pPr>
            <a:lvl8pPr marL="1012825" indent="0">
              <a:buNone/>
              <a:defRPr sz="570"/>
            </a:lvl8pPr>
            <a:lvl9pPr marL="1156970" indent="0">
              <a:buNone/>
              <a:defRPr sz="5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149" y="2665379"/>
            <a:ext cx="4897740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98BB7-2432-450E-AD99-75926EA9E973}" type="datetime1">
              <a:rPr lang="en-US" altLang="zh-CN" smtClean="0"/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411AF-70A1-4A18-89E5-AA0C28B95C98}" type="datetime1">
              <a:rPr lang="en-US" altLang="zh-CN" smtClean="0"/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35AC6-9DA0-4BF5-932A-7B2B7254019E}" type="datetime1">
              <a:rPr lang="en-US" altLang="zh-CN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7512" y="6372228"/>
            <a:ext cx="2743291" cy="365125"/>
          </a:xfrm>
        </p:spPr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9" y="457200"/>
            <a:ext cx="4165487" cy="1600200"/>
          </a:xfrm>
        </p:spPr>
        <p:txBody>
          <a:bodyPr anchor="b"/>
          <a:lstStyle>
            <a:lvl1pPr>
              <a:defRPr sz="101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61" y="457202"/>
            <a:ext cx="6172406" cy="5403850"/>
          </a:xfrm>
        </p:spPr>
        <p:txBody>
          <a:bodyPr rtlCol="0">
            <a:normAutofit/>
          </a:bodyPr>
          <a:lstStyle>
            <a:lvl1pPr marL="0" indent="0">
              <a:buNone/>
              <a:defRPr sz="1015"/>
            </a:lvl1pPr>
            <a:lvl2pPr marL="144780" indent="0">
              <a:buNone/>
              <a:defRPr sz="885"/>
            </a:lvl2pPr>
            <a:lvl3pPr marL="288925" indent="0">
              <a:buNone/>
              <a:defRPr sz="760"/>
            </a:lvl3pPr>
            <a:lvl4pPr marL="433705" indent="0">
              <a:buNone/>
              <a:defRPr sz="630"/>
            </a:lvl4pPr>
            <a:lvl5pPr marL="579120" indent="0">
              <a:buNone/>
              <a:defRPr sz="630"/>
            </a:lvl5pPr>
            <a:lvl6pPr marL="723265" indent="0">
              <a:buNone/>
              <a:defRPr sz="630"/>
            </a:lvl6pPr>
            <a:lvl7pPr marL="868045" indent="0">
              <a:buNone/>
              <a:defRPr sz="630"/>
            </a:lvl7pPr>
            <a:lvl8pPr marL="1012825" indent="0">
              <a:buNone/>
              <a:defRPr sz="630"/>
            </a:lvl8pPr>
            <a:lvl9pPr marL="1156970" indent="0">
              <a:buNone/>
              <a:defRPr sz="63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9" y="2057401"/>
            <a:ext cx="4165487" cy="3811588"/>
          </a:xfrm>
        </p:spPr>
        <p:txBody>
          <a:bodyPr/>
          <a:lstStyle>
            <a:lvl1pPr marL="0" indent="0">
              <a:buNone/>
              <a:defRPr sz="630"/>
            </a:lvl1pPr>
            <a:lvl2pPr marL="144780" indent="0">
              <a:buNone/>
              <a:defRPr sz="570"/>
            </a:lvl2pPr>
            <a:lvl3pPr marL="288925" indent="0">
              <a:buNone/>
              <a:defRPr sz="505"/>
            </a:lvl3pPr>
            <a:lvl4pPr marL="433705" indent="0">
              <a:buNone/>
              <a:defRPr sz="445"/>
            </a:lvl4pPr>
            <a:lvl5pPr marL="579120" indent="0">
              <a:buNone/>
              <a:defRPr sz="445"/>
            </a:lvl5pPr>
            <a:lvl6pPr marL="723265" indent="0">
              <a:buNone/>
              <a:defRPr sz="445"/>
            </a:lvl6pPr>
            <a:lvl7pPr marL="868045" indent="0">
              <a:buNone/>
              <a:defRPr sz="445"/>
            </a:lvl7pPr>
            <a:lvl8pPr marL="1012825" indent="0">
              <a:buNone/>
              <a:defRPr sz="445"/>
            </a:lvl8pPr>
            <a:lvl9pPr marL="1156970" indent="0">
              <a:buNone/>
              <a:defRPr sz="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CC550-E9F8-47C0-9164-95D850BA3348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92" y="365126"/>
            <a:ext cx="2628987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1" y="365126"/>
            <a:ext cx="773455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29" y="365126"/>
            <a:ext cx="10515949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3"/>
          </p:nvPr>
        </p:nvSpPr>
        <p:spPr>
          <a:xfrm>
            <a:off x="1" y="6380737"/>
            <a:ext cx="12192406" cy="47592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15"/>
            </a:lvl1pPr>
            <a:lvl2pPr marL="108585" indent="0">
              <a:spcBef>
                <a:spcPts val="0"/>
              </a:spcBef>
              <a:spcAft>
                <a:spcPts val="0"/>
              </a:spcAft>
              <a:buNone/>
              <a:defRPr sz="315"/>
            </a:lvl2pPr>
            <a:lvl3pPr marL="217170" indent="0">
              <a:spcBef>
                <a:spcPts val="0"/>
              </a:spcBef>
              <a:spcAft>
                <a:spcPts val="0"/>
              </a:spcAft>
              <a:buNone/>
              <a:defRPr sz="315"/>
            </a:lvl3pPr>
            <a:lvl4pPr marL="325755" indent="0">
              <a:spcBef>
                <a:spcPts val="0"/>
              </a:spcBef>
              <a:spcAft>
                <a:spcPts val="0"/>
              </a:spcAft>
              <a:buNone/>
              <a:defRPr sz="315"/>
            </a:lvl4pPr>
            <a:lvl5pPr marL="433705" indent="0">
              <a:spcBef>
                <a:spcPts val="0"/>
              </a:spcBef>
              <a:spcAft>
                <a:spcPts val="0"/>
              </a:spcAft>
              <a:buNone/>
              <a:defRPr sz="31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11335129" y="6492878"/>
            <a:ext cx="4114937" cy="365125"/>
          </a:xfrm>
        </p:spPr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11335127" y="6492878"/>
            <a:ext cx="2743291" cy="365125"/>
          </a:xfrm>
        </p:spPr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4"/>
          </p:nvPr>
        </p:nvSpPr>
        <p:spPr>
          <a:xfrm>
            <a:off x="13656" y="6495910"/>
            <a:ext cx="10307159" cy="33465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5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6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17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4"/>
          </p:nvPr>
        </p:nvSpPr>
        <p:spPr>
          <a:xfrm>
            <a:off x="13656" y="6495910"/>
            <a:ext cx="10307159" cy="33465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755679" y="1268762"/>
            <a:ext cx="10668355" cy="936104"/>
          </a:xfrm>
        </p:spPr>
        <p:txBody>
          <a:bodyPr/>
          <a:lstStyle>
            <a:lvl1pPr>
              <a:defRPr sz="505"/>
            </a:lvl1pPr>
            <a:lvl2pPr>
              <a:defRPr sz="505"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5"/>
          </p:nvPr>
        </p:nvSpPr>
        <p:spPr>
          <a:xfrm>
            <a:off x="812829" y="6245225"/>
            <a:ext cx="2641688" cy="476250"/>
          </a:xfrm>
        </p:spPr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6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no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slideLayouts/slideLayout23.xml" Type="http://schemas.openxmlformats.org/officeDocument/2006/relationships/slideLayout"/><Relationship Id="rId13" Target="../slideLayouts/slideLayout24.xml" Type="http://schemas.openxmlformats.org/officeDocument/2006/relationships/slideLayout"/><Relationship Id="rId14" Target="../slideLayouts/slideLayout25.xml" Type="http://schemas.openxmlformats.org/officeDocument/2006/relationships/slideLayout"/><Relationship Id="rId15" Target="../slideLayouts/slideLayout26.xml" Type="http://schemas.openxmlformats.org/officeDocument/2006/relationships/slideLayout"/><Relationship Id="rId16" Target="../slideLayouts/slideLayout27.xml" Type="http://schemas.openxmlformats.org/officeDocument/2006/relationships/slideLayout"/><Relationship Id="rId17" Target="../slideLayouts/slideLayout28.xml" Type="http://schemas.openxmlformats.org/officeDocument/2006/relationships/slideLayout"/><Relationship Id="rId18" Target="../slideLayouts/slideLayout29.xml" Type="http://schemas.openxmlformats.org/officeDocument/2006/relationships/slideLayout"/><Relationship Id="rId19" Target="../slideLayouts/slideLayout30.xml" Type="http://schemas.openxmlformats.org/officeDocument/2006/relationships/slideLayout"/><Relationship Id="rId2" Target="../slideLayouts/slideLayout13.xml" Type="http://schemas.openxmlformats.org/officeDocument/2006/relationships/slideLayout"/><Relationship Id="rId20" Target="../theme/theme2.xml" Type="http://schemas.openxmlformats.org/officeDocument/2006/relationships/theme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no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tags/tag57.xml" Type="http://schemas.openxmlformats.org/officeDocument/2006/relationships/tags"/><Relationship Id="rId13" Target="../tags/tag58.xml" Type="http://schemas.openxmlformats.org/officeDocument/2006/relationships/tags"/><Relationship Id="rId14" Target="../tags/tag59.xml" Type="http://schemas.openxmlformats.org/officeDocument/2006/relationships/tags"/><Relationship Id="rId15" Target="../tags/tag60.xml" Type="http://schemas.openxmlformats.org/officeDocument/2006/relationships/tags"/><Relationship Id="rId16" Target="../tags/tag61.xml" Type="http://schemas.openxmlformats.org/officeDocument/2006/relationships/tags"/><Relationship Id="rId17" Target="../tags/tag62.xml" Type="http://schemas.openxmlformats.org/officeDocument/2006/relationships/tags"/><Relationship Id="rId18" Target="../theme/theme3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29" y="136527"/>
            <a:ext cx="10515949" cy="8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29" y="1169930"/>
            <a:ext cx="10515949" cy="50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29" y="6356353"/>
            <a:ext cx="2743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02260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6D12955-E409-491B-9C77-8791C3ECD58D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38" y="6356353"/>
            <a:ext cx="411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02260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512" y="6356353"/>
            <a:ext cx="2743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02260" eaLnBrk="1" fontAlgn="auto" hangingPunct="1">
              <a:spcBef>
                <a:spcPts val="0"/>
              </a:spcBef>
              <a:spcAft>
                <a:spcPts val="0"/>
              </a:spcAft>
              <a:defRPr sz="445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95" b="1" kern="1200">
          <a:solidFill>
            <a:schemeClr val="tx1"/>
          </a:solidFill>
          <a:effectLst>
            <a:glow rad="127000">
              <a:schemeClr val="bg1"/>
            </a:glo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5pPr>
      <a:lvl6pPr marL="15113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6pPr>
      <a:lvl7pPr marL="30226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7pPr>
      <a:lvl8pPr marL="45339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8pPr>
      <a:lvl9pPr marL="60515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252095" indent="-252095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3080" indent="-260985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76605" indent="-26289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506730" indent="-7239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650875" indent="-7239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580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892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912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697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media/image3.jpeg" Type="http://schemas.openxmlformats.org/officeDocument/2006/relationships/image"/><Relationship Id="rId2" Target="../slideLayouts/slideLayout7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tags/tag78.xml" Type="http://schemas.openxmlformats.org/officeDocument/2006/relationships/tags"/><Relationship Id="rId2" Target="../tags/tag79.xml" Type="http://schemas.openxmlformats.org/officeDocument/2006/relationships/tags"/><Relationship Id="rId3" Target="../tags/tag80.xml" Type="http://schemas.openxmlformats.org/officeDocument/2006/relationships/tags"/><Relationship Id="rId4" Target="../tags/tag81.xml" Type="http://schemas.openxmlformats.org/officeDocument/2006/relationships/tags"/><Relationship Id="rId5" Target="../tags/tag82.xml" Type="http://schemas.openxmlformats.org/officeDocument/2006/relationships/tags"/><Relationship Id="rId6" Target="../tags/tag83.xml" Type="http://schemas.openxmlformats.org/officeDocument/2006/relationships/tags"/><Relationship Id="rId7" Target="../tags/tag84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tags/tag63.xml" Type="http://schemas.openxmlformats.org/officeDocument/2006/relationships/tags"/><Relationship Id="rId2" Target="../tags/tag64.xml" Type="http://schemas.openxmlformats.org/officeDocument/2006/relationships/tags"/><Relationship Id="rId3" Target="../tags/tag65.xml" Type="http://schemas.openxmlformats.org/officeDocument/2006/relationships/tags"/><Relationship Id="rId4" Target="../tags/tag66.xml" Type="http://schemas.openxmlformats.org/officeDocument/2006/relationships/tags"/><Relationship Id="rId5" Target="../tags/tag67.xml" Type="http://schemas.openxmlformats.org/officeDocument/2006/relationships/tags"/><Relationship Id="rId6" Target="../tags/tag68.xml" Type="http://schemas.openxmlformats.org/officeDocument/2006/relationships/tags"/><Relationship Id="rId7" Target="../tags/tag69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tags/tag70.xml" Type="http://schemas.openxmlformats.org/officeDocument/2006/relationships/tags"/><Relationship Id="rId2" Target="../slideLayouts/slideLayout30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tags/tag71.xml" Type="http://schemas.openxmlformats.org/officeDocument/2006/relationships/tags"/><Relationship Id="rId2" Target="../tags/tag72.xml" Type="http://schemas.openxmlformats.org/officeDocument/2006/relationships/tags"/><Relationship Id="rId3" Target="../tags/tag73.xml" Type="http://schemas.openxmlformats.org/officeDocument/2006/relationships/tags"/><Relationship Id="rId4" Target="../tags/tag74.xml" Type="http://schemas.openxmlformats.org/officeDocument/2006/relationships/tags"/><Relationship Id="rId5" Target="../tags/tag75.xml" Type="http://schemas.openxmlformats.org/officeDocument/2006/relationships/tags"/><Relationship Id="rId6" Target="../tags/tag76.xml" Type="http://schemas.openxmlformats.org/officeDocument/2006/relationships/tags"/><Relationship Id="rId7" Target="../tags/tag77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67" y="6358077"/>
            <a:ext cx="1551940" cy="443865"/>
          </a:xfrm>
          <a:prstGeom prst="rect">
            <a:avLst/>
          </a:prstGeom>
          <a:noFill/>
        </p:spPr>
        <p:txBody>
          <a:bodyPr rtlCol="0" wrap="none">
            <a:spAutoFit/>
          </a:bodyPr>
          <a:p>
            <a:pPr algn="l">
              <a:lnSpc>
                <a:spcPct val="150000"/>
              </a:lnSpc>
            </a:pPr>
            <a:r>
              <a:rPr altLang="en-US" b="1" dirty="0" i="0" lang="zh-CN" smtClean="0" sz="1530">
                <a:solidFill>
                  <a:schemeClr val="bg1"/>
                </a:solidFill>
                <a:effectLst/>
                <a:latin charset="-122" panose="02010609060101010101" typeface="黑体"/>
                <a:ea charset="-122" panose="02010609060101010101" typeface="黑体"/>
              </a:rPr>
              <a:t>仅代表个人观点</a:t>
            </a:r>
            <a:endParaRPr altLang="en-US" b="1" dirty="0" i="0" lang="zh-CN" smtClean="0" sz="1530">
              <a:solidFill>
                <a:schemeClr val="bg1"/>
              </a:solidFill>
              <a:effectLst/>
              <a:latin charset="-122" panose="02010609060101010101" typeface="黑体"/>
              <a:ea charset="-122" panose="02010609060101010101" typeface="黑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" y="1811655"/>
            <a:ext cx="12263755" cy="157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0" wrap="square">
            <a:spAutoFit/>
          </a:bodyPr>
          <a:p>
            <a:r>
              <a:rPr altLang="zh-CN" b="1" lang="en-US" sz="4400">
                <a:solidFill>
                  <a:schemeClr val="tx1"/>
                </a:solidFill>
              </a:rPr>
              <a:t>                    </a:t>
            </a:r>
            <a:r>
              <a:rPr altLang="en-US" b="1" lang="zh-CN" sz="4400">
                <a:solidFill>
                  <a:schemeClr val="tx1"/>
                </a:solidFill>
              </a:rPr>
              <a:t>一例老年</a:t>
            </a:r>
            <a:r>
              <a:rPr altLang="zh-CN" b="1" lang="en-US" sz="4400">
                <a:solidFill>
                  <a:schemeClr val="tx1"/>
                </a:solidFill>
              </a:rPr>
              <a:t>ITP</a:t>
            </a:r>
            <a:r>
              <a:rPr altLang="en-US" b="1" lang="zh-CN" sz="4400">
                <a:solidFill>
                  <a:schemeClr val="tx1"/>
                </a:solidFill>
              </a:rPr>
              <a:t>案例分析介绍</a:t>
            </a:r>
            <a:endParaRPr altLang="en-US" b="1" lang="zh-CN" sz="44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altLang="zh-CN" b="1" lang="en-US" sz="2400">
                <a:solidFill>
                  <a:schemeClr val="tx1"/>
                </a:solidFill>
              </a:rPr>
              <a:t>xxx </a:t>
            </a:r>
            <a:r>
              <a:rPr altLang="en-US" b="1" lang="zh-CN" sz="2400">
                <a:solidFill>
                  <a:schemeClr val="tx1"/>
                </a:solidFill>
              </a:rPr>
              <a:t>医师</a:t>
            </a:r>
            <a:endParaRPr altLang="en-US" b="1" lang="zh-CN" sz="24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altLang="zh-CN" b="1" lang="en-US" sz="2400">
                <a:solidFill>
                  <a:schemeClr val="tx1"/>
                </a:solidFill>
              </a:rPr>
              <a:t>xxxx</a:t>
            </a:r>
            <a:r>
              <a:rPr altLang="en-US" b="1" lang="zh-CN" sz="2400">
                <a:solidFill>
                  <a:schemeClr val="tx1"/>
                </a:solidFill>
              </a:rPr>
              <a:t>医院</a:t>
            </a:r>
            <a:endParaRPr altLang="en-US" b="1" 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肝功能：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肾功能：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免疫检查：</a:t>
            </a: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尿常规：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大便常规：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电解质检查：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心肌酶：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心电图：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其他辅助检查：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影像学检查（有则记录）：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五）入院诊断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临床诊断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-初步诊断：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-最终诊断：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分期/分类/分型：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其他诊断（有则记录）：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12456" y="3160022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57305" y="1504362"/>
            <a:ext cx="551894" cy="545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诊疗经过及用药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48055"/>
            <a:ext cx="9958705" cy="5572125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治疗方式：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治疗方案：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治疗过程：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-有无治疗延迟： 原因、证据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-有无治疗减量： 原因、证据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-有无更换其他方案：原因、证据、具体方案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合并用药（有则记录）：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随访情况与最终转归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案例思考与总结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小结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12456" y="3229872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57305" y="1504362"/>
            <a:ext cx="551894" cy="545343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" y="83820"/>
            <a:ext cx="4410075" cy="770890"/>
          </a:xfrm>
          <a:solidFill>
            <a:srgbClr val="0B0E1D"/>
          </a:solidFill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血液科最常见的疾病-ITP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85965" y="5896610"/>
            <a:ext cx="4796155" cy="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[1]张晓琳,侯明.原发免疫性血小板减少症的诊疗进展[J].临床内科杂志,2020,37(1):5-7.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[2]王蕾,贺小宁,李正翔,杨建华,刘芳,于鲁海,张鹏,王亚峰,张弋,吴晶.原发免疫性血小板减少症患者真实世界治疗现状与疾病负担研究[J].中国医院药学杂志,2023,43(14):1602-1607.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03935" y="934720"/>
            <a:ext cx="8916035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ITP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是临床血液科最常见的疾病，也是出血性疾病的常见病因之一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[1]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主要特点为无明确诱因的外周血血小板计数减少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(&lt;100×10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/L)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成人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ITP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患者多表现为慢性病程，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80%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的患者病程超过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1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年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约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10%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血小板计数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&lt;10×10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/L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的严重出血或出血风险患者需要住院治疗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其余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患者均应在门诊接受长期随访治疗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altLang="en-US"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15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血液科最常见的疾病-ITP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2210" y="5793740"/>
            <a:ext cx="4796155" cy="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[1]张晓琳,侯明.原发免疫性血小板减少症的诊疗进展[J].临床内科杂志,2020,37(1):5-7.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[2]王蕾,贺小宁,李正翔,杨建华,刘芳,于鲁海,张鹏,王亚峰,张弋,吴晶.原发免疫性血小板减少症患者真实世界治疗现状与疾病负担研究[J].中国医院药学杂志,2023,43(14):1602-1607.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4715" y="1072515"/>
            <a:ext cx="10081260" cy="75565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buFont charset="0" panose="05000000000000000000" typeface="Wingdings"/>
              <a:buNone/>
            </a:pPr>
            <a:r>
              <a:rPr b="1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目前，ITP的治疗方案可分为一、二、三线治疗，目的是为了维持血小板计数在安全水平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0">
              <a:lnSpc>
                <a:spcPct val="120000"/>
              </a:lnSpc>
              <a:buFont charset="0" panose="05000000000000000000" typeface="Wingdings"/>
              <a:buNone/>
            </a:pPr>
            <a:r>
              <a:rPr b="1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防止严重出血事件的发生[1,2]。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45515" y="1988185"/>
          <a:ext cx="10030460" cy="3684905"/>
        </p:xfrm>
        <a:graphic>
          <a:graphicData uri="http://schemas.openxmlformats.org/drawingml/2006/table">
            <a:tbl>
              <a:tblPr bandRow="1" firstRow="1">
                <a:tableStyleId>{00A15C55-8517-42AA-B614-E9B94910E393}</a:tableStyleId>
              </a:tblPr>
              <a:tblGrid>
                <a:gridCol w="1547495"/>
                <a:gridCol w="4241800"/>
                <a:gridCol w="4241165"/>
              </a:tblGrid>
              <a:tr h="54419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b="1" dirty="0" lang="zh-CN" sz="1400"/>
                        <a:t>药品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b="1" dirty="0" lang="zh-CN" sz="1400"/>
                        <a:t>作用机制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altLang="en-US" b="1" dirty="0" lang="zh-CN" sz="1400"/>
                        <a:t>注意</a:t>
                      </a:r>
                      <a:r>
                        <a:rPr altLang="en-US" b="1" dirty="0" lang="zh-CN" sz="1400"/>
                        <a:t>事项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</a:tr>
              <a:tr h="435610">
                <a:tc rowSpan="2"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一线治疗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糖皮质激素：大剂量地塞米松、泼尼松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皮质类固醇是标准的一线治疗药物。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785495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IVIg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适用于①紧急治疗；②糖皮质激素不耐受或有禁忌证的患者；③妊娠或分娩前。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523240">
                <a:tc rowSpan="3"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二线治疗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促血小板生成药物：重组人血小板生成素（rhTPO）、艾曲波帕（Eltrombopag）和罗米司亭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 rowSpan="2"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接受初始治疗后无反应或复发，临床上建议转入二线治疗。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436245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抗CD20单克隆抗体：利妥昔单抗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 vMerge="1">
                  <a:tcPr/>
                </a:tc>
              </a:tr>
              <a:tr h="524510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脾切除术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适用于糖皮质激素正规治疗无效、泼尼松安全剂量不能维持疗效及存在糖皮质激素应用禁忌证的患者。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435610">
                <a:tc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三线治疗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全反式维甲酸（ATRA）联合达那唑、地西他滨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推荐用于一线和二线治疗失败的患者。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48651" y="3165737"/>
            <a:ext cx="551894" cy="545342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28095" y="1518967"/>
            <a:ext cx="551894" cy="545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46875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一）患者基本信息</a:t>
            </a:r>
            <a:endParaRPr b="1" lang="zh-CN" sz="24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姓名：张</a:t>
            </a:r>
            <a:r>
              <a:rPr altLang="zh-CN" b="1" lang="en-US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**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性别：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年龄：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住院日期：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医院：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科室：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二）病史介绍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主诉：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4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现病史：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既往史：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个人史：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婚育史：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家族史：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三）基础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一般情况：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出血风险评估：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体格检查：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血型（肾病科的删除该部分内容）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-血生化：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-凝血功能：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-血涂片：</a:t>
            </a: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4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65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66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7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8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2bb3144b-280d-47cb-923f-ea380362c61e}"/>
  <p:tag name="TABLE_ENDDRAG_ORIGIN_RECT" val="788*214"/>
  <p:tag name="TABLE_ENDDRAG_RECT" val="76*227*788*214"/>
</p:tagLst>
</file>

<file path=ppt/tags/tag71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2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73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74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5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6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9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81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82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83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PP_MARK_KEY" val="686a5db2-d5a4-4239-bd69-6349a40a2793"/>
  <p:tag name="COMMONDATA" val="eyJoZGlkIjoiN2FkMjBjMzY2YzQyNmU1YmFhNWU4YTAxZjE4NWNlOG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佩尔">
  <a:themeElements>
    <a:clrScheme name="自定义 2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7F7F7F"/>
      </a:accent3>
      <a:accent4>
        <a:srgbClr val="0070C0"/>
      </a:accent4>
      <a:accent5>
        <a:srgbClr val="4AB5C4"/>
      </a:accent5>
      <a:accent6>
        <a:srgbClr val="C00000"/>
      </a:accent6>
      <a:hlink>
        <a:srgbClr val="6B9F25"/>
      </a:hlink>
      <a:folHlink>
        <a:srgbClr val="BA6906"/>
      </a:folHlink>
    </a:clrScheme>
    <a:fontScheme name="自定义 1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sz="1800" i="0" dirty="0" smtClean="0">
            <a:solidFill>
              <a:srgbClr val="191919"/>
            </a:solidFill>
            <a:effectLst/>
            <a:latin typeface="PingFang SC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WPS 演示</Application>
  <PresentationFormat>宽屏</PresentationFormat>
  <Paragraphs>212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PingFang SC</vt:lpstr>
      <vt:lpstr>Segoe Print</vt:lpstr>
      <vt:lpstr>Calibri</vt:lpstr>
      <vt:lpstr>微软雅黑</vt:lpstr>
      <vt:lpstr>Calibri</vt:lpstr>
      <vt:lpstr>Wingdings</vt:lpstr>
      <vt:lpstr>黑体</vt:lpstr>
      <vt:lpstr>楷体</vt:lpstr>
      <vt:lpstr>等线</vt:lpstr>
      <vt:lpstr>等线 Light</vt:lpstr>
      <vt:lpstr>Arial Unicode MS</vt:lpstr>
      <vt:lpstr>1_Office 主题​​</vt:lpstr>
      <vt:lpstr>佩尔</vt:lpstr>
      <vt:lpstr>2_Office 主题​​</vt:lpstr>
      <vt:lpstr>PowerPoint 演示文稿</vt:lpstr>
      <vt:lpstr>PowerPoint 演示文稿</vt:lpstr>
      <vt:lpstr>血液科最常见的疾病-ITP  </vt:lpstr>
      <vt:lpstr>血液科最常见的疾病-ITP  </vt:lpstr>
      <vt:lpstr>PowerPoint 演示文稿</vt:lpstr>
      <vt:lpstr>PowerPoint 演示文稿</vt:lpstr>
      <vt:lpstr>PowerPoint 演示文稿</vt:lpstr>
      <vt:lpstr>PowerPoint 演示文稿</vt:lpstr>
      <vt:lpstr>病情介绍  </vt:lpstr>
      <vt:lpstr>病情介绍  </vt:lpstr>
      <vt:lpstr>病情介绍  </vt:lpstr>
      <vt:lpstr>病情介绍  </vt:lpstr>
      <vt:lpstr>病情介绍  </vt:lpstr>
      <vt:lpstr>PowerPoint 演示文稿</vt:lpstr>
      <vt:lpstr>诊疗经过及用药</vt:lpstr>
      <vt:lpstr>随访情况与最终转归 </vt:lpstr>
      <vt:lpstr>案例思考与总结 </vt:lpstr>
      <vt:lpstr>小结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2019-06-19T02:08:00Z</dcterms:created>
  <cp:lastModifiedBy>哈哈</cp:lastModifiedBy>
  <dcterms:modified xsi:type="dcterms:W3CDTF">2023-11-19T13:33:37Z</dcterms:modified>
  <cp:revision>176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825C26256AE34A8AB0DEE639A7BB7F7A</vt:lpwstr>
  </property>
</Properties>
</file>