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</p:sldMasterIdLst>
  <p:notesMasterIdLst>
    <p:notesMasterId r:id="rId21"/>
  </p:notesMasterIdLst>
  <p:sldIdLst>
    <p:sldId id="256" r:id="rId2"/>
    <p:sldId id="1256" r:id="rId3"/>
    <p:sldId id="7739" r:id="rId4"/>
    <p:sldId id="7740" r:id="rId5"/>
    <p:sldId id="7741" r:id="rId6"/>
    <p:sldId id="16141369" r:id="rId7"/>
    <p:sldId id="7742" r:id="rId8"/>
    <p:sldId id="7743" r:id="rId9"/>
    <p:sldId id="7744" r:id="rId10"/>
    <p:sldId id="7745" r:id="rId11"/>
    <p:sldId id="16141364" r:id="rId12"/>
    <p:sldId id="16141370" r:id="rId13"/>
    <p:sldId id="16141371" r:id="rId14"/>
    <p:sldId id="16141363" r:id="rId15"/>
    <p:sldId id="460" r:id="rId16"/>
    <p:sldId id="16141366" r:id="rId17"/>
    <p:sldId id="16141367" r:id="rId18"/>
    <p:sldId id="338" r:id="rId19"/>
    <p:sldId id="161413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217"/>
    <a:srgbClr val="D59935"/>
    <a:srgbClr val="BB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0" autoAdjust="0"/>
    <p:restoredTop sz="84279" autoAdjust="0"/>
  </p:normalViewPr>
  <p:slideViewPr>
    <p:cSldViewPr snapToGrid="0">
      <p:cViewPr varScale="1">
        <p:scale>
          <a:sx n="76" d="100"/>
          <a:sy n="76" d="100"/>
        </p:scale>
        <p:origin x="25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血小板计数（10^9/L)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Sheet1!$A$2:$A$22</c:f>
              <c:numCache>
                <c:formatCode>General</c:formatCode>
                <c:ptCount val="21"/>
                <c:pt idx="0" formatCode="m/d/yyyy">
                  <c:v>45023</c:v>
                </c:pt>
                <c:pt idx="4" formatCode="m/d/yyyy">
                  <c:v>45034</c:v>
                </c:pt>
                <c:pt idx="8" formatCode="m/d/yyyy">
                  <c:v>45048</c:v>
                </c:pt>
                <c:pt idx="11" formatCode="m/d/yyyy">
                  <c:v>45060</c:v>
                </c:pt>
                <c:pt idx="15" formatCode="m/d/yyyy">
                  <c:v>45065</c:v>
                </c:pt>
                <c:pt idx="20" formatCode="m/d/yyyy">
                  <c:v>45077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21</c:v>
                </c:pt>
                <c:pt idx="1">
                  <c:v>21</c:v>
                </c:pt>
                <c:pt idx="2">
                  <c:v>15</c:v>
                </c:pt>
                <c:pt idx="3">
                  <c:v>13</c:v>
                </c:pt>
                <c:pt idx="4">
                  <c:v>23</c:v>
                </c:pt>
                <c:pt idx="5">
                  <c:v>70</c:v>
                </c:pt>
                <c:pt idx="6">
                  <c:v>202</c:v>
                </c:pt>
                <c:pt idx="7">
                  <c:v>32</c:v>
                </c:pt>
                <c:pt idx="8">
                  <c:v>22</c:v>
                </c:pt>
                <c:pt idx="9">
                  <c:v>21</c:v>
                </c:pt>
                <c:pt idx="10">
                  <c:v>13</c:v>
                </c:pt>
                <c:pt idx="11">
                  <c:v>7</c:v>
                </c:pt>
                <c:pt idx="12">
                  <c:v>65</c:v>
                </c:pt>
                <c:pt idx="13">
                  <c:v>263</c:v>
                </c:pt>
                <c:pt idx="14">
                  <c:v>350</c:v>
                </c:pt>
                <c:pt idx="15">
                  <c:v>450</c:v>
                </c:pt>
                <c:pt idx="16">
                  <c:v>537</c:v>
                </c:pt>
                <c:pt idx="17">
                  <c:v>1</c:v>
                </c:pt>
                <c:pt idx="18">
                  <c:v>3</c:v>
                </c:pt>
                <c:pt idx="19">
                  <c:v>3</c:v>
                </c:pt>
                <c:pt idx="2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EC-4D15-A46A-6393FFED8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9652559"/>
        <c:axId val="1280539279"/>
      </c:lineChart>
      <c:catAx>
        <c:axId val="1539652559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80539279"/>
        <c:crosses val="autoZero"/>
        <c:auto val="0"/>
        <c:lblAlgn val="ctr"/>
        <c:lblOffset val="100"/>
        <c:noMultiLvlLbl val="0"/>
      </c:catAx>
      <c:valAx>
        <c:axId val="128053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39652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933199901844702"/>
          <c:y val="4.6098568523933056E-2"/>
          <c:w val="0.31803099345908004"/>
          <c:h val="6.0913496188394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64495614289415E-2"/>
          <c:y val="3.5538657267178038E-2"/>
          <c:w val="0.8938599171053796"/>
          <c:h val="0.715491029001467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血小板计数（10^9/L)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layout>
                <c:manualLayout>
                  <c:x val="-3.7288339128929787E-2"/>
                  <c:y val="-4.8144831784990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C9-45EA-8964-579AA28F1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Sheet1!$A$2:$A$45</c:f>
              <c:numCache>
                <c:formatCode>General</c:formatCode>
                <c:ptCount val="44"/>
                <c:pt idx="0" formatCode="m/d/yyyy">
                  <c:v>45067</c:v>
                </c:pt>
                <c:pt idx="4" formatCode="m/d/yyyy">
                  <c:v>45078</c:v>
                </c:pt>
                <c:pt idx="8" formatCode="m/d/yyyy">
                  <c:v>45094</c:v>
                </c:pt>
                <c:pt idx="13" formatCode="m/d/yyyy">
                  <c:v>45098</c:v>
                </c:pt>
                <c:pt idx="16" formatCode="m/d/yyyy">
                  <c:v>45102</c:v>
                </c:pt>
                <c:pt idx="20" formatCode="m/d/yyyy">
                  <c:v>45121</c:v>
                </c:pt>
                <c:pt idx="24" formatCode="m/d/yyyy">
                  <c:v>45124</c:v>
                </c:pt>
                <c:pt idx="28" formatCode="m/d/yyyy">
                  <c:v>45140</c:v>
                </c:pt>
                <c:pt idx="32" formatCode="m/d/yyyy">
                  <c:v>45148</c:v>
                </c:pt>
                <c:pt idx="35" formatCode="m/d/yyyy">
                  <c:v>45153</c:v>
                </c:pt>
                <c:pt idx="39" formatCode="m/d/yyyy">
                  <c:v>45175</c:v>
                </c:pt>
                <c:pt idx="43" formatCode="m/d/yyyy">
                  <c:v>45199</c:v>
                </c:pt>
              </c:numCache>
            </c:num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537</c:v>
                </c:pt>
                <c:pt idx="1">
                  <c:v>11</c:v>
                </c:pt>
                <c:pt idx="2">
                  <c:v>3</c:v>
                </c:pt>
                <c:pt idx="3">
                  <c:v>3</c:v>
                </c:pt>
                <c:pt idx="4">
                  <c:v>9</c:v>
                </c:pt>
                <c:pt idx="5">
                  <c:v>27</c:v>
                </c:pt>
                <c:pt idx="6">
                  <c:v>99</c:v>
                </c:pt>
                <c:pt idx="7">
                  <c:v>212</c:v>
                </c:pt>
                <c:pt idx="8">
                  <c:v>17</c:v>
                </c:pt>
                <c:pt idx="9">
                  <c:v>31</c:v>
                </c:pt>
                <c:pt idx="10">
                  <c:v>21</c:v>
                </c:pt>
                <c:pt idx="11">
                  <c:v>4</c:v>
                </c:pt>
                <c:pt idx="12">
                  <c:v>1</c:v>
                </c:pt>
                <c:pt idx="13">
                  <c:v>68</c:v>
                </c:pt>
                <c:pt idx="14">
                  <c:v>40</c:v>
                </c:pt>
                <c:pt idx="15">
                  <c:v>115</c:v>
                </c:pt>
                <c:pt idx="16">
                  <c:v>164</c:v>
                </c:pt>
                <c:pt idx="17">
                  <c:v>450</c:v>
                </c:pt>
                <c:pt idx="18">
                  <c:v>129</c:v>
                </c:pt>
                <c:pt idx="19">
                  <c:v>84</c:v>
                </c:pt>
                <c:pt idx="20">
                  <c:v>11</c:v>
                </c:pt>
                <c:pt idx="21">
                  <c:v>6</c:v>
                </c:pt>
                <c:pt idx="22">
                  <c:v>4</c:v>
                </c:pt>
                <c:pt idx="23">
                  <c:v>2</c:v>
                </c:pt>
                <c:pt idx="24">
                  <c:v>42</c:v>
                </c:pt>
                <c:pt idx="25">
                  <c:v>172</c:v>
                </c:pt>
                <c:pt idx="26">
                  <c:v>390</c:v>
                </c:pt>
                <c:pt idx="27">
                  <c:v>318</c:v>
                </c:pt>
                <c:pt idx="28">
                  <c:v>181</c:v>
                </c:pt>
                <c:pt idx="29">
                  <c:v>4</c:v>
                </c:pt>
                <c:pt idx="30">
                  <c:v>2</c:v>
                </c:pt>
                <c:pt idx="31">
                  <c:v>3</c:v>
                </c:pt>
                <c:pt idx="32">
                  <c:v>20</c:v>
                </c:pt>
                <c:pt idx="33">
                  <c:v>15</c:v>
                </c:pt>
                <c:pt idx="34">
                  <c:v>46</c:v>
                </c:pt>
                <c:pt idx="35">
                  <c:v>260</c:v>
                </c:pt>
                <c:pt idx="36">
                  <c:v>12</c:v>
                </c:pt>
                <c:pt idx="37">
                  <c:v>18</c:v>
                </c:pt>
                <c:pt idx="38">
                  <c:v>26</c:v>
                </c:pt>
                <c:pt idx="39">
                  <c:v>79</c:v>
                </c:pt>
                <c:pt idx="40">
                  <c:v>277</c:v>
                </c:pt>
                <c:pt idx="41">
                  <c:v>50</c:v>
                </c:pt>
                <c:pt idx="42">
                  <c:v>42</c:v>
                </c:pt>
                <c:pt idx="43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EC-4D15-A46A-6393FFED8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9652559"/>
        <c:axId val="1280539279"/>
      </c:lineChart>
      <c:catAx>
        <c:axId val="1539652559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80539279"/>
        <c:crosses val="autoZero"/>
        <c:auto val="0"/>
        <c:lblAlgn val="ctr"/>
        <c:lblOffset val="100"/>
        <c:noMultiLvlLbl val="0"/>
      </c:catAx>
      <c:valAx>
        <c:axId val="128053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39652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31536715581424"/>
          <c:y val="0.94881408285611823"/>
          <c:w val="0.29814258561747653"/>
          <c:h val="4.9261640245136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64495614289415E-2"/>
          <c:y val="3.5538657267178038E-2"/>
          <c:w val="0.8938599171053796"/>
          <c:h val="0.715491029001467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血小板计数（10^9/L)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layout>
                <c:manualLayout>
                  <c:x val="-3.7288339128929787E-2"/>
                  <c:y val="-4.8144831784990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C9-45EA-8964-579AA28F1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 formatCode="m/d/yyyy">
                  <c:v>45172</c:v>
                </c:pt>
                <c:pt idx="3" formatCode="m/d/yyyy">
                  <c:v>45178</c:v>
                </c:pt>
                <c:pt idx="9" formatCode="m/d/yyyy">
                  <c:v>45224</c:v>
                </c:pt>
                <c:pt idx="13" formatCode="m/d/yyyy">
                  <c:v>45240</c:v>
                </c:pt>
                <c:pt idx="19" formatCode="m/d/yyyy">
                  <c:v>45262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18</c:v>
                </c:pt>
                <c:pt idx="1">
                  <c:v>26</c:v>
                </c:pt>
                <c:pt idx="2">
                  <c:v>79</c:v>
                </c:pt>
                <c:pt idx="3">
                  <c:v>277</c:v>
                </c:pt>
                <c:pt idx="4">
                  <c:v>50</c:v>
                </c:pt>
                <c:pt idx="5">
                  <c:v>42</c:v>
                </c:pt>
                <c:pt idx="6">
                  <c:v>27</c:v>
                </c:pt>
                <c:pt idx="7">
                  <c:v>127</c:v>
                </c:pt>
                <c:pt idx="8">
                  <c:v>138</c:v>
                </c:pt>
                <c:pt idx="9">
                  <c:v>382</c:v>
                </c:pt>
                <c:pt idx="10">
                  <c:v>211</c:v>
                </c:pt>
                <c:pt idx="11">
                  <c:v>77</c:v>
                </c:pt>
                <c:pt idx="12">
                  <c:v>171</c:v>
                </c:pt>
                <c:pt idx="13">
                  <c:v>413</c:v>
                </c:pt>
                <c:pt idx="14">
                  <c:v>195</c:v>
                </c:pt>
                <c:pt idx="15">
                  <c:v>38</c:v>
                </c:pt>
                <c:pt idx="16">
                  <c:v>15</c:v>
                </c:pt>
                <c:pt idx="17">
                  <c:v>112</c:v>
                </c:pt>
                <c:pt idx="18">
                  <c:v>220</c:v>
                </c:pt>
                <c:pt idx="19">
                  <c:v>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EC-4D15-A46A-6393FFED8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9652559"/>
        <c:axId val="1280539279"/>
      </c:lineChart>
      <c:catAx>
        <c:axId val="1539652559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80539279"/>
        <c:crosses val="autoZero"/>
        <c:auto val="0"/>
        <c:lblAlgn val="ctr"/>
        <c:lblOffset val="100"/>
        <c:noMultiLvlLbl val="0"/>
      </c:catAx>
      <c:valAx>
        <c:axId val="128053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39652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31536715581424"/>
          <c:y val="0.94881408285611823"/>
          <c:w val="0.29814258561747653"/>
          <c:h val="4.9261640245136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0.06436</cdr:x>
      <cdr:y>0.45234</cdr:y>
    </cdr:from>
    <cdr:to>
      <cdr:x>0.20755</cdr:x>
      <cdr:y>0.61922</cdr:y>
    </cdr:to>
    <cdr:sp macro="" textlink="">
      <cdr:nvSpPr>
        <cdr:cNvPr id="2" name="文本框 1">
          <a:extLst xmlns:a="http://schemas.openxmlformats.org/drawingml/2006/main">
            <a:ext uri="{FF2B5EF4-FFF2-40B4-BE49-F238E27FC236}">
              <a16:creationId xmlns:a16="http://schemas.microsoft.com/office/drawing/2014/main" id="{7AAA83F0-13DD-087C-D0F5-33307825192A}"/>
            </a:ext>
          </a:extLst>
        </cdr:cNvPr>
        <cdr:cNvSpPr txBox="1"/>
      </cdr:nvSpPr>
      <cdr:spPr>
        <a:xfrm xmlns:a="http://schemas.openxmlformats.org/drawingml/2006/main">
          <a:off x="410981" y="1929932"/>
          <a:ext cx="914400" cy="712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  <cdr:relSizeAnchor xmlns:cdr="http://schemas.openxmlformats.org/drawingml/2006/chartDrawing">
    <cdr:from>
      <cdr:x>0.40226</cdr:x>
      <cdr:y>0.56061</cdr:y>
    </cdr:from>
    <cdr:to>
      <cdr:x>0.52797</cdr:x>
      <cdr:y>0.65488</cdr:y>
    </cdr:to>
    <cdr:sp macro="" textlink="">
      <cdr:nvSpPr>
        <cdr:cNvPr id="4" name="文本框 1">
          <a:extLst xmlns:a="http://schemas.openxmlformats.org/drawingml/2006/main">
            <a:ext uri="{FF2B5EF4-FFF2-40B4-BE49-F238E27FC236}">
              <a16:creationId xmlns:a16="http://schemas.microsoft.com/office/drawing/2014/main" id="{939DE1C6-81DB-E69B-F9E3-9B195D85E4EA}"/>
            </a:ext>
          </a:extLst>
        </cdr:cNvPr>
        <cdr:cNvSpPr txBox="1"/>
      </cdr:nvSpPr>
      <cdr:spPr>
        <a:xfrm xmlns:a="http://schemas.openxmlformats.org/drawingml/2006/main">
          <a:off x="2568783" y="2391867"/>
          <a:ext cx="802755" cy="402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0.08725</cdr:x>
      <cdr:y>0.31729</cdr:y>
    </cdr:from>
    <cdr:to>
      <cdr:x>0.23044</cdr:x>
      <cdr:y>0.55269</cdr:y>
    </cdr:to>
    <cdr:sp macro="" textlink="">
      <cdr:nvSpPr>
        <cdr:cNvPr id="2" name="文本框 1">
          <a:extLst xmlns:a="http://schemas.openxmlformats.org/drawingml/2006/main">
            <a:ext uri="{FF2B5EF4-FFF2-40B4-BE49-F238E27FC236}">
              <a16:creationId xmlns:a16="http://schemas.microsoft.com/office/drawing/2014/main" id="{7AAA83F0-13DD-087C-D0F5-33307825192A}"/>
            </a:ext>
          </a:extLst>
        </cdr:cNvPr>
        <cdr:cNvSpPr txBox="1"/>
      </cdr:nvSpPr>
      <cdr:spPr>
        <a:xfrm xmlns:a="http://schemas.openxmlformats.org/drawingml/2006/main">
          <a:off x="594326" y="1412909"/>
          <a:ext cx="975398" cy="1048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第一次</a:t>
          </a:r>
          <a:endParaRPr lang="en-US" altLang="zh-CN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 xmlns:a="http://schemas.openxmlformats.org/drawingml/2006/main"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2023-06-01</a:t>
          </a:r>
        </a:p>
        <a:p xmlns:a="http://schemas.openxmlformats.org/drawingml/2006/main"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利妥昔单抗</a:t>
          </a:r>
        </a:p>
      </cdr:txBody>
    </cdr:sp>
  </cdr:relSizeAnchor>
  <cdr:relSizeAnchor xmlns:cdr="http://schemas.openxmlformats.org/drawingml/2006/chartDrawing">
    <cdr:from>
      <cdr:x>0.40226</cdr:x>
      <cdr:y>0.56061</cdr:y>
    </cdr:from>
    <cdr:to>
      <cdr:x>0.52797</cdr:x>
      <cdr:y>0.65488</cdr:y>
    </cdr:to>
    <cdr:sp macro="" textlink="">
      <cdr:nvSpPr>
        <cdr:cNvPr id="4" name="文本框 1">
          <a:extLst xmlns:a="http://schemas.openxmlformats.org/drawingml/2006/main">
            <a:ext uri="{FF2B5EF4-FFF2-40B4-BE49-F238E27FC236}">
              <a16:creationId xmlns:a16="http://schemas.microsoft.com/office/drawing/2014/main" id="{939DE1C6-81DB-E69B-F9E3-9B195D85E4EA}"/>
            </a:ext>
          </a:extLst>
        </cdr:cNvPr>
        <cdr:cNvSpPr txBox="1"/>
      </cdr:nvSpPr>
      <cdr:spPr>
        <a:xfrm xmlns:a="http://schemas.openxmlformats.org/drawingml/2006/main">
          <a:off x="2568783" y="2391867"/>
          <a:ext cx="802755" cy="402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  <cdr:relSizeAnchor xmlns:cdr="http://schemas.openxmlformats.org/drawingml/2006/chartDrawing">
    <cdr:from>
      <cdr:x>0.39057</cdr:x>
      <cdr:y>0</cdr:y>
    </cdr:from>
    <cdr:to>
      <cdr:x>0.55221</cdr:x>
      <cdr:y>0.09428</cdr:y>
    </cdr:to>
    <cdr:sp macro="" textlink="">
      <cdr:nvSpPr>
        <cdr:cNvPr id="5" name="文本框 1">
          <a:extLst xmlns:a="http://schemas.openxmlformats.org/drawingml/2006/main">
            <a:ext uri="{FF2B5EF4-FFF2-40B4-BE49-F238E27FC236}">
              <a16:creationId xmlns:a16="http://schemas.microsoft.com/office/drawing/2014/main" id="{C569AF5F-DFB1-3556-B9BA-7CB1029C13BE}"/>
            </a:ext>
          </a:extLst>
        </cdr:cNvPr>
        <cdr:cNvSpPr txBox="1"/>
      </cdr:nvSpPr>
      <cdr:spPr>
        <a:xfrm xmlns:a="http://schemas.openxmlformats.org/drawingml/2006/main">
          <a:off x="2660470" y="-1804587"/>
          <a:ext cx="1101096" cy="419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第三次</a:t>
          </a:r>
          <a:endParaRPr lang="en-US" altLang="zh-CN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 xmlns:a="http://schemas.openxmlformats.org/drawingml/2006/main"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2023-07-10</a:t>
          </a:r>
        </a:p>
        <a:p xmlns:a="http://schemas.openxmlformats.org/drawingml/2006/main"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利妥昔单抗</a:t>
          </a:r>
        </a:p>
      </cdr:txBody>
    </cdr:sp>
  </cdr:relSizeAnchor>
  <cdr:relSizeAnchor xmlns:cdr="http://schemas.openxmlformats.org/drawingml/2006/chartDrawing">
    <cdr:from>
      <cdr:x>0.62966</cdr:x>
      <cdr:y>0</cdr:y>
    </cdr:from>
    <cdr:to>
      <cdr:x>0.83935</cdr:x>
      <cdr:y>0.09428</cdr:y>
    </cdr:to>
    <cdr:sp macro="" textlink="">
      <cdr:nvSpPr>
        <cdr:cNvPr id="6" name="文本框 1">
          <a:extLst xmlns:a="http://schemas.openxmlformats.org/drawingml/2006/main">
            <a:ext uri="{FF2B5EF4-FFF2-40B4-BE49-F238E27FC236}">
              <a16:creationId xmlns:a16="http://schemas.microsoft.com/office/drawing/2014/main" id="{B3984FF1-F435-334D-FEBD-426DF3A99B95}"/>
            </a:ext>
          </a:extLst>
        </cdr:cNvPr>
        <cdr:cNvSpPr txBox="1"/>
      </cdr:nvSpPr>
      <cdr:spPr>
        <a:xfrm xmlns:a="http://schemas.openxmlformats.org/drawingml/2006/main">
          <a:off x="4289123" y="0"/>
          <a:ext cx="1428378" cy="497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第四次</a:t>
          </a:r>
          <a:endParaRPr lang="en-US" altLang="zh-CN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 xmlns:a="http://schemas.openxmlformats.org/drawingml/2006/main"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2023-08-1</a:t>
          </a:r>
        </a:p>
        <a:p xmlns:a="http://schemas.openxmlformats.org/drawingml/2006/main"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利妥昔单抗</a:t>
          </a:r>
        </a:p>
      </cdr:txBody>
    </cdr:sp>
  </cdr:relSizeAnchor>
  <cdr:relSizeAnchor xmlns:cdr="http://schemas.openxmlformats.org/drawingml/2006/chartDrawing">
    <cdr:from>
      <cdr:x>0.19433</cdr:x>
      <cdr:y>0.10638</cdr:y>
    </cdr:from>
    <cdr:to>
      <cdr:x>0.33752</cdr:x>
      <cdr:y>0.34178</cdr:y>
    </cdr:to>
    <cdr:sp macro="" textlink="">
      <cdr:nvSpPr>
        <cdr:cNvPr id="7" name="文本框 1">
          <a:extLst xmlns:a="http://schemas.openxmlformats.org/drawingml/2006/main">
            <a:ext uri="{FF2B5EF4-FFF2-40B4-BE49-F238E27FC236}">
              <a16:creationId xmlns:a16="http://schemas.microsoft.com/office/drawing/2014/main" id="{E581CECD-8629-72B1-F06A-B07FC308F911}"/>
            </a:ext>
          </a:extLst>
        </cdr:cNvPr>
        <cdr:cNvSpPr txBox="1"/>
      </cdr:nvSpPr>
      <cdr:spPr>
        <a:xfrm xmlns:a="http://schemas.openxmlformats.org/drawingml/2006/main">
          <a:off x="1323734" y="473725"/>
          <a:ext cx="975398" cy="1048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第二次</a:t>
          </a:r>
          <a:endParaRPr lang="en-US" altLang="zh-CN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 xmlns:a="http://schemas.openxmlformats.org/drawingml/2006/main"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2023-06-17</a:t>
          </a:r>
        </a:p>
        <a:p xmlns:a="http://schemas.openxmlformats.org/drawingml/2006/main"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利妥昔单抗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0.27489</cdr:x>
      <cdr:y>0.37294</cdr:y>
    </cdr:from>
    <cdr:to>
      <cdr:x>0.41808</cdr:x>
      <cdr:y>0.60833</cdr:y>
    </cdr:to>
    <cdr:sp macro="" textlink="">
      <cdr:nvSpPr>
        <cdr:cNvPr id="2" name="文本框 1">
          <a:extLst xmlns:a="http://schemas.openxmlformats.org/drawingml/2006/main">
            <a:ext uri="{FF2B5EF4-FFF2-40B4-BE49-F238E27FC236}">
              <a16:creationId xmlns:a16="http://schemas.microsoft.com/office/drawing/2014/main" id="{7AAA83F0-13DD-087C-D0F5-33307825192A}"/>
            </a:ext>
          </a:extLst>
        </cdr:cNvPr>
        <cdr:cNvSpPr txBox="1"/>
      </cdr:nvSpPr>
      <cdr:spPr>
        <a:xfrm xmlns:a="http://schemas.openxmlformats.org/drawingml/2006/main">
          <a:off x="1872480" y="1967521"/>
          <a:ext cx="975398" cy="1241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2023-9-27</a:t>
          </a:r>
        </a:p>
        <a:p xmlns:a="http://schemas.openxmlformats.org/drawingml/2006/main"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罗普司亭</a:t>
          </a:r>
        </a:p>
      </cdr:txBody>
    </cdr:sp>
  </cdr:relSizeAnchor>
  <cdr:relSizeAnchor xmlns:cdr="http://schemas.openxmlformats.org/drawingml/2006/chartDrawing">
    <cdr:from>
      <cdr:x>0.40226</cdr:x>
      <cdr:y>0.56061</cdr:y>
    </cdr:from>
    <cdr:to>
      <cdr:x>0.52797</cdr:x>
      <cdr:y>0.65488</cdr:y>
    </cdr:to>
    <cdr:sp macro="" textlink="">
      <cdr:nvSpPr>
        <cdr:cNvPr id="4" name="文本框 1">
          <a:extLst xmlns:a="http://schemas.openxmlformats.org/drawingml/2006/main">
            <a:ext uri="{FF2B5EF4-FFF2-40B4-BE49-F238E27FC236}">
              <a16:creationId xmlns:a16="http://schemas.microsoft.com/office/drawing/2014/main" id="{939DE1C6-81DB-E69B-F9E3-9B195D85E4EA}"/>
            </a:ext>
          </a:extLst>
        </cdr:cNvPr>
        <cdr:cNvSpPr txBox="1"/>
      </cdr:nvSpPr>
      <cdr:spPr>
        <a:xfrm xmlns:a="http://schemas.openxmlformats.org/drawingml/2006/main">
          <a:off x="2568783" y="2391867"/>
          <a:ext cx="802755" cy="402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  <cdr:relSizeAnchor xmlns:cdr="http://schemas.openxmlformats.org/drawingml/2006/chartDrawing">
    <cdr:from>
      <cdr:x>0.39057</cdr:x>
      <cdr:y>0</cdr:y>
    </cdr:from>
    <cdr:to>
      <cdr:x>0.55221</cdr:x>
      <cdr:y>0.09428</cdr:y>
    </cdr:to>
    <cdr:sp macro="" textlink="">
      <cdr:nvSpPr>
        <cdr:cNvPr id="5" name="文本框 1">
          <a:extLst xmlns:a="http://schemas.openxmlformats.org/drawingml/2006/main">
            <a:ext uri="{FF2B5EF4-FFF2-40B4-BE49-F238E27FC236}">
              <a16:creationId xmlns:a16="http://schemas.microsoft.com/office/drawing/2014/main" id="{C569AF5F-DFB1-3556-B9BA-7CB1029C13BE}"/>
            </a:ext>
          </a:extLst>
        </cdr:cNvPr>
        <cdr:cNvSpPr txBox="1"/>
      </cdr:nvSpPr>
      <cdr:spPr>
        <a:xfrm xmlns:a="http://schemas.openxmlformats.org/drawingml/2006/main">
          <a:off x="2660470" y="-1804587"/>
          <a:ext cx="1101096" cy="419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  <cdr:relSizeAnchor xmlns:cdr="http://schemas.openxmlformats.org/drawingml/2006/chartDrawing">
    <cdr:from>
      <cdr:x>0.62966</cdr:x>
      <cdr:y>0</cdr:y>
    </cdr:from>
    <cdr:to>
      <cdr:x>0.83935</cdr:x>
      <cdr:y>0.09428</cdr:y>
    </cdr:to>
    <cdr:sp macro="" textlink="">
      <cdr:nvSpPr>
        <cdr:cNvPr id="6" name="文本框 1">
          <a:extLst xmlns:a="http://schemas.openxmlformats.org/drawingml/2006/main">
            <a:ext uri="{FF2B5EF4-FFF2-40B4-BE49-F238E27FC236}">
              <a16:creationId xmlns:a16="http://schemas.microsoft.com/office/drawing/2014/main" id="{B3984FF1-F435-334D-FEBD-426DF3A99B95}"/>
            </a:ext>
          </a:extLst>
        </cdr:cNvPr>
        <cdr:cNvSpPr txBox="1"/>
      </cdr:nvSpPr>
      <cdr:spPr>
        <a:xfrm xmlns:a="http://schemas.openxmlformats.org/drawingml/2006/main">
          <a:off x="4289123" y="0"/>
          <a:ext cx="1428378" cy="497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E66F-2660-4BFD-B82C-D5A9D47AB2F6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28890-EAD4-49E6-991B-6431C9240A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28890-EAD4-49E6-991B-6431C9240AD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234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28890-EAD4-49E6-991B-6431C9240AD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887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CF1AEF6-6C3F-49C7-80B5-E4DC430996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783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28890-EAD4-49E6-991B-6431C9240AD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871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28890-EAD4-49E6-991B-6431C9240A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78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28890-EAD4-49E6-991B-6431C9240AD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5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28890-EAD4-49E6-991B-6431C9240AD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272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28890-EAD4-49E6-991B-6431C9240AD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286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28890-EAD4-49E6-991B-6431C9240AD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311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28890-EAD4-49E6-991B-6431C9240AD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929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28890-EAD4-49E6-991B-6431C9240AD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55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28890-EAD4-49E6-991B-6431C9240AD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30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386B-4447-4AE7-9664-2A3E4C31D2E6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2B01630-6A12-72D5-C31D-46ED25733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5076" y="5894323"/>
            <a:ext cx="4420217" cy="924054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B028A463-14F9-66EC-1116-36F8BF8CA9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222" y="523875"/>
            <a:ext cx="2389584" cy="7810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1176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386B-4447-4AE7-9664-2A3E4C31D2E6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2E53-B31B-42C2-8E66-287712A0E3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D787BE9-8CAB-EB96-B9E7-C294566A0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5076" y="5894323"/>
            <a:ext cx="4420217" cy="924054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B23CC351-81A1-CBE0-CF3A-EE73EFD0D5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53638" y="185738"/>
            <a:ext cx="2389584" cy="7810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7314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386B-4447-4AE7-9664-2A3E4C31D2E6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2E53-B31B-42C2-8E66-287712A0E3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BC4A7BE-2475-3096-2148-C53D135D4D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5076" y="5894323"/>
            <a:ext cx="4420217" cy="924054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AEDDBFDA-E4B1-55C9-8D72-E9B6D06B8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53638" y="185738"/>
            <a:ext cx="2389584" cy="7810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3936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280684E-796E-4CE2-B694-6A31B495D1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17357" r="1698" b="21101"/>
          <a:stretch/>
        </p:blipFill>
        <p:spPr>
          <a:xfrm>
            <a:off x="9759820" y="25867"/>
            <a:ext cx="2432180" cy="86964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028EF56-E53C-4101-AA55-3A29117D4B00}"/>
              </a:ext>
            </a:extLst>
          </p:cNvPr>
          <p:cNvSpPr/>
          <p:nvPr userDrawn="1"/>
        </p:nvSpPr>
        <p:spPr>
          <a:xfrm>
            <a:off x="0" y="0"/>
            <a:ext cx="12192000" cy="908050"/>
          </a:xfrm>
          <a:custGeom>
            <a:avLst/>
            <a:gdLst>
              <a:gd name="connsiteX0" fmla="*/ 0 w 12192000"/>
              <a:gd name="connsiteY0" fmla="*/ 0 h 908050"/>
              <a:gd name="connsiteX1" fmla="*/ 12192000 w 12192000"/>
              <a:gd name="connsiteY1" fmla="*/ 0 h 908050"/>
              <a:gd name="connsiteX2" fmla="*/ 12192000 w 12192000"/>
              <a:gd name="connsiteY2" fmla="*/ 95591 h 908050"/>
              <a:gd name="connsiteX3" fmla="*/ 10417579 w 12192000"/>
              <a:gd name="connsiteY3" fmla="*/ 95591 h 908050"/>
              <a:gd name="connsiteX4" fmla="*/ 9753905 w 12192000"/>
              <a:gd name="connsiteY4" fmla="*/ 908050 h 908050"/>
              <a:gd name="connsiteX5" fmla="*/ 0 w 12192000"/>
              <a:gd name="connsiteY5" fmla="*/ 908050 h 908050"/>
              <a:gd name="connsiteX6" fmla="*/ 0 w 12192000"/>
              <a:gd name="connsiteY6" fmla="*/ 0 h 9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08050">
                <a:moveTo>
                  <a:pt x="0" y="0"/>
                </a:moveTo>
                <a:lnTo>
                  <a:pt x="12192000" y="0"/>
                </a:lnTo>
                <a:lnTo>
                  <a:pt x="12192000" y="95591"/>
                </a:lnTo>
                <a:lnTo>
                  <a:pt x="10417579" y="95591"/>
                </a:lnTo>
                <a:lnTo>
                  <a:pt x="9753905" y="908050"/>
                </a:lnTo>
                <a:lnTo>
                  <a:pt x="0" y="9080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0">
                <a:srgbClr val="FDFEFE"/>
              </a:gs>
              <a:gs pos="100000">
                <a:srgbClr val="C7D7D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000" y="242290"/>
            <a:ext cx="9276000" cy="49258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0">
                <a:solidFill>
                  <a:srgbClr val="0364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C92879-C759-4808-8BB1-669EC4C20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000" y="6358422"/>
            <a:ext cx="11160125" cy="215444"/>
          </a:xfrm>
          <a:prstGeom prst="rect">
            <a:avLst/>
          </a:prstGeom>
        </p:spPr>
        <p:txBody>
          <a:bodyPr anchor="b">
            <a:sp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 b="0" i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25F91F1-A3F3-4155-A7B0-BCE89B7A5BB6}"/>
              </a:ext>
            </a:extLst>
          </p:cNvPr>
          <p:cNvSpPr/>
          <p:nvPr userDrawn="1"/>
        </p:nvSpPr>
        <p:spPr>
          <a:xfrm>
            <a:off x="0" y="862331"/>
            <a:ext cx="12192000" cy="45719"/>
          </a:xfrm>
          <a:prstGeom prst="rect">
            <a:avLst/>
          </a:prstGeom>
          <a:solidFill>
            <a:srgbClr val="009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7944E63-7614-4B80-A138-5AA4B16A5A3B}"/>
              </a:ext>
            </a:extLst>
          </p:cNvPr>
          <p:cNvSpPr/>
          <p:nvPr userDrawn="1"/>
        </p:nvSpPr>
        <p:spPr>
          <a:xfrm>
            <a:off x="0" y="6264706"/>
            <a:ext cx="12192000" cy="45719"/>
          </a:xfrm>
          <a:prstGeom prst="rect">
            <a:avLst/>
          </a:prstGeom>
          <a:solidFill>
            <a:srgbClr val="009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4A074D3-375A-4391-B84F-216A89318E7C}"/>
              </a:ext>
            </a:extLst>
          </p:cNvPr>
          <p:cNvCxnSpPr>
            <a:cxnSpLocks/>
          </p:cNvCxnSpPr>
          <p:nvPr userDrawn="1"/>
        </p:nvCxnSpPr>
        <p:spPr>
          <a:xfrm>
            <a:off x="0" y="830912"/>
            <a:ext cx="9792000" cy="0"/>
          </a:xfrm>
          <a:prstGeom prst="line">
            <a:avLst/>
          </a:prstGeom>
          <a:ln>
            <a:solidFill>
              <a:srgbClr val="0093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EF9181D-F8B8-4B2E-81CC-7D20A0D5A8F0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17579" y="87241"/>
            <a:ext cx="1783752" cy="0"/>
          </a:xfrm>
          <a:prstGeom prst="line">
            <a:avLst/>
          </a:prstGeom>
          <a:ln>
            <a:solidFill>
              <a:srgbClr val="0093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B4C67E29-3DB6-4401-8E67-D92913980B9B}"/>
              </a:ext>
            </a:extLst>
          </p:cNvPr>
          <p:cNvCxnSpPr>
            <a:cxnSpLocks/>
          </p:cNvCxnSpPr>
          <p:nvPr userDrawn="1"/>
        </p:nvCxnSpPr>
        <p:spPr>
          <a:xfrm flipH="1">
            <a:off x="9766632" y="85997"/>
            <a:ext cx="650947" cy="798815"/>
          </a:xfrm>
          <a:prstGeom prst="line">
            <a:avLst/>
          </a:prstGeom>
          <a:ln>
            <a:solidFill>
              <a:srgbClr val="0093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A1BB89ED-169C-64FF-F96A-B05DBF66F6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86407" y="6356142"/>
            <a:ext cx="2905593" cy="48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1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386B-4447-4AE7-9664-2A3E4C31D2E6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4AE73B2-9A30-154B-9402-7B903969D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5076" y="5894323"/>
            <a:ext cx="4420217" cy="924054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B7469195-71A5-505D-EA0F-D7EEA59C9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53638" y="185738"/>
            <a:ext cx="2389584" cy="7810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5276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386B-4447-4AE7-9664-2A3E4C31D2E6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2E53-B31B-42C2-8E66-287712A0E3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16C63EA-5F89-0942-CAA9-B5B95797B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5076" y="5894323"/>
            <a:ext cx="4420217" cy="924054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988403E5-216E-D16B-F29D-018205742C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53638" y="185738"/>
            <a:ext cx="2389584" cy="7810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5904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386B-4447-4AE7-9664-2A3E4C31D2E6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2E53-B31B-42C2-8E66-287712A0E3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EF1798B-35D8-CC1F-82E9-A9A73DD791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5076" y="5894323"/>
            <a:ext cx="4420217" cy="924054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970ED48A-B0EE-9B64-2EB6-8B2E535245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53638" y="185738"/>
            <a:ext cx="2389584" cy="7810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168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386B-4447-4AE7-9664-2A3E4C31D2E6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2E53-B31B-42C2-8E66-287712A0E3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9628227-E4EE-2593-F5D3-3030A47A2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5076" y="5894323"/>
            <a:ext cx="4420217" cy="924054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id="{3905E7DB-FAF8-8A88-BE38-9B4F171D32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53638" y="185738"/>
            <a:ext cx="2389584" cy="7810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1606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386B-4447-4AE7-9664-2A3E4C31D2E6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2E53-B31B-42C2-8E66-287712A0E3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39DD4E-C915-A1FF-A98A-572A1CAF0A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5076" y="5894323"/>
            <a:ext cx="4420217" cy="924054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28061D94-2A53-926E-7504-177ABA5505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53638" y="185738"/>
            <a:ext cx="2389584" cy="7810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101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386B-4447-4AE7-9664-2A3E4C31D2E6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2E53-B31B-42C2-8E66-287712A0E3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11">
            <a:extLst>
              <a:ext uri="{FF2B5EF4-FFF2-40B4-BE49-F238E27FC236}">
                <a16:creationId xmlns:a16="http://schemas.microsoft.com/office/drawing/2014/main" id="{B3E7ED0D-FB8F-C119-BC7F-EC155A05A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53638" y="185738"/>
            <a:ext cx="2389584" cy="78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799DD71-CCE7-2FE1-CB9E-532C73C437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5076" y="5894323"/>
            <a:ext cx="4420217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6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386B-4447-4AE7-9664-2A3E4C31D2E6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2E53-B31B-42C2-8E66-287712A0E3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2A6EACF-9106-9102-4975-ADFA88EB3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5076" y="5894323"/>
            <a:ext cx="4420217" cy="924054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01862BF0-3704-E008-533A-4443816271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53638" y="185738"/>
            <a:ext cx="2389584" cy="7810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1317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386B-4447-4AE7-9664-2A3E4C31D2E6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2E53-B31B-42C2-8E66-287712A0E3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977F8A3-6421-8B73-FCEA-1F1539EDF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5076" y="5894323"/>
            <a:ext cx="4420217" cy="924054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686CA235-6CCA-909C-C5ED-5F6F6F113D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53638" y="185738"/>
            <a:ext cx="2389584" cy="7810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7252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5386B-4447-4AE7-9664-2A3E4C31D2E6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A2E53-B31B-42C2-8E66-287712A0E3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50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0B79C3F-1A8F-CC11-D7D5-5BDEE23F6757}"/>
              </a:ext>
            </a:extLst>
          </p:cNvPr>
          <p:cNvGrpSpPr/>
          <p:nvPr/>
        </p:nvGrpSpPr>
        <p:grpSpPr>
          <a:xfrm>
            <a:off x="3035507" y="981856"/>
            <a:ext cx="5134827" cy="4634864"/>
            <a:chOff x="3025777" y="1189939"/>
            <a:chExt cx="3101975" cy="3022601"/>
          </a:xfrm>
        </p:grpSpPr>
        <p:sp>
          <p:nvSpPr>
            <p:cNvPr id="3" name="Freeform: Shape 3">
              <a:extLst>
                <a:ext uri="{FF2B5EF4-FFF2-40B4-BE49-F238E27FC236}">
                  <a16:creationId xmlns:a16="http://schemas.microsoft.com/office/drawing/2014/main" id="{20E342CE-23FD-98FA-FD69-10C6831851BD}"/>
                </a:ext>
              </a:extLst>
            </p:cNvPr>
            <p:cNvSpPr/>
            <p:nvPr/>
          </p:nvSpPr>
          <p:spPr bwMode="auto">
            <a:xfrm>
              <a:off x="4008439" y="1189939"/>
              <a:ext cx="1035050" cy="1485900"/>
            </a:xfrm>
            <a:custGeom>
              <a:avLst/>
              <a:gdLst/>
              <a:ahLst/>
              <a:cxnLst>
                <a:cxn ang="0">
                  <a:pos x="224" y="205"/>
                </a:cxn>
                <a:cxn ang="0">
                  <a:pos x="207" y="229"/>
                </a:cxn>
                <a:cxn ang="0">
                  <a:pos x="201" y="220"/>
                </a:cxn>
                <a:cxn ang="0">
                  <a:pos x="179" y="211"/>
                </a:cxn>
                <a:cxn ang="0">
                  <a:pos x="156" y="220"/>
                </a:cxn>
                <a:cxn ang="0">
                  <a:pos x="147" y="243"/>
                </a:cxn>
                <a:cxn ang="0">
                  <a:pos x="156" y="265"/>
                </a:cxn>
                <a:cxn ang="0">
                  <a:pos x="175" y="275"/>
                </a:cxn>
                <a:cxn ang="0">
                  <a:pos x="141" y="322"/>
                </a:cxn>
                <a:cxn ang="0">
                  <a:pos x="122" y="283"/>
                </a:cxn>
                <a:cxn ang="0">
                  <a:pos x="102" y="322"/>
                </a:cxn>
                <a:cxn ang="0">
                  <a:pos x="63" y="269"/>
                </a:cxn>
                <a:cxn ang="0">
                  <a:pos x="54" y="283"/>
                </a:cxn>
                <a:cxn ang="0">
                  <a:pos x="32" y="293"/>
                </a:cxn>
                <a:cxn ang="0">
                  <a:pos x="9" y="283"/>
                </a:cxn>
                <a:cxn ang="0">
                  <a:pos x="0" y="261"/>
                </a:cxn>
                <a:cxn ang="0">
                  <a:pos x="9" y="238"/>
                </a:cxn>
                <a:cxn ang="0">
                  <a:pos x="32" y="229"/>
                </a:cxn>
                <a:cxn ang="0">
                  <a:pos x="33" y="229"/>
                </a:cxn>
                <a:cxn ang="0">
                  <a:pos x="15" y="205"/>
                </a:cxn>
                <a:cxn ang="0">
                  <a:pos x="122" y="0"/>
                </a:cxn>
                <a:cxn ang="0">
                  <a:pos x="224" y="205"/>
                </a:cxn>
              </a:cxnLst>
              <a:rect l="0" t="0" r="r" b="b"/>
              <a:pathLst>
                <a:path w="224" h="322">
                  <a:moveTo>
                    <a:pt x="224" y="205"/>
                  </a:moveTo>
                  <a:cubicBezTo>
                    <a:pt x="207" y="229"/>
                    <a:pt x="207" y="229"/>
                    <a:pt x="207" y="229"/>
                  </a:cubicBezTo>
                  <a:cubicBezTo>
                    <a:pt x="206" y="226"/>
                    <a:pt x="204" y="223"/>
                    <a:pt x="201" y="220"/>
                  </a:cubicBezTo>
                  <a:cubicBezTo>
                    <a:pt x="195" y="214"/>
                    <a:pt x="188" y="211"/>
                    <a:pt x="179" y="211"/>
                  </a:cubicBezTo>
                  <a:cubicBezTo>
                    <a:pt x="170" y="211"/>
                    <a:pt x="163" y="214"/>
                    <a:pt x="156" y="220"/>
                  </a:cubicBezTo>
                  <a:cubicBezTo>
                    <a:pt x="150" y="227"/>
                    <a:pt x="147" y="234"/>
                    <a:pt x="147" y="243"/>
                  </a:cubicBezTo>
                  <a:cubicBezTo>
                    <a:pt x="147" y="252"/>
                    <a:pt x="150" y="259"/>
                    <a:pt x="156" y="265"/>
                  </a:cubicBezTo>
                  <a:cubicBezTo>
                    <a:pt x="162" y="271"/>
                    <a:pt x="168" y="274"/>
                    <a:pt x="175" y="275"/>
                  </a:cubicBezTo>
                  <a:cubicBezTo>
                    <a:pt x="141" y="322"/>
                    <a:pt x="141" y="322"/>
                    <a:pt x="141" y="322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02" y="322"/>
                    <a:pt x="102" y="322"/>
                    <a:pt x="102" y="322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1" y="275"/>
                    <a:pt x="58" y="279"/>
                    <a:pt x="54" y="283"/>
                  </a:cubicBezTo>
                  <a:cubicBezTo>
                    <a:pt x="48" y="290"/>
                    <a:pt x="41" y="293"/>
                    <a:pt x="32" y="293"/>
                  </a:cubicBezTo>
                  <a:cubicBezTo>
                    <a:pt x="23" y="293"/>
                    <a:pt x="15" y="290"/>
                    <a:pt x="9" y="283"/>
                  </a:cubicBezTo>
                  <a:cubicBezTo>
                    <a:pt x="3" y="277"/>
                    <a:pt x="0" y="270"/>
                    <a:pt x="0" y="261"/>
                  </a:cubicBezTo>
                  <a:cubicBezTo>
                    <a:pt x="0" y="252"/>
                    <a:pt x="3" y="245"/>
                    <a:pt x="9" y="238"/>
                  </a:cubicBezTo>
                  <a:cubicBezTo>
                    <a:pt x="15" y="232"/>
                    <a:pt x="23" y="229"/>
                    <a:pt x="32" y="229"/>
                  </a:cubicBezTo>
                  <a:cubicBezTo>
                    <a:pt x="32" y="229"/>
                    <a:pt x="32" y="229"/>
                    <a:pt x="33" y="229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224" y="205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7" name="Freeform: Shape 4">
              <a:extLst>
                <a:ext uri="{FF2B5EF4-FFF2-40B4-BE49-F238E27FC236}">
                  <a16:creationId xmlns:a16="http://schemas.microsoft.com/office/drawing/2014/main" id="{DE8467C4-24EC-F371-B970-E3149B7EA88D}"/>
                </a:ext>
              </a:extLst>
            </p:cNvPr>
            <p:cNvSpPr/>
            <p:nvPr/>
          </p:nvSpPr>
          <p:spPr bwMode="auto">
            <a:xfrm>
              <a:off x="3025777" y="2136090"/>
              <a:ext cx="1454150" cy="1065213"/>
            </a:xfrm>
            <a:custGeom>
              <a:avLst/>
              <a:gdLst/>
              <a:ahLst/>
              <a:cxnLst>
                <a:cxn ang="0">
                  <a:pos x="315" y="117"/>
                </a:cxn>
                <a:cxn ang="0">
                  <a:pos x="272" y="124"/>
                </a:cxn>
                <a:cxn ang="0">
                  <a:pos x="303" y="156"/>
                </a:cxn>
                <a:cxn ang="0">
                  <a:pos x="245" y="176"/>
                </a:cxn>
                <a:cxn ang="0">
                  <a:pos x="245" y="176"/>
                </a:cxn>
                <a:cxn ang="0">
                  <a:pos x="255" y="199"/>
                </a:cxn>
                <a:cxn ang="0">
                  <a:pos x="245" y="221"/>
                </a:cxn>
                <a:cxn ang="0">
                  <a:pos x="223" y="231"/>
                </a:cxn>
                <a:cxn ang="0">
                  <a:pos x="200" y="221"/>
                </a:cxn>
                <a:cxn ang="0">
                  <a:pos x="191" y="199"/>
                </a:cxn>
                <a:cxn ang="0">
                  <a:pos x="191" y="195"/>
                </a:cxn>
                <a:cxn ang="0">
                  <a:pos x="166" y="204"/>
                </a:cxn>
                <a:cxn ang="0">
                  <a:pos x="0" y="36"/>
                </a:cxn>
                <a:cxn ang="0">
                  <a:pos x="228" y="0"/>
                </a:cxn>
                <a:cxn ang="0">
                  <a:pos x="246" y="24"/>
                </a:cxn>
                <a:cxn ang="0">
                  <a:pos x="245" y="24"/>
                </a:cxn>
                <a:cxn ang="0">
                  <a:pos x="222" y="33"/>
                </a:cxn>
                <a:cxn ang="0">
                  <a:pos x="213" y="56"/>
                </a:cxn>
                <a:cxn ang="0">
                  <a:pos x="222" y="78"/>
                </a:cxn>
                <a:cxn ang="0">
                  <a:pos x="245" y="88"/>
                </a:cxn>
                <a:cxn ang="0">
                  <a:pos x="267" y="78"/>
                </a:cxn>
                <a:cxn ang="0">
                  <a:pos x="276" y="64"/>
                </a:cxn>
                <a:cxn ang="0">
                  <a:pos x="315" y="117"/>
                </a:cxn>
              </a:cxnLst>
              <a:rect l="0" t="0" r="r" b="b"/>
              <a:pathLst>
                <a:path w="315" h="231">
                  <a:moveTo>
                    <a:pt x="315" y="117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51" y="182"/>
                    <a:pt x="255" y="190"/>
                    <a:pt x="255" y="199"/>
                  </a:cubicBezTo>
                  <a:cubicBezTo>
                    <a:pt x="255" y="208"/>
                    <a:pt x="251" y="215"/>
                    <a:pt x="245" y="221"/>
                  </a:cubicBezTo>
                  <a:cubicBezTo>
                    <a:pt x="239" y="227"/>
                    <a:pt x="232" y="231"/>
                    <a:pt x="223" y="231"/>
                  </a:cubicBezTo>
                  <a:cubicBezTo>
                    <a:pt x="214" y="231"/>
                    <a:pt x="206" y="227"/>
                    <a:pt x="200" y="221"/>
                  </a:cubicBezTo>
                  <a:cubicBezTo>
                    <a:pt x="194" y="215"/>
                    <a:pt x="191" y="208"/>
                    <a:pt x="191" y="199"/>
                  </a:cubicBezTo>
                  <a:cubicBezTo>
                    <a:pt x="191" y="198"/>
                    <a:pt x="191" y="196"/>
                    <a:pt x="191" y="195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36" y="24"/>
                    <a:pt x="228" y="27"/>
                    <a:pt x="222" y="33"/>
                  </a:cubicBezTo>
                  <a:cubicBezTo>
                    <a:pt x="216" y="40"/>
                    <a:pt x="213" y="47"/>
                    <a:pt x="213" y="56"/>
                  </a:cubicBezTo>
                  <a:cubicBezTo>
                    <a:pt x="213" y="65"/>
                    <a:pt x="216" y="72"/>
                    <a:pt x="222" y="78"/>
                  </a:cubicBezTo>
                  <a:cubicBezTo>
                    <a:pt x="228" y="85"/>
                    <a:pt x="236" y="88"/>
                    <a:pt x="245" y="88"/>
                  </a:cubicBezTo>
                  <a:cubicBezTo>
                    <a:pt x="254" y="88"/>
                    <a:pt x="261" y="85"/>
                    <a:pt x="267" y="78"/>
                  </a:cubicBezTo>
                  <a:cubicBezTo>
                    <a:pt x="271" y="74"/>
                    <a:pt x="274" y="70"/>
                    <a:pt x="276" y="64"/>
                  </a:cubicBezTo>
                  <a:lnTo>
                    <a:pt x="315" y="11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" name="Freeform: Shape 5">
              <a:extLst>
                <a:ext uri="{FF2B5EF4-FFF2-40B4-BE49-F238E27FC236}">
                  <a16:creationId xmlns:a16="http://schemas.microsoft.com/office/drawing/2014/main" id="{45C4DE48-3745-F513-FDC3-7A7EA92214F1}"/>
                </a:ext>
              </a:extLst>
            </p:cNvPr>
            <p:cNvSpPr/>
            <p:nvPr/>
          </p:nvSpPr>
          <p:spPr bwMode="auto">
            <a:xfrm>
              <a:off x="3551239" y="2855227"/>
              <a:ext cx="1238250" cy="1357313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79" y="46"/>
                </a:cxn>
                <a:cxn ang="0">
                  <a:pos x="221" y="24"/>
                </a:cxn>
                <a:cxn ang="0">
                  <a:pos x="219" y="89"/>
                </a:cxn>
                <a:cxn ang="0">
                  <a:pos x="236" y="84"/>
                </a:cxn>
                <a:cxn ang="0">
                  <a:pos x="258" y="93"/>
                </a:cxn>
                <a:cxn ang="0">
                  <a:pos x="268" y="116"/>
                </a:cxn>
                <a:cxn ang="0">
                  <a:pos x="258" y="138"/>
                </a:cxn>
                <a:cxn ang="0">
                  <a:pos x="236" y="148"/>
                </a:cxn>
                <a:cxn ang="0">
                  <a:pos x="218" y="142"/>
                </a:cxn>
                <a:cxn ang="0">
                  <a:pos x="218" y="176"/>
                </a:cxn>
                <a:cxn ang="0">
                  <a:pos x="0" y="294"/>
                </a:cxn>
                <a:cxn ang="0">
                  <a:pos x="52" y="48"/>
                </a:cxn>
                <a:cxn ang="0">
                  <a:pos x="77" y="39"/>
                </a:cxn>
                <a:cxn ang="0">
                  <a:pos x="77" y="43"/>
                </a:cxn>
                <a:cxn ang="0">
                  <a:pos x="86" y="65"/>
                </a:cxn>
                <a:cxn ang="0">
                  <a:pos x="109" y="75"/>
                </a:cxn>
                <a:cxn ang="0">
                  <a:pos x="131" y="65"/>
                </a:cxn>
                <a:cxn ang="0">
                  <a:pos x="141" y="43"/>
                </a:cxn>
                <a:cxn ang="0">
                  <a:pos x="131" y="20"/>
                </a:cxn>
                <a:cxn ang="0">
                  <a:pos x="131" y="20"/>
                </a:cxn>
                <a:cxn ang="0">
                  <a:pos x="189" y="0"/>
                </a:cxn>
              </a:cxnLst>
              <a:rect l="0" t="0" r="r" b="b"/>
              <a:pathLst>
                <a:path w="268" h="294">
                  <a:moveTo>
                    <a:pt x="189" y="0"/>
                  </a:moveTo>
                  <a:cubicBezTo>
                    <a:pt x="179" y="46"/>
                    <a:pt x="179" y="46"/>
                    <a:pt x="179" y="46"/>
                  </a:cubicBezTo>
                  <a:cubicBezTo>
                    <a:pt x="221" y="24"/>
                    <a:pt x="221" y="24"/>
                    <a:pt x="221" y="24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24" y="86"/>
                    <a:pt x="230" y="84"/>
                    <a:pt x="236" y="84"/>
                  </a:cubicBezTo>
                  <a:cubicBezTo>
                    <a:pt x="245" y="84"/>
                    <a:pt x="252" y="87"/>
                    <a:pt x="258" y="93"/>
                  </a:cubicBezTo>
                  <a:cubicBezTo>
                    <a:pt x="265" y="99"/>
                    <a:pt x="268" y="107"/>
                    <a:pt x="268" y="116"/>
                  </a:cubicBezTo>
                  <a:cubicBezTo>
                    <a:pt x="268" y="125"/>
                    <a:pt x="265" y="132"/>
                    <a:pt x="258" y="138"/>
                  </a:cubicBezTo>
                  <a:cubicBezTo>
                    <a:pt x="252" y="144"/>
                    <a:pt x="245" y="148"/>
                    <a:pt x="236" y="148"/>
                  </a:cubicBezTo>
                  <a:cubicBezTo>
                    <a:pt x="229" y="148"/>
                    <a:pt x="224" y="146"/>
                    <a:pt x="218" y="142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0"/>
                    <a:pt x="77" y="42"/>
                    <a:pt x="77" y="43"/>
                  </a:cubicBezTo>
                  <a:cubicBezTo>
                    <a:pt x="77" y="52"/>
                    <a:pt x="80" y="59"/>
                    <a:pt x="86" y="65"/>
                  </a:cubicBezTo>
                  <a:cubicBezTo>
                    <a:pt x="92" y="71"/>
                    <a:pt x="100" y="75"/>
                    <a:pt x="109" y="75"/>
                  </a:cubicBezTo>
                  <a:cubicBezTo>
                    <a:pt x="118" y="75"/>
                    <a:pt x="125" y="71"/>
                    <a:pt x="131" y="65"/>
                  </a:cubicBezTo>
                  <a:cubicBezTo>
                    <a:pt x="137" y="59"/>
                    <a:pt x="141" y="52"/>
                    <a:pt x="141" y="43"/>
                  </a:cubicBezTo>
                  <a:cubicBezTo>
                    <a:pt x="141" y="34"/>
                    <a:pt x="137" y="26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EAA022A-EA96-CCDB-EDE0-9F2F6FFE650F}"/>
                </a:ext>
              </a:extLst>
            </p:cNvPr>
            <p:cNvSpPr/>
            <p:nvPr/>
          </p:nvSpPr>
          <p:spPr bwMode="auto">
            <a:xfrm>
              <a:off x="4557715" y="2796490"/>
              <a:ext cx="1020763" cy="1406525"/>
            </a:xfrm>
            <a:custGeom>
              <a:avLst/>
              <a:gdLst/>
              <a:ahLst/>
              <a:cxnLst>
                <a:cxn ang="0">
                  <a:pos x="3" y="37"/>
                </a:cxn>
                <a:cxn ang="0">
                  <a:pos x="44" y="59"/>
                </a:cxn>
                <a:cxn ang="0">
                  <a:pos x="35" y="12"/>
                </a:cxn>
                <a:cxn ang="0">
                  <a:pos x="94" y="32"/>
                </a:cxn>
                <a:cxn ang="0">
                  <a:pos x="94" y="32"/>
                </a:cxn>
                <a:cxn ang="0">
                  <a:pos x="103" y="9"/>
                </a:cxn>
                <a:cxn ang="0">
                  <a:pos x="126" y="0"/>
                </a:cxn>
                <a:cxn ang="0">
                  <a:pos x="148" y="9"/>
                </a:cxn>
                <a:cxn ang="0">
                  <a:pos x="158" y="32"/>
                </a:cxn>
                <a:cxn ang="0">
                  <a:pos x="151" y="51"/>
                </a:cxn>
                <a:cxn ang="0">
                  <a:pos x="173" y="59"/>
                </a:cxn>
                <a:cxn ang="0">
                  <a:pos x="174" y="59"/>
                </a:cxn>
                <a:cxn ang="0">
                  <a:pos x="221" y="304"/>
                </a:cxn>
                <a:cxn ang="0">
                  <a:pos x="220" y="305"/>
                </a:cxn>
                <a:cxn ang="0">
                  <a:pos x="0" y="189"/>
                </a:cxn>
                <a:cxn ang="0">
                  <a:pos x="0" y="155"/>
                </a:cxn>
                <a:cxn ang="0">
                  <a:pos x="18" y="161"/>
                </a:cxn>
                <a:cxn ang="0">
                  <a:pos x="40" y="151"/>
                </a:cxn>
                <a:cxn ang="0">
                  <a:pos x="50" y="129"/>
                </a:cxn>
                <a:cxn ang="0">
                  <a:pos x="40" y="106"/>
                </a:cxn>
                <a:cxn ang="0">
                  <a:pos x="18" y="97"/>
                </a:cxn>
                <a:cxn ang="0">
                  <a:pos x="1" y="102"/>
                </a:cxn>
                <a:cxn ang="0">
                  <a:pos x="3" y="37"/>
                </a:cxn>
              </a:cxnLst>
              <a:rect l="0" t="0" r="r" b="b"/>
              <a:pathLst>
                <a:path w="221" h="305">
                  <a:moveTo>
                    <a:pt x="3" y="37"/>
                  </a:moveTo>
                  <a:cubicBezTo>
                    <a:pt x="44" y="59"/>
                    <a:pt x="44" y="59"/>
                    <a:pt x="44" y="59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23"/>
                    <a:pt x="97" y="15"/>
                    <a:pt x="103" y="9"/>
                  </a:cubicBezTo>
                  <a:cubicBezTo>
                    <a:pt x="110" y="3"/>
                    <a:pt x="117" y="0"/>
                    <a:pt x="126" y="0"/>
                  </a:cubicBezTo>
                  <a:cubicBezTo>
                    <a:pt x="135" y="0"/>
                    <a:pt x="142" y="3"/>
                    <a:pt x="148" y="9"/>
                  </a:cubicBezTo>
                  <a:cubicBezTo>
                    <a:pt x="155" y="15"/>
                    <a:pt x="158" y="23"/>
                    <a:pt x="158" y="32"/>
                  </a:cubicBezTo>
                  <a:cubicBezTo>
                    <a:pt x="158" y="39"/>
                    <a:pt x="155" y="46"/>
                    <a:pt x="151" y="51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6" y="159"/>
                    <a:pt x="11" y="161"/>
                    <a:pt x="18" y="161"/>
                  </a:cubicBezTo>
                  <a:cubicBezTo>
                    <a:pt x="27" y="161"/>
                    <a:pt x="34" y="157"/>
                    <a:pt x="40" y="151"/>
                  </a:cubicBezTo>
                  <a:cubicBezTo>
                    <a:pt x="47" y="145"/>
                    <a:pt x="50" y="138"/>
                    <a:pt x="50" y="129"/>
                  </a:cubicBezTo>
                  <a:cubicBezTo>
                    <a:pt x="50" y="120"/>
                    <a:pt x="47" y="112"/>
                    <a:pt x="40" y="106"/>
                  </a:cubicBezTo>
                  <a:cubicBezTo>
                    <a:pt x="34" y="100"/>
                    <a:pt x="27" y="97"/>
                    <a:pt x="18" y="97"/>
                  </a:cubicBezTo>
                  <a:cubicBezTo>
                    <a:pt x="12" y="97"/>
                    <a:pt x="6" y="99"/>
                    <a:pt x="1" y="102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798E9686-EC4A-F972-50FE-36276BC46FC2}"/>
                </a:ext>
              </a:extLst>
            </p:cNvPr>
            <p:cNvSpPr/>
            <p:nvPr/>
          </p:nvSpPr>
          <p:spPr bwMode="auto">
            <a:xfrm>
              <a:off x="4659314" y="2136090"/>
              <a:ext cx="1468438" cy="931863"/>
            </a:xfrm>
            <a:custGeom>
              <a:avLst/>
              <a:gdLst/>
              <a:ahLst/>
              <a:cxnLst>
                <a:cxn ang="0">
                  <a:pos x="13" y="155"/>
                </a:cxn>
                <a:cxn ang="0">
                  <a:pos x="45" y="124"/>
                </a:cxn>
                <a:cxn ang="0">
                  <a:pos x="0" y="117"/>
                </a:cxn>
                <a:cxn ang="0">
                  <a:pos x="34" y="70"/>
                </a:cxn>
                <a:cxn ang="0">
                  <a:pos x="15" y="60"/>
                </a:cxn>
                <a:cxn ang="0">
                  <a:pos x="6" y="38"/>
                </a:cxn>
                <a:cxn ang="0">
                  <a:pos x="15" y="15"/>
                </a:cxn>
                <a:cxn ang="0">
                  <a:pos x="38" y="6"/>
                </a:cxn>
                <a:cxn ang="0">
                  <a:pos x="60" y="15"/>
                </a:cxn>
                <a:cxn ang="0">
                  <a:pos x="66" y="24"/>
                </a:cxn>
                <a:cxn ang="0">
                  <a:pos x="83" y="0"/>
                </a:cxn>
                <a:cxn ang="0">
                  <a:pos x="318" y="36"/>
                </a:cxn>
                <a:cxn ang="0">
                  <a:pos x="151" y="202"/>
                </a:cxn>
                <a:cxn ang="0">
                  <a:pos x="129" y="194"/>
                </a:cxn>
                <a:cxn ang="0">
                  <a:pos x="136" y="175"/>
                </a:cxn>
                <a:cxn ang="0">
                  <a:pos x="126" y="152"/>
                </a:cxn>
                <a:cxn ang="0">
                  <a:pos x="104" y="143"/>
                </a:cxn>
                <a:cxn ang="0">
                  <a:pos x="81" y="152"/>
                </a:cxn>
                <a:cxn ang="0">
                  <a:pos x="72" y="175"/>
                </a:cxn>
                <a:cxn ang="0">
                  <a:pos x="72" y="175"/>
                </a:cxn>
                <a:cxn ang="0">
                  <a:pos x="13" y="155"/>
                </a:cxn>
              </a:cxnLst>
              <a:rect l="0" t="0" r="r" b="b"/>
              <a:pathLst>
                <a:path w="318" h="202">
                  <a:moveTo>
                    <a:pt x="13" y="155"/>
                  </a:moveTo>
                  <a:cubicBezTo>
                    <a:pt x="45" y="124"/>
                    <a:pt x="45" y="124"/>
                    <a:pt x="45" y="12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69"/>
                    <a:pt x="21" y="66"/>
                    <a:pt x="15" y="60"/>
                  </a:cubicBezTo>
                  <a:cubicBezTo>
                    <a:pt x="9" y="54"/>
                    <a:pt x="6" y="47"/>
                    <a:pt x="6" y="38"/>
                  </a:cubicBezTo>
                  <a:cubicBezTo>
                    <a:pt x="6" y="29"/>
                    <a:pt x="9" y="22"/>
                    <a:pt x="15" y="15"/>
                  </a:cubicBezTo>
                  <a:cubicBezTo>
                    <a:pt x="22" y="9"/>
                    <a:pt x="29" y="6"/>
                    <a:pt x="38" y="6"/>
                  </a:cubicBezTo>
                  <a:cubicBezTo>
                    <a:pt x="47" y="6"/>
                    <a:pt x="54" y="9"/>
                    <a:pt x="60" y="15"/>
                  </a:cubicBezTo>
                  <a:cubicBezTo>
                    <a:pt x="63" y="18"/>
                    <a:pt x="65" y="21"/>
                    <a:pt x="66" y="24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18" y="36"/>
                    <a:pt x="318" y="36"/>
                    <a:pt x="318" y="36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33" y="189"/>
                    <a:pt x="136" y="182"/>
                    <a:pt x="136" y="175"/>
                  </a:cubicBezTo>
                  <a:cubicBezTo>
                    <a:pt x="136" y="166"/>
                    <a:pt x="133" y="158"/>
                    <a:pt x="126" y="152"/>
                  </a:cubicBezTo>
                  <a:cubicBezTo>
                    <a:pt x="120" y="146"/>
                    <a:pt x="113" y="143"/>
                    <a:pt x="104" y="143"/>
                  </a:cubicBezTo>
                  <a:cubicBezTo>
                    <a:pt x="95" y="143"/>
                    <a:pt x="88" y="146"/>
                    <a:pt x="81" y="152"/>
                  </a:cubicBezTo>
                  <a:cubicBezTo>
                    <a:pt x="75" y="158"/>
                    <a:pt x="72" y="166"/>
                    <a:pt x="72" y="175"/>
                  </a:cubicBezTo>
                  <a:cubicBezTo>
                    <a:pt x="72" y="175"/>
                    <a:pt x="72" y="175"/>
                    <a:pt x="72" y="175"/>
                  </a:cubicBezTo>
                  <a:lnTo>
                    <a:pt x="13" y="155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1" name="Freeform: Shape 38">
              <a:extLst>
                <a:ext uri="{FF2B5EF4-FFF2-40B4-BE49-F238E27FC236}">
                  <a16:creationId xmlns:a16="http://schemas.microsoft.com/office/drawing/2014/main" id="{B448DD3C-E35A-FBB0-2F95-9F1D21DB00E0}"/>
                </a:ext>
              </a:extLst>
            </p:cNvPr>
            <p:cNvSpPr/>
            <p:nvPr/>
          </p:nvSpPr>
          <p:spPr bwMode="auto">
            <a:xfrm>
              <a:off x="4449212" y="1711048"/>
              <a:ext cx="229703" cy="432902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22" y="67"/>
                </a:cxn>
                <a:cxn ang="0">
                  <a:pos x="21" y="68"/>
                </a:cxn>
                <a:cxn ang="0">
                  <a:pos x="16" y="68"/>
                </a:cxn>
                <a:cxn ang="0">
                  <a:pos x="15" y="67"/>
                </a:cxn>
                <a:cxn ang="0">
                  <a:pos x="15" y="60"/>
                </a:cxn>
                <a:cxn ang="0">
                  <a:pos x="1" y="53"/>
                </a:cxn>
                <a:cxn ang="0">
                  <a:pos x="1" y="52"/>
                </a:cxn>
                <a:cxn ang="0">
                  <a:pos x="5" y="46"/>
                </a:cxn>
                <a:cxn ang="0">
                  <a:pos x="6" y="46"/>
                </a:cxn>
                <a:cxn ang="0">
                  <a:pos x="6" y="46"/>
                </a:cxn>
                <a:cxn ang="0">
                  <a:pos x="19" y="51"/>
                </a:cxn>
                <a:cxn ang="0">
                  <a:pos x="26" y="45"/>
                </a:cxn>
                <a:cxn ang="0">
                  <a:pos x="17" y="38"/>
                </a:cxn>
                <a:cxn ang="0">
                  <a:pos x="1" y="22"/>
                </a:cxn>
                <a:cxn ang="0">
                  <a:pos x="15" y="8"/>
                </a:cxn>
                <a:cxn ang="0">
                  <a:pos x="15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2" y="1"/>
                </a:cxn>
                <a:cxn ang="0">
                  <a:pos x="22" y="8"/>
                </a:cxn>
                <a:cxn ang="0">
                  <a:pos x="34" y="13"/>
                </a:cxn>
                <a:cxn ang="0">
                  <a:pos x="34" y="14"/>
                </a:cxn>
                <a:cxn ang="0">
                  <a:pos x="31" y="20"/>
                </a:cxn>
                <a:cxn ang="0">
                  <a:pos x="30" y="20"/>
                </a:cxn>
                <a:cxn ang="0">
                  <a:pos x="29" y="20"/>
                </a:cxn>
                <a:cxn ang="0">
                  <a:pos x="19" y="16"/>
                </a:cxn>
                <a:cxn ang="0">
                  <a:pos x="11" y="22"/>
                </a:cxn>
                <a:cxn ang="0">
                  <a:pos x="21" y="30"/>
                </a:cxn>
                <a:cxn ang="0">
                  <a:pos x="36" y="45"/>
                </a:cxn>
                <a:cxn ang="0">
                  <a:pos x="22" y="60"/>
                </a:cxn>
              </a:cxnLst>
              <a:rect l="0" t="0" r="r" b="b"/>
              <a:pathLst>
                <a:path w="36" h="68">
                  <a:moveTo>
                    <a:pt x="22" y="60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2" y="68"/>
                    <a:pt x="21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7"/>
                    <a:pt x="15" y="67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6" y="59"/>
                    <a:pt x="1" y="53"/>
                    <a:pt x="1" y="53"/>
                  </a:cubicBezTo>
                  <a:cubicBezTo>
                    <a:pt x="0" y="53"/>
                    <a:pt x="0" y="52"/>
                    <a:pt x="1" y="52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7" y="46"/>
                    <a:pt x="12" y="51"/>
                    <a:pt x="19" y="51"/>
                  </a:cubicBezTo>
                  <a:cubicBezTo>
                    <a:pt x="22" y="51"/>
                    <a:pt x="26" y="49"/>
                    <a:pt x="26" y="45"/>
                  </a:cubicBezTo>
                  <a:cubicBezTo>
                    <a:pt x="26" y="41"/>
                    <a:pt x="22" y="40"/>
                    <a:pt x="17" y="38"/>
                  </a:cubicBezTo>
                  <a:cubicBezTo>
                    <a:pt x="10" y="35"/>
                    <a:pt x="1" y="32"/>
                    <a:pt x="1" y="22"/>
                  </a:cubicBezTo>
                  <a:cubicBezTo>
                    <a:pt x="1" y="15"/>
                    <a:pt x="7" y="9"/>
                    <a:pt x="15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0" y="8"/>
                    <a:pt x="34" y="13"/>
                    <a:pt x="34" y="13"/>
                  </a:cubicBezTo>
                  <a:cubicBezTo>
                    <a:pt x="35" y="13"/>
                    <a:pt x="35" y="14"/>
                    <a:pt x="34" y="14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30" y="20"/>
                    <a:pt x="30" y="20"/>
                    <a:pt x="29" y="20"/>
                  </a:cubicBezTo>
                  <a:cubicBezTo>
                    <a:pt x="29" y="20"/>
                    <a:pt x="25" y="16"/>
                    <a:pt x="19" y="16"/>
                  </a:cubicBezTo>
                  <a:cubicBezTo>
                    <a:pt x="14" y="16"/>
                    <a:pt x="11" y="18"/>
                    <a:pt x="11" y="22"/>
                  </a:cubicBezTo>
                  <a:cubicBezTo>
                    <a:pt x="11" y="26"/>
                    <a:pt x="16" y="28"/>
                    <a:pt x="21" y="30"/>
                  </a:cubicBezTo>
                  <a:cubicBezTo>
                    <a:pt x="28" y="32"/>
                    <a:pt x="36" y="36"/>
                    <a:pt x="36" y="45"/>
                  </a:cubicBezTo>
                  <a:cubicBezTo>
                    <a:pt x="36" y="52"/>
                    <a:pt x="30" y="59"/>
                    <a:pt x="22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Freeform: Shape 39">
              <a:extLst>
                <a:ext uri="{FF2B5EF4-FFF2-40B4-BE49-F238E27FC236}">
                  <a16:creationId xmlns:a16="http://schemas.microsoft.com/office/drawing/2014/main" id="{8736F415-BCB8-CAC7-960D-71B01AF3DA1C}"/>
                </a:ext>
              </a:extLst>
            </p:cNvPr>
            <p:cNvSpPr/>
            <p:nvPr/>
          </p:nvSpPr>
          <p:spPr bwMode="auto">
            <a:xfrm>
              <a:off x="3551136" y="2362960"/>
              <a:ext cx="329478" cy="32947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3" name="Freeform: Shape 40">
              <a:extLst>
                <a:ext uri="{FF2B5EF4-FFF2-40B4-BE49-F238E27FC236}">
                  <a16:creationId xmlns:a16="http://schemas.microsoft.com/office/drawing/2014/main" id="{0AEC084B-18BC-85B9-12CF-51FE14A55B2B}"/>
                </a:ext>
              </a:extLst>
            </p:cNvPr>
            <p:cNvSpPr/>
            <p:nvPr/>
          </p:nvSpPr>
          <p:spPr bwMode="auto">
            <a:xfrm>
              <a:off x="3946781" y="3403063"/>
              <a:ext cx="312469" cy="277012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Freeform: Shape 41">
              <a:extLst>
                <a:ext uri="{FF2B5EF4-FFF2-40B4-BE49-F238E27FC236}">
                  <a16:creationId xmlns:a16="http://schemas.microsoft.com/office/drawing/2014/main" id="{1A0020BD-0B3F-7CCE-164E-63B7D5D1CE8B}"/>
                </a:ext>
              </a:extLst>
            </p:cNvPr>
            <p:cNvSpPr/>
            <p:nvPr/>
          </p:nvSpPr>
          <p:spPr bwMode="auto">
            <a:xfrm>
              <a:off x="4911498" y="3224164"/>
              <a:ext cx="254801" cy="382201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6" name="Freeform: Shape 42">
              <a:extLst>
                <a:ext uri="{FF2B5EF4-FFF2-40B4-BE49-F238E27FC236}">
                  <a16:creationId xmlns:a16="http://schemas.microsoft.com/office/drawing/2014/main" id="{905169A5-6A98-A289-ED79-22F937B0BA32}"/>
                </a:ext>
              </a:extLst>
            </p:cNvPr>
            <p:cNvSpPr/>
            <p:nvPr/>
          </p:nvSpPr>
          <p:spPr bwMode="auto">
            <a:xfrm>
              <a:off x="5043489" y="2333192"/>
              <a:ext cx="372653" cy="359247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4" y="57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14" y="26"/>
                </a:cxn>
                <a:cxn ang="0">
                  <a:pos x="16" y="29"/>
                </a:cxn>
                <a:cxn ang="0">
                  <a:pos x="16" y="54"/>
                </a:cxn>
                <a:cxn ang="0">
                  <a:pos x="7" y="47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7" y="47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52"/>
                </a:cxn>
                <a:cxn ang="0">
                  <a:pos x="57" y="59"/>
                </a:cxn>
                <a:cxn ang="0">
                  <a:pos x="49" y="62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3" y="62"/>
                </a:cxn>
                <a:cxn ang="0">
                  <a:pos x="28" y="59"/>
                </a:cxn>
                <a:cxn ang="0">
                  <a:pos x="22" y="57"/>
                </a:cxn>
                <a:cxn ang="0">
                  <a:pos x="19" y="54"/>
                </a:cxn>
                <a:cxn ang="0">
                  <a:pos x="19" y="29"/>
                </a:cxn>
                <a:cxn ang="0">
                  <a:pos x="21" y="26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5" y="8"/>
                </a:cxn>
                <a:cxn ang="0">
                  <a:pos x="38" y="1"/>
                </a:cxn>
                <a:cxn ang="0">
                  <a:pos x="40" y="0"/>
                </a:cxn>
                <a:cxn ang="0">
                  <a:pos x="49" y="11"/>
                </a:cxn>
                <a:cxn ang="0">
                  <a:pos x="46" y="18"/>
                </a:cxn>
                <a:cxn ang="0">
                  <a:pos x="45" y="21"/>
                </a:cxn>
                <a:cxn ang="0">
                  <a:pos x="56" y="21"/>
                </a:cxn>
                <a:cxn ang="0">
                  <a:pos x="64" y="29"/>
                </a:cxn>
                <a:cxn ang="0">
                  <a:pos x="62" y="35"/>
                </a:cxn>
              </a:cxnLst>
              <a:rect l="0" t="0" r="r" b="b"/>
              <a:pathLst>
                <a:path w="64" h="62">
                  <a:moveTo>
                    <a:pt x="16" y="54"/>
                  </a:moveTo>
                  <a:cubicBezTo>
                    <a:pt x="16" y="56"/>
                    <a:pt x="15" y="57"/>
                    <a:pt x="1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7"/>
                    <a:pt x="16" y="29"/>
                  </a:cubicBezTo>
                  <a:lnTo>
                    <a:pt x="16" y="54"/>
                  </a:lnTo>
                  <a:close/>
                  <a:moveTo>
                    <a:pt x="7" y="47"/>
                  </a:moveTo>
                  <a:cubicBezTo>
                    <a:pt x="6" y="47"/>
                    <a:pt x="5" y="48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cubicBezTo>
                    <a:pt x="10" y="48"/>
                    <a:pt x="9" y="47"/>
                    <a:pt x="7" y="47"/>
                  </a:cubicBezTo>
                  <a:close/>
                  <a:moveTo>
                    <a:pt x="62" y="35"/>
                  </a:moveTo>
                  <a:cubicBezTo>
                    <a:pt x="62" y="36"/>
                    <a:pt x="62" y="37"/>
                    <a:pt x="62" y="38"/>
                  </a:cubicBezTo>
                  <a:cubicBezTo>
                    <a:pt x="62" y="40"/>
                    <a:pt x="62" y="42"/>
                    <a:pt x="61" y="43"/>
                  </a:cubicBezTo>
                  <a:cubicBezTo>
                    <a:pt x="61" y="45"/>
                    <a:pt x="61" y="46"/>
                    <a:pt x="61" y="48"/>
                  </a:cubicBezTo>
                  <a:cubicBezTo>
                    <a:pt x="60" y="49"/>
                    <a:pt x="60" y="51"/>
                    <a:pt x="59" y="52"/>
                  </a:cubicBezTo>
                  <a:cubicBezTo>
                    <a:pt x="59" y="55"/>
                    <a:pt x="58" y="57"/>
                    <a:pt x="57" y="59"/>
                  </a:cubicBezTo>
                  <a:cubicBezTo>
                    <a:pt x="55" y="61"/>
                    <a:pt x="52" y="62"/>
                    <a:pt x="49" y="62"/>
                  </a:cubicBezTo>
                  <a:cubicBezTo>
                    <a:pt x="48" y="62"/>
                    <a:pt x="48" y="62"/>
                    <a:pt x="47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2"/>
                    <a:pt x="32" y="60"/>
                    <a:pt x="28" y="59"/>
                  </a:cubicBezTo>
                  <a:cubicBezTo>
                    <a:pt x="25" y="58"/>
                    <a:pt x="23" y="57"/>
                    <a:pt x="22" y="57"/>
                  </a:cubicBezTo>
                  <a:cubicBezTo>
                    <a:pt x="20" y="57"/>
                    <a:pt x="19" y="56"/>
                    <a:pt x="19" y="5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20" y="26"/>
                    <a:pt x="21" y="26"/>
                  </a:cubicBezTo>
                  <a:cubicBezTo>
                    <a:pt x="23" y="26"/>
                    <a:pt x="27" y="21"/>
                    <a:pt x="29" y="19"/>
                  </a:cubicBezTo>
                  <a:cubicBezTo>
                    <a:pt x="30" y="17"/>
                    <a:pt x="31" y="15"/>
                    <a:pt x="33" y="14"/>
                  </a:cubicBezTo>
                  <a:cubicBezTo>
                    <a:pt x="34" y="13"/>
                    <a:pt x="35" y="10"/>
                    <a:pt x="35" y="8"/>
                  </a:cubicBezTo>
                  <a:cubicBezTo>
                    <a:pt x="36" y="5"/>
                    <a:pt x="36" y="3"/>
                    <a:pt x="38" y="1"/>
                  </a:cubicBezTo>
                  <a:cubicBezTo>
                    <a:pt x="38" y="1"/>
                    <a:pt x="39" y="0"/>
                    <a:pt x="40" y="0"/>
                  </a:cubicBezTo>
                  <a:cubicBezTo>
                    <a:pt x="49" y="0"/>
                    <a:pt x="49" y="8"/>
                    <a:pt x="49" y="11"/>
                  </a:cubicBezTo>
                  <a:cubicBezTo>
                    <a:pt x="49" y="14"/>
                    <a:pt x="47" y="16"/>
                    <a:pt x="46" y="18"/>
                  </a:cubicBezTo>
                  <a:cubicBezTo>
                    <a:pt x="46" y="19"/>
                    <a:pt x="46" y="20"/>
                    <a:pt x="4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4" y="25"/>
                    <a:pt x="64" y="29"/>
                  </a:cubicBezTo>
                  <a:cubicBezTo>
                    <a:pt x="64" y="31"/>
                    <a:pt x="63" y="33"/>
                    <a:pt x="62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258207" y="922283"/>
            <a:ext cx="5675586" cy="501343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1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ffectLst>
                <a:outerShdw blurRad="444500" sx="102000" sy="102000" algn="ctr" rotWithShape="0">
                  <a:prstClr val="black">
                    <a:alpha val="20000"/>
                  </a:prstClr>
                </a:outerShdw>
              </a:effectLst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191" y="1484312"/>
            <a:ext cx="12192000" cy="388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444500" sx="102000" sy="102000" algn="ctr" rotWithShape="0">
                  <a:prstClr val="black">
                    <a:alpha val="20000"/>
                  </a:prstClr>
                </a:outerShdw>
              </a:effectLst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>
            <a:off x="5812221" y="1469713"/>
            <a:ext cx="567558" cy="48927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384628" y="1973588"/>
            <a:ext cx="11422744" cy="1549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一例难治复发</a:t>
            </a:r>
            <a:r>
              <a:rPr lang="en-US" altLang="zh-CN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ITP</a:t>
            </a:r>
            <a:r>
              <a:rPr lang="zh-CN" alt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治疗历程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54208" y="3603756"/>
            <a:ext cx="5533423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汇报人：张淳嘉 副主任医师</a:t>
            </a:r>
            <a:endParaRPr lang="en-US" altLang="zh-CN" sz="2400" dirty="0">
              <a:solidFill>
                <a:schemeClr val="accent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              </a:t>
            </a:r>
            <a:r>
              <a:rPr lang="zh-CN" altLang="en-US" sz="2400" dirty="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揭阳市人民医院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10"/>
          <p:cNvSpPr txBox="1">
            <a:spLocks noChangeArrowheads="1"/>
          </p:cNvSpPr>
          <p:nvPr/>
        </p:nvSpPr>
        <p:spPr bwMode="auto">
          <a:xfrm>
            <a:off x="174624" y="220663"/>
            <a:ext cx="6330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病史回顾（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2023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年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6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-8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)</a:t>
            </a:r>
            <a:endParaRPr lang="zh-CN" altLang="en-US" sz="2400" b="1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065BE8-3189-69BE-9ED4-2BD321582481}"/>
              </a:ext>
            </a:extLst>
          </p:cNvPr>
          <p:cNvSpPr txBox="1">
            <a:spLocks/>
          </p:cNvSpPr>
          <p:nvPr/>
        </p:nvSpPr>
        <p:spPr>
          <a:xfrm>
            <a:off x="424722" y="808362"/>
            <a:ext cx="4634458" cy="50827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2023-6-1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患者血小板再次降至个位数，启用利妥昔单抗治疗，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375mg/kg/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次计算，患者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600mg/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原计划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周一次，但因患者用药后血小板迅速升至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350×10</a:t>
            </a:r>
            <a:r>
              <a:rPr lang="en-US" altLang="zh-CN" sz="18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/L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以上，予延长至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次。血小板仍不稳定，高位急剧下降，常伴经量明显增多，需同时予干预。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用药期间出现颜面潮红及水肿等不适，末次用药为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2023.8.1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，患者表示经济压力大，无法继续治疗；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用药期间月经量虽多，持续补体及造血物质血红蛋白尚可稳定在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90g/L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以上。</a:t>
            </a:r>
          </a:p>
          <a:p>
            <a:pPr>
              <a:lnSpc>
                <a:spcPct val="150000"/>
              </a:lnSpc>
            </a:pP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114F94A-36F5-EB34-5611-EC0BFA8ACCE1}"/>
              </a:ext>
            </a:extLst>
          </p:cNvPr>
          <p:cNvGrpSpPr/>
          <p:nvPr/>
        </p:nvGrpSpPr>
        <p:grpSpPr>
          <a:xfrm>
            <a:off x="4955497" y="1382227"/>
            <a:ext cx="6811781" cy="5275748"/>
            <a:chOff x="4813091" y="209754"/>
            <a:chExt cx="6385799" cy="5054860"/>
          </a:xfrm>
        </p:grpSpPr>
        <p:graphicFrame>
          <p:nvGraphicFramePr>
            <p:cNvPr id="10" name="图表 9">
              <a:extLst>
                <a:ext uri="{FF2B5EF4-FFF2-40B4-BE49-F238E27FC236}">
                  <a16:creationId xmlns:a16="http://schemas.microsoft.com/office/drawing/2014/main" id="{1F84E225-8C21-CEDC-9B5F-73DA7FD58C9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42295407"/>
                </p:ext>
              </p:extLst>
            </p:nvPr>
          </p:nvGraphicFramePr>
          <p:xfrm>
            <a:off x="4813091" y="209754"/>
            <a:ext cx="6385799" cy="50548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箭头: 下 10">
              <a:extLst>
                <a:ext uri="{FF2B5EF4-FFF2-40B4-BE49-F238E27FC236}">
                  <a16:creationId xmlns:a16="http://schemas.microsoft.com/office/drawing/2014/main" id="{CDADAD48-8D93-87B0-C728-3BD61ADAC9D9}"/>
                </a:ext>
              </a:extLst>
            </p:cNvPr>
            <p:cNvSpPr/>
            <p:nvPr/>
          </p:nvSpPr>
          <p:spPr>
            <a:xfrm>
              <a:off x="5641479" y="3064386"/>
              <a:ext cx="164892" cy="54714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箭头: 下 12">
              <a:extLst>
                <a:ext uri="{FF2B5EF4-FFF2-40B4-BE49-F238E27FC236}">
                  <a16:creationId xmlns:a16="http://schemas.microsoft.com/office/drawing/2014/main" id="{DFD5D514-1932-313D-15F1-94138712FD0E}"/>
                </a:ext>
              </a:extLst>
            </p:cNvPr>
            <p:cNvSpPr/>
            <p:nvPr/>
          </p:nvSpPr>
          <p:spPr>
            <a:xfrm>
              <a:off x="6442850" y="2787832"/>
              <a:ext cx="164892" cy="90200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箭头: 下 13">
              <a:extLst>
                <a:ext uri="{FF2B5EF4-FFF2-40B4-BE49-F238E27FC236}">
                  <a16:creationId xmlns:a16="http://schemas.microsoft.com/office/drawing/2014/main" id="{4035D91F-05E3-FF10-ECE7-7F7C13D8DF94}"/>
                </a:ext>
              </a:extLst>
            </p:cNvPr>
            <p:cNvSpPr/>
            <p:nvPr/>
          </p:nvSpPr>
          <p:spPr>
            <a:xfrm>
              <a:off x="7573284" y="1068506"/>
              <a:ext cx="105396" cy="34758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箭头: 下 7">
            <a:extLst>
              <a:ext uri="{FF2B5EF4-FFF2-40B4-BE49-F238E27FC236}">
                <a16:creationId xmlns:a16="http://schemas.microsoft.com/office/drawing/2014/main" id="{AE6F13EE-EA25-9847-8D57-02FC5918B74C}"/>
              </a:ext>
            </a:extLst>
          </p:cNvPr>
          <p:cNvSpPr/>
          <p:nvPr/>
        </p:nvSpPr>
        <p:spPr>
          <a:xfrm>
            <a:off x="9259790" y="2170563"/>
            <a:ext cx="175892" cy="9414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 descr="圆圈&#10;&#10;低可信度描述已自动生成">
            <a:extLst>
              <a:ext uri="{FF2B5EF4-FFF2-40B4-BE49-F238E27FC236}">
                <a16:creationId xmlns:a16="http://schemas.microsoft.com/office/drawing/2014/main" id="{4088524E-7BEB-0138-E30E-F89E9E6C2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83" y="342896"/>
            <a:ext cx="1223971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4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10"/>
          <p:cNvSpPr txBox="1">
            <a:spLocks noChangeArrowheads="1"/>
          </p:cNvSpPr>
          <p:nvPr/>
        </p:nvSpPr>
        <p:spPr bwMode="auto">
          <a:xfrm>
            <a:off x="4529717" y="628651"/>
            <a:ext cx="2294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病史小结</a:t>
            </a: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065BE8-3189-69BE-9ED4-2BD321582481}"/>
              </a:ext>
            </a:extLst>
          </p:cNvPr>
          <p:cNvSpPr txBox="1">
            <a:spLocks/>
          </p:cNvSpPr>
          <p:nvPr/>
        </p:nvSpPr>
        <p:spPr>
          <a:xfrm>
            <a:off x="312945" y="1628103"/>
            <a:ext cx="10727960" cy="42054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服用</a:t>
            </a: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艾曲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帕期间曾出现脑梗伴出血，</a:t>
            </a: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不排除相关</a:t>
            </a:r>
            <a:r>
              <a:rPr lang="en-US" altLang="zh-CN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err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rhTPO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期间出现血小板</a:t>
            </a: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急速上升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情况，血管事件风险高，且作用无法维持；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海曲</a:t>
            </a:r>
            <a:r>
              <a:rPr lang="zh-CN" altLang="en-US" sz="2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泊帕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虽然无明显不适，但</a:t>
            </a: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无效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利妥昔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单抗可使血小板一过性升高，仍然难以维持，且期间出现</a:t>
            </a: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颜面潮红情况，目前已用</a:t>
            </a:r>
            <a:r>
              <a:rPr lang="en-US" altLang="zh-CN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次，长期使用经济负担高且有感染风险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pic>
        <p:nvPicPr>
          <p:cNvPr id="44" name="图片 43" descr="圆圈&#10;&#10;低可信度描述已自动生成">
            <a:extLst>
              <a:ext uri="{FF2B5EF4-FFF2-40B4-BE49-F238E27FC236}">
                <a16:creationId xmlns:a16="http://schemas.microsoft.com/office/drawing/2014/main" id="{C5D58DB9-2C85-A0A6-9847-46804568D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83" y="342896"/>
            <a:ext cx="1223971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1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E8D665D-7A28-4359-AD90-0F5F30241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"/>
          <a:stretch/>
        </p:blipFill>
        <p:spPr>
          <a:xfrm>
            <a:off x="415821" y="1865741"/>
            <a:ext cx="5556457" cy="27147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C8DE779-9522-4429-96F1-0B67279D4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" r="1650"/>
          <a:stretch/>
        </p:blipFill>
        <p:spPr>
          <a:xfrm>
            <a:off x="6219722" y="2387600"/>
            <a:ext cx="5556457" cy="3050490"/>
          </a:xfrm>
          <a:prstGeom prst="rect">
            <a:avLst/>
          </a:prstGeom>
        </p:spPr>
      </p:pic>
      <p:sp>
        <p:nvSpPr>
          <p:cNvPr id="4" name="箭头: 下 3">
            <a:extLst>
              <a:ext uri="{FF2B5EF4-FFF2-40B4-BE49-F238E27FC236}">
                <a16:creationId xmlns:a16="http://schemas.microsoft.com/office/drawing/2014/main" id="{8CF1C3F5-E7D1-4FCA-978D-98C97C92C4F3}"/>
              </a:ext>
            </a:extLst>
          </p:cNvPr>
          <p:cNvSpPr/>
          <p:nvPr/>
        </p:nvSpPr>
        <p:spPr>
          <a:xfrm>
            <a:off x="6426200" y="1947333"/>
            <a:ext cx="121919" cy="347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箭头: 下 4">
            <a:extLst>
              <a:ext uri="{FF2B5EF4-FFF2-40B4-BE49-F238E27FC236}">
                <a16:creationId xmlns:a16="http://schemas.microsoft.com/office/drawing/2014/main" id="{777DB053-68CD-41F9-BA18-B5E43250B31D}"/>
              </a:ext>
            </a:extLst>
          </p:cNvPr>
          <p:cNvSpPr/>
          <p:nvPr/>
        </p:nvSpPr>
        <p:spPr>
          <a:xfrm>
            <a:off x="10447867" y="1947333"/>
            <a:ext cx="121919" cy="347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89867665-A67C-4E0F-BEB5-8AD6041A8242}"/>
              </a:ext>
            </a:extLst>
          </p:cNvPr>
          <p:cNvSpPr/>
          <p:nvPr/>
        </p:nvSpPr>
        <p:spPr>
          <a:xfrm>
            <a:off x="575734" y="4690533"/>
            <a:ext cx="121919" cy="347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8E702F42-4685-4557-A41F-5EC3FF311B51}"/>
              </a:ext>
            </a:extLst>
          </p:cNvPr>
          <p:cNvSpPr/>
          <p:nvPr/>
        </p:nvSpPr>
        <p:spPr>
          <a:xfrm>
            <a:off x="4555067" y="4673600"/>
            <a:ext cx="121919" cy="347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7643D31-F1CB-412F-9917-BD925188A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21" y="342871"/>
            <a:ext cx="6809383" cy="141280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2DC7FC5-7DCA-436A-9115-2A263446FAA2}"/>
              </a:ext>
            </a:extLst>
          </p:cNvPr>
          <p:cNvSpPr/>
          <p:nvPr/>
        </p:nvSpPr>
        <p:spPr>
          <a:xfrm>
            <a:off x="9033933" y="2167467"/>
            <a:ext cx="2989690" cy="3530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16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04F932B-D650-4553-AB16-9E2455490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804" y="4655671"/>
            <a:ext cx="5178309" cy="42532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8DE549D-F99F-4DC0-982C-FCC5864A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82" y="364035"/>
            <a:ext cx="6025872" cy="16002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0DB305-D71A-44BD-974D-56EBD28AB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530" y="827865"/>
            <a:ext cx="5131315" cy="39538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A63A3A0-53F1-43D7-BEFB-0C072FBC6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55" y="2730160"/>
            <a:ext cx="6477649" cy="21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6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48397" y="5059037"/>
            <a:ext cx="5034745" cy="795670"/>
          </a:xfrm>
          <a:prstGeom prst="rect">
            <a:avLst/>
          </a:prstGeom>
          <a:solidFill>
            <a:srgbClr val="E1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矩形: 圆角 24"/>
          <p:cNvSpPr/>
          <p:nvPr/>
        </p:nvSpPr>
        <p:spPr>
          <a:xfrm>
            <a:off x="6232227" y="2288506"/>
            <a:ext cx="5034745" cy="2112875"/>
          </a:xfrm>
          <a:prstGeom prst="roundRect">
            <a:avLst>
              <a:gd name="adj" fmla="val 0"/>
            </a:avLst>
          </a:prstGeom>
          <a:solidFill>
            <a:srgbClr val="E4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648398" y="2287422"/>
            <a:ext cx="5034745" cy="2112875"/>
          </a:xfrm>
          <a:prstGeom prst="roundRect">
            <a:avLst>
              <a:gd name="adj" fmla="val 0"/>
            </a:avLst>
          </a:prstGeom>
          <a:solidFill>
            <a:srgbClr val="E4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6041291" y="1325326"/>
            <a:ext cx="5428412" cy="1068998"/>
          </a:xfrm>
          <a:prstGeom prst="roundRect">
            <a:avLst>
              <a:gd name="adj" fmla="val 1158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51564" y="1325326"/>
            <a:ext cx="5428412" cy="1068998"/>
          </a:xfrm>
          <a:prstGeom prst="roundRect">
            <a:avLst>
              <a:gd name="adj" fmla="val 1158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当一种</a:t>
            </a:r>
            <a:r>
              <a:rPr lang="en-US" altLang="zh-CN" dirty="0"/>
              <a:t>TPO-RA</a:t>
            </a:r>
            <a:r>
              <a:rPr lang="zh-CN" altLang="en-US" dirty="0"/>
              <a:t>治疗无效时，</a:t>
            </a:r>
            <a:br>
              <a:rPr lang="en-US" altLang="zh-CN" dirty="0"/>
            </a:br>
            <a:r>
              <a:rPr lang="zh-CN" altLang="en-US" dirty="0"/>
              <a:t>国内外指南均推荐使用另一种</a:t>
            </a:r>
            <a:r>
              <a:rPr lang="en-US" altLang="zh-CN" dirty="0"/>
              <a:t>TPO-RA</a:t>
            </a:r>
            <a:r>
              <a:rPr lang="zh-CN" altLang="en-US" dirty="0"/>
              <a:t>进行治疗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24507" y="6453916"/>
            <a:ext cx="11160125" cy="215444"/>
          </a:xfrm>
        </p:spPr>
        <p:txBody>
          <a:bodyPr anchor="ctr">
            <a:noAutofit/>
          </a:bodyPr>
          <a:lstStyle/>
          <a:p>
            <a:r>
              <a:rPr lang="da-DK" altLang="zh-CN" dirty="0"/>
              <a:t>Provan D,et al. Blood Adv. 2019 Nov 26;3(22):3780-3817.(ICR 2019)</a:t>
            </a:r>
          </a:p>
          <a:p>
            <a:r>
              <a:rPr lang="zh-CN" altLang="en-US" dirty="0"/>
              <a:t>中华医学会血液学分会血栓与止血学组</a:t>
            </a:r>
            <a:r>
              <a:rPr lang="en-US" altLang="zh-CN" dirty="0"/>
              <a:t>. </a:t>
            </a:r>
            <a:r>
              <a:rPr lang="zh-CN" altLang="en-US" dirty="0"/>
              <a:t>中华血液学杂志</a:t>
            </a:r>
            <a:r>
              <a:rPr lang="en-US" altLang="zh-CN" dirty="0"/>
              <a:t>, 2020, 41(08):617-623.</a:t>
            </a:r>
            <a:endParaRPr lang="da-DK" altLang="zh-CN" dirty="0"/>
          </a:p>
          <a:p>
            <a:endParaRPr lang="da-DK" altLang="zh-CN" dirty="0"/>
          </a:p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099834" y="1466095"/>
            <a:ext cx="3576629" cy="78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altLang="zh-CN" sz="1600" b="1" dirty="0">
                <a:solidFill>
                  <a:srgbClr val="F15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 ICR </a:t>
            </a:r>
            <a:r>
              <a:rPr lang="zh-CN" altLang="en-US" sz="1600" b="1" dirty="0">
                <a:solidFill>
                  <a:srgbClr val="F15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dirty="0">
              <a:solidFill>
                <a:srgbClr val="F154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lnSpc>
                <a:spcPct val="150000"/>
              </a:lnSpc>
            </a:pPr>
            <a:r>
              <a:rPr lang="zh-CN" altLang="en-US" sz="1600" b="1" dirty="0">
                <a:solidFill>
                  <a:srgbClr val="F15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rgbClr val="F15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ITP</a:t>
            </a:r>
            <a:r>
              <a:rPr lang="zh-CN" altLang="en-US" sz="1600" b="1" dirty="0">
                <a:solidFill>
                  <a:srgbClr val="F15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调查和管理国际共识报告</a:t>
            </a:r>
            <a:r>
              <a:rPr lang="en-US" altLang="zh-CN" sz="1600" baseline="30000" dirty="0">
                <a:solidFill>
                  <a:srgbClr val="F15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17190" y="1466095"/>
            <a:ext cx="4198456" cy="78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F15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 </a:t>
            </a:r>
            <a:r>
              <a:rPr lang="zh-CN" altLang="en-US" sz="1600" b="1" dirty="0">
                <a:solidFill>
                  <a:srgbClr val="F15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中国指南：</a:t>
            </a:r>
            <a:endParaRPr lang="en-US" altLang="zh-CN" sz="1600" b="1" dirty="0">
              <a:solidFill>
                <a:srgbClr val="F1541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F15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成人原发免疫性血小板减少症的诊断与治疗</a:t>
            </a:r>
            <a:r>
              <a:rPr lang="en-US" altLang="zh-CN" sz="1600" b="1" baseline="30000" dirty="0">
                <a:solidFill>
                  <a:srgbClr val="F15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11377" r="14229" b="13535"/>
          <a:stretch>
            <a:fillRect/>
          </a:stretch>
        </p:blipFill>
        <p:spPr bwMode="auto">
          <a:xfrm>
            <a:off x="10634173" y="1547972"/>
            <a:ext cx="747966" cy="62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26"/>
          <p:cNvSpPr txBox="1"/>
          <p:nvPr/>
        </p:nvSpPr>
        <p:spPr>
          <a:xfrm>
            <a:off x="1034216" y="5106584"/>
            <a:ext cx="426310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一种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TPO-RA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转换为另一种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TPO-RA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的转换疗法经临床证实显示出</a:t>
            </a:r>
            <a:r>
              <a:rPr lang="zh-CN" altLang="en-US" sz="1400" b="1" dirty="0">
                <a:solidFill>
                  <a:srgbClr val="F15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积极的疗效及更少的不良事件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D2D6E3"/>
              </a:clrFrom>
              <a:clrTo>
                <a:srgbClr val="D2D6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768" y="2792574"/>
            <a:ext cx="4595584" cy="35763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D2D6E3"/>
              </a:clrFrom>
              <a:clrTo>
                <a:srgbClr val="D2D6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028" y="3367199"/>
            <a:ext cx="4340160" cy="666332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6373285" y="2594127"/>
            <a:ext cx="130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二线治疗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491041" y="3061264"/>
            <a:ext cx="4517115" cy="77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“……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种促血小板生成药物无效或不耐受患者，更换其他促血小板生成药物或采用</a:t>
            </a:r>
            <a:r>
              <a:rPr lang="zh-CN" altLang="en-US" sz="1200" b="1" dirty="0">
                <a:solidFill>
                  <a:srgbClr val="F15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序贯疗法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可能使患者获益（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级证据）。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15377" r="6042" b="18015"/>
          <a:stretch>
            <a:fillRect/>
          </a:stretch>
        </p:blipFill>
        <p:spPr>
          <a:xfrm>
            <a:off x="519651" y="1575959"/>
            <a:ext cx="1443271" cy="567732"/>
          </a:xfrm>
          <a:prstGeom prst="rect">
            <a:avLst/>
          </a:prstGeom>
        </p:spPr>
      </p:pic>
      <p:cxnSp>
        <p:nvCxnSpPr>
          <p:cNvPr id="35" name="直接连接符 16"/>
          <p:cNvCxnSpPr/>
          <p:nvPr/>
        </p:nvCxnSpPr>
        <p:spPr>
          <a:xfrm>
            <a:off x="2063552" y="1482478"/>
            <a:ext cx="0" cy="75469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6"/>
          <p:cNvCxnSpPr/>
          <p:nvPr/>
        </p:nvCxnSpPr>
        <p:spPr>
          <a:xfrm>
            <a:off x="10488488" y="1482478"/>
            <a:ext cx="0" cy="75469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2709302" y="4544028"/>
            <a:ext cx="771612" cy="229285"/>
            <a:chOff x="2423593" y="4681412"/>
            <a:chExt cx="771612" cy="229285"/>
          </a:xfrm>
        </p:grpSpPr>
        <p:sp>
          <p:nvSpPr>
            <p:cNvPr id="43" name="dotted-left-arrow_45427"/>
            <p:cNvSpPr>
              <a:spLocks noChangeAspect="1"/>
            </p:cNvSpPr>
            <p:nvPr/>
          </p:nvSpPr>
          <p:spPr>
            <a:xfrm rot="16200000">
              <a:off x="2406724" y="4698281"/>
              <a:ext cx="229285" cy="195548"/>
            </a:xfrm>
            <a:custGeom>
              <a:avLst/>
              <a:gdLst>
                <a:gd name="connsiteX0" fmla="*/ 304702 w 609544"/>
                <a:gd name="connsiteY0" fmla="*/ 443645 h 519857"/>
                <a:gd name="connsiteX1" fmla="*/ 342878 w 609544"/>
                <a:gd name="connsiteY1" fmla="*/ 481751 h 519857"/>
                <a:gd name="connsiteX2" fmla="*/ 304702 w 609544"/>
                <a:gd name="connsiteY2" fmla="*/ 519857 h 519857"/>
                <a:gd name="connsiteX3" fmla="*/ 266526 w 609544"/>
                <a:gd name="connsiteY3" fmla="*/ 481751 h 519857"/>
                <a:gd name="connsiteX4" fmla="*/ 304702 w 609544"/>
                <a:gd name="connsiteY4" fmla="*/ 443645 h 519857"/>
                <a:gd name="connsiteX5" fmla="*/ 304702 w 609544"/>
                <a:gd name="connsiteY5" fmla="*/ 354944 h 519857"/>
                <a:gd name="connsiteX6" fmla="*/ 342878 w 609544"/>
                <a:gd name="connsiteY6" fmla="*/ 393050 h 519857"/>
                <a:gd name="connsiteX7" fmla="*/ 304702 w 609544"/>
                <a:gd name="connsiteY7" fmla="*/ 431156 h 519857"/>
                <a:gd name="connsiteX8" fmla="*/ 266526 w 609544"/>
                <a:gd name="connsiteY8" fmla="*/ 393050 h 519857"/>
                <a:gd name="connsiteX9" fmla="*/ 304702 w 609544"/>
                <a:gd name="connsiteY9" fmla="*/ 354944 h 519857"/>
                <a:gd name="connsiteX10" fmla="*/ 215860 w 609544"/>
                <a:gd name="connsiteY10" fmla="*/ 354944 h 519857"/>
                <a:gd name="connsiteX11" fmla="*/ 254036 w 609544"/>
                <a:gd name="connsiteY11" fmla="*/ 393050 h 519857"/>
                <a:gd name="connsiteX12" fmla="*/ 215860 w 609544"/>
                <a:gd name="connsiteY12" fmla="*/ 431156 h 519857"/>
                <a:gd name="connsiteX13" fmla="*/ 177684 w 609544"/>
                <a:gd name="connsiteY13" fmla="*/ 393050 h 519857"/>
                <a:gd name="connsiteX14" fmla="*/ 215860 w 609544"/>
                <a:gd name="connsiteY14" fmla="*/ 354944 h 519857"/>
                <a:gd name="connsiteX15" fmla="*/ 571368 w 609544"/>
                <a:gd name="connsiteY15" fmla="*/ 266173 h 519857"/>
                <a:gd name="connsiteX16" fmla="*/ 609544 w 609544"/>
                <a:gd name="connsiteY16" fmla="*/ 304314 h 519857"/>
                <a:gd name="connsiteX17" fmla="*/ 571368 w 609544"/>
                <a:gd name="connsiteY17" fmla="*/ 342455 h 519857"/>
                <a:gd name="connsiteX18" fmla="*/ 533192 w 609544"/>
                <a:gd name="connsiteY18" fmla="*/ 304314 h 519857"/>
                <a:gd name="connsiteX19" fmla="*/ 571368 w 609544"/>
                <a:gd name="connsiteY19" fmla="*/ 266173 h 519857"/>
                <a:gd name="connsiteX20" fmla="*/ 482526 w 609544"/>
                <a:gd name="connsiteY20" fmla="*/ 266173 h 519857"/>
                <a:gd name="connsiteX21" fmla="*/ 520702 w 609544"/>
                <a:gd name="connsiteY21" fmla="*/ 304275 h 519857"/>
                <a:gd name="connsiteX22" fmla="*/ 482526 w 609544"/>
                <a:gd name="connsiteY22" fmla="*/ 342454 h 519857"/>
                <a:gd name="connsiteX23" fmla="*/ 444350 w 609544"/>
                <a:gd name="connsiteY23" fmla="*/ 304275 h 519857"/>
                <a:gd name="connsiteX24" fmla="*/ 482526 w 609544"/>
                <a:gd name="connsiteY24" fmla="*/ 266173 h 519857"/>
                <a:gd name="connsiteX25" fmla="*/ 393653 w 609544"/>
                <a:gd name="connsiteY25" fmla="*/ 266173 h 519857"/>
                <a:gd name="connsiteX26" fmla="*/ 431790 w 609544"/>
                <a:gd name="connsiteY26" fmla="*/ 304275 h 519857"/>
                <a:gd name="connsiteX27" fmla="*/ 393653 w 609544"/>
                <a:gd name="connsiteY27" fmla="*/ 342454 h 519857"/>
                <a:gd name="connsiteX28" fmla="*/ 355438 w 609544"/>
                <a:gd name="connsiteY28" fmla="*/ 304275 h 519857"/>
                <a:gd name="connsiteX29" fmla="*/ 393653 w 609544"/>
                <a:gd name="connsiteY29" fmla="*/ 266173 h 519857"/>
                <a:gd name="connsiteX30" fmla="*/ 304702 w 609544"/>
                <a:gd name="connsiteY30" fmla="*/ 266173 h 519857"/>
                <a:gd name="connsiteX31" fmla="*/ 342878 w 609544"/>
                <a:gd name="connsiteY31" fmla="*/ 304279 h 519857"/>
                <a:gd name="connsiteX32" fmla="*/ 304702 w 609544"/>
                <a:gd name="connsiteY32" fmla="*/ 342385 h 519857"/>
                <a:gd name="connsiteX33" fmla="*/ 266526 w 609544"/>
                <a:gd name="connsiteY33" fmla="*/ 304279 h 519857"/>
                <a:gd name="connsiteX34" fmla="*/ 304702 w 609544"/>
                <a:gd name="connsiteY34" fmla="*/ 266173 h 519857"/>
                <a:gd name="connsiteX35" fmla="*/ 215860 w 609544"/>
                <a:gd name="connsiteY35" fmla="*/ 266173 h 519857"/>
                <a:gd name="connsiteX36" fmla="*/ 254036 w 609544"/>
                <a:gd name="connsiteY36" fmla="*/ 304279 h 519857"/>
                <a:gd name="connsiteX37" fmla="*/ 215860 w 609544"/>
                <a:gd name="connsiteY37" fmla="*/ 342385 h 519857"/>
                <a:gd name="connsiteX38" fmla="*/ 177684 w 609544"/>
                <a:gd name="connsiteY38" fmla="*/ 304279 h 519857"/>
                <a:gd name="connsiteX39" fmla="*/ 215860 w 609544"/>
                <a:gd name="connsiteY39" fmla="*/ 266173 h 519857"/>
                <a:gd name="connsiteX40" fmla="*/ 127018 w 609544"/>
                <a:gd name="connsiteY40" fmla="*/ 266173 h 519857"/>
                <a:gd name="connsiteX41" fmla="*/ 165194 w 609544"/>
                <a:gd name="connsiteY41" fmla="*/ 304279 h 519857"/>
                <a:gd name="connsiteX42" fmla="*/ 127018 w 609544"/>
                <a:gd name="connsiteY42" fmla="*/ 342385 h 519857"/>
                <a:gd name="connsiteX43" fmla="*/ 88842 w 609544"/>
                <a:gd name="connsiteY43" fmla="*/ 304279 h 519857"/>
                <a:gd name="connsiteX44" fmla="*/ 127018 w 609544"/>
                <a:gd name="connsiteY44" fmla="*/ 266173 h 519857"/>
                <a:gd name="connsiteX45" fmla="*/ 38176 w 609544"/>
                <a:gd name="connsiteY45" fmla="*/ 221787 h 519857"/>
                <a:gd name="connsiteX46" fmla="*/ 76352 w 609544"/>
                <a:gd name="connsiteY46" fmla="*/ 259893 h 519857"/>
                <a:gd name="connsiteX47" fmla="*/ 38176 w 609544"/>
                <a:gd name="connsiteY47" fmla="*/ 297999 h 519857"/>
                <a:gd name="connsiteX48" fmla="*/ 0 w 609544"/>
                <a:gd name="connsiteY48" fmla="*/ 259893 h 519857"/>
                <a:gd name="connsiteX49" fmla="*/ 38176 w 609544"/>
                <a:gd name="connsiteY49" fmla="*/ 221787 h 519857"/>
                <a:gd name="connsiteX50" fmla="*/ 571368 w 609544"/>
                <a:gd name="connsiteY50" fmla="*/ 177402 h 519857"/>
                <a:gd name="connsiteX51" fmla="*/ 609544 w 609544"/>
                <a:gd name="connsiteY51" fmla="*/ 215508 h 519857"/>
                <a:gd name="connsiteX52" fmla="*/ 571368 w 609544"/>
                <a:gd name="connsiteY52" fmla="*/ 253614 h 519857"/>
                <a:gd name="connsiteX53" fmla="*/ 533192 w 609544"/>
                <a:gd name="connsiteY53" fmla="*/ 215508 h 519857"/>
                <a:gd name="connsiteX54" fmla="*/ 571368 w 609544"/>
                <a:gd name="connsiteY54" fmla="*/ 177402 h 519857"/>
                <a:gd name="connsiteX55" fmla="*/ 482526 w 609544"/>
                <a:gd name="connsiteY55" fmla="*/ 177402 h 519857"/>
                <a:gd name="connsiteX56" fmla="*/ 520702 w 609544"/>
                <a:gd name="connsiteY56" fmla="*/ 215507 h 519857"/>
                <a:gd name="connsiteX57" fmla="*/ 482526 w 609544"/>
                <a:gd name="connsiteY57" fmla="*/ 253613 h 519857"/>
                <a:gd name="connsiteX58" fmla="*/ 444350 w 609544"/>
                <a:gd name="connsiteY58" fmla="*/ 215507 h 519857"/>
                <a:gd name="connsiteX59" fmla="*/ 482526 w 609544"/>
                <a:gd name="connsiteY59" fmla="*/ 177402 h 519857"/>
                <a:gd name="connsiteX60" fmla="*/ 393653 w 609544"/>
                <a:gd name="connsiteY60" fmla="*/ 177402 h 519857"/>
                <a:gd name="connsiteX61" fmla="*/ 431790 w 609544"/>
                <a:gd name="connsiteY61" fmla="*/ 215507 h 519857"/>
                <a:gd name="connsiteX62" fmla="*/ 393653 w 609544"/>
                <a:gd name="connsiteY62" fmla="*/ 253613 h 519857"/>
                <a:gd name="connsiteX63" fmla="*/ 355438 w 609544"/>
                <a:gd name="connsiteY63" fmla="*/ 215507 h 519857"/>
                <a:gd name="connsiteX64" fmla="*/ 393653 w 609544"/>
                <a:gd name="connsiteY64" fmla="*/ 177402 h 519857"/>
                <a:gd name="connsiteX65" fmla="*/ 304702 w 609544"/>
                <a:gd name="connsiteY65" fmla="*/ 177402 h 519857"/>
                <a:gd name="connsiteX66" fmla="*/ 342878 w 609544"/>
                <a:gd name="connsiteY66" fmla="*/ 215508 h 519857"/>
                <a:gd name="connsiteX67" fmla="*/ 304702 w 609544"/>
                <a:gd name="connsiteY67" fmla="*/ 253614 h 519857"/>
                <a:gd name="connsiteX68" fmla="*/ 266526 w 609544"/>
                <a:gd name="connsiteY68" fmla="*/ 215508 h 519857"/>
                <a:gd name="connsiteX69" fmla="*/ 304702 w 609544"/>
                <a:gd name="connsiteY69" fmla="*/ 177402 h 519857"/>
                <a:gd name="connsiteX70" fmla="*/ 215860 w 609544"/>
                <a:gd name="connsiteY70" fmla="*/ 177402 h 519857"/>
                <a:gd name="connsiteX71" fmla="*/ 254036 w 609544"/>
                <a:gd name="connsiteY71" fmla="*/ 215508 h 519857"/>
                <a:gd name="connsiteX72" fmla="*/ 215860 w 609544"/>
                <a:gd name="connsiteY72" fmla="*/ 253614 h 519857"/>
                <a:gd name="connsiteX73" fmla="*/ 177684 w 609544"/>
                <a:gd name="connsiteY73" fmla="*/ 215508 h 519857"/>
                <a:gd name="connsiteX74" fmla="*/ 215860 w 609544"/>
                <a:gd name="connsiteY74" fmla="*/ 177402 h 519857"/>
                <a:gd name="connsiteX75" fmla="*/ 127018 w 609544"/>
                <a:gd name="connsiteY75" fmla="*/ 177402 h 519857"/>
                <a:gd name="connsiteX76" fmla="*/ 165194 w 609544"/>
                <a:gd name="connsiteY76" fmla="*/ 215508 h 519857"/>
                <a:gd name="connsiteX77" fmla="*/ 127018 w 609544"/>
                <a:gd name="connsiteY77" fmla="*/ 253614 h 519857"/>
                <a:gd name="connsiteX78" fmla="*/ 88842 w 609544"/>
                <a:gd name="connsiteY78" fmla="*/ 215508 h 519857"/>
                <a:gd name="connsiteX79" fmla="*/ 127018 w 609544"/>
                <a:gd name="connsiteY79" fmla="*/ 177402 h 519857"/>
                <a:gd name="connsiteX80" fmla="*/ 304702 w 609544"/>
                <a:gd name="connsiteY80" fmla="*/ 88701 h 519857"/>
                <a:gd name="connsiteX81" fmla="*/ 342878 w 609544"/>
                <a:gd name="connsiteY81" fmla="*/ 126807 h 519857"/>
                <a:gd name="connsiteX82" fmla="*/ 304702 w 609544"/>
                <a:gd name="connsiteY82" fmla="*/ 164913 h 519857"/>
                <a:gd name="connsiteX83" fmla="*/ 266526 w 609544"/>
                <a:gd name="connsiteY83" fmla="*/ 126807 h 519857"/>
                <a:gd name="connsiteX84" fmla="*/ 304702 w 609544"/>
                <a:gd name="connsiteY84" fmla="*/ 88701 h 519857"/>
                <a:gd name="connsiteX85" fmla="*/ 215860 w 609544"/>
                <a:gd name="connsiteY85" fmla="*/ 88701 h 519857"/>
                <a:gd name="connsiteX86" fmla="*/ 254036 w 609544"/>
                <a:gd name="connsiteY86" fmla="*/ 126807 h 519857"/>
                <a:gd name="connsiteX87" fmla="*/ 215860 w 609544"/>
                <a:gd name="connsiteY87" fmla="*/ 164913 h 519857"/>
                <a:gd name="connsiteX88" fmla="*/ 177684 w 609544"/>
                <a:gd name="connsiteY88" fmla="*/ 126807 h 519857"/>
                <a:gd name="connsiteX89" fmla="*/ 215860 w 609544"/>
                <a:gd name="connsiteY89" fmla="*/ 88701 h 519857"/>
                <a:gd name="connsiteX90" fmla="*/ 304702 w 609544"/>
                <a:gd name="connsiteY90" fmla="*/ 0 h 519857"/>
                <a:gd name="connsiteX91" fmla="*/ 342878 w 609544"/>
                <a:gd name="connsiteY91" fmla="*/ 38106 h 519857"/>
                <a:gd name="connsiteX92" fmla="*/ 304702 w 609544"/>
                <a:gd name="connsiteY92" fmla="*/ 76212 h 519857"/>
                <a:gd name="connsiteX93" fmla="*/ 266526 w 609544"/>
                <a:gd name="connsiteY93" fmla="*/ 38106 h 519857"/>
                <a:gd name="connsiteX94" fmla="*/ 304702 w 609544"/>
                <a:gd name="connsiteY94" fmla="*/ 0 h 51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9544" h="519857">
                  <a:moveTo>
                    <a:pt x="304702" y="443645"/>
                  </a:moveTo>
                  <a:cubicBezTo>
                    <a:pt x="325786" y="443645"/>
                    <a:pt x="342878" y="460706"/>
                    <a:pt x="342878" y="481751"/>
                  </a:cubicBezTo>
                  <a:cubicBezTo>
                    <a:pt x="342878" y="502796"/>
                    <a:pt x="325786" y="519857"/>
                    <a:pt x="304702" y="519857"/>
                  </a:cubicBezTo>
                  <a:cubicBezTo>
                    <a:pt x="283618" y="519857"/>
                    <a:pt x="266526" y="502796"/>
                    <a:pt x="266526" y="481751"/>
                  </a:cubicBezTo>
                  <a:cubicBezTo>
                    <a:pt x="266526" y="460706"/>
                    <a:pt x="283618" y="443645"/>
                    <a:pt x="304702" y="443645"/>
                  </a:cubicBezTo>
                  <a:close/>
                  <a:moveTo>
                    <a:pt x="304702" y="354944"/>
                  </a:moveTo>
                  <a:cubicBezTo>
                    <a:pt x="325786" y="354944"/>
                    <a:pt x="342878" y="372005"/>
                    <a:pt x="342878" y="393050"/>
                  </a:cubicBezTo>
                  <a:cubicBezTo>
                    <a:pt x="342878" y="414095"/>
                    <a:pt x="325786" y="431156"/>
                    <a:pt x="304702" y="431156"/>
                  </a:cubicBezTo>
                  <a:cubicBezTo>
                    <a:pt x="283618" y="431156"/>
                    <a:pt x="266526" y="414095"/>
                    <a:pt x="266526" y="393050"/>
                  </a:cubicBezTo>
                  <a:cubicBezTo>
                    <a:pt x="266526" y="372005"/>
                    <a:pt x="283618" y="354944"/>
                    <a:pt x="304702" y="354944"/>
                  </a:cubicBezTo>
                  <a:close/>
                  <a:moveTo>
                    <a:pt x="215860" y="354944"/>
                  </a:moveTo>
                  <a:cubicBezTo>
                    <a:pt x="236944" y="354944"/>
                    <a:pt x="254036" y="372005"/>
                    <a:pt x="254036" y="393050"/>
                  </a:cubicBezTo>
                  <a:cubicBezTo>
                    <a:pt x="254036" y="414095"/>
                    <a:pt x="236944" y="431156"/>
                    <a:pt x="215860" y="431156"/>
                  </a:cubicBezTo>
                  <a:cubicBezTo>
                    <a:pt x="194776" y="431156"/>
                    <a:pt x="177684" y="414095"/>
                    <a:pt x="177684" y="393050"/>
                  </a:cubicBezTo>
                  <a:cubicBezTo>
                    <a:pt x="177684" y="372005"/>
                    <a:pt x="194776" y="354944"/>
                    <a:pt x="215860" y="354944"/>
                  </a:cubicBezTo>
                  <a:close/>
                  <a:moveTo>
                    <a:pt x="571368" y="266173"/>
                  </a:moveTo>
                  <a:cubicBezTo>
                    <a:pt x="592452" y="266173"/>
                    <a:pt x="609544" y="283249"/>
                    <a:pt x="609544" y="304314"/>
                  </a:cubicBezTo>
                  <a:cubicBezTo>
                    <a:pt x="609544" y="325379"/>
                    <a:pt x="592452" y="342455"/>
                    <a:pt x="571368" y="342455"/>
                  </a:cubicBezTo>
                  <a:cubicBezTo>
                    <a:pt x="550284" y="342455"/>
                    <a:pt x="533192" y="325379"/>
                    <a:pt x="533192" y="304314"/>
                  </a:cubicBezTo>
                  <a:cubicBezTo>
                    <a:pt x="533192" y="283249"/>
                    <a:pt x="550284" y="266173"/>
                    <a:pt x="571368" y="266173"/>
                  </a:cubicBezTo>
                  <a:close/>
                  <a:moveTo>
                    <a:pt x="482526" y="266173"/>
                  </a:moveTo>
                  <a:cubicBezTo>
                    <a:pt x="503570" y="266173"/>
                    <a:pt x="520702" y="283272"/>
                    <a:pt x="520702" y="304275"/>
                  </a:cubicBezTo>
                  <a:cubicBezTo>
                    <a:pt x="520702" y="325355"/>
                    <a:pt x="503570" y="342454"/>
                    <a:pt x="482526" y="342454"/>
                  </a:cubicBezTo>
                  <a:cubicBezTo>
                    <a:pt x="461482" y="342454"/>
                    <a:pt x="444350" y="325355"/>
                    <a:pt x="444350" y="304275"/>
                  </a:cubicBezTo>
                  <a:cubicBezTo>
                    <a:pt x="444350" y="283272"/>
                    <a:pt x="461404" y="266173"/>
                    <a:pt x="482526" y="266173"/>
                  </a:cubicBezTo>
                  <a:close/>
                  <a:moveTo>
                    <a:pt x="393653" y="266173"/>
                  </a:moveTo>
                  <a:cubicBezTo>
                    <a:pt x="414675" y="266173"/>
                    <a:pt x="431790" y="283272"/>
                    <a:pt x="431790" y="304275"/>
                  </a:cubicBezTo>
                  <a:cubicBezTo>
                    <a:pt x="431790" y="325355"/>
                    <a:pt x="414675" y="342376"/>
                    <a:pt x="393653" y="342454"/>
                  </a:cubicBezTo>
                  <a:cubicBezTo>
                    <a:pt x="372553" y="342454"/>
                    <a:pt x="355438" y="325355"/>
                    <a:pt x="355438" y="304275"/>
                  </a:cubicBezTo>
                  <a:cubicBezTo>
                    <a:pt x="355438" y="283272"/>
                    <a:pt x="372553" y="266173"/>
                    <a:pt x="393653" y="266173"/>
                  </a:cubicBezTo>
                  <a:close/>
                  <a:moveTo>
                    <a:pt x="304702" y="266173"/>
                  </a:moveTo>
                  <a:cubicBezTo>
                    <a:pt x="325786" y="266173"/>
                    <a:pt x="342878" y="283234"/>
                    <a:pt x="342878" y="304279"/>
                  </a:cubicBezTo>
                  <a:cubicBezTo>
                    <a:pt x="342878" y="325324"/>
                    <a:pt x="325786" y="342385"/>
                    <a:pt x="304702" y="342385"/>
                  </a:cubicBezTo>
                  <a:cubicBezTo>
                    <a:pt x="283618" y="342385"/>
                    <a:pt x="266526" y="325324"/>
                    <a:pt x="266526" y="304279"/>
                  </a:cubicBezTo>
                  <a:cubicBezTo>
                    <a:pt x="266526" y="283234"/>
                    <a:pt x="283618" y="266173"/>
                    <a:pt x="304702" y="266173"/>
                  </a:cubicBezTo>
                  <a:close/>
                  <a:moveTo>
                    <a:pt x="215860" y="266173"/>
                  </a:moveTo>
                  <a:cubicBezTo>
                    <a:pt x="236944" y="266173"/>
                    <a:pt x="254036" y="283234"/>
                    <a:pt x="254036" y="304279"/>
                  </a:cubicBezTo>
                  <a:cubicBezTo>
                    <a:pt x="254036" y="325324"/>
                    <a:pt x="236944" y="342385"/>
                    <a:pt x="215860" y="342385"/>
                  </a:cubicBezTo>
                  <a:cubicBezTo>
                    <a:pt x="194776" y="342385"/>
                    <a:pt x="177684" y="325324"/>
                    <a:pt x="177684" y="304279"/>
                  </a:cubicBezTo>
                  <a:cubicBezTo>
                    <a:pt x="177684" y="283234"/>
                    <a:pt x="194776" y="266173"/>
                    <a:pt x="215860" y="266173"/>
                  </a:cubicBezTo>
                  <a:close/>
                  <a:moveTo>
                    <a:pt x="127018" y="266173"/>
                  </a:moveTo>
                  <a:cubicBezTo>
                    <a:pt x="148102" y="266173"/>
                    <a:pt x="165194" y="283234"/>
                    <a:pt x="165194" y="304279"/>
                  </a:cubicBezTo>
                  <a:cubicBezTo>
                    <a:pt x="165194" y="325324"/>
                    <a:pt x="148102" y="342385"/>
                    <a:pt x="127018" y="342385"/>
                  </a:cubicBezTo>
                  <a:cubicBezTo>
                    <a:pt x="105934" y="342385"/>
                    <a:pt x="88842" y="325324"/>
                    <a:pt x="88842" y="304279"/>
                  </a:cubicBezTo>
                  <a:cubicBezTo>
                    <a:pt x="88842" y="283234"/>
                    <a:pt x="105934" y="266173"/>
                    <a:pt x="127018" y="266173"/>
                  </a:cubicBezTo>
                  <a:close/>
                  <a:moveTo>
                    <a:pt x="38176" y="221787"/>
                  </a:moveTo>
                  <a:cubicBezTo>
                    <a:pt x="59260" y="221787"/>
                    <a:pt x="76352" y="238848"/>
                    <a:pt x="76352" y="259893"/>
                  </a:cubicBezTo>
                  <a:cubicBezTo>
                    <a:pt x="76352" y="280938"/>
                    <a:pt x="59260" y="297999"/>
                    <a:pt x="38176" y="297999"/>
                  </a:cubicBezTo>
                  <a:cubicBezTo>
                    <a:pt x="17092" y="297999"/>
                    <a:pt x="0" y="280938"/>
                    <a:pt x="0" y="259893"/>
                  </a:cubicBezTo>
                  <a:cubicBezTo>
                    <a:pt x="0" y="238848"/>
                    <a:pt x="17092" y="221787"/>
                    <a:pt x="38176" y="221787"/>
                  </a:cubicBezTo>
                  <a:close/>
                  <a:moveTo>
                    <a:pt x="571368" y="177402"/>
                  </a:moveTo>
                  <a:cubicBezTo>
                    <a:pt x="592452" y="177402"/>
                    <a:pt x="609544" y="194463"/>
                    <a:pt x="609544" y="215508"/>
                  </a:cubicBezTo>
                  <a:cubicBezTo>
                    <a:pt x="609544" y="236553"/>
                    <a:pt x="592452" y="253614"/>
                    <a:pt x="571368" y="253614"/>
                  </a:cubicBezTo>
                  <a:cubicBezTo>
                    <a:pt x="550284" y="253614"/>
                    <a:pt x="533192" y="236553"/>
                    <a:pt x="533192" y="215508"/>
                  </a:cubicBezTo>
                  <a:cubicBezTo>
                    <a:pt x="533192" y="194463"/>
                    <a:pt x="550284" y="177402"/>
                    <a:pt x="571368" y="177402"/>
                  </a:cubicBezTo>
                  <a:close/>
                  <a:moveTo>
                    <a:pt x="482526" y="177402"/>
                  </a:moveTo>
                  <a:cubicBezTo>
                    <a:pt x="503570" y="177402"/>
                    <a:pt x="520702" y="194502"/>
                    <a:pt x="520702" y="215507"/>
                  </a:cubicBezTo>
                  <a:cubicBezTo>
                    <a:pt x="520702" y="236512"/>
                    <a:pt x="503570" y="253613"/>
                    <a:pt x="482526" y="253613"/>
                  </a:cubicBezTo>
                  <a:cubicBezTo>
                    <a:pt x="461482" y="253613"/>
                    <a:pt x="444350" y="236512"/>
                    <a:pt x="444350" y="215507"/>
                  </a:cubicBezTo>
                  <a:cubicBezTo>
                    <a:pt x="444350" y="194502"/>
                    <a:pt x="461404" y="177402"/>
                    <a:pt x="482526" y="177402"/>
                  </a:cubicBezTo>
                  <a:close/>
                  <a:moveTo>
                    <a:pt x="393653" y="177402"/>
                  </a:moveTo>
                  <a:cubicBezTo>
                    <a:pt x="414675" y="177402"/>
                    <a:pt x="431790" y="194502"/>
                    <a:pt x="431790" y="215507"/>
                  </a:cubicBezTo>
                  <a:cubicBezTo>
                    <a:pt x="431790" y="236512"/>
                    <a:pt x="414675" y="253613"/>
                    <a:pt x="393653" y="253613"/>
                  </a:cubicBezTo>
                  <a:cubicBezTo>
                    <a:pt x="372553" y="253613"/>
                    <a:pt x="355516" y="236512"/>
                    <a:pt x="355438" y="215507"/>
                  </a:cubicBezTo>
                  <a:cubicBezTo>
                    <a:pt x="355438" y="194502"/>
                    <a:pt x="372553" y="177402"/>
                    <a:pt x="393653" y="177402"/>
                  </a:cubicBezTo>
                  <a:close/>
                  <a:moveTo>
                    <a:pt x="304702" y="177402"/>
                  </a:moveTo>
                  <a:cubicBezTo>
                    <a:pt x="325786" y="177402"/>
                    <a:pt x="342878" y="194463"/>
                    <a:pt x="342878" y="215508"/>
                  </a:cubicBezTo>
                  <a:cubicBezTo>
                    <a:pt x="342878" y="236553"/>
                    <a:pt x="325786" y="253614"/>
                    <a:pt x="304702" y="253614"/>
                  </a:cubicBezTo>
                  <a:cubicBezTo>
                    <a:pt x="283618" y="253614"/>
                    <a:pt x="266526" y="236553"/>
                    <a:pt x="266526" y="215508"/>
                  </a:cubicBezTo>
                  <a:cubicBezTo>
                    <a:pt x="266526" y="194463"/>
                    <a:pt x="283618" y="177402"/>
                    <a:pt x="304702" y="177402"/>
                  </a:cubicBezTo>
                  <a:close/>
                  <a:moveTo>
                    <a:pt x="215860" y="177402"/>
                  </a:moveTo>
                  <a:cubicBezTo>
                    <a:pt x="236944" y="177402"/>
                    <a:pt x="254036" y="194463"/>
                    <a:pt x="254036" y="215508"/>
                  </a:cubicBezTo>
                  <a:cubicBezTo>
                    <a:pt x="254036" y="236553"/>
                    <a:pt x="236944" y="253614"/>
                    <a:pt x="215860" y="253614"/>
                  </a:cubicBezTo>
                  <a:cubicBezTo>
                    <a:pt x="194776" y="253614"/>
                    <a:pt x="177684" y="236553"/>
                    <a:pt x="177684" y="215508"/>
                  </a:cubicBezTo>
                  <a:cubicBezTo>
                    <a:pt x="177684" y="194463"/>
                    <a:pt x="194776" y="177402"/>
                    <a:pt x="215860" y="177402"/>
                  </a:cubicBezTo>
                  <a:close/>
                  <a:moveTo>
                    <a:pt x="127018" y="177402"/>
                  </a:moveTo>
                  <a:cubicBezTo>
                    <a:pt x="148102" y="177402"/>
                    <a:pt x="165194" y="194463"/>
                    <a:pt x="165194" y="215508"/>
                  </a:cubicBezTo>
                  <a:cubicBezTo>
                    <a:pt x="165194" y="236553"/>
                    <a:pt x="148102" y="253614"/>
                    <a:pt x="127018" y="253614"/>
                  </a:cubicBezTo>
                  <a:cubicBezTo>
                    <a:pt x="105934" y="253614"/>
                    <a:pt x="88842" y="236553"/>
                    <a:pt x="88842" y="215508"/>
                  </a:cubicBezTo>
                  <a:cubicBezTo>
                    <a:pt x="88842" y="194463"/>
                    <a:pt x="105934" y="177402"/>
                    <a:pt x="127018" y="177402"/>
                  </a:cubicBezTo>
                  <a:close/>
                  <a:moveTo>
                    <a:pt x="304702" y="88701"/>
                  </a:moveTo>
                  <a:cubicBezTo>
                    <a:pt x="325786" y="88701"/>
                    <a:pt x="342878" y="105762"/>
                    <a:pt x="342878" y="126807"/>
                  </a:cubicBezTo>
                  <a:cubicBezTo>
                    <a:pt x="342878" y="147852"/>
                    <a:pt x="325786" y="164913"/>
                    <a:pt x="304702" y="164913"/>
                  </a:cubicBezTo>
                  <a:cubicBezTo>
                    <a:pt x="283618" y="164913"/>
                    <a:pt x="266526" y="147852"/>
                    <a:pt x="266526" y="126807"/>
                  </a:cubicBezTo>
                  <a:cubicBezTo>
                    <a:pt x="266526" y="105762"/>
                    <a:pt x="283618" y="88701"/>
                    <a:pt x="304702" y="88701"/>
                  </a:cubicBezTo>
                  <a:close/>
                  <a:moveTo>
                    <a:pt x="215860" y="88701"/>
                  </a:moveTo>
                  <a:cubicBezTo>
                    <a:pt x="236944" y="88701"/>
                    <a:pt x="254036" y="105762"/>
                    <a:pt x="254036" y="126807"/>
                  </a:cubicBezTo>
                  <a:cubicBezTo>
                    <a:pt x="254036" y="147852"/>
                    <a:pt x="236944" y="164913"/>
                    <a:pt x="215860" y="164913"/>
                  </a:cubicBezTo>
                  <a:cubicBezTo>
                    <a:pt x="194776" y="164913"/>
                    <a:pt x="177684" y="147852"/>
                    <a:pt x="177684" y="126807"/>
                  </a:cubicBezTo>
                  <a:cubicBezTo>
                    <a:pt x="177684" y="105762"/>
                    <a:pt x="194776" y="88701"/>
                    <a:pt x="215860" y="88701"/>
                  </a:cubicBezTo>
                  <a:close/>
                  <a:moveTo>
                    <a:pt x="304702" y="0"/>
                  </a:moveTo>
                  <a:cubicBezTo>
                    <a:pt x="325786" y="0"/>
                    <a:pt x="342878" y="17061"/>
                    <a:pt x="342878" y="38106"/>
                  </a:cubicBezTo>
                  <a:cubicBezTo>
                    <a:pt x="342878" y="59151"/>
                    <a:pt x="325786" y="76212"/>
                    <a:pt x="304702" y="76212"/>
                  </a:cubicBezTo>
                  <a:cubicBezTo>
                    <a:pt x="283618" y="76212"/>
                    <a:pt x="266526" y="59151"/>
                    <a:pt x="266526" y="38106"/>
                  </a:cubicBezTo>
                  <a:cubicBezTo>
                    <a:pt x="266526" y="17061"/>
                    <a:pt x="283618" y="0"/>
                    <a:pt x="304702" y="0"/>
                  </a:cubicBezTo>
                  <a:close/>
                </a:path>
              </a:pathLst>
            </a:custGeom>
            <a:solidFill>
              <a:srgbClr val="0263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otted-left-arrow_45427"/>
            <p:cNvSpPr>
              <a:spLocks noChangeAspect="1"/>
            </p:cNvSpPr>
            <p:nvPr/>
          </p:nvSpPr>
          <p:spPr>
            <a:xfrm rot="16200000">
              <a:off x="2694756" y="4698281"/>
              <a:ext cx="229285" cy="195548"/>
            </a:xfrm>
            <a:custGeom>
              <a:avLst/>
              <a:gdLst>
                <a:gd name="connsiteX0" fmla="*/ 304702 w 609544"/>
                <a:gd name="connsiteY0" fmla="*/ 443645 h 519857"/>
                <a:gd name="connsiteX1" fmla="*/ 342878 w 609544"/>
                <a:gd name="connsiteY1" fmla="*/ 481751 h 519857"/>
                <a:gd name="connsiteX2" fmla="*/ 304702 w 609544"/>
                <a:gd name="connsiteY2" fmla="*/ 519857 h 519857"/>
                <a:gd name="connsiteX3" fmla="*/ 266526 w 609544"/>
                <a:gd name="connsiteY3" fmla="*/ 481751 h 519857"/>
                <a:gd name="connsiteX4" fmla="*/ 304702 w 609544"/>
                <a:gd name="connsiteY4" fmla="*/ 443645 h 519857"/>
                <a:gd name="connsiteX5" fmla="*/ 304702 w 609544"/>
                <a:gd name="connsiteY5" fmla="*/ 354944 h 519857"/>
                <a:gd name="connsiteX6" fmla="*/ 342878 w 609544"/>
                <a:gd name="connsiteY6" fmla="*/ 393050 h 519857"/>
                <a:gd name="connsiteX7" fmla="*/ 304702 w 609544"/>
                <a:gd name="connsiteY7" fmla="*/ 431156 h 519857"/>
                <a:gd name="connsiteX8" fmla="*/ 266526 w 609544"/>
                <a:gd name="connsiteY8" fmla="*/ 393050 h 519857"/>
                <a:gd name="connsiteX9" fmla="*/ 304702 w 609544"/>
                <a:gd name="connsiteY9" fmla="*/ 354944 h 519857"/>
                <a:gd name="connsiteX10" fmla="*/ 215860 w 609544"/>
                <a:gd name="connsiteY10" fmla="*/ 354944 h 519857"/>
                <a:gd name="connsiteX11" fmla="*/ 254036 w 609544"/>
                <a:gd name="connsiteY11" fmla="*/ 393050 h 519857"/>
                <a:gd name="connsiteX12" fmla="*/ 215860 w 609544"/>
                <a:gd name="connsiteY12" fmla="*/ 431156 h 519857"/>
                <a:gd name="connsiteX13" fmla="*/ 177684 w 609544"/>
                <a:gd name="connsiteY13" fmla="*/ 393050 h 519857"/>
                <a:gd name="connsiteX14" fmla="*/ 215860 w 609544"/>
                <a:gd name="connsiteY14" fmla="*/ 354944 h 519857"/>
                <a:gd name="connsiteX15" fmla="*/ 571368 w 609544"/>
                <a:gd name="connsiteY15" fmla="*/ 266173 h 519857"/>
                <a:gd name="connsiteX16" fmla="*/ 609544 w 609544"/>
                <a:gd name="connsiteY16" fmla="*/ 304314 h 519857"/>
                <a:gd name="connsiteX17" fmla="*/ 571368 w 609544"/>
                <a:gd name="connsiteY17" fmla="*/ 342455 h 519857"/>
                <a:gd name="connsiteX18" fmla="*/ 533192 w 609544"/>
                <a:gd name="connsiteY18" fmla="*/ 304314 h 519857"/>
                <a:gd name="connsiteX19" fmla="*/ 571368 w 609544"/>
                <a:gd name="connsiteY19" fmla="*/ 266173 h 519857"/>
                <a:gd name="connsiteX20" fmla="*/ 482526 w 609544"/>
                <a:gd name="connsiteY20" fmla="*/ 266173 h 519857"/>
                <a:gd name="connsiteX21" fmla="*/ 520702 w 609544"/>
                <a:gd name="connsiteY21" fmla="*/ 304275 h 519857"/>
                <a:gd name="connsiteX22" fmla="*/ 482526 w 609544"/>
                <a:gd name="connsiteY22" fmla="*/ 342454 h 519857"/>
                <a:gd name="connsiteX23" fmla="*/ 444350 w 609544"/>
                <a:gd name="connsiteY23" fmla="*/ 304275 h 519857"/>
                <a:gd name="connsiteX24" fmla="*/ 482526 w 609544"/>
                <a:gd name="connsiteY24" fmla="*/ 266173 h 519857"/>
                <a:gd name="connsiteX25" fmla="*/ 393653 w 609544"/>
                <a:gd name="connsiteY25" fmla="*/ 266173 h 519857"/>
                <a:gd name="connsiteX26" fmla="*/ 431790 w 609544"/>
                <a:gd name="connsiteY26" fmla="*/ 304275 h 519857"/>
                <a:gd name="connsiteX27" fmla="*/ 393653 w 609544"/>
                <a:gd name="connsiteY27" fmla="*/ 342454 h 519857"/>
                <a:gd name="connsiteX28" fmla="*/ 355438 w 609544"/>
                <a:gd name="connsiteY28" fmla="*/ 304275 h 519857"/>
                <a:gd name="connsiteX29" fmla="*/ 393653 w 609544"/>
                <a:gd name="connsiteY29" fmla="*/ 266173 h 519857"/>
                <a:gd name="connsiteX30" fmla="*/ 304702 w 609544"/>
                <a:gd name="connsiteY30" fmla="*/ 266173 h 519857"/>
                <a:gd name="connsiteX31" fmla="*/ 342878 w 609544"/>
                <a:gd name="connsiteY31" fmla="*/ 304279 h 519857"/>
                <a:gd name="connsiteX32" fmla="*/ 304702 w 609544"/>
                <a:gd name="connsiteY32" fmla="*/ 342385 h 519857"/>
                <a:gd name="connsiteX33" fmla="*/ 266526 w 609544"/>
                <a:gd name="connsiteY33" fmla="*/ 304279 h 519857"/>
                <a:gd name="connsiteX34" fmla="*/ 304702 w 609544"/>
                <a:gd name="connsiteY34" fmla="*/ 266173 h 519857"/>
                <a:gd name="connsiteX35" fmla="*/ 215860 w 609544"/>
                <a:gd name="connsiteY35" fmla="*/ 266173 h 519857"/>
                <a:gd name="connsiteX36" fmla="*/ 254036 w 609544"/>
                <a:gd name="connsiteY36" fmla="*/ 304279 h 519857"/>
                <a:gd name="connsiteX37" fmla="*/ 215860 w 609544"/>
                <a:gd name="connsiteY37" fmla="*/ 342385 h 519857"/>
                <a:gd name="connsiteX38" fmla="*/ 177684 w 609544"/>
                <a:gd name="connsiteY38" fmla="*/ 304279 h 519857"/>
                <a:gd name="connsiteX39" fmla="*/ 215860 w 609544"/>
                <a:gd name="connsiteY39" fmla="*/ 266173 h 519857"/>
                <a:gd name="connsiteX40" fmla="*/ 127018 w 609544"/>
                <a:gd name="connsiteY40" fmla="*/ 266173 h 519857"/>
                <a:gd name="connsiteX41" fmla="*/ 165194 w 609544"/>
                <a:gd name="connsiteY41" fmla="*/ 304279 h 519857"/>
                <a:gd name="connsiteX42" fmla="*/ 127018 w 609544"/>
                <a:gd name="connsiteY42" fmla="*/ 342385 h 519857"/>
                <a:gd name="connsiteX43" fmla="*/ 88842 w 609544"/>
                <a:gd name="connsiteY43" fmla="*/ 304279 h 519857"/>
                <a:gd name="connsiteX44" fmla="*/ 127018 w 609544"/>
                <a:gd name="connsiteY44" fmla="*/ 266173 h 519857"/>
                <a:gd name="connsiteX45" fmla="*/ 38176 w 609544"/>
                <a:gd name="connsiteY45" fmla="*/ 221787 h 519857"/>
                <a:gd name="connsiteX46" fmla="*/ 76352 w 609544"/>
                <a:gd name="connsiteY46" fmla="*/ 259893 h 519857"/>
                <a:gd name="connsiteX47" fmla="*/ 38176 w 609544"/>
                <a:gd name="connsiteY47" fmla="*/ 297999 h 519857"/>
                <a:gd name="connsiteX48" fmla="*/ 0 w 609544"/>
                <a:gd name="connsiteY48" fmla="*/ 259893 h 519857"/>
                <a:gd name="connsiteX49" fmla="*/ 38176 w 609544"/>
                <a:gd name="connsiteY49" fmla="*/ 221787 h 519857"/>
                <a:gd name="connsiteX50" fmla="*/ 571368 w 609544"/>
                <a:gd name="connsiteY50" fmla="*/ 177402 h 519857"/>
                <a:gd name="connsiteX51" fmla="*/ 609544 w 609544"/>
                <a:gd name="connsiteY51" fmla="*/ 215508 h 519857"/>
                <a:gd name="connsiteX52" fmla="*/ 571368 w 609544"/>
                <a:gd name="connsiteY52" fmla="*/ 253614 h 519857"/>
                <a:gd name="connsiteX53" fmla="*/ 533192 w 609544"/>
                <a:gd name="connsiteY53" fmla="*/ 215508 h 519857"/>
                <a:gd name="connsiteX54" fmla="*/ 571368 w 609544"/>
                <a:gd name="connsiteY54" fmla="*/ 177402 h 519857"/>
                <a:gd name="connsiteX55" fmla="*/ 482526 w 609544"/>
                <a:gd name="connsiteY55" fmla="*/ 177402 h 519857"/>
                <a:gd name="connsiteX56" fmla="*/ 520702 w 609544"/>
                <a:gd name="connsiteY56" fmla="*/ 215507 h 519857"/>
                <a:gd name="connsiteX57" fmla="*/ 482526 w 609544"/>
                <a:gd name="connsiteY57" fmla="*/ 253613 h 519857"/>
                <a:gd name="connsiteX58" fmla="*/ 444350 w 609544"/>
                <a:gd name="connsiteY58" fmla="*/ 215507 h 519857"/>
                <a:gd name="connsiteX59" fmla="*/ 482526 w 609544"/>
                <a:gd name="connsiteY59" fmla="*/ 177402 h 519857"/>
                <a:gd name="connsiteX60" fmla="*/ 393653 w 609544"/>
                <a:gd name="connsiteY60" fmla="*/ 177402 h 519857"/>
                <a:gd name="connsiteX61" fmla="*/ 431790 w 609544"/>
                <a:gd name="connsiteY61" fmla="*/ 215507 h 519857"/>
                <a:gd name="connsiteX62" fmla="*/ 393653 w 609544"/>
                <a:gd name="connsiteY62" fmla="*/ 253613 h 519857"/>
                <a:gd name="connsiteX63" fmla="*/ 355438 w 609544"/>
                <a:gd name="connsiteY63" fmla="*/ 215507 h 519857"/>
                <a:gd name="connsiteX64" fmla="*/ 393653 w 609544"/>
                <a:gd name="connsiteY64" fmla="*/ 177402 h 519857"/>
                <a:gd name="connsiteX65" fmla="*/ 304702 w 609544"/>
                <a:gd name="connsiteY65" fmla="*/ 177402 h 519857"/>
                <a:gd name="connsiteX66" fmla="*/ 342878 w 609544"/>
                <a:gd name="connsiteY66" fmla="*/ 215508 h 519857"/>
                <a:gd name="connsiteX67" fmla="*/ 304702 w 609544"/>
                <a:gd name="connsiteY67" fmla="*/ 253614 h 519857"/>
                <a:gd name="connsiteX68" fmla="*/ 266526 w 609544"/>
                <a:gd name="connsiteY68" fmla="*/ 215508 h 519857"/>
                <a:gd name="connsiteX69" fmla="*/ 304702 w 609544"/>
                <a:gd name="connsiteY69" fmla="*/ 177402 h 519857"/>
                <a:gd name="connsiteX70" fmla="*/ 215860 w 609544"/>
                <a:gd name="connsiteY70" fmla="*/ 177402 h 519857"/>
                <a:gd name="connsiteX71" fmla="*/ 254036 w 609544"/>
                <a:gd name="connsiteY71" fmla="*/ 215508 h 519857"/>
                <a:gd name="connsiteX72" fmla="*/ 215860 w 609544"/>
                <a:gd name="connsiteY72" fmla="*/ 253614 h 519857"/>
                <a:gd name="connsiteX73" fmla="*/ 177684 w 609544"/>
                <a:gd name="connsiteY73" fmla="*/ 215508 h 519857"/>
                <a:gd name="connsiteX74" fmla="*/ 215860 w 609544"/>
                <a:gd name="connsiteY74" fmla="*/ 177402 h 519857"/>
                <a:gd name="connsiteX75" fmla="*/ 127018 w 609544"/>
                <a:gd name="connsiteY75" fmla="*/ 177402 h 519857"/>
                <a:gd name="connsiteX76" fmla="*/ 165194 w 609544"/>
                <a:gd name="connsiteY76" fmla="*/ 215508 h 519857"/>
                <a:gd name="connsiteX77" fmla="*/ 127018 w 609544"/>
                <a:gd name="connsiteY77" fmla="*/ 253614 h 519857"/>
                <a:gd name="connsiteX78" fmla="*/ 88842 w 609544"/>
                <a:gd name="connsiteY78" fmla="*/ 215508 h 519857"/>
                <a:gd name="connsiteX79" fmla="*/ 127018 w 609544"/>
                <a:gd name="connsiteY79" fmla="*/ 177402 h 519857"/>
                <a:gd name="connsiteX80" fmla="*/ 304702 w 609544"/>
                <a:gd name="connsiteY80" fmla="*/ 88701 h 519857"/>
                <a:gd name="connsiteX81" fmla="*/ 342878 w 609544"/>
                <a:gd name="connsiteY81" fmla="*/ 126807 h 519857"/>
                <a:gd name="connsiteX82" fmla="*/ 304702 w 609544"/>
                <a:gd name="connsiteY82" fmla="*/ 164913 h 519857"/>
                <a:gd name="connsiteX83" fmla="*/ 266526 w 609544"/>
                <a:gd name="connsiteY83" fmla="*/ 126807 h 519857"/>
                <a:gd name="connsiteX84" fmla="*/ 304702 w 609544"/>
                <a:gd name="connsiteY84" fmla="*/ 88701 h 519857"/>
                <a:gd name="connsiteX85" fmla="*/ 215860 w 609544"/>
                <a:gd name="connsiteY85" fmla="*/ 88701 h 519857"/>
                <a:gd name="connsiteX86" fmla="*/ 254036 w 609544"/>
                <a:gd name="connsiteY86" fmla="*/ 126807 h 519857"/>
                <a:gd name="connsiteX87" fmla="*/ 215860 w 609544"/>
                <a:gd name="connsiteY87" fmla="*/ 164913 h 519857"/>
                <a:gd name="connsiteX88" fmla="*/ 177684 w 609544"/>
                <a:gd name="connsiteY88" fmla="*/ 126807 h 519857"/>
                <a:gd name="connsiteX89" fmla="*/ 215860 w 609544"/>
                <a:gd name="connsiteY89" fmla="*/ 88701 h 519857"/>
                <a:gd name="connsiteX90" fmla="*/ 304702 w 609544"/>
                <a:gd name="connsiteY90" fmla="*/ 0 h 519857"/>
                <a:gd name="connsiteX91" fmla="*/ 342878 w 609544"/>
                <a:gd name="connsiteY91" fmla="*/ 38106 h 519857"/>
                <a:gd name="connsiteX92" fmla="*/ 304702 w 609544"/>
                <a:gd name="connsiteY92" fmla="*/ 76212 h 519857"/>
                <a:gd name="connsiteX93" fmla="*/ 266526 w 609544"/>
                <a:gd name="connsiteY93" fmla="*/ 38106 h 519857"/>
                <a:gd name="connsiteX94" fmla="*/ 304702 w 609544"/>
                <a:gd name="connsiteY94" fmla="*/ 0 h 51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9544" h="519857">
                  <a:moveTo>
                    <a:pt x="304702" y="443645"/>
                  </a:moveTo>
                  <a:cubicBezTo>
                    <a:pt x="325786" y="443645"/>
                    <a:pt x="342878" y="460706"/>
                    <a:pt x="342878" y="481751"/>
                  </a:cubicBezTo>
                  <a:cubicBezTo>
                    <a:pt x="342878" y="502796"/>
                    <a:pt x="325786" y="519857"/>
                    <a:pt x="304702" y="519857"/>
                  </a:cubicBezTo>
                  <a:cubicBezTo>
                    <a:pt x="283618" y="519857"/>
                    <a:pt x="266526" y="502796"/>
                    <a:pt x="266526" y="481751"/>
                  </a:cubicBezTo>
                  <a:cubicBezTo>
                    <a:pt x="266526" y="460706"/>
                    <a:pt x="283618" y="443645"/>
                    <a:pt x="304702" y="443645"/>
                  </a:cubicBezTo>
                  <a:close/>
                  <a:moveTo>
                    <a:pt x="304702" y="354944"/>
                  </a:moveTo>
                  <a:cubicBezTo>
                    <a:pt x="325786" y="354944"/>
                    <a:pt x="342878" y="372005"/>
                    <a:pt x="342878" y="393050"/>
                  </a:cubicBezTo>
                  <a:cubicBezTo>
                    <a:pt x="342878" y="414095"/>
                    <a:pt x="325786" y="431156"/>
                    <a:pt x="304702" y="431156"/>
                  </a:cubicBezTo>
                  <a:cubicBezTo>
                    <a:pt x="283618" y="431156"/>
                    <a:pt x="266526" y="414095"/>
                    <a:pt x="266526" y="393050"/>
                  </a:cubicBezTo>
                  <a:cubicBezTo>
                    <a:pt x="266526" y="372005"/>
                    <a:pt x="283618" y="354944"/>
                    <a:pt x="304702" y="354944"/>
                  </a:cubicBezTo>
                  <a:close/>
                  <a:moveTo>
                    <a:pt x="215860" y="354944"/>
                  </a:moveTo>
                  <a:cubicBezTo>
                    <a:pt x="236944" y="354944"/>
                    <a:pt x="254036" y="372005"/>
                    <a:pt x="254036" y="393050"/>
                  </a:cubicBezTo>
                  <a:cubicBezTo>
                    <a:pt x="254036" y="414095"/>
                    <a:pt x="236944" y="431156"/>
                    <a:pt x="215860" y="431156"/>
                  </a:cubicBezTo>
                  <a:cubicBezTo>
                    <a:pt x="194776" y="431156"/>
                    <a:pt x="177684" y="414095"/>
                    <a:pt x="177684" y="393050"/>
                  </a:cubicBezTo>
                  <a:cubicBezTo>
                    <a:pt x="177684" y="372005"/>
                    <a:pt x="194776" y="354944"/>
                    <a:pt x="215860" y="354944"/>
                  </a:cubicBezTo>
                  <a:close/>
                  <a:moveTo>
                    <a:pt x="571368" y="266173"/>
                  </a:moveTo>
                  <a:cubicBezTo>
                    <a:pt x="592452" y="266173"/>
                    <a:pt x="609544" y="283249"/>
                    <a:pt x="609544" y="304314"/>
                  </a:cubicBezTo>
                  <a:cubicBezTo>
                    <a:pt x="609544" y="325379"/>
                    <a:pt x="592452" y="342455"/>
                    <a:pt x="571368" y="342455"/>
                  </a:cubicBezTo>
                  <a:cubicBezTo>
                    <a:pt x="550284" y="342455"/>
                    <a:pt x="533192" y="325379"/>
                    <a:pt x="533192" y="304314"/>
                  </a:cubicBezTo>
                  <a:cubicBezTo>
                    <a:pt x="533192" y="283249"/>
                    <a:pt x="550284" y="266173"/>
                    <a:pt x="571368" y="266173"/>
                  </a:cubicBezTo>
                  <a:close/>
                  <a:moveTo>
                    <a:pt x="482526" y="266173"/>
                  </a:moveTo>
                  <a:cubicBezTo>
                    <a:pt x="503570" y="266173"/>
                    <a:pt x="520702" y="283272"/>
                    <a:pt x="520702" y="304275"/>
                  </a:cubicBezTo>
                  <a:cubicBezTo>
                    <a:pt x="520702" y="325355"/>
                    <a:pt x="503570" y="342454"/>
                    <a:pt x="482526" y="342454"/>
                  </a:cubicBezTo>
                  <a:cubicBezTo>
                    <a:pt x="461482" y="342454"/>
                    <a:pt x="444350" y="325355"/>
                    <a:pt x="444350" y="304275"/>
                  </a:cubicBezTo>
                  <a:cubicBezTo>
                    <a:pt x="444350" y="283272"/>
                    <a:pt x="461404" y="266173"/>
                    <a:pt x="482526" y="266173"/>
                  </a:cubicBezTo>
                  <a:close/>
                  <a:moveTo>
                    <a:pt x="393653" y="266173"/>
                  </a:moveTo>
                  <a:cubicBezTo>
                    <a:pt x="414675" y="266173"/>
                    <a:pt x="431790" y="283272"/>
                    <a:pt x="431790" y="304275"/>
                  </a:cubicBezTo>
                  <a:cubicBezTo>
                    <a:pt x="431790" y="325355"/>
                    <a:pt x="414675" y="342376"/>
                    <a:pt x="393653" y="342454"/>
                  </a:cubicBezTo>
                  <a:cubicBezTo>
                    <a:pt x="372553" y="342454"/>
                    <a:pt x="355438" y="325355"/>
                    <a:pt x="355438" y="304275"/>
                  </a:cubicBezTo>
                  <a:cubicBezTo>
                    <a:pt x="355438" y="283272"/>
                    <a:pt x="372553" y="266173"/>
                    <a:pt x="393653" y="266173"/>
                  </a:cubicBezTo>
                  <a:close/>
                  <a:moveTo>
                    <a:pt x="304702" y="266173"/>
                  </a:moveTo>
                  <a:cubicBezTo>
                    <a:pt x="325786" y="266173"/>
                    <a:pt x="342878" y="283234"/>
                    <a:pt x="342878" y="304279"/>
                  </a:cubicBezTo>
                  <a:cubicBezTo>
                    <a:pt x="342878" y="325324"/>
                    <a:pt x="325786" y="342385"/>
                    <a:pt x="304702" y="342385"/>
                  </a:cubicBezTo>
                  <a:cubicBezTo>
                    <a:pt x="283618" y="342385"/>
                    <a:pt x="266526" y="325324"/>
                    <a:pt x="266526" y="304279"/>
                  </a:cubicBezTo>
                  <a:cubicBezTo>
                    <a:pt x="266526" y="283234"/>
                    <a:pt x="283618" y="266173"/>
                    <a:pt x="304702" y="266173"/>
                  </a:cubicBezTo>
                  <a:close/>
                  <a:moveTo>
                    <a:pt x="215860" y="266173"/>
                  </a:moveTo>
                  <a:cubicBezTo>
                    <a:pt x="236944" y="266173"/>
                    <a:pt x="254036" y="283234"/>
                    <a:pt x="254036" y="304279"/>
                  </a:cubicBezTo>
                  <a:cubicBezTo>
                    <a:pt x="254036" y="325324"/>
                    <a:pt x="236944" y="342385"/>
                    <a:pt x="215860" y="342385"/>
                  </a:cubicBezTo>
                  <a:cubicBezTo>
                    <a:pt x="194776" y="342385"/>
                    <a:pt x="177684" y="325324"/>
                    <a:pt x="177684" y="304279"/>
                  </a:cubicBezTo>
                  <a:cubicBezTo>
                    <a:pt x="177684" y="283234"/>
                    <a:pt x="194776" y="266173"/>
                    <a:pt x="215860" y="266173"/>
                  </a:cubicBezTo>
                  <a:close/>
                  <a:moveTo>
                    <a:pt x="127018" y="266173"/>
                  </a:moveTo>
                  <a:cubicBezTo>
                    <a:pt x="148102" y="266173"/>
                    <a:pt x="165194" y="283234"/>
                    <a:pt x="165194" y="304279"/>
                  </a:cubicBezTo>
                  <a:cubicBezTo>
                    <a:pt x="165194" y="325324"/>
                    <a:pt x="148102" y="342385"/>
                    <a:pt x="127018" y="342385"/>
                  </a:cubicBezTo>
                  <a:cubicBezTo>
                    <a:pt x="105934" y="342385"/>
                    <a:pt x="88842" y="325324"/>
                    <a:pt x="88842" y="304279"/>
                  </a:cubicBezTo>
                  <a:cubicBezTo>
                    <a:pt x="88842" y="283234"/>
                    <a:pt x="105934" y="266173"/>
                    <a:pt x="127018" y="266173"/>
                  </a:cubicBezTo>
                  <a:close/>
                  <a:moveTo>
                    <a:pt x="38176" y="221787"/>
                  </a:moveTo>
                  <a:cubicBezTo>
                    <a:pt x="59260" y="221787"/>
                    <a:pt x="76352" y="238848"/>
                    <a:pt x="76352" y="259893"/>
                  </a:cubicBezTo>
                  <a:cubicBezTo>
                    <a:pt x="76352" y="280938"/>
                    <a:pt x="59260" y="297999"/>
                    <a:pt x="38176" y="297999"/>
                  </a:cubicBezTo>
                  <a:cubicBezTo>
                    <a:pt x="17092" y="297999"/>
                    <a:pt x="0" y="280938"/>
                    <a:pt x="0" y="259893"/>
                  </a:cubicBezTo>
                  <a:cubicBezTo>
                    <a:pt x="0" y="238848"/>
                    <a:pt x="17092" y="221787"/>
                    <a:pt x="38176" y="221787"/>
                  </a:cubicBezTo>
                  <a:close/>
                  <a:moveTo>
                    <a:pt x="571368" y="177402"/>
                  </a:moveTo>
                  <a:cubicBezTo>
                    <a:pt x="592452" y="177402"/>
                    <a:pt x="609544" y="194463"/>
                    <a:pt x="609544" y="215508"/>
                  </a:cubicBezTo>
                  <a:cubicBezTo>
                    <a:pt x="609544" y="236553"/>
                    <a:pt x="592452" y="253614"/>
                    <a:pt x="571368" y="253614"/>
                  </a:cubicBezTo>
                  <a:cubicBezTo>
                    <a:pt x="550284" y="253614"/>
                    <a:pt x="533192" y="236553"/>
                    <a:pt x="533192" y="215508"/>
                  </a:cubicBezTo>
                  <a:cubicBezTo>
                    <a:pt x="533192" y="194463"/>
                    <a:pt x="550284" y="177402"/>
                    <a:pt x="571368" y="177402"/>
                  </a:cubicBezTo>
                  <a:close/>
                  <a:moveTo>
                    <a:pt x="482526" y="177402"/>
                  </a:moveTo>
                  <a:cubicBezTo>
                    <a:pt x="503570" y="177402"/>
                    <a:pt x="520702" y="194502"/>
                    <a:pt x="520702" y="215507"/>
                  </a:cubicBezTo>
                  <a:cubicBezTo>
                    <a:pt x="520702" y="236512"/>
                    <a:pt x="503570" y="253613"/>
                    <a:pt x="482526" y="253613"/>
                  </a:cubicBezTo>
                  <a:cubicBezTo>
                    <a:pt x="461482" y="253613"/>
                    <a:pt x="444350" y="236512"/>
                    <a:pt x="444350" y="215507"/>
                  </a:cubicBezTo>
                  <a:cubicBezTo>
                    <a:pt x="444350" y="194502"/>
                    <a:pt x="461404" y="177402"/>
                    <a:pt x="482526" y="177402"/>
                  </a:cubicBezTo>
                  <a:close/>
                  <a:moveTo>
                    <a:pt x="393653" y="177402"/>
                  </a:moveTo>
                  <a:cubicBezTo>
                    <a:pt x="414675" y="177402"/>
                    <a:pt x="431790" y="194502"/>
                    <a:pt x="431790" y="215507"/>
                  </a:cubicBezTo>
                  <a:cubicBezTo>
                    <a:pt x="431790" y="236512"/>
                    <a:pt x="414675" y="253613"/>
                    <a:pt x="393653" y="253613"/>
                  </a:cubicBezTo>
                  <a:cubicBezTo>
                    <a:pt x="372553" y="253613"/>
                    <a:pt x="355516" y="236512"/>
                    <a:pt x="355438" y="215507"/>
                  </a:cubicBezTo>
                  <a:cubicBezTo>
                    <a:pt x="355438" y="194502"/>
                    <a:pt x="372553" y="177402"/>
                    <a:pt x="393653" y="177402"/>
                  </a:cubicBezTo>
                  <a:close/>
                  <a:moveTo>
                    <a:pt x="304702" y="177402"/>
                  </a:moveTo>
                  <a:cubicBezTo>
                    <a:pt x="325786" y="177402"/>
                    <a:pt x="342878" y="194463"/>
                    <a:pt x="342878" y="215508"/>
                  </a:cubicBezTo>
                  <a:cubicBezTo>
                    <a:pt x="342878" y="236553"/>
                    <a:pt x="325786" y="253614"/>
                    <a:pt x="304702" y="253614"/>
                  </a:cubicBezTo>
                  <a:cubicBezTo>
                    <a:pt x="283618" y="253614"/>
                    <a:pt x="266526" y="236553"/>
                    <a:pt x="266526" y="215508"/>
                  </a:cubicBezTo>
                  <a:cubicBezTo>
                    <a:pt x="266526" y="194463"/>
                    <a:pt x="283618" y="177402"/>
                    <a:pt x="304702" y="177402"/>
                  </a:cubicBezTo>
                  <a:close/>
                  <a:moveTo>
                    <a:pt x="215860" y="177402"/>
                  </a:moveTo>
                  <a:cubicBezTo>
                    <a:pt x="236944" y="177402"/>
                    <a:pt x="254036" y="194463"/>
                    <a:pt x="254036" y="215508"/>
                  </a:cubicBezTo>
                  <a:cubicBezTo>
                    <a:pt x="254036" y="236553"/>
                    <a:pt x="236944" y="253614"/>
                    <a:pt x="215860" y="253614"/>
                  </a:cubicBezTo>
                  <a:cubicBezTo>
                    <a:pt x="194776" y="253614"/>
                    <a:pt x="177684" y="236553"/>
                    <a:pt x="177684" y="215508"/>
                  </a:cubicBezTo>
                  <a:cubicBezTo>
                    <a:pt x="177684" y="194463"/>
                    <a:pt x="194776" y="177402"/>
                    <a:pt x="215860" y="177402"/>
                  </a:cubicBezTo>
                  <a:close/>
                  <a:moveTo>
                    <a:pt x="127018" y="177402"/>
                  </a:moveTo>
                  <a:cubicBezTo>
                    <a:pt x="148102" y="177402"/>
                    <a:pt x="165194" y="194463"/>
                    <a:pt x="165194" y="215508"/>
                  </a:cubicBezTo>
                  <a:cubicBezTo>
                    <a:pt x="165194" y="236553"/>
                    <a:pt x="148102" y="253614"/>
                    <a:pt x="127018" y="253614"/>
                  </a:cubicBezTo>
                  <a:cubicBezTo>
                    <a:pt x="105934" y="253614"/>
                    <a:pt x="88842" y="236553"/>
                    <a:pt x="88842" y="215508"/>
                  </a:cubicBezTo>
                  <a:cubicBezTo>
                    <a:pt x="88842" y="194463"/>
                    <a:pt x="105934" y="177402"/>
                    <a:pt x="127018" y="177402"/>
                  </a:cubicBezTo>
                  <a:close/>
                  <a:moveTo>
                    <a:pt x="304702" y="88701"/>
                  </a:moveTo>
                  <a:cubicBezTo>
                    <a:pt x="325786" y="88701"/>
                    <a:pt x="342878" y="105762"/>
                    <a:pt x="342878" y="126807"/>
                  </a:cubicBezTo>
                  <a:cubicBezTo>
                    <a:pt x="342878" y="147852"/>
                    <a:pt x="325786" y="164913"/>
                    <a:pt x="304702" y="164913"/>
                  </a:cubicBezTo>
                  <a:cubicBezTo>
                    <a:pt x="283618" y="164913"/>
                    <a:pt x="266526" y="147852"/>
                    <a:pt x="266526" y="126807"/>
                  </a:cubicBezTo>
                  <a:cubicBezTo>
                    <a:pt x="266526" y="105762"/>
                    <a:pt x="283618" y="88701"/>
                    <a:pt x="304702" y="88701"/>
                  </a:cubicBezTo>
                  <a:close/>
                  <a:moveTo>
                    <a:pt x="215860" y="88701"/>
                  </a:moveTo>
                  <a:cubicBezTo>
                    <a:pt x="236944" y="88701"/>
                    <a:pt x="254036" y="105762"/>
                    <a:pt x="254036" y="126807"/>
                  </a:cubicBezTo>
                  <a:cubicBezTo>
                    <a:pt x="254036" y="147852"/>
                    <a:pt x="236944" y="164913"/>
                    <a:pt x="215860" y="164913"/>
                  </a:cubicBezTo>
                  <a:cubicBezTo>
                    <a:pt x="194776" y="164913"/>
                    <a:pt x="177684" y="147852"/>
                    <a:pt x="177684" y="126807"/>
                  </a:cubicBezTo>
                  <a:cubicBezTo>
                    <a:pt x="177684" y="105762"/>
                    <a:pt x="194776" y="88701"/>
                    <a:pt x="215860" y="88701"/>
                  </a:cubicBezTo>
                  <a:close/>
                  <a:moveTo>
                    <a:pt x="304702" y="0"/>
                  </a:moveTo>
                  <a:cubicBezTo>
                    <a:pt x="325786" y="0"/>
                    <a:pt x="342878" y="17061"/>
                    <a:pt x="342878" y="38106"/>
                  </a:cubicBezTo>
                  <a:cubicBezTo>
                    <a:pt x="342878" y="59151"/>
                    <a:pt x="325786" y="76212"/>
                    <a:pt x="304702" y="76212"/>
                  </a:cubicBezTo>
                  <a:cubicBezTo>
                    <a:pt x="283618" y="76212"/>
                    <a:pt x="266526" y="59151"/>
                    <a:pt x="266526" y="38106"/>
                  </a:cubicBezTo>
                  <a:cubicBezTo>
                    <a:pt x="266526" y="17061"/>
                    <a:pt x="283618" y="0"/>
                    <a:pt x="304702" y="0"/>
                  </a:cubicBezTo>
                  <a:close/>
                </a:path>
              </a:pathLst>
            </a:custGeom>
            <a:solidFill>
              <a:srgbClr val="0263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tted-left-arrow_45427"/>
            <p:cNvSpPr>
              <a:spLocks noChangeAspect="1"/>
            </p:cNvSpPr>
            <p:nvPr/>
          </p:nvSpPr>
          <p:spPr>
            <a:xfrm rot="16200000">
              <a:off x="2982788" y="4698281"/>
              <a:ext cx="229285" cy="195548"/>
            </a:xfrm>
            <a:custGeom>
              <a:avLst/>
              <a:gdLst>
                <a:gd name="connsiteX0" fmla="*/ 304702 w 609544"/>
                <a:gd name="connsiteY0" fmla="*/ 443645 h 519857"/>
                <a:gd name="connsiteX1" fmla="*/ 342878 w 609544"/>
                <a:gd name="connsiteY1" fmla="*/ 481751 h 519857"/>
                <a:gd name="connsiteX2" fmla="*/ 304702 w 609544"/>
                <a:gd name="connsiteY2" fmla="*/ 519857 h 519857"/>
                <a:gd name="connsiteX3" fmla="*/ 266526 w 609544"/>
                <a:gd name="connsiteY3" fmla="*/ 481751 h 519857"/>
                <a:gd name="connsiteX4" fmla="*/ 304702 w 609544"/>
                <a:gd name="connsiteY4" fmla="*/ 443645 h 519857"/>
                <a:gd name="connsiteX5" fmla="*/ 304702 w 609544"/>
                <a:gd name="connsiteY5" fmla="*/ 354944 h 519857"/>
                <a:gd name="connsiteX6" fmla="*/ 342878 w 609544"/>
                <a:gd name="connsiteY6" fmla="*/ 393050 h 519857"/>
                <a:gd name="connsiteX7" fmla="*/ 304702 w 609544"/>
                <a:gd name="connsiteY7" fmla="*/ 431156 h 519857"/>
                <a:gd name="connsiteX8" fmla="*/ 266526 w 609544"/>
                <a:gd name="connsiteY8" fmla="*/ 393050 h 519857"/>
                <a:gd name="connsiteX9" fmla="*/ 304702 w 609544"/>
                <a:gd name="connsiteY9" fmla="*/ 354944 h 519857"/>
                <a:gd name="connsiteX10" fmla="*/ 215860 w 609544"/>
                <a:gd name="connsiteY10" fmla="*/ 354944 h 519857"/>
                <a:gd name="connsiteX11" fmla="*/ 254036 w 609544"/>
                <a:gd name="connsiteY11" fmla="*/ 393050 h 519857"/>
                <a:gd name="connsiteX12" fmla="*/ 215860 w 609544"/>
                <a:gd name="connsiteY12" fmla="*/ 431156 h 519857"/>
                <a:gd name="connsiteX13" fmla="*/ 177684 w 609544"/>
                <a:gd name="connsiteY13" fmla="*/ 393050 h 519857"/>
                <a:gd name="connsiteX14" fmla="*/ 215860 w 609544"/>
                <a:gd name="connsiteY14" fmla="*/ 354944 h 519857"/>
                <a:gd name="connsiteX15" fmla="*/ 571368 w 609544"/>
                <a:gd name="connsiteY15" fmla="*/ 266173 h 519857"/>
                <a:gd name="connsiteX16" fmla="*/ 609544 w 609544"/>
                <a:gd name="connsiteY16" fmla="*/ 304314 h 519857"/>
                <a:gd name="connsiteX17" fmla="*/ 571368 w 609544"/>
                <a:gd name="connsiteY17" fmla="*/ 342455 h 519857"/>
                <a:gd name="connsiteX18" fmla="*/ 533192 w 609544"/>
                <a:gd name="connsiteY18" fmla="*/ 304314 h 519857"/>
                <a:gd name="connsiteX19" fmla="*/ 571368 w 609544"/>
                <a:gd name="connsiteY19" fmla="*/ 266173 h 519857"/>
                <a:gd name="connsiteX20" fmla="*/ 482526 w 609544"/>
                <a:gd name="connsiteY20" fmla="*/ 266173 h 519857"/>
                <a:gd name="connsiteX21" fmla="*/ 520702 w 609544"/>
                <a:gd name="connsiteY21" fmla="*/ 304275 h 519857"/>
                <a:gd name="connsiteX22" fmla="*/ 482526 w 609544"/>
                <a:gd name="connsiteY22" fmla="*/ 342454 h 519857"/>
                <a:gd name="connsiteX23" fmla="*/ 444350 w 609544"/>
                <a:gd name="connsiteY23" fmla="*/ 304275 h 519857"/>
                <a:gd name="connsiteX24" fmla="*/ 482526 w 609544"/>
                <a:gd name="connsiteY24" fmla="*/ 266173 h 519857"/>
                <a:gd name="connsiteX25" fmla="*/ 393653 w 609544"/>
                <a:gd name="connsiteY25" fmla="*/ 266173 h 519857"/>
                <a:gd name="connsiteX26" fmla="*/ 431790 w 609544"/>
                <a:gd name="connsiteY26" fmla="*/ 304275 h 519857"/>
                <a:gd name="connsiteX27" fmla="*/ 393653 w 609544"/>
                <a:gd name="connsiteY27" fmla="*/ 342454 h 519857"/>
                <a:gd name="connsiteX28" fmla="*/ 355438 w 609544"/>
                <a:gd name="connsiteY28" fmla="*/ 304275 h 519857"/>
                <a:gd name="connsiteX29" fmla="*/ 393653 w 609544"/>
                <a:gd name="connsiteY29" fmla="*/ 266173 h 519857"/>
                <a:gd name="connsiteX30" fmla="*/ 304702 w 609544"/>
                <a:gd name="connsiteY30" fmla="*/ 266173 h 519857"/>
                <a:gd name="connsiteX31" fmla="*/ 342878 w 609544"/>
                <a:gd name="connsiteY31" fmla="*/ 304279 h 519857"/>
                <a:gd name="connsiteX32" fmla="*/ 304702 w 609544"/>
                <a:gd name="connsiteY32" fmla="*/ 342385 h 519857"/>
                <a:gd name="connsiteX33" fmla="*/ 266526 w 609544"/>
                <a:gd name="connsiteY33" fmla="*/ 304279 h 519857"/>
                <a:gd name="connsiteX34" fmla="*/ 304702 w 609544"/>
                <a:gd name="connsiteY34" fmla="*/ 266173 h 519857"/>
                <a:gd name="connsiteX35" fmla="*/ 215860 w 609544"/>
                <a:gd name="connsiteY35" fmla="*/ 266173 h 519857"/>
                <a:gd name="connsiteX36" fmla="*/ 254036 w 609544"/>
                <a:gd name="connsiteY36" fmla="*/ 304279 h 519857"/>
                <a:gd name="connsiteX37" fmla="*/ 215860 w 609544"/>
                <a:gd name="connsiteY37" fmla="*/ 342385 h 519857"/>
                <a:gd name="connsiteX38" fmla="*/ 177684 w 609544"/>
                <a:gd name="connsiteY38" fmla="*/ 304279 h 519857"/>
                <a:gd name="connsiteX39" fmla="*/ 215860 w 609544"/>
                <a:gd name="connsiteY39" fmla="*/ 266173 h 519857"/>
                <a:gd name="connsiteX40" fmla="*/ 127018 w 609544"/>
                <a:gd name="connsiteY40" fmla="*/ 266173 h 519857"/>
                <a:gd name="connsiteX41" fmla="*/ 165194 w 609544"/>
                <a:gd name="connsiteY41" fmla="*/ 304279 h 519857"/>
                <a:gd name="connsiteX42" fmla="*/ 127018 w 609544"/>
                <a:gd name="connsiteY42" fmla="*/ 342385 h 519857"/>
                <a:gd name="connsiteX43" fmla="*/ 88842 w 609544"/>
                <a:gd name="connsiteY43" fmla="*/ 304279 h 519857"/>
                <a:gd name="connsiteX44" fmla="*/ 127018 w 609544"/>
                <a:gd name="connsiteY44" fmla="*/ 266173 h 519857"/>
                <a:gd name="connsiteX45" fmla="*/ 38176 w 609544"/>
                <a:gd name="connsiteY45" fmla="*/ 221787 h 519857"/>
                <a:gd name="connsiteX46" fmla="*/ 76352 w 609544"/>
                <a:gd name="connsiteY46" fmla="*/ 259893 h 519857"/>
                <a:gd name="connsiteX47" fmla="*/ 38176 w 609544"/>
                <a:gd name="connsiteY47" fmla="*/ 297999 h 519857"/>
                <a:gd name="connsiteX48" fmla="*/ 0 w 609544"/>
                <a:gd name="connsiteY48" fmla="*/ 259893 h 519857"/>
                <a:gd name="connsiteX49" fmla="*/ 38176 w 609544"/>
                <a:gd name="connsiteY49" fmla="*/ 221787 h 519857"/>
                <a:gd name="connsiteX50" fmla="*/ 571368 w 609544"/>
                <a:gd name="connsiteY50" fmla="*/ 177402 h 519857"/>
                <a:gd name="connsiteX51" fmla="*/ 609544 w 609544"/>
                <a:gd name="connsiteY51" fmla="*/ 215508 h 519857"/>
                <a:gd name="connsiteX52" fmla="*/ 571368 w 609544"/>
                <a:gd name="connsiteY52" fmla="*/ 253614 h 519857"/>
                <a:gd name="connsiteX53" fmla="*/ 533192 w 609544"/>
                <a:gd name="connsiteY53" fmla="*/ 215508 h 519857"/>
                <a:gd name="connsiteX54" fmla="*/ 571368 w 609544"/>
                <a:gd name="connsiteY54" fmla="*/ 177402 h 519857"/>
                <a:gd name="connsiteX55" fmla="*/ 482526 w 609544"/>
                <a:gd name="connsiteY55" fmla="*/ 177402 h 519857"/>
                <a:gd name="connsiteX56" fmla="*/ 520702 w 609544"/>
                <a:gd name="connsiteY56" fmla="*/ 215507 h 519857"/>
                <a:gd name="connsiteX57" fmla="*/ 482526 w 609544"/>
                <a:gd name="connsiteY57" fmla="*/ 253613 h 519857"/>
                <a:gd name="connsiteX58" fmla="*/ 444350 w 609544"/>
                <a:gd name="connsiteY58" fmla="*/ 215507 h 519857"/>
                <a:gd name="connsiteX59" fmla="*/ 482526 w 609544"/>
                <a:gd name="connsiteY59" fmla="*/ 177402 h 519857"/>
                <a:gd name="connsiteX60" fmla="*/ 393653 w 609544"/>
                <a:gd name="connsiteY60" fmla="*/ 177402 h 519857"/>
                <a:gd name="connsiteX61" fmla="*/ 431790 w 609544"/>
                <a:gd name="connsiteY61" fmla="*/ 215507 h 519857"/>
                <a:gd name="connsiteX62" fmla="*/ 393653 w 609544"/>
                <a:gd name="connsiteY62" fmla="*/ 253613 h 519857"/>
                <a:gd name="connsiteX63" fmla="*/ 355438 w 609544"/>
                <a:gd name="connsiteY63" fmla="*/ 215507 h 519857"/>
                <a:gd name="connsiteX64" fmla="*/ 393653 w 609544"/>
                <a:gd name="connsiteY64" fmla="*/ 177402 h 519857"/>
                <a:gd name="connsiteX65" fmla="*/ 304702 w 609544"/>
                <a:gd name="connsiteY65" fmla="*/ 177402 h 519857"/>
                <a:gd name="connsiteX66" fmla="*/ 342878 w 609544"/>
                <a:gd name="connsiteY66" fmla="*/ 215508 h 519857"/>
                <a:gd name="connsiteX67" fmla="*/ 304702 w 609544"/>
                <a:gd name="connsiteY67" fmla="*/ 253614 h 519857"/>
                <a:gd name="connsiteX68" fmla="*/ 266526 w 609544"/>
                <a:gd name="connsiteY68" fmla="*/ 215508 h 519857"/>
                <a:gd name="connsiteX69" fmla="*/ 304702 w 609544"/>
                <a:gd name="connsiteY69" fmla="*/ 177402 h 519857"/>
                <a:gd name="connsiteX70" fmla="*/ 215860 w 609544"/>
                <a:gd name="connsiteY70" fmla="*/ 177402 h 519857"/>
                <a:gd name="connsiteX71" fmla="*/ 254036 w 609544"/>
                <a:gd name="connsiteY71" fmla="*/ 215508 h 519857"/>
                <a:gd name="connsiteX72" fmla="*/ 215860 w 609544"/>
                <a:gd name="connsiteY72" fmla="*/ 253614 h 519857"/>
                <a:gd name="connsiteX73" fmla="*/ 177684 w 609544"/>
                <a:gd name="connsiteY73" fmla="*/ 215508 h 519857"/>
                <a:gd name="connsiteX74" fmla="*/ 215860 w 609544"/>
                <a:gd name="connsiteY74" fmla="*/ 177402 h 519857"/>
                <a:gd name="connsiteX75" fmla="*/ 127018 w 609544"/>
                <a:gd name="connsiteY75" fmla="*/ 177402 h 519857"/>
                <a:gd name="connsiteX76" fmla="*/ 165194 w 609544"/>
                <a:gd name="connsiteY76" fmla="*/ 215508 h 519857"/>
                <a:gd name="connsiteX77" fmla="*/ 127018 w 609544"/>
                <a:gd name="connsiteY77" fmla="*/ 253614 h 519857"/>
                <a:gd name="connsiteX78" fmla="*/ 88842 w 609544"/>
                <a:gd name="connsiteY78" fmla="*/ 215508 h 519857"/>
                <a:gd name="connsiteX79" fmla="*/ 127018 w 609544"/>
                <a:gd name="connsiteY79" fmla="*/ 177402 h 519857"/>
                <a:gd name="connsiteX80" fmla="*/ 304702 w 609544"/>
                <a:gd name="connsiteY80" fmla="*/ 88701 h 519857"/>
                <a:gd name="connsiteX81" fmla="*/ 342878 w 609544"/>
                <a:gd name="connsiteY81" fmla="*/ 126807 h 519857"/>
                <a:gd name="connsiteX82" fmla="*/ 304702 w 609544"/>
                <a:gd name="connsiteY82" fmla="*/ 164913 h 519857"/>
                <a:gd name="connsiteX83" fmla="*/ 266526 w 609544"/>
                <a:gd name="connsiteY83" fmla="*/ 126807 h 519857"/>
                <a:gd name="connsiteX84" fmla="*/ 304702 w 609544"/>
                <a:gd name="connsiteY84" fmla="*/ 88701 h 519857"/>
                <a:gd name="connsiteX85" fmla="*/ 215860 w 609544"/>
                <a:gd name="connsiteY85" fmla="*/ 88701 h 519857"/>
                <a:gd name="connsiteX86" fmla="*/ 254036 w 609544"/>
                <a:gd name="connsiteY86" fmla="*/ 126807 h 519857"/>
                <a:gd name="connsiteX87" fmla="*/ 215860 w 609544"/>
                <a:gd name="connsiteY87" fmla="*/ 164913 h 519857"/>
                <a:gd name="connsiteX88" fmla="*/ 177684 w 609544"/>
                <a:gd name="connsiteY88" fmla="*/ 126807 h 519857"/>
                <a:gd name="connsiteX89" fmla="*/ 215860 w 609544"/>
                <a:gd name="connsiteY89" fmla="*/ 88701 h 519857"/>
                <a:gd name="connsiteX90" fmla="*/ 304702 w 609544"/>
                <a:gd name="connsiteY90" fmla="*/ 0 h 519857"/>
                <a:gd name="connsiteX91" fmla="*/ 342878 w 609544"/>
                <a:gd name="connsiteY91" fmla="*/ 38106 h 519857"/>
                <a:gd name="connsiteX92" fmla="*/ 304702 w 609544"/>
                <a:gd name="connsiteY92" fmla="*/ 76212 h 519857"/>
                <a:gd name="connsiteX93" fmla="*/ 266526 w 609544"/>
                <a:gd name="connsiteY93" fmla="*/ 38106 h 519857"/>
                <a:gd name="connsiteX94" fmla="*/ 304702 w 609544"/>
                <a:gd name="connsiteY94" fmla="*/ 0 h 51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9544" h="519857">
                  <a:moveTo>
                    <a:pt x="304702" y="443645"/>
                  </a:moveTo>
                  <a:cubicBezTo>
                    <a:pt x="325786" y="443645"/>
                    <a:pt x="342878" y="460706"/>
                    <a:pt x="342878" y="481751"/>
                  </a:cubicBezTo>
                  <a:cubicBezTo>
                    <a:pt x="342878" y="502796"/>
                    <a:pt x="325786" y="519857"/>
                    <a:pt x="304702" y="519857"/>
                  </a:cubicBezTo>
                  <a:cubicBezTo>
                    <a:pt x="283618" y="519857"/>
                    <a:pt x="266526" y="502796"/>
                    <a:pt x="266526" y="481751"/>
                  </a:cubicBezTo>
                  <a:cubicBezTo>
                    <a:pt x="266526" y="460706"/>
                    <a:pt x="283618" y="443645"/>
                    <a:pt x="304702" y="443645"/>
                  </a:cubicBezTo>
                  <a:close/>
                  <a:moveTo>
                    <a:pt x="304702" y="354944"/>
                  </a:moveTo>
                  <a:cubicBezTo>
                    <a:pt x="325786" y="354944"/>
                    <a:pt x="342878" y="372005"/>
                    <a:pt x="342878" y="393050"/>
                  </a:cubicBezTo>
                  <a:cubicBezTo>
                    <a:pt x="342878" y="414095"/>
                    <a:pt x="325786" y="431156"/>
                    <a:pt x="304702" y="431156"/>
                  </a:cubicBezTo>
                  <a:cubicBezTo>
                    <a:pt x="283618" y="431156"/>
                    <a:pt x="266526" y="414095"/>
                    <a:pt x="266526" y="393050"/>
                  </a:cubicBezTo>
                  <a:cubicBezTo>
                    <a:pt x="266526" y="372005"/>
                    <a:pt x="283618" y="354944"/>
                    <a:pt x="304702" y="354944"/>
                  </a:cubicBezTo>
                  <a:close/>
                  <a:moveTo>
                    <a:pt x="215860" y="354944"/>
                  </a:moveTo>
                  <a:cubicBezTo>
                    <a:pt x="236944" y="354944"/>
                    <a:pt x="254036" y="372005"/>
                    <a:pt x="254036" y="393050"/>
                  </a:cubicBezTo>
                  <a:cubicBezTo>
                    <a:pt x="254036" y="414095"/>
                    <a:pt x="236944" y="431156"/>
                    <a:pt x="215860" y="431156"/>
                  </a:cubicBezTo>
                  <a:cubicBezTo>
                    <a:pt x="194776" y="431156"/>
                    <a:pt x="177684" y="414095"/>
                    <a:pt x="177684" y="393050"/>
                  </a:cubicBezTo>
                  <a:cubicBezTo>
                    <a:pt x="177684" y="372005"/>
                    <a:pt x="194776" y="354944"/>
                    <a:pt x="215860" y="354944"/>
                  </a:cubicBezTo>
                  <a:close/>
                  <a:moveTo>
                    <a:pt x="571368" y="266173"/>
                  </a:moveTo>
                  <a:cubicBezTo>
                    <a:pt x="592452" y="266173"/>
                    <a:pt x="609544" y="283249"/>
                    <a:pt x="609544" y="304314"/>
                  </a:cubicBezTo>
                  <a:cubicBezTo>
                    <a:pt x="609544" y="325379"/>
                    <a:pt x="592452" y="342455"/>
                    <a:pt x="571368" y="342455"/>
                  </a:cubicBezTo>
                  <a:cubicBezTo>
                    <a:pt x="550284" y="342455"/>
                    <a:pt x="533192" y="325379"/>
                    <a:pt x="533192" y="304314"/>
                  </a:cubicBezTo>
                  <a:cubicBezTo>
                    <a:pt x="533192" y="283249"/>
                    <a:pt x="550284" y="266173"/>
                    <a:pt x="571368" y="266173"/>
                  </a:cubicBezTo>
                  <a:close/>
                  <a:moveTo>
                    <a:pt x="482526" y="266173"/>
                  </a:moveTo>
                  <a:cubicBezTo>
                    <a:pt x="503570" y="266173"/>
                    <a:pt x="520702" y="283272"/>
                    <a:pt x="520702" y="304275"/>
                  </a:cubicBezTo>
                  <a:cubicBezTo>
                    <a:pt x="520702" y="325355"/>
                    <a:pt x="503570" y="342454"/>
                    <a:pt x="482526" y="342454"/>
                  </a:cubicBezTo>
                  <a:cubicBezTo>
                    <a:pt x="461482" y="342454"/>
                    <a:pt x="444350" y="325355"/>
                    <a:pt x="444350" y="304275"/>
                  </a:cubicBezTo>
                  <a:cubicBezTo>
                    <a:pt x="444350" y="283272"/>
                    <a:pt x="461404" y="266173"/>
                    <a:pt x="482526" y="266173"/>
                  </a:cubicBezTo>
                  <a:close/>
                  <a:moveTo>
                    <a:pt x="393653" y="266173"/>
                  </a:moveTo>
                  <a:cubicBezTo>
                    <a:pt x="414675" y="266173"/>
                    <a:pt x="431790" y="283272"/>
                    <a:pt x="431790" y="304275"/>
                  </a:cubicBezTo>
                  <a:cubicBezTo>
                    <a:pt x="431790" y="325355"/>
                    <a:pt x="414675" y="342376"/>
                    <a:pt x="393653" y="342454"/>
                  </a:cubicBezTo>
                  <a:cubicBezTo>
                    <a:pt x="372553" y="342454"/>
                    <a:pt x="355438" y="325355"/>
                    <a:pt x="355438" y="304275"/>
                  </a:cubicBezTo>
                  <a:cubicBezTo>
                    <a:pt x="355438" y="283272"/>
                    <a:pt x="372553" y="266173"/>
                    <a:pt x="393653" y="266173"/>
                  </a:cubicBezTo>
                  <a:close/>
                  <a:moveTo>
                    <a:pt x="304702" y="266173"/>
                  </a:moveTo>
                  <a:cubicBezTo>
                    <a:pt x="325786" y="266173"/>
                    <a:pt x="342878" y="283234"/>
                    <a:pt x="342878" y="304279"/>
                  </a:cubicBezTo>
                  <a:cubicBezTo>
                    <a:pt x="342878" y="325324"/>
                    <a:pt x="325786" y="342385"/>
                    <a:pt x="304702" y="342385"/>
                  </a:cubicBezTo>
                  <a:cubicBezTo>
                    <a:pt x="283618" y="342385"/>
                    <a:pt x="266526" y="325324"/>
                    <a:pt x="266526" y="304279"/>
                  </a:cubicBezTo>
                  <a:cubicBezTo>
                    <a:pt x="266526" y="283234"/>
                    <a:pt x="283618" y="266173"/>
                    <a:pt x="304702" y="266173"/>
                  </a:cubicBezTo>
                  <a:close/>
                  <a:moveTo>
                    <a:pt x="215860" y="266173"/>
                  </a:moveTo>
                  <a:cubicBezTo>
                    <a:pt x="236944" y="266173"/>
                    <a:pt x="254036" y="283234"/>
                    <a:pt x="254036" y="304279"/>
                  </a:cubicBezTo>
                  <a:cubicBezTo>
                    <a:pt x="254036" y="325324"/>
                    <a:pt x="236944" y="342385"/>
                    <a:pt x="215860" y="342385"/>
                  </a:cubicBezTo>
                  <a:cubicBezTo>
                    <a:pt x="194776" y="342385"/>
                    <a:pt x="177684" y="325324"/>
                    <a:pt x="177684" y="304279"/>
                  </a:cubicBezTo>
                  <a:cubicBezTo>
                    <a:pt x="177684" y="283234"/>
                    <a:pt x="194776" y="266173"/>
                    <a:pt x="215860" y="266173"/>
                  </a:cubicBezTo>
                  <a:close/>
                  <a:moveTo>
                    <a:pt x="127018" y="266173"/>
                  </a:moveTo>
                  <a:cubicBezTo>
                    <a:pt x="148102" y="266173"/>
                    <a:pt x="165194" y="283234"/>
                    <a:pt x="165194" y="304279"/>
                  </a:cubicBezTo>
                  <a:cubicBezTo>
                    <a:pt x="165194" y="325324"/>
                    <a:pt x="148102" y="342385"/>
                    <a:pt x="127018" y="342385"/>
                  </a:cubicBezTo>
                  <a:cubicBezTo>
                    <a:pt x="105934" y="342385"/>
                    <a:pt x="88842" y="325324"/>
                    <a:pt x="88842" y="304279"/>
                  </a:cubicBezTo>
                  <a:cubicBezTo>
                    <a:pt x="88842" y="283234"/>
                    <a:pt x="105934" y="266173"/>
                    <a:pt x="127018" y="266173"/>
                  </a:cubicBezTo>
                  <a:close/>
                  <a:moveTo>
                    <a:pt x="38176" y="221787"/>
                  </a:moveTo>
                  <a:cubicBezTo>
                    <a:pt x="59260" y="221787"/>
                    <a:pt x="76352" y="238848"/>
                    <a:pt x="76352" y="259893"/>
                  </a:cubicBezTo>
                  <a:cubicBezTo>
                    <a:pt x="76352" y="280938"/>
                    <a:pt x="59260" y="297999"/>
                    <a:pt x="38176" y="297999"/>
                  </a:cubicBezTo>
                  <a:cubicBezTo>
                    <a:pt x="17092" y="297999"/>
                    <a:pt x="0" y="280938"/>
                    <a:pt x="0" y="259893"/>
                  </a:cubicBezTo>
                  <a:cubicBezTo>
                    <a:pt x="0" y="238848"/>
                    <a:pt x="17092" y="221787"/>
                    <a:pt x="38176" y="221787"/>
                  </a:cubicBezTo>
                  <a:close/>
                  <a:moveTo>
                    <a:pt x="571368" y="177402"/>
                  </a:moveTo>
                  <a:cubicBezTo>
                    <a:pt x="592452" y="177402"/>
                    <a:pt x="609544" y="194463"/>
                    <a:pt x="609544" y="215508"/>
                  </a:cubicBezTo>
                  <a:cubicBezTo>
                    <a:pt x="609544" y="236553"/>
                    <a:pt x="592452" y="253614"/>
                    <a:pt x="571368" y="253614"/>
                  </a:cubicBezTo>
                  <a:cubicBezTo>
                    <a:pt x="550284" y="253614"/>
                    <a:pt x="533192" y="236553"/>
                    <a:pt x="533192" y="215508"/>
                  </a:cubicBezTo>
                  <a:cubicBezTo>
                    <a:pt x="533192" y="194463"/>
                    <a:pt x="550284" y="177402"/>
                    <a:pt x="571368" y="177402"/>
                  </a:cubicBezTo>
                  <a:close/>
                  <a:moveTo>
                    <a:pt x="482526" y="177402"/>
                  </a:moveTo>
                  <a:cubicBezTo>
                    <a:pt x="503570" y="177402"/>
                    <a:pt x="520702" y="194502"/>
                    <a:pt x="520702" y="215507"/>
                  </a:cubicBezTo>
                  <a:cubicBezTo>
                    <a:pt x="520702" y="236512"/>
                    <a:pt x="503570" y="253613"/>
                    <a:pt x="482526" y="253613"/>
                  </a:cubicBezTo>
                  <a:cubicBezTo>
                    <a:pt x="461482" y="253613"/>
                    <a:pt x="444350" y="236512"/>
                    <a:pt x="444350" y="215507"/>
                  </a:cubicBezTo>
                  <a:cubicBezTo>
                    <a:pt x="444350" y="194502"/>
                    <a:pt x="461404" y="177402"/>
                    <a:pt x="482526" y="177402"/>
                  </a:cubicBezTo>
                  <a:close/>
                  <a:moveTo>
                    <a:pt x="393653" y="177402"/>
                  </a:moveTo>
                  <a:cubicBezTo>
                    <a:pt x="414675" y="177402"/>
                    <a:pt x="431790" y="194502"/>
                    <a:pt x="431790" y="215507"/>
                  </a:cubicBezTo>
                  <a:cubicBezTo>
                    <a:pt x="431790" y="236512"/>
                    <a:pt x="414675" y="253613"/>
                    <a:pt x="393653" y="253613"/>
                  </a:cubicBezTo>
                  <a:cubicBezTo>
                    <a:pt x="372553" y="253613"/>
                    <a:pt x="355516" y="236512"/>
                    <a:pt x="355438" y="215507"/>
                  </a:cubicBezTo>
                  <a:cubicBezTo>
                    <a:pt x="355438" y="194502"/>
                    <a:pt x="372553" y="177402"/>
                    <a:pt x="393653" y="177402"/>
                  </a:cubicBezTo>
                  <a:close/>
                  <a:moveTo>
                    <a:pt x="304702" y="177402"/>
                  </a:moveTo>
                  <a:cubicBezTo>
                    <a:pt x="325786" y="177402"/>
                    <a:pt x="342878" y="194463"/>
                    <a:pt x="342878" y="215508"/>
                  </a:cubicBezTo>
                  <a:cubicBezTo>
                    <a:pt x="342878" y="236553"/>
                    <a:pt x="325786" y="253614"/>
                    <a:pt x="304702" y="253614"/>
                  </a:cubicBezTo>
                  <a:cubicBezTo>
                    <a:pt x="283618" y="253614"/>
                    <a:pt x="266526" y="236553"/>
                    <a:pt x="266526" y="215508"/>
                  </a:cubicBezTo>
                  <a:cubicBezTo>
                    <a:pt x="266526" y="194463"/>
                    <a:pt x="283618" y="177402"/>
                    <a:pt x="304702" y="177402"/>
                  </a:cubicBezTo>
                  <a:close/>
                  <a:moveTo>
                    <a:pt x="215860" y="177402"/>
                  </a:moveTo>
                  <a:cubicBezTo>
                    <a:pt x="236944" y="177402"/>
                    <a:pt x="254036" y="194463"/>
                    <a:pt x="254036" y="215508"/>
                  </a:cubicBezTo>
                  <a:cubicBezTo>
                    <a:pt x="254036" y="236553"/>
                    <a:pt x="236944" y="253614"/>
                    <a:pt x="215860" y="253614"/>
                  </a:cubicBezTo>
                  <a:cubicBezTo>
                    <a:pt x="194776" y="253614"/>
                    <a:pt x="177684" y="236553"/>
                    <a:pt x="177684" y="215508"/>
                  </a:cubicBezTo>
                  <a:cubicBezTo>
                    <a:pt x="177684" y="194463"/>
                    <a:pt x="194776" y="177402"/>
                    <a:pt x="215860" y="177402"/>
                  </a:cubicBezTo>
                  <a:close/>
                  <a:moveTo>
                    <a:pt x="127018" y="177402"/>
                  </a:moveTo>
                  <a:cubicBezTo>
                    <a:pt x="148102" y="177402"/>
                    <a:pt x="165194" y="194463"/>
                    <a:pt x="165194" y="215508"/>
                  </a:cubicBezTo>
                  <a:cubicBezTo>
                    <a:pt x="165194" y="236553"/>
                    <a:pt x="148102" y="253614"/>
                    <a:pt x="127018" y="253614"/>
                  </a:cubicBezTo>
                  <a:cubicBezTo>
                    <a:pt x="105934" y="253614"/>
                    <a:pt x="88842" y="236553"/>
                    <a:pt x="88842" y="215508"/>
                  </a:cubicBezTo>
                  <a:cubicBezTo>
                    <a:pt x="88842" y="194463"/>
                    <a:pt x="105934" y="177402"/>
                    <a:pt x="127018" y="177402"/>
                  </a:cubicBezTo>
                  <a:close/>
                  <a:moveTo>
                    <a:pt x="304702" y="88701"/>
                  </a:moveTo>
                  <a:cubicBezTo>
                    <a:pt x="325786" y="88701"/>
                    <a:pt x="342878" y="105762"/>
                    <a:pt x="342878" y="126807"/>
                  </a:cubicBezTo>
                  <a:cubicBezTo>
                    <a:pt x="342878" y="147852"/>
                    <a:pt x="325786" y="164913"/>
                    <a:pt x="304702" y="164913"/>
                  </a:cubicBezTo>
                  <a:cubicBezTo>
                    <a:pt x="283618" y="164913"/>
                    <a:pt x="266526" y="147852"/>
                    <a:pt x="266526" y="126807"/>
                  </a:cubicBezTo>
                  <a:cubicBezTo>
                    <a:pt x="266526" y="105762"/>
                    <a:pt x="283618" y="88701"/>
                    <a:pt x="304702" y="88701"/>
                  </a:cubicBezTo>
                  <a:close/>
                  <a:moveTo>
                    <a:pt x="215860" y="88701"/>
                  </a:moveTo>
                  <a:cubicBezTo>
                    <a:pt x="236944" y="88701"/>
                    <a:pt x="254036" y="105762"/>
                    <a:pt x="254036" y="126807"/>
                  </a:cubicBezTo>
                  <a:cubicBezTo>
                    <a:pt x="254036" y="147852"/>
                    <a:pt x="236944" y="164913"/>
                    <a:pt x="215860" y="164913"/>
                  </a:cubicBezTo>
                  <a:cubicBezTo>
                    <a:pt x="194776" y="164913"/>
                    <a:pt x="177684" y="147852"/>
                    <a:pt x="177684" y="126807"/>
                  </a:cubicBezTo>
                  <a:cubicBezTo>
                    <a:pt x="177684" y="105762"/>
                    <a:pt x="194776" y="88701"/>
                    <a:pt x="215860" y="88701"/>
                  </a:cubicBezTo>
                  <a:close/>
                  <a:moveTo>
                    <a:pt x="304702" y="0"/>
                  </a:moveTo>
                  <a:cubicBezTo>
                    <a:pt x="325786" y="0"/>
                    <a:pt x="342878" y="17061"/>
                    <a:pt x="342878" y="38106"/>
                  </a:cubicBezTo>
                  <a:cubicBezTo>
                    <a:pt x="342878" y="59151"/>
                    <a:pt x="325786" y="76212"/>
                    <a:pt x="304702" y="76212"/>
                  </a:cubicBezTo>
                  <a:cubicBezTo>
                    <a:pt x="283618" y="76212"/>
                    <a:pt x="266526" y="59151"/>
                    <a:pt x="266526" y="38106"/>
                  </a:cubicBezTo>
                  <a:cubicBezTo>
                    <a:pt x="266526" y="17061"/>
                    <a:pt x="283618" y="0"/>
                    <a:pt x="304702" y="0"/>
                  </a:cubicBezTo>
                  <a:close/>
                </a:path>
              </a:pathLst>
            </a:custGeom>
            <a:solidFill>
              <a:srgbClr val="0263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250623" y="4544028"/>
            <a:ext cx="771612" cy="229285"/>
            <a:chOff x="2423593" y="4681412"/>
            <a:chExt cx="771612" cy="229285"/>
          </a:xfrm>
        </p:grpSpPr>
        <p:sp>
          <p:nvSpPr>
            <p:cNvPr id="48" name="dotted-left-arrow_45427"/>
            <p:cNvSpPr>
              <a:spLocks noChangeAspect="1"/>
            </p:cNvSpPr>
            <p:nvPr/>
          </p:nvSpPr>
          <p:spPr>
            <a:xfrm rot="16200000">
              <a:off x="2406724" y="4698281"/>
              <a:ext cx="229285" cy="195548"/>
            </a:xfrm>
            <a:custGeom>
              <a:avLst/>
              <a:gdLst>
                <a:gd name="connsiteX0" fmla="*/ 304702 w 609544"/>
                <a:gd name="connsiteY0" fmla="*/ 443645 h 519857"/>
                <a:gd name="connsiteX1" fmla="*/ 342878 w 609544"/>
                <a:gd name="connsiteY1" fmla="*/ 481751 h 519857"/>
                <a:gd name="connsiteX2" fmla="*/ 304702 w 609544"/>
                <a:gd name="connsiteY2" fmla="*/ 519857 h 519857"/>
                <a:gd name="connsiteX3" fmla="*/ 266526 w 609544"/>
                <a:gd name="connsiteY3" fmla="*/ 481751 h 519857"/>
                <a:gd name="connsiteX4" fmla="*/ 304702 w 609544"/>
                <a:gd name="connsiteY4" fmla="*/ 443645 h 519857"/>
                <a:gd name="connsiteX5" fmla="*/ 304702 w 609544"/>
                <a:gd name="connsiteY5" fmla="*/ 354944 h 519857"/>
                <a:gd name="connsiteX6" fmla="*/ 342878 w 609544"/>
                <a:gd name="connsiteY6" fmla="*/ 393050 h 519857"/>
                <a:gd name="connsiteX7" fmla="*/ 304702 w 609544"/>
                <a:gd name="connsiteY7" fmla="*/ 431156 h 519857"/>
                <a:gd name="connsiteX8" fmla="*/ 266526 w 609544"/>
                <a:gd name="connsiteY8" fmla="*/ 393050 h 519857"/>
                <a:gd name="connsiteX9" fmla="*/ 304702 w 609544"/>
                <a:gd name="connsiteY9" fmla="*/ 354944 h 519857"/>
                <a:gd name="connsiteX10" fmla="*/ 215860 w 609544"/>
                <a:gd name="connsiteY10" fmla="*/ 354944 h 519857"/>
                <a:gd name="connsiteX11" fmla="*/ 254036 w 609544"/>
                <a:gd name="connsiteY11" fmla="*/ 393050 h 519857"/>
                <a:gd name="connsiteX12" fmla="*/ 215860 w 609544"/>
                <a:gd name="connsiteY12" fmla="*/ 431156 h 519857"/>
                <a:gd name="connsiteX13" fmla="*/ 177684 w 609544"/>
                <a:gd name="connsiteY13" fmla="*/ 393050 h 519857"/>
                <a:gd name="connsiteX14" fmla="*/ 215860 w 609544"/>
                <a:gd name="connsiteY14" fmla="*/ 354944 h 519857"/>
                <a:gd name="connsiteX15" fmla="*/ 571368 w 609544"/>
                <a:gd name="connsiteY15" fmla="*/ 266173 h 519857"/>
                <a:gd name="connsiteX16" fmla="*/ 609544 w 609544"/>
                <a:gd name="connsiteY16" fmla="*/ 304314 h 519857"/>
                <a:gd name="connsiteX17" fmla="*/ 571368 w 609544"/>
                <a:gd name="connsiteY17" fmla="*/ 342455 h 519857"/>
                <a:gd name="connsiteX18" fmla="*/ 533192 w 609544"/>
                <a:gd name="connsiteY18" fmla="*/ 304314 h 519857"/>
                <a:gd name="connsiteX19" fmla="*/ 571368 w 609544"/>
                <a:gd name="connsiteY19" fmla="*/ 266173 h 519857"/>
                <a:gd name="connsiteX20" fmla="*/ 482526 w 609544"/>
                <a:gd name="connsiteY20" fmla="*/ 266173 h 519857"/>
                <a:gd name="connsiteX21" fmla="*/ 520702 w 609544"/>
                <a:gd name="connsiteY21" fmla="*/ 304275 h 519857"/>
                <a:gd name="connsiteX22" fmla="*/ 482526 w 609544"/>
                <a:gd name="connsiteY22" fmla="*/ 342454 h 519857"/>
                <a:gd name="connsiteX23" fmla="*/ 444350 w 609544"/>
                <a:gd name="connsiteY23" fmla="*/ 304275 h 519857"/>
                <a:gd name="connsiteX24" fmla="*/ 482526 w 609544"/>
                <a:gd name="connsiteY24" fmla="*/ 266173 h 519857"/>
                <a:gd name="connsiteX25" fmla="*/ 393653 w 609544"/>
                <a:gd name="connsiteY25" fmla="*/ 266173 h 519857"/>
                <a:gd name="connsiteX26" fmla="*/ 431790 w 609544"/>
                <a:gd name="connsiteY26" fmla="*/ 304275 h 519857"/>
                <a:gd name="connsiteX27" fmla="*/ 393653 w 609544"/>
                <a:gd name="connsiteY27" fmla="*/ 342454 h 519857"/>
                <a:gd name="connsiteX28" fmla="*/ 355438 w 609544"/>
                <a:gd name="connsiteY28" fmla="*/ 304275 h 519857"/>
                <a:gd name="connsiteX29" fmla="*/ 393653 w 609544"/>
                <a:gd name="connsiteY29" fmla="*/ 266173 h 519857"/>
                <a:gd name="connsiteX30" fmla="*/ 304702 w 609544"/>
                <a:gd name="connsiteY30" fmla="*/ 266173 h 519857"/>
                <a:gd name="connsiteX31" fmla="*/ 342878 w 609544"/>
                <a:gd name="connsiteY31" fmla="*/ 304279 h 519857"/>
                <a:gd name="connsiteX32" fmla="*/ 304702 w 609544"/>
                <a:gd name="connsiteY32" fmla="*/ 342385 h 519857"/>
                <a:gd name="connsiteX33" fmla="*/ 266526 w 609544"/>
                <a:gd name="connsiteY33" fmla="*/ 304279 h 519857"/>
                <a:gd name="connsiteX34" fmla="*/ 304702 w 609544"/>
                <a:gd name="connsiteY34" fmla="*/ 266173 h 519857"/>
                <a:gd name="connsiteX35" fmla="*/ 215860 w 609544"/>
                <a:gd name="connsiteY35" fmla="*/ 266173 h 519857"/>
                <a:gd name="connsiteX36" fmla="*/ 254036 w 609544"/>
                <a:gd name="connsiteY36" fmla="*/ 304279 h 519857"/>
                <a:gd name="connsiteX37" fmla="*/ 215860 w 609544"/>
                <a:gd name="connsiteY37" fmla="*/ 342385 h 519857"/>
                <a:gd name="connsiteX38" fmla="*/ 177684 w 609544"/>
                <a:gd name="connsiteY38" fmla="*/ 304279 h 519857"/>
                <a:gd name="connsiteX39" fmla="*/ 215860 w 609544"/>
                <a:gd name="connsiteY39" fmla="*/ 266173 h 519857"/>
                <a:gd name="connsiteX40" fmla="*/ 127018 w 609544"/>
                <a:gd name="connsiteY40" fmla="*/ 266173 h 519857"/>
                <a:gd name="connsiteX41" fmla="*/ 165194 w 609544"/>
                <a:gd name="connsiteY41" fmla="*/ 304279 h 519857"/>
                <a:gd name="connsiteX42" fmla="*/ 127018 w 609544"/>
                <a:gd name="connsiteY42" fmla="*/ 342385 h 519857"/>
                <a:gd name="connsiteX43" fmla="*/ 88842 w 609544"/>
                <a:gd name="connsiteY43" fmla="*/ 304279 h 519857"/>
                <a:gd name="connsiteX44" fmla="*/ 127018 w 609544"/>
                <a:gd name="connsiteY44" fmla="*/ 266173 h 519857"/>
                <a:gd name="connsiteX45" fmla="*/ 38176 w 609544"/>
                <a:gd name="connsiteY45" fmla="*/ 221787 h 519857"/>
                <a:gd name="connsiteX46" fmla="*/ 76352 w 609544"/>
                <a:gd name="connsiteY46" fmla="*/ 259893 h 519857"/>
                <a:gd name="connsiteX47" fmla="*/ 38176 w 609544"/>
                <a:gd name="connsiteY47" fmla="*/ 297999 h 519857"/>
                <a:gd name="connsiteX48" fmla="*/ 0 w 609544"/>
                <a:gd name="connsiteY48" fmla="*/ 259893 h 519857"/>
                <a:gd name="connsiteX49" fmla="*/ 38176 w 609544"/>
                <a:gd name="connsiteY49" fmla="*/ 221787 h 519857"/>
                <a:gd name="connsiteX50" fmla="*/ 571368 w 609544"/>
                <a:gd name="connsiteY50" fmla="*/ 177402 h 519857"/>
                <a:gd name="connsiteX51" fmla="*/ 609544 w 609544"/>
                <a:gd name="connsiteY51" fmla="*/ 215508 h 519857"/>
                <a:gd name="connsiteX52" fmla="*/ 571368 w 609544"/>
                <a:gd name="connsiteY52" fmla="*/ 253614 h 519857"/>
                <a:gd name="connsiteX53" fmla="*/ 533192 w 609544"/>
                <a:gd name="connsiteY53" fmla="*/ 215508 h 519857"/>
                <a:gd name="connsiteX54" fmla="*/ 571368 w 609544"/>
                <a:gd name="connsiteY54" fmla="*/ 177402 h 519857"/>
                <a:gd name="connsiteX55" fmla="*/ 482526 w 609544"/>
                <a:gd name="connsiteY55" fmla="*/ 177402 h 519857"/>
                <a:gd name="connsiteX56" fmla="*/ 520702 w 609544"/>
                <a:gd name="connsiteY56" fmla="*/ 215507 h 519857"/>
                <a:gd name="connsiteX57" fmla="*/ 482526 w 609544"/>
                <a:gd name="connsiteY57" fmla="*/ 253613 h 519857"/>
                <a:gd name="connsiteX58" fmla="*/ 444350 w 609544"/>
                <a:gd name="connsiteY58" fmla="*/ 215507 h 519857"/>
                <a:gd name="connsiteX59" fmla="*/ 482526 w 609544"/>
                <a:gd name="connsiteY59" fmla="*/ 177402 h 519857"/>
                <a:gd name="connsiteX60" fmla="*/ 393653 w 609544"/>
                <a:gd name="connsiteY60" fmla="*/ 177402 h 519857"/>
                <a:gd name="connsiteX61" fmla="*/ 431790 w 609544"/>
                <a:gd name="connsiteY61" fmla="*/ 215507 h 519857"/>
                <a:gd name="connsiteX62" fmla="*/ 393653 w 609544"/>
                <a:gd name="connsiteY62" fmla="*/ 253613 h 519857"/>
                <a:gd name="connsiteX63" fmla="*/ 355438 w 609544"/>
                <a:gd name="connsiteY63" fmla="*/ 215507 h 519857"/>
                <a:gd name="connsiteX64" fmla="*/ 393653 w 609544"/>
                <a:gd name="connsiteY64" fmla="*/ 177402 h 519857"/>
                <a:gd name="connsiteX65" fmla="*/ 304702 w 609544"/>
                <a:gd name="connsiteY65" fmla="*/ 177402 h 519857"/>
                <a:gd name="connsiteX66" fmla="*/ 342878 w 609544"/>
                <a:gd name="connsiteY66" fmla="*/ 215508 h 519857"/>
                <a:gd name="connsiteX67" fmla="*/ 304702 w 609544"/>
                <a:gd name="connsiteY67" fmla="*/ 253614 h 519857"/>
                <a:gd name="connsiteX68" fmla="*/ 266526 w 609544"/>
                <a:gd name="connsiteY68" fmla="*/ 215508 h 519857"/>
                <a:gd name="connsiteX69" fmla="*/ 304702 w 609544"/>
                <a:gd name="connsiteY69" fmla="*/ 177402 h 519857"/>
                <a:gd name="connsiteX70" fmla="*/ 215860 w 609544"/>
                <a:gd name="connsiteY70" fmla="*/ 177402 h 519857"/>
                <a:gd name="connsiteX71" fmla="*/ 254036 w 609544"/>
                <a:gd name="connsiteY71" fmla="*/ 215508 h 519857"/>
                <a:gd name="connsiteX72" fmla="*/ 215860 w 609544"/>
                <a:gd name="connsiteY72" fmla="*/ 253614 h 519857"/>
                <a:gd name="connsiteX73" fmla="*/ 177684 w 609544"/>
                <a:gd name="connsiteY73" fmla="*/ 215508 h 519857"/>
                <a:gd name="connsiteX74" fmla="*/ 215860 w 609544"/>
                <a:gd name="connsiteY74" fmla="*/ 177402 h 519857"/>
                <a:gd name="connsiteX75" fmla="*/ 127018 w 609544"/>
                <a:gd name="connsiteY75" fmla="*/ 177402 h 519857"/>
                <a:gd name="connsiteX76" fmla="*/ 165194 w 609544"/>
                <a:gd name="connsiteY76" fmla="*/ 215508 h 519857"/>
                <a:gd name="connsiteX77" fmla="*/ 127018 w 609544"/>
                <a:gd name="connsiteY77" fmla="*/ 253614 h 519857"/>
                <a:gd name="connsiteX78" fmla="*/ 88842 w 609544"/>
                <a:gd name="connsiteY78" fmla="*/ 215508 h 519857"/>
                <a:gd name="connsiteX79" fmla="*/ 127018 w 609544"/>
                <a:gd name="connsiteY79" fmla="*/ 177402 h 519857"/>
                <a:gd name="connsiteX80" fmla="*/ 304702 w 609544"/>
                <a:gd name="connsiteY80" fmla="*/ 88701 h 519857"/>
                <a:gd name="connsiteX81" fmla="*/ 342878 w 609544"/>
                <a:gd name="connsiteY81" fmla="*/ 126807 h 519857"/>
                <a:gd name="connsiteX82" fmla="*/ 304702 w 609544"/>
                <a:gd name="connsiteY82" fmla="*/ 164913 h 519857"/>
                <a:gd name="connsiteX83" fmla="*/ 266526 w 609544"/>
                <a:gd name="connsiteY83" fmla="*/ 126807 h 519857"/>
                <a:gd name="connsiteX84" fmla="*/ 304702 w 609544"/>
                <a:gd name="connsiteY84" fmla="*/ 88701 h 519857"/>
                <a:gd name="connsiteX85" fmla="*/ 215860 w 609544"/>
                <a:gd name="connsiteY85" fmla="*/ 88701 h 519857"/>
                <a:gd name="connsiteX86" fmla="*/ 254036 w 609544"/>
                <a:gd name="connsiteY86" fmla="*/ 126807 h 519857"/>
                <a:gd name="connsiteX87" fmla="*/ 215860 w 609544"/>
                <a:gd name="connsiteY87" fmla="*/ 164913 h 519857"/>
                <a:gd name="connsiteX88" fmla="*/ 177684 w 609544"/>
                <a:gd name="connsiteY88" fmla="*/ 126807 h 519857"/>
                <a:gd name="connsiteX89" fmla="*/ 215860 w 609544"/>
                <a:gd name="connsiteY89" fmla="*/ 88701 h 519857"/>
                <a:gd name="connsiteX90" fmla="*/ 304702 w 609544"/>
                <a:gd name="connsiteY90" fmla="*/ 0 h 519857"/>
                <a:gd name="connsiteX91" fmla="*/ 342878 w 609544"/>
                <a:gd name="connsiteY91" fmla="*/ 38106 h 519857"/>
                <a:gd name="connsiteX92" fmla="*/ 304702 w 609544"/>
                <a:gd name="connsiteY92" fmla="*/ 76212 h 519857"/>
                <a:gd name="connsiteX93" fmla="*/ 266526 w 609544"/>
                <a:gd name="connsiteY93" fmla="*/ 38106 h 519857"/>
                <a:gd name="connsiteX94" fmla="*/ 304702 w 609544"/>
                <a:gd name="connsiteY94" fmla="*/ 0 h 51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9544" h="519857">
                  <a:moveTo>
                    <a:pt x="304702" y="443645"/>
                  </a:moveTo>
                  <a:cubicBezTo>
                    <a:pt x="325786" y="443645"/>
                    <a:pt x="342878" y="460706"/>
                    <a:pt x="342878" y="481751"/>
                  </a:cubicBezTo>
                  <a:cubicBezTo>
                    <a:pt x="342878" y="502796"/>
                    <a:pt x="325786" y="519857"/>
                    <a:pt x="304702" y="519857"/>
                  </a:cubicBezTo>
                  <a:cubicBezTo>
                    <a:pt x="283618" y="519857"/>
                    <a:pt x="266526" y="502796"/>
                    <a:pt x="266526" y="481751"/>
                  </a:cubicBezTo>
                  <a:cubicBezTo>
                    <a:pt x="266526" y="460706"/>
                    <a:pt x="283618" y="443645"/>
                    <a:pt x="304702" y="443645"/>
                  </a:cubicBezTo>
                  <a:close/>
                  <a:moveTo>
                    <a:pt x="304702" y="354944"/>
                  </a:moveTo>
                  <a:cubicBezTo>
                    <a:pt x="325786" y="354944"/>
                    <a:pt x="342878" y="372005"/>
                    <a:pt x="342878" y="393050"/>
                  </a:cubicBezTo>
                  <a:cubicBezTo>
                    <a:pt x="342878" y="414095"/>
                    <a:pt x="325786" y="431156"/>
                    <a:pt x="304702" y="431156"/>
                  </a:cubicBezTo>
                  <a:cubicBezTo>
                    <a:pt x="283618" y="431156"/>
                    <a:pt x="266526" y="414095"/>
                    <a:pt x="266526" y="393050"/>
                  </a:cubicBezTo>
                  <a:cubicBezTo>
                    <a:pt x="266526" y="372005"/>
                    <a:pt x="283618" y="354944"/>
                    <a:pt x="304702" y="354944"/>
                  </a:cubicBezTo>
                  <a:close/>
                  <a:moveTo>
                    <a:pt x="215860" y="354944"/>
                  </a:moveTo>
                  <a:cubicBezTo>
                    <a:pt x="236944" y="354944"/>
                    <a:pt x="254036" y="372005"/>
                    <a:pt x="254036" y="393050"/>
                  </a:cubicBezTo>
                  <a:cubicBezTo>
                    <a:pt x="254036" y="414095"/>
                    <a:pt x="236944" y="431156"/>
                    <a:pt x="215860" y="431156"/>
                  </a:cubicBezTo>
                  <a:cubicBezTo>
                    <a:pt x="194776" y="431156"/>
                    <a:pt x="177684" y="414095"/>
                    <a:pt x="177684" y="393050"/>
                  </a:cubicBezTo>
                  <a:cubicBezTo>
                    <a:pt x="177684" y="372005"/>
                    <a:pt x="194776" y="354944"/>
                    <a:pt x="215860" y="354944"/>
                  </a:cubicBezTo>
                  <a:close/>
                  <a:moveTo>
                    <a:pt x="571368" y="266173"/>
                  </a:moveTo>
                  <a:cubicBezTo>
                    <a:pt x="592452" y="266173"/>
                    <a:pt x="609544" y="283249"/>
                    <a:pt x="609544" y="304314"/>
                  </a:cubicBezTo>
                  <a:cubicBezTo>
                    <a:pt x="609544" y="325379"/>
                    <a:pt x="592452" y="342455"/>
                    <a:pt x="571368" y="342455"/>
                  </a:cubicBezTo>
                  <a:cubicBezTo>
                    <a:pt x="550284" y="342455"/>
                    <a:pt x="533192" y="325379"/>
                    <a:pt x="533192" y="304314"/>
                  </a:cubicBezTo>
                  <a:cubicBezTo>
                    <a:pt x="533192" y="283249"/>
                    <a:pt x="550284" y="266173"/>
                    <a:pt x="571368" y="266173"/>
                  </a:cubicBezTo>
                  <a:close/>
                  <a:moveTo>
                    <a:pt x="482526" y="266173"/>
                  </a:moveTo>
                  <a:cubicBezTo>
                    <a:pt x="503570" y="266173"/>
                    <a:pt x="520702" y="283272"/>
                    <a:pt x="520702" y="304275"/>
                  </a:cubicBezTo>
                  <a:cubicBezTo>
                    <a:pt x="520702" y="325355"/>
                    <a:pt x="503570" y="342454"/>
                    <a:pt x="482526" y="342454"/>
                  </a:cubicBezTo>
                  <a:cubicBezTo>
                    <a:pt x="461482" y="342454"/>
                    <a:pt x="444350" y="325355"/>
                    <a:pt x="444350" y="304275"/>
                  </a:cubicBezTo>
                  <a:cubicBezTo>
                    <a:pt x="444350" y="283272"/>
                    <a:pt x="461404" y="266173"/>
                    <a:pt x="482526" y="266173"/>
                  </a:cubicBezTo>
                  <a:close/>
                  <a:moveTo>
                    <a:pt x="393653" y="266173"/>
                  </a:moveTo>
                  <a:cubicBezTo>
                    <a:pt x="414675" y="266173"/>
                    <a:pt x="431790" y="283272"/>
                    <a:pt x="431790" y="304275"/>
                  </a:cubicBezTo>
                  <a:cubicBezTo>
                    <a:pt x="431790" y="325355"/>
                    <a:pt x="414675" y="342376"/>
                    <a:pt x="393653" y="342454"/>
                  </a:cubicBezTo>
                  <a:cubicBezTo>
                    <a:pt x="372553" y="342454"/>
                    <a:pt x="355438" y="325355"/>
                    <a:pt x="355438" y="304275"/>
                  </a:cubicBezTo>
                  <a:cubicBezTo>
                    <a:pt x="355438" y="283272"/>
                    <a:pt x="372553" y="266173"/>
                    <a:pt x="393653" y="266173"/>
                  </a:cubicBezTo>
                  <a:close/>
                  <a:moveTo>
                    <a:pt x="304702" y="266173"/>
                  </a:moveTo>
                  <a:cubicBezTo>
                    <a:pt x="325786" y="266173"/>
                    <a:pt x="342878" y="283234"/>
                    <a:pt x="342878" y="304279"/>
                  </a:cubicBezTo>
                  <a:cubicBezTo>
                    <a:pt x="342878" y="325324"/>
                    <a:pt x="325786" y="342385"/>
                    <a:pt x="304702" y="342385"/>
                  </a:cubicBezTo>
                  <a:cubicBezTo>
                    <a:pt x="283618" y="342385"/>
                    <a:pt x="266526" y="325324"/>
                    <a:pt x="266526" y="304279"/>
                  </a:cubicBezTo>
                  <a:cubicBezTo>
                    <a:pt x="266526" y="283234"/>
                    <a:pt x="283618" y="266173"/>
                    <a:pt x="304702" y="266173"/>
                  </a:cubicBezTo>
                  <a:close/>
                  <a:moveTo>
                    <a:pt x="215860" y="266173"/>
                  </a:moveTo>
                  <a:cubicBezTo>
                    <a:pt x="236944" y="266173"/>
                    <a:pt x="254036" y="283234"/>
                    <a:pt x="254036" y="304279"/>
                  </a:cubicBezTo>
                  <a:cubicBezTo>
                    <a:pt x="254036" y="325324"/>
                    <a:pt x="236944" y="342385"/>
                    <a:pt x="215860" y="342385"/>
                  </a:cubicBezTo>
                  <a:cubicBezTo>
                    <a:pt x="194776" y="342385"/>
                    <a:pt x="177684" y="325324"/>
                    <a:pt x="177684" y="304279"/>
                  </a:cubicBezTo>
                  <a:cubicBezTo>
                    <a:pt x="177684" y="283234"/>
                    <a:pt x="194776" y="266173"/>
                    <a:pt x="215860" y="266173"/>
                  </a:cubicBezTo>
                  <a:close/>
                  <a:moveTo>
                    <a:pt x="127018" y="266173"/>
                  </a:moveTo>
                  <a:cubicBezTo>
                    <a:pt x="148102" y="266173"/>
                    <a:pt x="165194" y="283234"/>
                    <a:pt x="165194" y="304279"/>
                  </a:cubicBezTo>
                  <a:cubicBezTo>
                    <a:pt x="165194" y="325324"/>
                    <a:pt x="148102" y="342385"/>
                    <a:pt x="127018" y="342385"/>
                  </a:cubicBezTo>
                  <a:cubicBezTo>
                    <a:pt x="105934" y="342385"/>
                    <a:pt x="88842" y="325324"/>
                    <a:pt x="88842" y="304279"/>
                  </a:cubicBezTo>
                  <a:cubicBezTo>
                    <a:pt x="88842" y="283234"/>
                    <a:pt x="105934" y="266173"/>
                    <a:pt x="127018" y="266173"/>
                  </a:cubicBezTo>
                  <a:close/>
                  <a:moveTo>
                    <a:pt x="38176" y="221787"/>
                  </a:moveTo>
                  <a:cubicBezTo>
                    <a:pt x="59260" y="221787"/>
                    <a:pt x="76352" y="238848"/>
                    <a:pt x="76352" y="259893"/>
                  </a:cubicBezTo>
                  <a:cubicBezTo>
                    <a:pt x="76352" y="280938"/>
                    <a:pt x="59260" y="297999"/>
                    <a:pt x="38176" y="297999"/>
                  </a:cubicBezTo>
                  <a:cubicBezTo>
                    <a:pt x="17092" y="297999"/>
                    <a:pt x="0" y="280938"/>
                    <a:pt x="0" y="259893"/>
                  </a:cubicBezTo>
                  <a:cubicBezTo>
                    <a:pt x="0" y="238848"/>
                    <a:pt x="17092" y="221787"/>
                    <a:pt x="38176" y="221787"/>
                  </a:cubicBezTo>
                  <a:close/>
                  <a:moveTo>
                    <a:pt x="571368" y="177402"/>
                  </a:moveTo>
                  <a:cubicBezTo>
                    <a:pt x="592452" y="177402"/>
                    <a:pt x="609544" y="194463"/>
                    <a:pt x="609544" y="215508"/>
                  </a:cubicBezTo>
                  <a:cubicBezTo>
                    <a:pt x="609544" y="236553"/>
                    <a:pt x="592452" y="253614"/>
                    <a:pt x="571368" y="253614"/>
                  </a:cubicBezTo>
                  <a:cubicBezTo>
                    <a:pt x="550284" y="253614"/>
                    <a:pt x="533192" y="236553"/>
                    <a:pt x="533192" y="215508"/>
                  </a:cubicBezTo>
                  <a:cubicBezTo>
                    <a:pt x="533192" y="194463"/>
                    <a:pt x="550284" y="177402"/>
                    <a:pt x="571368" y="177402"/>
                  </a:cubicBezTo>
                  <a:close/>
                  <a:moveTo>
                    <a:pt x="482526" y="177402"/>
                  </a:moveTo>
                  <a:cubicBezTo>
                    <a:pt x="503570" y="177402"/>
                    <a:pt x="520702" y="194502"/>
                    <a:pt x="520702" y="215507"/>
                  </a:cubicBezTo>
                  <a:cubicBezTo>
                    <a:pt x="520702" y="236512"/>
                    <a:pt x="503570" y="253613"/>
                    <a:pt x="482526" y="253613"/>
                  </a:cubicBezTo>
                  <a:cubicBezTo>
                    <a:pt x="461482" y="253613"/>
                    <a:pt x="444350" y="236512"/>
                    <a:pt x="444350" y="215507"/>
                  </a:cubicBezTo>
                  <a:cubicBezTo>
                    <a:pt x="444350" y="194502"/>
                    <a:pt x="461404" y="177402"/>
                    <a:pt x="482526" y="177402"/>
                  </a:cubicBezTo>
                  <a:close/>
                  <a:moveTo>
                    <a:pt x="393653" y="177402"/>
                  </a:moveTo>
                  <a:cubicBezTo>
                    <a:pt x="414675" y="177402"/>
                    <a:pt x="431790" y="194502"/>
                    <a:pt x="431790" y="215507"/>
                  </a:cubicBezTo>
                  <a:cubicBezTo>
                    <a:pt x="431790" y="236512"/>
                    <a:pt x="414675" y="253613"/>
                    <a:pt x="393653" y="253613"/>
                  </a:cubicBezTo>
                  <a:cubicBezTo>
                    <a:pt x="372553" y="253613"/>
                    <a:pt x="355516" y="236512"/>
                    <a:pt x="355438" y="215507"/>
                  </a:cubicBezTo>
                  <a:cubicBezTo>
                    <a:pt x="355438" y="194502"/>
                    <a:pt x="372553" y="177402"/>
                    <a:pt x="393653" y="177402"/>
                  </a:cubicBezTo>
                  <a:close/>
                  <a:moveTo>
                    <a:pt x="304702" y="177402"/>
                  </a:moveTo>
                  <a:cubicBezTo>
                    <a:pt x="325786" y="177402"/>
                    <a:pt x="342878" y="194463"/>
                    <a:pt x="342878" y="215508"/>
                  </a:cubicBezTo>
                  <a:cubicBezTo>
                    <a:pt x="342878" y="236553"/>
                    <a:pt x="325786" y="253614"/>
                    <a:pt x="304702" y="253614"/>
                  </a:cubicBezTo>
                  <a:cubicBezTo>
                    <a:pt x="283618" y="253614"/>
                    <a:pt x="266526" y="236553"/>
                    <a:pt x="266526" y="215508"/>
                  </a:cubicBezTo>
                  <a:cubicBezTo>
                    <a:pt x="266526" y="194463"/>
                    <a:pt x="283618" y="177402"/>
                    <a:pt x="304702" y="177402"/>
                  </a:cubicBezTo>
                  <a:close/>
                  <a:moveTo>
                    <a:pt x="215860" y="177402"/>
                  </a:moveTo>
                  <a:cubicBezTo>
                    <a:pt x="236944" y="177402"/>
                    <a:pt x="254036" y="194463"/>
                    <a:pt x="254036" y="215508"/>
                  </a:cubicBezTo>
                  <a:cubicBezTo>
                    <a:pt x="254036" y="236553"/>
                    <a:pt x="236944" y="253614"/>
                    <a:pt x="215860" y="253614"/>
                  </a:cubicBezTo>
                  <a:cubicBezTo>
                    <a:pt x="194776" y="253614"/>
                    <a:pt x="177684" y="236553"/>
                    <a:pt x="177684" y="215508"/>
                  </a:cubicBezTo>
                  <a:cubicBezTo>
                    <a:pt x="177684" y="194463"/>
                    <a:pt x="194776" y="177402"/>
                    <a:pt x="215860" y="177402"/>
                  </a:cubicBezTo>
                  <a:close/>
                  <a:moveTo>
                    <a:pt x="127018" y="177402"/>
                  </a:moveTo>
                  <a:cubicBezTo>
                    <a:pt x="148102" y="177402"/>
                    <a:pt x="165194" y="194463"/>
                    <a:pt x="165194" y="215508"/>
                  </a:cubicBezTo>
                  <a:cubicBezTo>
                    <a:pt x="165194" y="236553"/>
                    <a:pt x="148102" y="253614"/>
                    <a:pt x="127018" y="253614"/>
                  </a:cubicBezTo>
                  <a:cubicBezTo>
                    <a:pt x="105934" y="253614"/>
                    <a:pt x="88842" y="236553"/>
                    <a:pt x="88842" y="215508"/>
                  </a:cubicBezTo>
                  <a:cubicBezTo>
                    <a:pt x="88842" y="194463"/>
                    <a:pt x="105934" y="177402"/>
                    <a:pt x="127018" y="177402"/>
                  </a:cubicBezTo>
                  <a:close/>
                  <a:moveTo>
                    <a:pt x="304702" y="88701"/>
                  </a:moveTo>
                  <a:cubicBezTo>
                    <a:pt x="325786" y="88701"/>
                    <a:pt x="342878" y="105762"/>
                    <a:pt x="342878" y="126807"/>
                  </a:cubicBezTo>
                  <a:cubicBezTo>
                    <a:pt x="342878" y="147852"/>
                    <a:pt x="325786" y="164913"/>
                    <a:pt x="304702" y="164913"/>
                  </a:cubicBezTo>
                  <a:cubicBezTo>
                    <a:pt x="283618" y="164913"/>
                    <a:pt x="266526" y="147852"/>
                    <a:pt x="266526" y="126807"/>
                  </a:cubicBezTo>
                  <a:cubicBezTo>
                    <a:pt x="266526" y="105762"/>
                    <a:pt x="283618" y="88701"/>
                    <a:pt x="304702" y="88701"/>
                  </a:cubicBezTo>
                  <a:close/>
                  <a:moveTo>
                    <a:pt x="215860" y="88701"/>
                  </a:moveTo>
                  <a:cubicBezTo>
                    <a:pt x="236944" y="88701"/>
                    <a:pt x="254036" y="105762"/>
                    <a:pt x="254036" y="126807"/>
                  </a:cubicBezTo>
                  <a:cubicBezTo>
                    <a:pt x="254036" y="147852"/>
                    <a:pt x="236944" y="164913"/>
                    <a:pt x="215860" y="164913"/>
                  </a:cubicBezTo>
                  <a:cubicBezTo>
                    <a:pt x="194776" y="164913"/>
                    <a:pt x="177684" y="147852"/>
                    <a:pt x="177684" y="126807"/>
                  </a:cubicBezTo>
                  <a:cubicBezTo>
                    <a:pt x="177684" y="105762"/>
                    <a:pt x="194776" y="88701"/>
                    <a:pt x="215860" y="88701"/>
                  </a:cubicBezTo>
                  <a:close/>
                  <a:moveTo>
                    <a:pt x="304702" y="0"/>
                  </a:moveTo>
                  <a:cubicBezTo>
                    <a:pt x="325786" y="0"/>
                    <a:pt x="342878" y="17061"/>
                    <a:pt x="342878" y="38106"/>
                  </a:cubicBezTo>
                  <a:cubicBezTo>
                    <a:pt x="342878" y="59151"/>
                    <a:pt x="325786" y="76212"/>
                    <a:pt x="304702" y="76212"/>
                  </a:cubicBezTo>
                  <a:cubicBezTo>
                    <a:pt x="283618" y="76212"/>
                    <a:pt x="266526" y="59151"/>
                    <a:pt x="266526" y="38106"/>
                  </a:cubicBezTo>
                  <a:cubicBezTo>
                    <a:pt x="266526" y="17061"/>
                    <a:pt x="283618" y="0"/>
                    <a:pt x="304702" y="0"/>
                  </a:cubicBezTo>
                  <a:close/>
                </a:path>
              </a:pathLst>
            </a:custGeom>
            <a:solidFill>
              <a:srgbClr val="0263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tted-left-arrow_45427"/>
            <p:cNvSpPr>
              <a:spLocks noChangeAspect="1"/>
            </p:cNvSpPr>
            <p:nvPr/>
          </p:nvSpPr>
          <p:spPr>
            <a:xfrm rot="16200000">
              <a:off x="2694756" y="4698281"/>
              <a:ext cx="229285" cy="195548"/>
            </a:xfrm>
            <a:custGeom>
              <a:avLst/>
              <a:gdLst>
                <a:gd name="connsiteX0" fmla="*/ 304702 w 609544"/>
                <a:gd name="connsiteY0" fmla="*/ 443645 h 519857"/>
                <a:gd name="connsiteX1" fmla="*/ 342878 w 609544"/>
                <a:gd name="connsiteY1" fmla="*/ 481751 h 519857"/>
                <a:gd name="connsiteX2" fmla="*/ 304702 w 609544"/>
                <a:gd name="connsiteY2" fmla="*/ 519857 h 519857"/>
                <a:gd name="connsiteX3" fmla="*/ 266526 w 609544"/>
                <a:gd name="connsiteY3" fmla="*/ 481751 h 519857"/>
                <a:gd name="connsiteX4" fmla="*/ 304702 w 609544"/>
                <a:gd name="connsiteY4" fmla="*/ 443645 h 519857"/>
                <a:gd name="connsiteX5" fmla="*/ 304702 w 609544"/>
                <a:gd name="connsiteY5" fmla="*/ 354944 h 519857"/>
                <a:gd name="connsiteX6" fmla="*/ 342878 w 609544"/>
                <a:gd name="connsiteY6" fmla="*/ 393050 h 519857"/>
                <a:gd name="connsiteX7" fmla="*/ 304702 w 609544"/>
                <a:gd name="connsiteY7" fmla="*/ 431156 h 519857"/>
                <a:gd name="connsiteX8" fmla="*/ 266526 w 609544"/>
                <a:gd name="connsiteY8" fmla="*/ 393050 h 519857"/>
                <a:gd name="connsiteX9" fmla="*/ 304702 w 609544"/>
                <a:gd name="connsiteY9" fmla="*/ 354944 h 519857"/>
                <a:gd name="connsiteX10" fmla="*/ 215860 w 609544"/>
                <a:gd name="connsiteY10" fmla="*/ 354944 h 519857"/>
                <a:gd name="connsiteX11" fmla="*/ 254036 w 609544"/>
                <a:gd name="connsiteY11" fmla="*/ 393050 h 519857"/>
                <a:gd name="connsiteX12" fmla="*/ 215860 w 609544"/>
                <a:gd name="connsiteY12" fmla="*/ 431156 h 519857"/>
                <a:gd name="connsiteX13" fmla="*/ 177684 w 609544"/>
                <a:gd name="connsiteY13" fmla="*/ 393050 h 519857"/>
                <a:gd name="connsiteX14" fmla="*/ 215860 w 609544"/>
                <a:gd name="connsiteY14" fmla="*/ 354944 h 519857"/>
                <a:gd name="connsiteX15" fmla="*/ 571368 w 609544"/>
                <a:gd name="connsiteY15" fmla="*/ 266173 h 519857"/>
                <a:gd name="connsiteX16" fmla="*/ 609544 w 609544"/>
                <a:gd name="connsiteY16" fmla="*/ 304314 h 519857"/>
                <a:gd name="connsiteX17" fmla="*/ 571368 w 609544"/>
                <a:gd name="connsiteY17" fmla="*/ 342455 h 519857"/>
                <a:gd name="connsiteX18" fmla="*/ 533192 w 609544"/>
                <a:gd name="connsiteY18" fmla="*/ 304314 h 519857"/>
                <a:gd name="connsiteX19" fmla="*/ 571368 w 609544"/>
                <a:gd name="connsiteY19" fmla="*/ 266173 h 519857"/>
                <a:gd name="connsiteX20" fmla="*/ 482526 w 609544"/>
                <a:gd name="connsiteY20" fmla="*/ 266173 h 519857"/>
                <a:gd name="connsiteX21" fmla="*/ 520702 w 609544"/>
                <a:gd name="connsiteY21" fmla="*/ 304275 h 519857"/>
                <a:gd name="connsiteX22" fmla="*/ 482526 w 609544"/>
                <a:gd name="connsiteY22" fmla="*/ 342454 h 519857"/>
                <a:gd name="connsiteX23" fmla="*/ 444350 w 609544"/>
                <a:gd name="connsiteY23" fmla="*/ 304275 h 519857"/>
                <a:gd name="connsiteX24" fmla="*/ 482526 w 609544"/>
                <a:gd name="connsiteY24" fmla="*/ 266173 h 519857"/>
                <a:gd name="connsiteX25" fmla="*/ 393653 w 609544"/>
                <a:gd name="connsiteY25" fmla="*/ 266173 h 519857"/>
                <a:gd name="connsiteX26" fmla="*/ 431790 w 609544"/>
                <a:gd name="connsiteY26" fmla="*/ 304275 h 519857"/>
                <a:gd name="connsiteX27" fmla="*/ 393653 w 609544"/>
                <a:gd name="connsiteY27" fmla="*/ 342454 h 519857"/>
                <a:gd name="connsiteX28" fmla="*/ 355438 w 609544"/>
                <a:gd name="connsiteY28" fmla="*/ 304275 h 519857"/>
                <a:gd name="connsiteX29" fmla="*/ 393653 w 609544"/>
                <a:gd name="connsiteY29" fmla="*/ 266173 h 519857"/>
                <a:gd name="connsiteX30" fmla="*/ 304702 w 609544"/>
                <a:gd name="connsiteY30" fmla="*/ 266173 h 519857"/>
                <a:gd name="connsiteX31" fmla="*/ 342878 w 609544"/>
                <a:gd name="connsiteY31" fmla="*/ 304279 h 519857"/>
                <a:gd name="connsiteX32" fmla="*/ 304702 w 609544"/>
                <a:gd name="connsiteY32" fmla="*/ 342385 h 519857"/>
                <a:gd name="connsiteX33" fmla="*/ 266526 w 609544"/>
                <a:gd name="connsiteY33" fmla="*/ 304279 h 519857"/>
                <a:gd name="connsiteX34" fmla="*/ 304702 w 609544"/>
                <a:gd name="connsiteY34" fmla="*/ 266173 h 519857"/>
                <a:gd name="connsiteX35" fmla="*/ 215860 w 609544"/>
                <a:gd name="connsiteY35" fmla="*/ 266173 h 519857"/>
                <a:gd name="connsiteX36" fmla="*/ 254036 w 609544"/>
                <a:gd name="connsiteY36" fmla="*/ 304279 h 519857"/>
                <a:gd name="connsiteX37" fmla="*/ 215860 w 609544"/>
                <a:gd name="connsiteY37" fmla="*/ 342385 h 519857"/>
                <a:gd name="connsiteX38" fmla="*/ 177684 w 609544"/>
                <a:gd name="connsiteY38" fmla="*/ 304279 h 519857"/>
                <a:gd name="connsiteX39" fmla="*/ 215860 w 609544"/>
                <a:gd name="connsiteY39" fmla="*/ 266173 h 519857"/>
                <a:gd name="connsiteX40" fmla="*/ 127018 w 609544"/>
                <a:gd name="connsiteY40" fmla="*/ 266173 h 519857"/>
                <a:gd name="connsiteX41" fmla="*/ 165194 w 609544"/>
                <a:gd name="connsiteY41" fmla="*/ 304279 h 519857"/>
                <a:gd name="connsiteX42" fmla="*/ 127018 w 609544"/>
                <a:gd name="connsiteY42" fmla="*/ 342385 h 519857"/>
                <a:gd name="connsiteX43" fmla="*/ 88842 w 609544"/>
                <a:gd name="connsiteY43" fmla="*/ 304279 h 519857"/>
                <a:gd name="connsiteX44" fmla="*/ 127018 w 609544"/>
                <a:gd name="connsiteY44" fmla="*/ 266173 h 519857"/>
                <a:gd name="connsiteX45" fmla="*/ 38176 w 609544"/>
                <a:gd name="connsiteY45" fmla="*/ 221787 h 519857"/>
                <a:gd name="connsiteX46" fmla="*/ 76352 w 609544"/>
                <a:gd name="connsiteY46" fmla="*/ 259893 h 519857"/>
                <a:gd name="connsiteX47" fmla="*/ 38176 w 609544"/>
                <a:gd name="connsiteY47" fmla="*/ 297999 h 519857"/>
                <a:gd name="connsiteX48" fmla="*/ 0 w 609544"/>
                <a:gd name="connsiteY48" fmla="*/ 259893 h 519857"/>
                <a:gd name="connsiteX49" fmla="*/ 38176 w 609544"/>
                <a:gd name="connsiteY49" fmla="*/ 221787 h 519857"/>
                <a:gd name="connsiteX50" fmla="*/ 571368 w 609544"/>
                <a:gd name="connsiteY50" fmla="*/ 177402 h 519857"/>
                <a:gd name="connsiteX51" fmla="*/ 609544 w 609544"/>
                <a:gd name="connsiteY51" fmla="*/ 215508 h 519857"/>
                <a:gd name="connsiteX52" fmla="*/ 571368 w 609544"/>
                <a:gd name="connsiteY52" fmla="*/ 253614 h 519857"/>
                <a:gd name="connsiteX53" fmla="*/ 533192 w 609544"/>
                <a:gd name="connsiteY53" fmla="*/ 215508 h 519857"/>
                <a:gd name="connsiteX54" fmla="*/ 571368 w 609544"/>
                <a:gd name="connsiteY54" fmla="*/ 177402 h 519857"/>
                <a:gd name="connsiteX55" fmla="*/ 482526 w 609544"/>
                <a:gd name="connsiteY55" fmla="*/ 177402 h 519857"/>
                <a:gd name="connsiteX56" fmla="*/ 520702 w 609544"/>
                <a:gd name="connsiteY56" fmla="*/ 215507 h 519857"/>
                <a:gd name="connsiteX57" fmla="*/ 482526 w 609544"/>
                <a:gd name="connsiteY57" fmla="*/ 253613 h 519857"/>
                <a:gd name="connsiteX58" fmla="*/ 444350 w 609544"/>
                <a:gd name="connsiteY58" fmla="*/ 215507 h 519857"/>
                <a:gd name="connsiteX59" fmla="*/ 482526 w 609544"/>
                <a:gd name="connsiteY59" fmla="*/ 177402 h 519857"/>
                <a:gd name="connsiteX60" fmla="*/ 393653 w 609544"/>
                <a:gd name="connsiteY60" fmla="*/ 177402 h 519857"/>
                <a:gd name="connsiteX61" fmla="*/ 431790 w 609544"/>
                <a:gd name="connsiteY61" fmla="*/ 215507 h 519857"/>
                <a:gd name="connsiteX62" fmla="*/ 393653 w 609544"/>
                <a:gd name="connsiteY62" fmla="*/ 253613 h 519857"/>
                <a:gd name="connsiteX63" fmla="*/ 355438 w 609544"/>
                <a:gd name="connsiteY63" fmla="*/ 215507 h 519857"/>
                <a:gd name="connsiteX64" fmla="*/ 393653 w 609544"/>
                <a:gd name="connsiteY64" fmla="*/ 177402 h 519857"/>
                <a:gd name="connsiteX65" fmla="*/ 304702 w 609544"/>
                <a:gd name="connsiteY65" fmla="*/ 177402 h 519857"/>
                <a:gd name="connsiteX66" fmla="*/ 342878 w 609544"/>
                <a:gd name="connsiteY66" fmla="*/ 215508 h 519857"/>
                <a:gd name="connsiteX67" fmla="*/ 304702 w 609544"/>
                <a:gd name="connsiteY67" fmla="*/ 253614 h 519857"/>
                <a:gd name="connsiteX68" fmla="*/ 266526 w 609544"/>
                <a:gd name="connsiteY68" fmla="*/ 215508 h 519857"/>
                <a:gd name="connsiteX69" fmla="*/ 304702 w 609544"/>
                <a:gd name="connsiteY69" fmla="*/ 177402 h 519857"/>
                <a:gd name="connsiteX70" fmla="*/ 215860 w 609544"/>
                <a:gd name="connsiteY70" fmla="*/ 177402 h 519857"/>
                <a:gd name="connsiteX71" fmla="*/ 254036 w 609544"/>
                <a:gd name="connsiteY71" fmla="*/ 215508 h 519857"/>
                <a:gd name="connsiteX72" fmla="*/ 215860 w 609544"/>
                <a:gd name="connsiteY72" fmla="*/ 253614 h 519857"/>
                <a:gd name="connsiteX73" fmla="*/ 177684 w 609544"/>
                <a:gd name="connsiteY73" fmla="*/ 215508 h 519857"/>
                <a:gd name="connsiteX74" fmla="*/ 215860 w 609544"/>
                <a:gd name="connsiteY74" fmla="*/ 177402 h 519857"/>
                <a:gd name="connsiteX75" fmla="*/ 127018 w 609544"/>
                <a:gd name="connsiteY75" fmla="*/ 177402 h 519857"/>
                <a:gd name="connsiteX76" fmla="*/ 165194 w 609544"/>
                <a:gd name="connsiteY76" fmla="*/ 215508 h 519857"/>
                <a:gd name="connsiteX77" fmla="*/ 127018 w 609544"/>
                <a:gd name="connsiteY77" fmla="*/ 253614 h 519857"/>
                <a:gd name="connsiteX78" fmla="*/ 88842 w 609544"/>
                <a:gd name="connsiteY78" fmla="*/ 215508 h 519857"/>
                <a:gd name="connsiteX79" fmla="*/ 127018 w 609544"/>
                <a:gd name="connsiteY79" fmla="*/ 177402 h 519857"/>
                <a:gd name="connsiteX80" fmla="*/ 304702 w 609544"/>
                <a:gd name="connsiteY80" fmla="*/ 88701 h 519857"/>
                <a:gd name="connsiteX81" fmla="*/ 342878 w 609544"/>
                <a:gd name="connsiteY81" fmla="*/ 126807 h 519857"/>
                <a:gd name="connsiteX82" fmla="*/ 304702 w 609544"/>
                <a:gd name="connsiteY82" fmla="*/ 164913 h 519857"/>
                <a:gd name="connsiteX83" fmla="*/ 266526 w 609544"/>
                <a:gd name="connsiteY83" fmla="*/ 126807 h 519857"/>
                <a:gd name="connsiteX84" fmla="*/ 304702 w 609544"/>
                <a:gd name="connsiteY84" fmla="*/ 88701 h 519857"/>
                <a:gd name="connsiteX85" fmla="*/ 215860 w 609544"/>
                <a:gd name="connsiteY85" fmla="*/ 88701 h 519857"/>
                <a:gd name="connsiteX86" fmla="*/ 254036 w 609544"/>
                <a:gd name="connsiteY86" fmla="*/ 126807 h 519857"/>
                <a:gd name="connsiteX87" fmla="*/ 215860 w 609544"/>
                <a:gd name="connsiteY87" fmla="*/ 164913 h 519857"/>
                <a:gd name="connsiteX88" fmla="*/ 177684 w 609544"/>
                <a:gd name="connsiteY88" fmla="*/ 126807 h 519857"/>
                <a:gd name="connsiteX89" fmla="*/ 215860 w 609544"/>
                <a:gd name="connsiteY89" fmla="*/ 88701 h 519857"/>
                <a:gd name="connsiteX90" fmla="*/ 304702 w 609544"/>
                <a:gd name="connsiteY90" fmla="*/ 0 h 519857"/>
                <a:gd name="connsiteX91" fmla="*/ 342878 w 609544"/>
                <a:gd name="connsiteY91" fmla="*/ 38106 h 519857"/>
                <a:gd name="connsiteX92" fmla="*/ 304702 w 609544"/>
                <a:gd name="connsiteY92" fmla="*/ 76212 h 519857"/>
                <a:gd name="connsiteX93" fmla="*/ 266526 w 609544"/>
                <a:gd name="connsiteY93" fmla="*/ 38106 h 519857"/>
                <a:gd name="connsiteX94" fmla="*/ 304702 w 609544"/>
                <a:gd name="connsiteY94" fmla="*/ 0 h 51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9544" h="519857">
                  <a:moveTo>
                    <a:pt x="304702" y="443645"/>
                  </a:moveTo>
                  <a:cubicBezTo>
                    <a:pt x="325786" y="443645"/>
                    <a:pt x="342878" y="460706"/>
                    <a:pt x="342878" y="481751"/>
                  </a:cubicBezTo>
                  <a:cubicBezTo>
                    <a:pt x="342878" y="502796"/>
                    <a:pt x="325786" y="519857"/>
                    <a:pt x="304702" y="519857"/>
                  </a:cubicBezTo>
                  <a:cubicBezTo>
                    <a:pt x="283618" y="519857"/>
                    <a:pt x="266526" y="502796"/>
                    <a:pt x="266526" y="481751"/>
                  </a:cubicBezTo>
                  <a:cubicBezTo>
                    <a:pt x="266526" y="460706"/>
                    <a:pt x="283618" y="443645"/>
                    <a:pt x="304702" y="443645"/>
                  </a:cubicBezTo>
                  <a:close/>
                  <a:moveTo>
                    <a:pt x="304702" y="354944"/>
                  </a:moveTo>
                  <a:cubicBezTo>
                    <a:pt x="325786" y="354944"/>
                    <a:pt x="342878" y="372005"/>
                    <a:pt x="342878" y="393050"/>
                  </a:cubicBezTo>
                  <a:cubicBezTo>
                    <a:pt x="342878" y="414095"/>
                    <a:pt x="325786" y="431156"/>
                    <a:pt x="304702" y="431156"/>
                  </a:cubicBezTo>
                  <a:cubicBezTo>
                    <a:pt x="283618" y="431156"/>
                    <a:pt x="266526" y="414095"/>
                    <a:pt x="266526" y="393050"/>
                  </a:cubicBezTo>
                  <a:cubicBezTo>
                    <a:pt x="266526" y="372005"/>
                    <a:pt x="283618" y="354944"/>
                    <a:pt x="304702" y="354944"/>
                  </a:cubicBezTo>
                  <a:close/>
                  <a:moveTo>
                    <a:pt x="215860" y="354944"/>
                  </a:moveTo>
                  <a:cubicBezTo>
                    <a:pt x="236944" y="354944"/>
                    <a:pt x="254036" y="372005"/>
                    <a:pt x="254036" y="393050"/>
                  </a:cubicBezTo>
                  <a:cubicBezTo>
                    <a:pt x="254036" y="414095"/>
                    <a:pt x="236944" y="431156"/>
                    <a:pt x="215860" y="431156"/>
                  </a:cubicBezTo>
                  <a:cubicBezTo>
                    <a:pt x="194776" y="431156"/>
                    <a:pt x="177684" y="414095"/>
                    <a:pt x="177684" y="393050"/>
                  </a:cubicBezTo>
                  <a:cubicBezTo>
                    <a:pt x="177684" y="372005"/>
                    <a:pt x="194776" y="354944"/>
                    <a:pt x="215860" y="354944"/>
                  </a:cubicBezTo>
                  <a:close/>
                  <a:moveTo>
                    <a:pt x="571368" y="266173"/>
                  </a:moveTo>
                  <a:cubicBezTo>
                    <a:pt x="592452" y="266173"/>
                    <a:pt x="609544" y="283249"/>
                    <a:pt x="609544" y="304314"/>
                  </a:cubicBezTo>
                  <a:cubicBezTo>
                    <a:pt x="609544" y="325379"/>
                    <a:pt x="592452" y="342455"/>
                    <a:pt x="571368" y="342455"/>
                  </a:cubicBezTo>
                  <a:cubicBezTo>
                    <a:pt x="550284" y="342455"/>
                    <a:pt x="533192" y="325379"/>
                    <a:pt x="533192" y="304314"/>
                  </a:cubicBezTo>
                  <a:cubicBezTo>
                    <a:pt x="533192" y="283249"/>
                    <a:pt x="550284" y="266173"/>
                    <a:pt x="571368" y="266173"/>
                  </a:cubicBezTo>
                  <a:close/>
                  <a:moveTo>
                    <a:pt x="482526" y="266173"/>
                  </a:moveTo>
                  <a:cubicBezTo>
                    <a:pt x="503570" y="266173"/>
                    <a:pt x="520702" y="283272"/>
                    <a:pt x="520702" y="304275"/>
                  </a:cubicBezTo>
                  <a:cubicBezTo>
                    <a:pt x="520702" y="325355"/>
                    <a:pt x="503570" y="342454"/>
                    <a:pt x="482526" y="342454"/>
                  </a:cubicBezTo>
                  <a:cubicBezTo>
                    <a:pt x="461482" y="342454"/>
                    <a:pt x="444350" y="325355"/>
                    <a:pt x="444350" y="304275"/>
                  </a:cubicBezTo>
                  <a:cubicBezTo>
                    <a:pt x="444350" y="283272"/>
                    <a:pt x="461404" y="266173"/>
                    <a:pt x="482526" y="266173"/>
                  </a:cubicBezTo>
                  <a:close/>
                  <a:moveTo>
                    <a:pt x="393653" y="266173"/>
                  </a:moveTo>
                  <a:cubicBezTo>
                    <a:pt x="414675" y="266173"/>
                    <a:pt x="431790" y="283272"/>
                    <a:pt x="431790" y="304275"/>
                  </a:cubicBezTo>
                  <a:cubicBezTo>
                    <a:pt x="431790" y="325355"/>
                    <a:pt x="414675" y="342376"/>
                    <a:pt x="393653" y="342454"/>
                  </a:cubicBezTo>
                  <a:cubicBezTo>
                    <a:pt x="372553" y="342454"/>
                    <a:pt x="355438" y="325355"/>
                    <a:pt x="355438" y="304275"/>
                  </a:cubicBezTo>
                  <a:cubicBezTo>
                    <a:pt x="355438" y="283272"/>
                    <a:pt x="372553" y="266173"/>
                    <a:pt x="393653" y="266173"/>
                  </a:cubicBezTo>
                  <a:close/>
                  <a:moveTo>
                    <a:pt x="304702" y="266173"/>
                  </a:moveTo>
                  <a:cubicBezTo>
                    <a:pt x="325786" y="266173"/>
                    <a:pt x="342878" y="283234"/>
                    <a:pt x="342878" y="304279"/>
                  </a:cubicBezTo>
                  <a:cubicBezTo>
                    <a:pt x="342878" y="325324"/>
                    <a:pt x="325786" y="342385"/>
                    <a:pt x="304702" y="342385"/>
                  </a:cubicBezTo>
                  <a:cubicBezTo>
                    <a:pt x="283618" y="342385"/>
                    <a:pt x="266526" y="325324"/>
                    <a:pt x="266526" y="304279"/>
                  </a:cubicBezTo>
                  <a:cubicBezTo>
                    <a:pt x="266526" y="283234"/>
                    <a:pt x="283618" y="266173"/>
                    <a:pt x="304702" y="266173"/>
                  </a:cubicBezTo>
                  <a:close/>
                  <a:moveTo>
                    <a:pt x="215860" y="266173"/>
                  </a:moveTo>
                  <a:cubicBezTo>
                    <a:pt x="236944" y="266173"/>
                    <a:pt x="254036" y="283234"/>
                    <a:pt x="254036" y="304279"/>
                  </a:cubicBezTo>
                  <a:cubicBezTo>
                    <a:pt x="254036" y="325324"/>
                    <a:pt x="236944" y="342385"/>
                    <a:pt x="215860" y="342385"/>
                  </a:cubicBezTo>
                  <a:cubicBezTo>
                    <a:pt x="194776" y="342385"/>
                    <a:pt x="177684" y="325324"/>
                    <a:pt x="177684" y="304279"/>
                  </a:cubicBezTo>
                  <a:cubicBezTo>
                    <a:pt x="177684" y="283234"/>
                    <a:pt x="194776" y="266173"/>
                    <a:pt x="215860" y="266173"/>
                  </a:cubicBezTo>
                  <a:close/>
                  <a:moveTo>
                    <a:pt x="127018" y="266173"/>
                  </a:moveTo>
                  <a:cubicBezTo>
                    <a:pt x="148102" y="266173"/>
                    <a:pt x="165194" y="283234"/>
                    <a:pt x="165194" y="304279"/>
                  </a:cubicBezTo>
                  <a:cubicBezTo>
                    <a:pt x="165194" y="325324"/>
                    <a:pt x="148102" y="342385"/>
                    <a:pt x="127018" y="342385"/>
                  </a:cubicBezTo>
                  <a:cubicBezTo>
                    <a:pt x="105934" y="342385"/>
                    <a:pt x="88842" y="325324"/>
                    <a:pt x="88842" y="304279"/>
                  </a:cubicBezTo>
                  <a:cubicBezTo>
                    <a:pt x="88842" y="283234"/>
                    <a:pt x="105934" y="266173"/>
                    <a:pt x="127018" y="266173"/>
                  </a:cubicBezTo>
                  <a:close/>
                  <a:moveTo>
                    <a:pt x="38176" y="221787"/>
                  </a:moveTo>
                  <a:cubicBezTo>
                    <a:pt x="59260" y="221787"/>
                    <a:pt x="76352" y="238848"/>
                    <a:pt x="76352" y="259893"/>
                  </a:cubicBezTo>
                  <a:cubicBezTo>
                    <a:pt x="76352" y="280938"/>
                    <a:pt x="59260" y="297999"/>
                    <a:pt x="38176" y="297999"/>
                  </a:cubicBezTo>
                  <a:cubicBezTo>
                    <a:pt x="17092" y="297999"/>
                    <a:pt x="0" y="280938"/>
                    <a:pt x="0" y="259893"/>
                  </a:cubicBezTo>
                  <a:cubicBezTo>
                    <a:pt x="0" y="238848"/>
                    <a:pt x="17092" y="221787"/>
                    <a:pt x="38176" y="221787"/>
                  </a:cubicBezTo>
                  <a:close/>
                  <a:moveTo>
                    <a:pt x="571368" y="177402"/>
                  </a:moveTo>
                  <a:cubicBezTo>
                    <a:pt x="592452" y="177402"/>
                    <a:pt x="609544" y="194463"/>
                    <a:pt x="609544" y="215508"/>
                  </a:cubicBezTo>
                  <a:cubicBezTo>
                    <a:pt x="609544" y="236553"/>
                    <a:pt x="592452" y="253614"/>
                    <a:pt x="571368" y="253614"/>
                  </a:cubicBezTo>
                  <a:cubicBezTo>
                    <a:pt x="550284" y="253614"/>
                    <a:pt x="533192" y="236553"/>
                    <a:pt x="533192" y="215508"/>
                  </a:cubicBezTo>
                  <a:cubicBezTo>
                    <a:pt x="533192" y="194463"/>
                    <a:pt x="550284" y="177402"/>
                    <a:pt x="571368" y="177402"/>
                  </a:cubicBezTo>
                  <a:close/>
                  <a:moveTo>
                    <a:pt x="482526" y="177402"/>
                  </a:moveTo>
                  <a:cubicBezTo>
                    <a:pt x="503570" y="177402"/>
                    <a:pt x="520702" y="194502"/>
                    <a:pt x="520702" y="215507"/>
                  </a:cubicBezTo>
                  <a:cubicBezTo>
                    <a:pt x="520702" y="236512"/>
                    <a:pt x="503570" y="253613"/>
                    <a:pt x="482526" y="253613"/>
                  </a:cubicBezTo>
                  <a:cubicBezTo>
                    <a:pt x="461482" y="253613"/>
                    <a:pt x="444350" y="236512"/>
                    <a:pt x="444350" y="215507"/>
                  </a:cubicBezTo>
                  <a:cubicBezTo>
                    <a:pt x="444350" y="194502"/>
                    <a:pt x="461404" y="177402"/>
                    <a:pt x="482526" y="177402"/>
                  </a:cubicBezTo>
                  <a:close/>
                  <a:moveTo>
                    <a:pt x="393653" y="177402"/>
                  </a:moveTo>
                  <a:cubicBezTo>
                    <a:pt x="414675" y="177402"/>
                    <a:pt x="431790" y="194502"/>
                    <a:pt x="431790" y="215507"/>
                  </a:cubicBezTo>
                  <a:cubicBezTo>
                    <a:pt x="431790" y="236512"/>
                    <a:pt x="414675" y="253613"/>
                    <a:pt x="393653" y="253613"/>
                  </a:cubicBezTo>
                  <a:cubicBezTo>
                    <a:pt x="372553" y="253613"/>
                    <a:pt x="355516" y="236512"/>
                    <a:pt x="355438" y="215507"/>
                  </a:cubicBezTo>
                  <a:cubicBezTo>
                    <a:pt x="355438" y="194502"/>
                    <a:pt x="372553" y="177402"/>
                    <a:pt x="393653" y="177402"/>
                  </a:cubicBezTo>
                  <a:close/>
                  <a:moveTo>
                    <a:pt x="304702" y="177402"/>
                  </a:moveTo>
                  <a:cubicBezTo>
                    <a:pt x="325786" y="177402"/>
                    <a:pt x="342878" y="194463"/>
                    <a:pt x="342878" y="215508"/>
                  </a:cubicBezTo>
                  <a:cubicBezTo>
                    <a:pt x="342878" y="236553"/>
                    <a:pt x="325786" y="253614"/>
                    <a:pt x="304702" y="253614"/>
                  </a:cubicBezTo>
                  <a:cubicBezTo>
                    <a:pt x="283618" y="253614"/>
                    <a:pt x="266526" y="236553"/>
                    <a:pt x="266526" y="215508"/>
                  </a:cubicBezTo>
                  <a:cubicBezTo>
                    <a:pt x="266526" y="194463"/>
                    <a:pt x="283618" y="177402"/>
                    <a:pt x="304702" y="177402"/>
                  </a:cubicBezTo>
                  <a:close/>
                  <a:moveTo>
                    <a:pt x="215860" y="177402"/>
                  </a:moveTo>
                  <a:cubicBezTo>
                    <a:pt x="236944" y="177402"/>
                    <a:pt x="254036" y="194463"/>
                    <a:pt x="254036" y="215508"/>
                  </a:cubicBezTo>
                  <a:cubicBezTo>
                    <a:pt x="254036" y="236553"/>
                    <a:pt x="236944" y="253614"/>
                    <a:pt x="215860" y="253614"/>
                  </a:cubicBezTo>
                  <a:cubicBezTo>
                    <a:pt x="194776" y="253614"/>
                    <a:pt x="177684" y="236553"/>
                    <a:pt x="177684" y="215508"/>
                  </a:cubicBezTo>
                  <a:cubicBezTo>
                    <a:pt x="177684" y="194463"/>
                    <a:pt x="194776" y="177402"/>
                    <a:pt x="215860" y="177402"/>
                  </a:cubicBezTo>
                  <a:close/>
                  <a:moveTo>
                    <a:pt x="127018" y="177402"/>
                  </a:moveTo>
                  <a:cubicBezTo>
                    <a:pt x="148102" y="177402"/>
                    <a:pt x="165194" y="194463"/>
                    <a:pt x="165194" y="215508"/>
                  </a:cubicBezTo>
                  <a:cubicBezTo>
                    <a:pt x="165194" y="236553"/>
                    <a:pt x="148102" y="253614"/>
                    <a:pt x="127018" y="253614"/>
                  </a:cubicBezTo>
                  <a:cubicBezTo>
                    <a:pt x="105934" y="253614"/>
                    <a:pt x="88842" y="236553"/>
                    <a:pt x="88842" y="215508"/>
                  </a:cubicBezTo>
                  <a:cubicBezTo>
                    <a:pt x="88842" y="194463"/>
                    <a:pt x="105934" y="177402"/>
                    <a:pt x="127018" y="177402"/>
                  </a:cubicBezTo>
                  <a:close/>
                  <a:moveTo>
                    <a:pt x="304702" y="88701"/>
                  </a:moveTo>
                  <a:cubicBezTo>
                    <a:pt x="325786" y="88701"/>
                    <a:pt x="342878" y="105762"/>
                    <a:pt x="342878" y="126807"/>
                  </a:cubicBezTo>
                  <a:cubicBezTo>
                    <a:pt x="342878" y="147852"/>
                    <a:pt x="325786" y="164913"/>
                    <a:pt x="304702" y="164913"/>
                  </a:cubicBezTo>
                  <a:cubicBezTo>
                    <a:pt x="283618" y="164913"/>
                    <a:pt x="266526" y="147852"/>
                    <a:pt x="266526" y="126807"/>
                  </a:cubicBezTo>
                  <a:cubicBezTo>
                    <a:pt x="266526" y="105762"/>
                    <a:pt x="283618" y="88701"/>
                    <a:pt x="304702" y="88701"/>
                  </a:cubicBezTo>
                  <a:close/>
                  <a:moveTo>
                    <a:pt x="215860" y="88701"/>
                  </a:moveTo>
                  <a:cubicBezTo>
                    <a:pt x="236944" y="88701"/>
                    <a:pt x="254036" y="105762"/>
                    <a:pt x="254036" y="126807"/>
                  </a:cubicBezTo>
                  <a:cubicBezTo>
                    <a:pt x="254036" y="147852"/>
                    <a:pt x="236944" y="164913"/>
                    <a:pt x="215860" y="164913"/>
                  </a:cubicBezTo>
                  <a:cubicBezTo>
                    <a:pt x="194776" y="164913"/>
                    <a:pt x="177684" y="147852"/>
                    <a:pt x="177684" y="126807"/>
                  </a:cubicBezTo>
                  <a:cubicBezTo>
                    <a:pt x="177684" y="105762"/>
                    <a:pt x="194776" y="88701"/>
                    <a:pt x="215860" y="88701"/>
                  </a:cubicBezTo>
                  <a:close/>
                  <a:moveTo>
                    <a:pt x="304702" y="0"/>
                  </a:moveTo>
                  <a:cubicBezTo>
                    <a:pt x="325786" y="0"/>
                    <a:pt x="342878" y="17061"/>
                    <a:pt x="342878" y="38106"/>
                  </a:cubicBezTo>
                  <a:cubicBezTo>
                    <a:pt x="342878" y="59151"/>
                    <a:pt x="325786" y="76212"/>
                    <a:pt x="304702" y="76212"/>
                  </a:cubicBezTo>
                  <a:cubicBezTo>
                    <a:pt x="283618" y="76212"/>
                    <a:pt x="266526" y="59151"/>
                    <a:pt x="266526" y="38106"/>
                  </a:cubicBezTo>
                  <a:cubicBezTo>
                    <a:pt x="266526" y="17061"/>
                    <a:pt x="283618" y="0"/>
                    <a:pt x="304702" y="0"/>
                  </a:cubicBezTo>
                  <a:close/>
                </a:path>
              </a:pathLst>
            </a:custGeom>
            <a:solidFill>
              <a:srgbClr val="0263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otted-left-arrow_45427"/>
            <p:cNvSpPr>
              <a:spLocks noChangeAspect="1"/>
            </p:cNvSpPr>
            <p:nvPr/>
          </p:nvSpPr>
          <p:spPr>
            <a:xfrm rot="16200000">
              <a:off x="2982788" y="4698281"/>
              <a:ext cx="229285" cy="195548"/>
            </a:xfrm>
            <a:custGeom>
              <a:avLst/>
              <a:gdLst>
                <a:gd name="connsiteX0" fmla="*/ 304702 w 609544"/>
                <a:gd name="connsiteY0" fmla="*/ 443645 h 519857"/>
                <a:gd name="connsiteX1" fmla="*/ 342878 w 609544"/>
                <a:gd name="connsiteY1" fmla="*/ 481751 h 519857"/>
                <a:gd name="connsiteX2" fmla="*/ 304702 w 609544"/>
                <a:gd name="connsiteY2" fmla="*/ 519857 h 519857"/>
                <a:gd name="connsiteX3" fmla="*/ 266526 w 609544"/>
                <a:gd name="connsiteY3" fmla="*/ 481751 h 519857"/>
                <a:gd name="connsiteX4" fmla="*/ 304702 w 609544"/>
                <a:gd name="connsiteY4" fmla="*/ 443645 h 519857"/>
                <a:gd name="connsiteX5" fmla="*/ 304702 w 609544"/>
                <a:gd name="connsiteY5" fmla="*/ 354944 h 519857"/>
                <a:gd name="connsiteX6" fmla="*/ 342878 w 609544"/>
                <a:gd name="connsiteY6" fmla="*/ 393050 h 519857"/>
                <a:gd name="connsiteX7" fmla="*/ 304702 w 609544"/>
                <a:gd name="connsiteY7" fmla="*/ 431156 h 519857"/>
                <a:gd name="connsiteX8" fmla="*/ 266526 w 609544"/>
                <a:gd name="connsiteY8" fmla="*/ 393050 h 519857"/>
                <a:gd name="connsiteX9" fmla="*/ 304702 w 609544"/>
                <a:gd name="connsiteY9" fmla="*/ 354944 h 519857"/>
                <a:gd name="connsiteX10" fmla="*/ 215860 w 609544"/>
                <a:gd name="connsiteY10" fmla="*/ 354944 h 519857"/>
                <a:gd name="connsiteX11" fmla="*/ 254036 w 609544"/>
                <a:gd name="connsiteY11" fmla="*/ 393050 h 519857"/>
                <a:gd name="connsiteX12" fmla="*/ 215860 w 609544"/>
                <a:gd name="connsiteY12" fmla="*/ 431156 h 519857"/>
                <a:gd name="connsiteX13" fmla="*/ 177684 w 609544"/>
                <a:gd name="connsiteY13" fmla="*/ 393050 h 519857"/>
                <a:gd name="connsiteX14" fmla="*/ 215860 w 609544"/>
                <a:gd name="connsiteY14" fmla="*/ 354944 h 519857"/>
                <a:gd name="connsiteX15" fmla="*/ 571368 w 609544"/>
                <a:gd name="connsiteY15" fmla="*/ 266173 h 519857"/>
                <a:gd name="connsiteX16" fmla="*/ 609544 w 609544"/>
                <a:gd name="connsiteY16" fmla="*/ 304314 h 519857"/>
                <a:gd name="connsiteX17" fmla="*/ 571368 w 609544"/>
                <a:gd name="connsiteY17" fmla="*/ 342455 h 519857"/>
                <a:gd name="connsiteX18" fmla="*/ 533192 w 609544"/>
                <a:gd name="connsiteY18" fmla="*/ 304314 h 519857"/>
                <a:gd name="connsiteX19" fmla="*/ 571368 w 609544"/>
                <a:gd name="connsiteY19" fmla="*/ 266173 h 519857"/>
                <a:gd name="connsiteX20" fmla="*/ 482526 w 609544"/>
                <a:gd name="connsiteY20" fmla="*/ 266173 h 519857"/>
                <a:gd name="connsiteX21" fmla="*/ 520702 w 609544"/>
                <a:gd name="connsiteY21" fmla="*/ 304275 h 519857"/>
                <a:gd name="connsiteX22" fmla="*/ 482526 w 609544"/>
                <a:gd name="connsiteY22" fmla="*/ 342454 h 519857"/>
                <a:gd name="connsiteX23" fmla="*/ 444350 w 609544"/>
                <a:gd name="connsiteY23" fmla="*/ 304275 h 519857"/>
                <a:gd name="connsiteX24" fmla="*/ 482526 w 609544"/>
                <a:gd name="connsiteY24" fmla="*/ 266173 h 519857"/>
                <a:gd name="connsiteX25" fmla="*/ 393653 w 609544"/>
                <a:gd name="connsiteY25" fmla="*/ 266173 h 519857"/>
                <a:gd name="connsiteX26" fmla="*/ 431790 w 609544"/>
                <a:gd name="connsiteY26" fmla="*/ 304275 h 519857"/>
                <a:gd name="connsiteX27" fmla="*/ 393653 w 609544"/>
                <a:gd name="connsiteY27" fmla="*/ 342454 h 519857"/>
                <a:gd name="connsiteX28" fmla="*/ 355438 w 609544"/>
                <a:gd name="connsiteY28" fmla="*/ 304275 h 519857"/>
                <a:gd name="connsiteX29" fmla="*/ 393653 w 609544"/>
                <a:gd name="connsiteY29" fmla="*/ 266173 h 519857"/>
                <a:gd name="connsiteX30" fmla="*/ 304702 w 609544"/>
                <a:gd name="connsiteY30" fmla="*/ 266173 h 519857"/>
                <a:gd name="connsiteX31" fmla="*/ 342878 w 609544"/>
                <a:gd name="connsiteY31" fmla="*/ 304279 h 519857"/>
                <a:gd name="connsiteX32" fmla="*/ 304702 w 609544"/>
                <a:gd name="connsiteY32" fmla="*/ 342385 h 519857"/>
                <a:gd name="connsiteX33" fmla="*/ 266526 w 609544"/>
                <a:gd name="connsiteY33" fmla="*/ 304279 h 519857"/>
                <a:gd name="connsiteX34" fmla="*/ 304702 w 609544"/>
                <a:gd name="connsiteY34" fmla="*/ 266173 h 519857"/>
                <a:gd name="connsiteX35" fmla="*/ 215860 w 609544"/>
                <a:gd name="connsiteY35" fmla="*/ 266173 h 519857"/>
                <a:gd name="connsiteX36" fmla="*/ 254036 w 609544"/>
                <a:gd name="connsiteY36" fmla="*/ 304279 h 519857"/>
                <a:gd name="connsiteX37" fmla="*/ 215860 w 609544"/>
                <a:gd name="connsiteY37" fmla="*/ 342385 h 519857"/>
                <a:gd name="connsiteX38" fmla="*/ 177684 w 609544"/>
                <a:gd name="connsiteY38" fmla="*/ 304279 h 519857"/>
                <a:gd name="connsiteX39" fmla="*/ 215860 w 609544"/>
                <a:gd name="connsiteY39" fmla="*/ 266173 h 519857"/>
                <a:gd name="connsiteX40" fmla="*/ 127018 w 609544"/>
                <a:gd name="connsiteY40" fmla="*/ 266173 h 519857"/>
                <a:gd name="connsiteX41" fmla="*/ 165194 w 609544"/>
                <a:gd name="connsiteY41" fmla="*/ 304279 h 519857"/>
                <a:gd name="connsiteX42" fmla="*/ 127018 w 609544"/>
                <a:gd name="connsiteY42" fmla="*/ 342385 h 519857"/>
                <a:gd name="connsiteX43" fmla="*/ 88842 w 609544"/>
                <a:gd name="connsiteY43" fmla="*/ 304279 h 519857"/>
                <a:gd name="connsiteX44" fmla="*/ 127018 w 609544"/>
                <a:gd name="connsiteY44" fmla="*/ 266173 h 519857"/>
                <a:gd name="connsiteX45" fmla="*/ 38176 w 609544"/>
                <a:gd name="connsiteY45" fmla="*/ 221787 h 519857"/>
                <a:gd name="connsiteX46" fmla="*/ 76352 w 609544"/>
                <a:gd name="connsiteY46" fmla="*/ 259893 h 519857"/>
                <a:gd name="connsiteX47" fmla="*/ 38176 w 609544"/>
                <a:gd name="connsiteY47" fmla="*/ 297999 h 519857"/>
                <a:gd name="connsiteX48" fmla="*/ 0 w 609544"/>
                <a:gd name="connsiteY48" fmla="*/ 259893 h 519857"/>
                <a:gd name="connsiteX49" fmla="*/ 38176 w 609544"/>
                <a:gd name="connsiteY49" fmla="*/ 221787 h 519857"/>
                <a:gd name="connsiteX50" fmla="*/ 571368 w 609544"/>
                <a:gd name="connsiteY50" fmla="*/ 177402 h 519857"/>
                <a:gd name="connsiteX51" fmla="*/ 609544 w 609544"/>
                <a:gd name="connsiteY51" fmla="*/ 215508 h 519857"/>
                <a:gd name="connsiteX52" fmla="*/ 571368 w 609544"/>
                <a:gd name="connsiteY52" fmla="*/ 253614 h 519857"/>
                <a:gd name="connsiteX53" fmla="*/ 533192 w 609544"/>
                <a:gd name="connsiteY53" fmla="*/ 215508 h 519857"/>
                <a:gd name="connsiteX54" fmla="*/ 571368 w 609544"/>
                <a:gd name="connsiteY54" fmla="*/ 177402 h 519857"/>
                <a:gd name="connsiteX55" fmla="*/ 482526 w 609544"/>
                <a:gd name="connsiteY55" fmla="*/ 177402 h 519857"/>
                <a:gd name="connsiteX56" fmla="*/ 520702 w 609544"/>
                <a:gd name="connsiteY56" fmla="*/ 215507 h 519857"/>
                <a:gd name="connsiteX57" fmla="*/ 482526 w 609544"/>
                <a:gd name="connsiteY57" fmla="*/ 253613 h 519857"/>
                <a:gd name="connsiteX58" fmla="*/ 444350 w 609544"/>
                <a:gd name="connsiteY58" fmla="*/ 215507 h 519857"/>
                <a:gd name="connsiteX59" fmla="*/ 482526 w 609544"/>
                <a:gd name="connsiteY59" fmla="*/ 177402 h 519857"/>
                <a:gd name="connsiteX60" fmla="*/ 393653 w 609544"/>
                <a:gd name="connsiteY60" fmla="*/ 177402 h 519857"/>
                <a:gd name="connsiteX61" fmla="*/ 431790 w 609544"/>
                <a:gd name="connsiteY61" fmla="*/ 215507 h 519857"/>
                <a:gd name="connsiteX62" fmla="*/ 393653 w 609544"/>
                <a:gd name="connsiteY62" fmla="*/ 253613 h 519857"/>
                <a:gd name="connsiteX63" fmla="*/ 355438 w 609544"/>
                <a:gd name="connsiteY63" fmla="*/ 215507 h 519857"/>
                <a:gd name="connsiteX64" fmla="*/ 393653 w 609544"/>
                <a:gd name="connsiteY64" fmla="*/ 177402 h 519857"/>
                <a:gd name="connsiteX65" fmla="*/ 304702 w 609544"/>
                <a:gd name="connsiteY65" fmla="*/ 177402 h 519857"/>
                <a:gd name="connsiteX66" fmla="*/ 342878 w 609544"/>
                <a:gd name="connsiteY66" fmla="*/ 215508 h 519857"/>
                <a:gd name="connsiteX67" fmla="*/ 304702 w 609544"/>
                <a:gd name="connsiteY67" fmla="*/ 253614 h 519857"/>
                <a:gd name="connsiteX68" fmla="*/ 266526 w 609544"/>
                <a:gd name="connsiteY68" fmla="*/ 215508 h 519857"/>
                <a:gd name="connsiteX69" fmla="*/ 304702 w 609544"/>
                <a:gd name="connsiteY69" fmla="*/ 177402 h 519857"/>
                <a:gd name="connsiteX70" fmla="*/ 215860 w 609544"/>
                <a:gd name="connsiteY70" fmla="*/ 177402 h 519857"/>
                <a:gd name="connsiteX71" fmla="*/ 254036 w 609544"/>
                <a:gd name="connsiteY71" fmla="*/ 215508 h 519857"/>
                <a:gd name="connsiteX72" fmla="*/ 215860 w 609544"/>
                <a:gd name="connsiteY72" fmla="*/ 253614 h 519857"/>
                <a:gd name="connsiteX73" fmla="*/ 177684 w 609544"/>
                <a:gd name="connsiteY73" fmla="*/ 215508 h 519857"/>
                <a:gd name="connsiteX74" fmla="*/ 215860 w 609544"/>
                <a:gd name="connsiteY74" fmla="*/ 177402 h 519857"/>
                <a:gd name="connsiteX75" fmla="*/ 127018 w 609544"/>
                <a:gd name="connsiteY75" fmla="*/ 177402 h 519857"/>
                <a:gd name="connsiteX76" fmla="*/ 165194 w 609544"/>
                <a:gd name="connsiteY76" fmla="*/ 215508 h 519857"/>
                <a:gd name="connsiteX77" fmla="*/ 127018 w 609544"/>
                <a:gd name="connsiteY77" fmla="*/ 253614 h 519857"/>
                <a:gd name="connsiteX78" fmla="*/ 88842 w 609544"/>
                <a:gd name="connsiteY78" fmla="*/ 215508 h 519857"/>
                <a:gd name="connsiteX79" fmla="*/ 127018 w 609544"/>
                <a:gd name="connsiteY79" fmla="*/ 177402 h 519857"/>
                <a:gd name="connsiteX80" fmla="*/ 304702 w 609544"/>
                <a:gd name="connsiteY80" fmla="*/ 88701 h 519857"/>
                <a:gd name="connsiteX81" fmla="*/ 342878 w 609544"/>
                <a:gd name="connsiteY81" fmla="*/ 126807 h 519857"/>
                <a:gd name="connsiteX82" fmla="*/ 304702 w 609544"/>
                <a:gd name="connsiteY82" fmla="*/ 164913 h 519857"/>
                <a:gd name="connsiteX83" fmla="*/ 266526 w 609544"/>
                <a:gd name="connsiteY83" fmla="*/ 126807 h 519857"/>
                <a:gd name="connsiteX84" fmla="*/ 304702 w 609544"/>
                <a:gd name="connsiteY84" fmla="*/ 88701 h 519857"/>
                <a:gd name="connsiteX85" fmla="*/ 215860 w 609544"/>
                <a:gd name="connsiteY85" fmla="*/ 88701 h 519857"/>
                <a:gd name="connsiteX86" fmla="*/ 254036 w 609544"/>
                <a:gd name="connsiteY86" fmla="*/ 126807 h 519857"/>
                <a:gd name="connsiteX87" fmla="*/ 215860 w 609544"/>
                <a:gd name="connsiteY87" fmla="*/ 164913 h 519857"/>
                <a:gd name="connsiteX88" fmla="*/ 177684 w 609544"/>
                <a:gd name="connsiteY88" fmla="*/ 126807 h 519857"/>
                <a:gd name="connsiteX89" fmla="*/ 215860 w 609544"/>
                <a:gd name="connsiteY89" fmla="*/ 88701 h 519857"/>
                <a:gd name="connsiteX90" fmla="*/ 304702 w 609544"/>
                <a:gd name="connsiteY90" fmla="*/ 0 h 519857"/>
                <a:gd name="connsiteX91" fmla="*/ 342878 w 609544"/>
                <a:gd name="connsiteY91" fmla="*/ 38106 h 519857"/>
                <a:gd name="connsiteX92" fmla="*/ 304702 w 609544"/>
                <a:gd name="connsiteY92" fmla="*/ 76212 h 519857"/>
                <a:gd name="connsiteX93" fmla="*/ 266526 w 609544"/>
                <a:gd name="connsiteY93" fmla="*/ 38106 h 519857"/>
                <a:gd name="connsiteX94" fmla="*/ 304702 w 609544"/>
                <a:gd name="connsiteY94" fmla="*/ 0 h 51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9544" h="519857">
                  <a:moveTo>
                    <a:pt x="304702" y="443645"/>
                  </a:moveTo>
                  <a:cubicBezTo>
                    <a:pt x="325786" y="443645"/>
                    <a:pt x="342878" y="460706"/>
                    <a:pt x="342878" y="481751"/>
                  </a:cubicBezTo>
                  <a:cubicBezTo>
                    <a:pt x="342878" y="502796"/>
                    <a:pt x="325786" y="519857"/>
                    <a:pt x="304702" y="519857"/>
                  </a:cubicBezTo>
                  <a:cubicBezTo>
                    <a:pt x="283618" y="519857"/>
                    <a:pt x="266526" y="502796"/>
                    <a:pt x="266526" y="481751"/>
                  </a:cubicBezTo>
                  <a:cubicBezTo>
                    <a:pt x="266526" y="460706"/>
                    <a:pt x="283618" y="443645"/>
                    <a:pt x="304702" y="443645"/>
                  </a:cubicBezTo>
                  <a:close/>
                  <a:moveTo>
                    <a:pt x="304702" y="354944"/>
                  </a:moveTo>
                  <a:cubicBezTo>
                    <a:pt x="325786" y="354944"/>
                    <a:pt x="342878" y="372005"/>
                    <a:pt x="342878" y="393050"/>
                  </a:cubicBezTo>
                  <a:cubicBezTo>
                    <a:pt x="342878" y="414095"/>
                    <a:pt x="325786" y="431156"/>
                    <a:pt x="304702" y="431156"/>
                  </a:cubicBezTo>
                  <a:cubicBezTo>
                    <a:pt x="283618" y="431156"/>
                    <a:pt x="266526" y="414095"/>
                    <a:pt x="266526" y="393050"/>
                  </a:cubicBezTo>
                  <a:cubicBezTo>
                    <a:pt x="266526" y="372005"/>
                    <a:pt x="283618" y="354944"/>
                    <a:pt x="304702" y="354944"/>
                  </a:cubicBezTo>
                  <a:close/>
                  <a:moveTo>
                    <a:pt x="215860" y="354944"/>
                  </a:moveTo>
                  <a:cubicBezTo>
                    <a:pt x="236944" y="354944"/>
                    <a:pt x="254036" y="372005"/>
                    <a:pt x="254036" y="393050"/>
                  </a:cubicBezTo>
                  <a:cubicBezTo>
                    <a:pt x="254036" y="414095"/>
                    <a:pt x="236944" y="431156"/>
                    <a:pt x="215860" y="431156"/>
                  </a:cubicBezTo>
                  <a:cubicBezTo>
                    <a:pt x="194776" y="431156"/>
                    <a:pt x="177684" y="414095"/>
                    <a:pt x="177684" y="393050"/>
                  </a:cubicBezTo>
                  <a:cubicBezTo>
                    <a:pt x="177684" y="372005"/>
                    <a:pt x="194776" y="354944"/>
                    <a:pt x="215860" y="354944"/>
                  </a:cubicBezTo>
                  <a:close/>
                  <a:moveTo>
                    <a:pt x="571368" y="266173"/>
                  </a:moveTo>
                  <a:cubicBezTo>
                    <a:pt x="592452" y="266173"/>
                    <a:pt x="609544" y="283249"/>
                    <a:pt x="609544" y="304314"/>
                  </a:cubicBezTo>
                  <a:cubicBezTo>
                    <a:pt x="609544" y="325379"/>
                    <a:pt x="592452" y="342455"/>
                    <a:pt x="571368" y="342455"/>
                  </a:cubicBezTo>
                  <a:cubicBezTo>
                    <a:pt x="550284" y="342455"/>
                    <a:pt x="533192" y="325379"/>
                    <a:pt x="533192" y="304314"/>
                  </a:cubicBezTo>
                  <a:cubicBezTo>
                    <a:pt x="533192" y="283249"/>
                    <a:pt x="550284" y="266173"/>
                    <a:pt x="571368" y="266173"/>
                  </a:cubicBezTo>
                  <a:close/>
                  <a:moveTo>
                    <a:pt x="482526" y="266173"/>
                  </a:moveTo>
                  <a:cubicBezTo>
                    <a:pt x="503570" y="266173"/>
                    <a:pt x="520702" y="283272"/>
                    <a:pt x="520702" y="304275"/>
                  </a:cubicBezTo>
                  <a:cubicBezTo>
                    <a:pt x="520702" y="325355"/>
                    <a:pt x="503570" y="342454"/>
                    <a:pt x="482526" y="342454"/>
                  </a:cubicBezTo>
                  <a:cubicBezTo>
                    <a:pt x="461482" y="342454"/>
                    <a:pt x="444350" y="325355"/>
                    <a:pt x="444350" y="304275"/>
                  </a:cubicBezTo>
                  <a:cubicBezTo>
                    <a:pt x="444350" y="283272"/>
                    <a:pt x="461404" y="266173"/>
                    <a:pt x="482526" y="266173"/>
                  </a:cubicBezTo>
                  <a:close/>
                  <a:moveTo>
                    <a:pt x="393653" y="266173"/>
                  </a:moveTo>
                  <a:cubicBezTo>
                    <a:pt x="414675" y="266173"/>
                    <a:pt x="431790" y="283272"/>
                    <a:pt x="431790" y="304275"/>
                  </a:cubicBezTo>
                  <a:cubicBezTo>
                    <a:pt x="431790" y="325355"/>
                    <a:pt x="414675" y="342376"/>
                    <a:pt x="393653" y="342454"/>
                  </a:cubicBezTo>
                  <a:cubicBezTo>
                    <a:pt x="372553" y="342454"/>
                    <a:pt x="355438" y="325355"/>
                    <a:pt x="355438" y="304275"/>
                  </a:cubicBezTo>
                  <a:cubicBezTo>
                    <a:pt x="355438" y="283272"/>
                    <a:pt x="372553" y="266173"/>
                    <a:pt x="393653" y="266173"/>
                  </a:cubicBezTo>
                  <a:close/>
                  <a:moveTo>
                    <a:pt x="304702" y="266173"/>
                  </a:moveTo>
                  <a:cubicBezTo>
                    <a:pt x="325786" y="266173"/>
                    <a:pt x="342878" y="283234"/>
                    <a:pt x="342878" y="304279"/>
                  </a:cubicBezTo>
                  <a:cubicBezTo>
                    <a:pt x="342878" y="325324"/>
                    <a:pt x="325786" y="342385"/>
                    <a:pt x="304702" y="342385"/>
                  </a:cubicBezTo>
                  <a:cubicBezTo>
                    <a:pt x="283618" y="342385"/>
                    <a:pt x="266526" y="325324"/>
                    <a:pt x="266526" y="304279"/>
                  </a:cubicBezTo>
                  <a:cubicBezTo>
                    <a:pt x="266526" y="283234"/>
                    <a:pt x="283618" y="266173"/>
                    <a:pt x="304702" y="266173"/>
                  </a:cubicBezTo>
                  <a:close/>
                  <a:moveTo>
                    <a:pt x="215860" y="266173"/>
                  </a:moveTo>
                  <a:cubicBezTo>
                    <a:pt x="236944" y="266173"/>
                    <a:pt x="254036" y="283234"/>
                    <a:pt x="254036" y="304279"/>
                  </a:cubicBezTo>
                  <a:cubicBezTo>
                    <a:pt x="254036" y="325324"/>
                    <a:pt x="236944" y="342385"/>
                    <a:pt x="215860" y="342385"/>
                  </a:cubicBezTo>
                  <a:cubicBezTo>
                    <a:pt x="194776" y="342385"/>
                    <a:pt x="177684" y="325324"/>
                    <a:pt x="177684" y="304279"/>
                  </a:cubicBezTo>
                  <a:cubicBezTo>
                    <a:pt x="177684" y="283234"/>
                    <a:pt x="194776" y="266173"/>
                    <a:pt x="215860" y="266173"/>
                  </a:cubicBezTo>
                  <a:close/>
                  <a:moveTo>
                    <a:pt x="127018" y="266173"/>
                  </a:moveTo>
                  <a:cubicBezTo>
                    <a:pt x="148102" y="266173"/>
                    <a:pt x="165194" y="283234"/>
                    <a:pt x="165194" y="304279"/>
                  </a:cubicBezTo>
                  <a:cubicBezTo>
                    <a:pt x="165194" y="325324"/>
                    <a:pt x="148102" y="342385"/>
                    <a:pt x="127018" y="342385"/>
                  </a:cubicBezTo>
                  <a:cubicBezTo>
                    <a:pt x="105934" y="342385"/>
                    <a:pt x="88842" y="325324"/>
                    <a:pt x="88842" y="304279"/>
                  </a:cubicBezTo>
                  <a:cubicBezTo>
                    <a:pt x="88842" y="283234"/>
                    <a:pt x="105934" y="266173"/>
                    <a:pt x="127018" y="266173"/>
                  </a:cubicBezTo>
                  <a:close/>
                  <a:moveTo>
                    <a:pt x="38176" y="221787"/>
                  </a:moveTo>
                  <a:cubicBezTo>
                    <a:pt x="59260" y="221787"/>
                    <a:pt x="76352" y="238848"/>
                    <a:pt x="76352" y="259893"/>
                  </a:cubicBezTo>
                  <a:cubicBezTo>
                    <a:pt x="76352" y="280938"/>
                    <a:pt x="59260" y="297999"/>
                    <a:pt x="38176" y="297999"/>
                  </a:cubicBezTo>
                  <a:cubicBezTo>
                    <a:pt x="17092" y="297999"/>
                    <a:pt x="0" y="280938"/>
                    <a:pt x="0" y="259893"/>
                  </a:cubicBezTo>
                  <a:cubicBezTo>
                    <a:pt x="0" y="238848"/>
                    <a:pt x="17092" y="221787"/>
                    <a:pt x="38176" y="221787"/>
                  </a:cubicBezTo>
                  <a:close/>
                  <a:moveTo>
                    <a:pt x="571368" y="177402"/>
                  </a:moveTo>
                  <a:cubicBezTo>
                    <a:pt x="592452" y="177402"/>
                    <a:pt x="609544" y="194463"/>
                    <a:pt x="609544" y="215508"/>
                  </a:cubicBezTo>
                  <a:cubicBezTo>
                    <a:pt x="609544" y="236553"/>
                    <a:pt x="592452" y="253614"/>
                    <a:pt x="571368" y="253614"/>
                  </a:cubicBezTo>
                  <a:cubicBezTo>
                    <a:pt x="550284" y="253614"/>
                    <a:pt x="533192" y="236553"/>
                    <a:pt x="533192" y="215508"/>
                  </a:cubicBezTo>
                  <a:cubicBezTo>
                    <a:pt x="533192" y="194463"/>
                    <a:pt x="550284" y="177402"/>
                    <a:pt x="571368" y="177402"/>
                  </a:cubicBezTo>
                  <a:close/>
                  <a:moveTo>
                    <a:pt x="482526" y="177402"/>
                  </a:moveTo>
                  <a:cubicBezTo>
                    <a:pt x="503570" y="177402"/>
                    <a:pt x="520702" y="194502"/>
                    <a:pt x="520702" y="215507"/>
                  </a:cubicBezTo>
                  <a:cubicBezTo>
                    <a:pt x="520702" y="236512"/>
                    <a:pt x="503570" y="253613"/>
                    <a:pt x="482526" y="253613"/>
                  </a:cubicBezTo>
                  <a:cubicBezTo>
                    <a:pt x="461482" y="253613"/>
                    <a:pt x="444350" y="236512"/>
                    <a:pt x="444350" y="215507"/>
                  </a:cubicBezTo>
                  <a:cubicBezTo>
                    <a:pt x="444350" y="194502"/>
                    <a:pt x="461404" y="177402"/>
                    <a:pt x="482526" y="177402"/>
                  </a:cubicBezTo>
                  <a:close/>
                  <a:moveTo>
                    <a:pt x="393653" y="177402"/>
                  </a:moveTo>
                  <a:cubicBezTo>
                    <a:pt x="414675" y="177402"/>
                    <a:pt x="431790" y="194502"/>
                    <a:pt x="431790" y="215507"/>
                  </a:cubicBezTo>
                  <a:cubicBezTo>
                    <a:pt x="431790" y="236512"/>
                    <a:pt x="414675" y="253613"/>
                    <a:pt x="393653" y="253613"/>
                  </a:cubicBezTo>
                  <a:cubicBezTo>
                    <a:pt x="372553" y="253613"/>
                    <a:pt x="355516" y="236512"/>
                    <a:pt x="355438" y="215507"/>
                  </a:cubicBezTo>
                  <a:cubicBezTo>
                    <a:pt x="355438" y="194502"/>
                    <a:pt x="372553" y="177402"/>
                    <a:pt x="393653" y="177402"/>
                  </a:cubicBezTo>
                  <a:close/>
                  <a:moveTo>
                    <a:pt x="304702" y="177402"/>
                  </a:moveTo>
                  <a:cubicBezTo>
                    <a:pt x="325786" y="177402"/>
                    <a:pt x="342878" y="194463"/>
                    <a:pt x="342878" y="215508"/>
                  </a:cubicBezTo>
                  <a:cubicBezTo>
                    <a:pt x="342878" y="236553"/>
                    <a:pt x="325786" y="253614"/>
                    <a:pt x="304702" y="253614"/>
                  </a:cubicBezTo>
                  <a:cubicBezTo>
                    <a:pt x="283618" y="253614"/>
                    <a:pt x="266526" y="236553"/>
                    <a:pt x="266526" y="215508"/>
                  </a:cubicBezTo>
                  <a:cubicBezTo>
                    <a:pt x="266526" y="194463"/>
                    <a:pt x="283618" y="177402"/>
                    <a:pt x="304702" y="177402"/>
                  </a:cubicBezTo>
                  <a:close/>
                  <a:moveTo>
                    <a:pt x="215860" y="177402"/>
                  </a:moveTo>
                  <a:cubicBezTo>
                    <a:pt x="236944" y="177402"/>
                    <a:pt x="254036" y="194463"/>
                    <a:pt x="254036" y="215508"/>
                  </a:cubicBezTo>
                  <a:cubicBezTo>
                    <a:pt x="254036" y="236553"/>
                    <a:pt x="236944" y="253614"/>
                    <a:pt x="215860" y="253614"/>
                  </a:cubicBezTo>
                  <a:cubicBezTo>
                    <a:pt x="194776" y="253614"/>
                    <a:pt x="177684" y="236553"/>
                    <a:pt x="177684" y="215508"/>
                  </a:cubicBezTo>
                  <a:cubicBezTo>
                    <a:pt x="177684" y="194463"/>
                    <a:pt x="194776" y="177402"/>
                    <a:pt x="215860" y="177402"/>
                  </a:cubicBezTo>
                  <a:close/>
                  <a:moveTo>
                    <a:pt x="127018" y="177402"/>
                  </a:moveTo>
                  <a:cubicBezTo>
                    <a:pt x="148102" y="177402"/>
                    <a:pt x="165194" y="194463"/>
                    <a:pt x="165194" y="215508"/>
                  </a:cubicBezTo>
                  <a:cubicBezTo>
                    <a:pt x="165194" y="236553"/>
                    <a:pt x="148102" y="253614"/>
                    <a:pt x="127018" y="253614"/>
                  </a:cubicBezTo>
                  <a:cubicBezTo>
                    <a:pt x="105934" y="253614"/>
                    <a:pt x="88842" y="236553"/>
                    <a:pt x="88842" y="215508"/>
                  </a:cubicBezTo>
                  <a:cubicBezTo>
                    <a:pt x="88842" y="194463"/>
                    <a:pt x="105934" y="177402"/>
                    <a:pt x="127018" y="177402"/>
                  </a:cubicBezTo>
                  <a:close/>
                  <a:moveTo>
                    <a:pt x="304702" y="88701"/>
                  </a:moveTo>
                  <a:cubicBezTo>
                    <a:pt x="325786" y="88701"/>
                    <a:pt x="342878" y="105762"/>
                    <a:pt x="342878" y="126807"/>
                  </a:cubicBezTo>
                  <a:cubicBezTo>
                    <a:pt x="342878" y="147852"/>
                    <a:pt x="325786" y="164913"/>
                    <a:pt x="304702" y="164913"/>
                  </a:cubicBezTo>
                  <a:cubicBezTo>
                    <a:pt x="283618" y="164913"/>
                    <a:pt x="266526" y="147852"/>
                    <a:pt x="266526" y="126807"/>
                  </a:cubicBezTo>
                  <a:cubicBezTo>
                    <a:pt x="266526" y="105762"/>
                    <a:pt x="283618" y="88701"/>
                    <a:pt x="304702" y="88701"/>
                  </a:cubicBezTo>
                  <a:close/>
                  <a:moveTo>
                    <a:pt x="215860" y="88701"/>
                  </a:moveTo>
                  <a:cubicBezTo>
                    <a:pt x="236944" y="88701"/>
                    <a:pt x="254036" y="105762"/>
                    <a:pt x="254036" y="126807"/>
                  </a:cubicBezTo>
                  <a:cubicBezTo>
                    <a:pt x="254036" y="147852"/>
                    <a:pt x="236944" y="164913"/>
                    <a:pt x="215860" y="164913"/>
                  </a:cubicBezTo>
                  <a:cubicBezTo>
                    <a:pt x="194776" y="164913"/>
                    <a:pt x="177684" y="147852"/>
                    <a:pt x="177684" y="126807"/>
                  </a:cubicBezTo>
                  <a:cubicBezTo>
                    <a:pt x="177684" y="105762"/>
                    <a:pt x="194776" y="88701"/>
                    <a:pt x="215860" y="88701"/>
                  </a:cubicBezTo>
                  <a:close/>
                  <a:moveTo>
                    <a:pt x="304702" y="0"/>
                  </a:moveTo>
                  <a:cubicBezTo>
                    <a:pt x="325786" y="0"/>
                    <a:pt x="342878" y="17061"/>
                    <a:pt x="342878" y="38106"/>
                  </a:cubicBezTo>
                  <a:cubicBezTo>
                    <a:pt x="342878" y="59151"/>
                    <a:pt x="325786" y="76212"/>
                    <a:pt x="304702" y="76212"/>
                  </a:cubicBezTo>
                  <a:cubicBezTo>
                    <a:pt x="283618" y="76212"/>
                    <a:pt x="266526" y="59151"/>
                    <a:pt x="266526" y="38106"/>
                  </a:cubicBezTo>
                  <a:cubicBezTo>
                    <a:pt x="266526" y="17061"/>
                    <a:pt x="283618" y="0"/>
                    <a:pt x="304702" y="0"/>
                  </a:cubicBezTo>
                  <a:close/>
                </a:path>
              </a:pathLst>
            </a:custGeom>
            <a:solidFill>
              <a:srgbClr val="0263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双中括号 51"/>
          <p:cNvSpPr/>
          <p:nvPr/>
        </p:nvSpPr>
        <p:spPr>
          <a:xfrm>
            <a:off x="648397" y="5059037"/>
            <a:ext cx="5034745" cy="795670"/>
          </a:xfrm>
          <a:prstGeom prst="bracketPair">
            <a:avLst>
              <a:gd name="adj" fmla="val 0"/>
            </a:avLst>
          </a:prstGeom>
          <a:ln w="28575" cap="rnd">
            <a:solidFill>
              <a:srgbClr val="026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双中括号 33"/>
          <p:cNvSpPr/>
          <p:nvPr/>
        </p:nvSpPr>
        <p:spPr>
          <a:xfrm>
            <a:off x="737608" y="5059037"/>
            <a:ext cx="4856322" cy="795670"/>
          </a:xfrm>
          <a:prstGeom prst="bracketPair">
            <a:avLst>
              <a:gd name="adj" fmla="val 0"/>
            </a:avLst>
          </a:prstGeom>
          <a:ln w="12700" cap="rnd">
            <a:solidFill>
              <a:srgbClr val="02638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227047" y="5059037"/>
            <a:ext cx="5034745" cy="795670"/>
          </a:xfrm>
          <a:prstGeom prst="rect">
            <a:avLst/>
          </a:prstGeom>
          <a:solidFill>
            <a:srgbClr val="E1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6612866" y="5106584"/>
            <a:ext cx="426310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种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TPO-RA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治疗无效时，</a:t>
            </a:r>
            <a:endParaRPr lang="en-US" altLang="zh-CN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olidFill>
                  <a:srgbClr val="F15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另一种</a:t>
            </a:r>
            <a:r>
              <a:rPr lang="en-US" altLang="zh-CN" sz="1400" b="1" dirty="0">
                <a:solidFill>
                  <a:srgbClr val="F15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TPO-RA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可带来</a:t>
            </a:r>
            <a:r>
              <a:rPr lang="zh-CN" altLang="en-US" sz="1400" b="1" dirty="0">
                <a:solidFill>
                  <a:srgbClr val="F1541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积极的临床获益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1541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双中括号 53"/>
          <p:cNvSpPr/>
          <p:nvPr/>
        </p:nvSpPr>
        <p:spPr>
          <a:xfrm>
            <a:off x="6227047" y="5059037"/>
            <a:ext cx="5034745" cy="795670"/>
          </a:xfrm>
          <a:prstGeom prst="bracketPair">
            <a:avLst>
              <a:gd name="adj" fmla="val 0"/>
            </a:avLst>
          </a:prstGeom>
          <a:ln w="28575" cap="rnd">
            <a:solidFill>
              <a:srgbClr val="026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双中括号 54"/>
          <p:cNvSpPr/>
          <p:nvPr/>
        </p:nvSpPr>
        <p:spPr>
          <a:xfrm>
            <a:off x="6316258" y="5059037"/>
            <a:ext cx="4856322" cy="795670"/>
          </a:xfrm>
          <a:prstGeom prst="bracketPair">
            <a:avLst>
              <a:gd name="adj" fmla="val 0"/>
            </a:avLst>
          </a:prstGeom>
          <a:ln w="12700" cap="rnd">
            <a:solidFill>
              <a:srgbClr val="02638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11">
            <a:extLst>
              <a:ext uri="{FF2B5EF4-FFF2-40B4-BE49-F238E27FC236}">
                <a16:creationId xmlns:a16="http://schemas.microsoft.com/office/drawing/2014/main" id="{4F08F516-8814-A2C3-CE0F-06542F5ABEE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92187" y="29645"/>
            <a:ext cx="2389584" cy="78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圆圈&#10;&#10;低可信度描述已自动生成">
            <a:extLst>
              <a:ext uri="{FF2B5EF4-FFF2-40B4-BE49-F238E27FC236}">
                <a16:creationId xmlns:a16="http://schemas.microsoft.com/office/drawing/2014/main" id="{EAA5888A-ECE4-EA03-4151-571C9A7E80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168" y="110987"/>
            <a:ext cx="1223971" cy="6238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360" y="1366015"/>
            <a:ext cx="11491981" cy="4706559"/>
          </a:xfrm>
          <a:prstGeom prst="rect">
            <a:avLst/>
          </a:prstGeom>
          <a:noFill/>
          <a:ln>
            <a:solidFill>
              <a:srgbClr val="188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荟萃分析证实，</a:t>
            </a:r>
            <a:r>
              <a:rPr kumimoji="1" lang="zh-CN" altLang="en-US" dirty="0"/>
              <a:t>罗普司亭</a:t>
            </a:r>
            <a:r>
              <a:rPr lang="zh-CN" altLang="en-US" dirty="0"/>
              <a:t>的升板作用和安全性优于其他</a:t>
            </a:r>
            <a:r>
              <a:rPr lang="en-US" altLang="zh-CN" dirty="0"/>
              <a:t>ITP</a:t>
            </a:r>
            <a:r>
              <a:rPr lang="zh-CN" altLang="en-US" dirty="0"/>
              <a:t>治疗药物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24507" y="6453336"/>
            <a:ext cx="11160125" cy="215444"/>
          </a:xfrm>
        </p:spPr>
        <p:txBody>
          <a:bodyPr/>
          <a:lstStyle/>
          <a:p>
            <a:r>
              <a:rPr lang="en-GB" altLang="zh-CN" dirty="0" err="1"/>
              <a:t>Puavilai</a:t>
            </a:r>
            <a:r>
              <a:rPr lang="en-GB" altLang="zh-CN" dirty="0"/>
              <a:t> T, et</a:t>
            </a:r>
            <a:r>
              <a:rPr lang="zh-CN" altLang="en-US" dirty="0"/>
              <a:t> </a:t>
            </a:r>
            <a:r>
              <a:rPr lang="en-US" altLang="zh-CN" dirty="0"/>
              <a:t>al</a:t>
            </a:r>
            <a:r>
              <a:rPr lang="en-GB" altLang="zh-CN" dirty="0"/>
              <a:t>. Br J </a:t>
            </a:r>
            <a:r>
              <a:rPr lang="en-GB" altLang="zh-CN" dirty="0" err="1"/>
              <a:t>Haematol</a:t>
            </a:r>
            <a:r>
              <a:rPr lang="en-GB" altLang="zh-CN" dirty="0"/>
              <a:t>. 2020 Feb;188(3):450-459. </a:t>
            </a:r>
            <a:endParaRPr kumimoji="1" lang="zh-CN" altLang="en-US" dirty="0"/>
          </a:p>
        </p:txBody>
      </p:sp>
      <p:graphicFrame>
        <p:nvGraphicFramePr>
          <p:cNvPr id="65" name="表格 65"/>
          <p:cNvGraphicFramePr>
            <a:graphicFrameLocks noGrp="1"/>
          </p:cNvGraphicFramePr>
          <p:nvPr/>
        </p:nvGraphicFramePr>
        <p:xfrm>
          <a:off x="695400" y="1763804"/>
          <a:ext cx="10873209" cy="3108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9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5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2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治疗方案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638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血小板计数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63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复合严重不良事件*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63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2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8B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SUCRA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6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6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SUCRA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63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63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安慰剂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5.1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★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48.3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★★★★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艾曲泊帕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62.8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★★★★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51.4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★★★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罗普司亭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4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92.8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4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★★★★★</a:t>
                      </a:r>
                      <a:endParaRPr lang="zh-CN" altLang="en-US" sz="105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4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8.1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4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★★★★★</a:t>
                      </a:r>
                      <a:endParaRPr lang="zh-CN" altLang="en-US" sz="105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4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利妥昔单抗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32.8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★★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62.6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★★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7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rhTPO+</a:t>
                      </a:r>
                    </a:p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利妥昔单抗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56.5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★★★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79.6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★</a:t>
                      </a:r>
                      <a:endParaRPr lang="zh-CN" altLang="en-US" sz="105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1" name="组合 70"/>
          <p:cNvGrpSpPr/>
          <p:nvPr/>
        </p:nvGrpSpPr>
        <p:grpSpPr>
          <a:xfrm>
            <a:off x="1914039" y="1124744"/>
            <a:ext cx="8824402" cy="468538"/>
            <a:chOff x="2949275" y="-1294040"/>
            <a:chExt cx="8824402" cy="468538"/>
          </a:xfrm>
        </p:grpSpPr>
        <p:sp>
          <p:nvSpPr>
            <p:cNvPr id="68" name="同侧圆角矩形 67"/>
            <p:cNvSpPr/>
            <p:nvPr/>
          </p:nvSpPr>
          <p:spPr>
            <a:xfrm rot="16200000">
              <a:off x="3063171" y="-1407936"/>
              <a:ext cx="468537" cy="69632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263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同侧圆角矩形 68"/>
            <p:cNvSpPr/>
            <p:nvPr/>
          </p:nvSpPr>
          <p:spPr>
            <a:xfrm rot="16200000">
              <a:off x="7185446" y="-4833880"/>
              <a:ext cx="468537" cy="754822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D3E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同侧圆角矩形 69"/>
            <p:cNvSpPr/>
            <p:nvPr/>
          </p:nvSpPr>
          <p:spPr>
            <a:xfrm rot="5400000" flipH="1">
              <a:off x="11191244" y="-1407936"/>
              <a:ext cx="468537" cy="69632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263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3583985" y="-1223292"/>
              <a:ext cx="76714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不同</a:t>
              </a:r>
              <a:r>
                <a:rPr lang="en-US" altLang="zh-CN" sz="16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ITP</a:t>
              </a:r>
              <a:r>
                <a:rPr lang="zh-CN" altLang="en-US" sz="16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治疗药物在血小板计数和严重不良事件方面的</a:t>
              </a:r>
              <a:r>
                <a:rPr lang="en-US" altLang="zh-CN" sz="16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SUCRA</a:t>
              </a:r>
              <a:r>
                <a:rPr lang="zh-CN" altLang="en-US" sz="16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排名</a:t>
              </a:r>
              <a:endParaRPr lang="zh-CN" altLang="en-US" sz="1600" b="1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580132" y="5345623"/>
            <a:ext cx="1134110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一项荟萃分析，经严格筛选纳入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项随机对照研究，共计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1313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例成人持续性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ITP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患者，旨在评估不同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ITP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治疗药物的临床结果。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该研究发现，与多个对照物相比，罗普司亭的升血小板作用排名最高，严重不良事件风险排名最低，说明在众多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ITP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治疗药物中</a:t>
            </a:r>
            <a:r>
              <a:rPr kumimoji="1"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罗普司亭的短期疗效好，安全性高。</a:t>
            </a:r>
          </a:p>
        </p:txBody>
      </p:sp>
      <p:cxnSp>
        <p:nvCxnSpPr>
          <p:cNvPr id="75" name="直线连接符 74"/>
          <p:cNvCxnSpPr/>
          <p:nvPr/>
        </p:nvCxnSpPr>
        <p:spPr>
          <a:xfrm>
            <a:off x="482483" y="5278780"/>
            <a:ext cx="11189860" cy="6684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iconfont-11253-5363694"/>
          <p:cNvSpPr/>
          <p:nvPr/>
        </p:nvSpPr>
        <p:spPr>
          <a:xfrm>
            <a:off x="2127975" y="1185050"/>
            <a:ext cx="304842" cy="298365"/>
          </a:xfrm>
          <a:custGeom>
            <a:avLst/>
            <a:gdLst>
              <a:gd name="T0" fmla="*/ 4231 w 10000"/>
              <a:gd name="T1" fmla="*/ 0 h 9790"/>
              <a:gd name="T2" fmla="*/ 4231 w 10000"/>
              <a:gd name="T3" fmla="*/ 533 h 9790"/>
              <a:gd name="T4" fmla="*/ 4809 w 10000"/>
              <a:gd name="T5" fmla="*/ 533 h 9790"/>
              <a:gd name="T6" fmla="*/ 4809 w 10000"/>
              <a:gd name="T7" fmla="*/ 2308 h 9790"/>
              <a:gd name="T8" fmla="*/ 5386 w 10000"/>
              <a:gd name="T9" fmla="*/ 2308 h 9790"/>
              <a:gd name="T10" fmla="*/ 5386 w 10000"/>
              <a:gd name="T11" fmla="*/ 0 h 9790"/>
              <a:gd name="T12" fmla="*/ 4231 w 10000"/>
              <a:gd name="T13" fmla="*/ 0 h 9790"/>
              <a:gd name="T14" fmla="*/ 7308 w 10000"/>
              <a:gd name="T15" fmla="*/ 2030 h 9790"/>
              <a:gd name="T16" fmla="*/ 7308 w 10000"/>
              <a:gd name="T17" fmla="*/ 2563 h 9790"/>
              <a:gd name="T18" fmla="*/ 8269 w 10000"/>
              <a:gd name="T19" fmla="*/ 2563 h 9790"/>
              <a:gd name="T20" fmla="*/ 8269 w 10000"/>
              <a:gd name="T21" fmla="*/ 2918 h 9790"/>
              <a:gd name="T22" fmla="*/ 7308 w 10000"/>
              <a:gd name="T23" fmla="*/ 2918 h 9790"/>
              <a:gd name="T24" fmla="*/ 7308 w 10000"/>
              <a:gd name="T25" fmla="*/ 4338 h 9790"/>
              <a:gd name="T26" fmla="*/ 8846 w 10000"/>
              <a:gd name="T27" fmla="*/ 4338 h 9790"/>
              <a:gd name="T28" fmla="*/ 8846 w 10000"/>
              <a:gd name="T29" fmla="*/ 3805 h 9790"/>
              <a:gd name="T30" fmla="*/ 7885 w 10000"/>
              <a:gd name="T31" fmla="*/ 3805 h 9790"/>
              <a:gd name="T32" fmla="*/ 7885 w 10000"/>
              <a:gd name="T33" fmla="*/ 3450 h 9790"/>
              <a:gd name="T34" fmla="*/ 8846 w 10000"/>
              <a:gd name="T35" fmla="*/ 3450 h 9790"/>
              <a:gd name="T36" fmla="*/ 8846 w 10000"/>
              <a:gd name="T37" fmla="*/ 2030 h 9790"/>
              <a:gd name="T38" fmla="*/ 7308 w 10000"/>
              <a:gd name="T39" fmla="*/ 2030 h 9790"/>
              <a:gd name="T40" fmla="*/ 1154 w 10000"/>
              <a:gd name="T41" fmla="*/ 4049 h 9790"/>
              <a:gd name="T42" fmla="*/ 1154 w 10000"/>
              <a:gd name="T43" fmla="*/ 4581 h 9790"/>
              <a:gd name="T44" fmla="*/ 2115 w 10000"/>
              <a:gd name="T45" fmla="*/ 4581 h 9790"/>
              <a:gd name="T46" fmla="*/ 2115 w 10000"/>
              <a:gd name="T47" fmla="*/ 4936 h 9790"/>
              <a:gd name="T48" fmla="*/ 1154 w 10000"/>
              <a:gd name="T49" fmla="*/ 4936 h 9790"/>
              <a:gd name="T50" fmla="*/ 1154 w 10000"/>
              <a:gd name="T51" fmla="*/ 5469 h 9790"/>
              <a:gd name="T52" fmla="*/ 2115 w 10000"/>
              <a:gd name="T53" fmla="*/ 5469 h 9790"/>
              <a:gd name="T54" fmla="*/ 2115 w 10000"/>
              <a:gd name="T55" fmla="*/ 5824 h 9790"/>
              <a:gd name="T56" fmla="*/ 1154 w 10000"/>
              <a:gd name="T57" fmla="*/ 5824 h 9790"/>
              <a:gd name="T58" fmla="*/ 1154 w 10000"/>
              <a:gd name="T59" fmla="*/ 6356 h 9790"/>
              <a:gd name="T60" fmla="*/ 2693 w 10000"/>
              <a:gd name="T61" fmla="*/ 6356 h 9790"/>
              <a:gd name="T62" fmla="*/ 2693 w 10000"/>
              <a:gd name="T63" fmla="*/ 4049 h 9790"/>
              <a:gd name="T64" fmla="*/ 1154 w 10000"/>
              <a:gd name="T65" fmla="*/ 4049 h 9790"/>
              <a:gd name="T66" fmla="*/ 3393 w 10000"/>
              <a:gd name="T67" fmla="*/ 3078 h 9790"/>
              <a:gd name="T68" fmla="*/ 3393 w 10000"/>
              <a:gd name="T69" fmla="*/ 7150 h 9790"/>
              <a:gd name="T70" fmla="*/ 0 w 10000"/>
              <a:gd name="T71" fmla="*/ 7150 h 9790"/>
              <a:gd name="T72" fmla="*/ 0 w 10000"/>
              <a:gd name="T73" fmla="*/ 9790 h 9790"/>
              <a:gd name="T74" fmla="*/ 10000 w 10000"/>
              <a:gd name="T75" fmla="*/ 9790 h 9790"/>
              <a:gd name="T76" fmla="*/ 10000 w 10000"/>
              <a:gd name="T77" fmla="*/ 5229 h 9790"/>
              <a:gd name="T78" fmla="*/ 6608 w 10000"/>
              <a:gd name="T79" fmla="*/ 5229 h 9790"/>
              <a:gd name="T80" fmla="*/ 6608 w 10000"/>
              <a:gd name="T81" fmla="*/ 3079 h 9790"/>
              <a:gd name="T82" fmla="*/ 3393 w 10000"/>
              <a:gd name="T83" fmla="*/ 3079 h 9790"/>
              <a:gd name="T84" fmla="*/ 3393 w 10000"/>
              <a:gd name="T85" fmla="*/ 3078 h 9790"/>
              <a:gd name="T86" fmla="*/ 3393 w 10000"/>
              <a:gd name="T87" fmla="*/ 3078 h 9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000" h="9790">
                <a:moveTo>
                  <a:pt x="4231" y="0"/>
                </a:moveTo>
                <a:lnTo>
                  <a:pt x="4231" y="533"/>
                </a:lnTo>
                <a:lnTo>
                  <a:pt x="4809" y="533"/>
                </a:lnTo>
                <a:lnTo>
                  <a:pt x="4809" y="2308"/>
                </a:lnTo>
                <a:lnTo>
                  <a:pt x="5386" y="2308"/>
                </a:lnTo>
                <a:lnTo>
                  <a:pt x="5386" y="0"/>
                </a:lnTo>
                <a:lnTo>
                  <a:pt x="4231" y="0"/>
                </a:lnTo>
                <a:close/>
                <a:moveTo>
                  <a:pt x="7308" y="2030"/>
                </a:moveTo>
                <a:lnTo>
                  <a:pt x="7308" y="2563"/>
                </a:lnTo>
                <a:lnTo>
                  <a:pt x="8269" y="2563"/>
                </a:lnTo>
                <a:lnTo>
                  <a:pt x="8269" y="2918"/>
                </a:lnTo>
                <a:lnTo>
                  <a:pt x="7308" y="2918"/>
                </a:lnTo>
                <a:lnTo>
                  <a:pt x="7308" y="4338"/>
                </a:lnTo>
                <a:lnTo>
                  <a:pt x="8846" y="4338"/>
                </a:lnTo>
                <a:lnTo>
                  <a:pt x="8846" y="3805"/>
                </a:lnTo>
                <a:lnTo>
                  <a:pt x="7885" y="3805"/>
                </a:lnTo>
                <a:lnTo>
                  <a:pt x="7885" y="3450"/>
                </a:lnTo>
                <a:lnTo>
                  <a:pt x="8846" y="3450"/>
                </a:lnTo>
                <a:lnTo>
                  <a:pt x="8846" y="2030"/>
                </a:lnTo>
                <a:lnTo>
                  <a:pt x="7308" y="2030"/>
                </a:lnTo>
                <a:close/>
                <a:moveTo>
                  <a:pt x="1154" y="4049"/>
                </a:moveTo>
                <a:lnTo>
                  <a:pt x="1154" y="4581"/>
                </a:lnTo>
                <a:lnTo>
                  <a:pt x="2115" y="4581"/>
                </a:lnTo>
                <a:lnTo>
                  <a:pt x="2115" y="4936"/>
                </a:lnTo>
                <a:lnTo>
                  <a:pt x="1154" y="4936"/>
                </a:lnTo>
                <a:lnTo>
                  <a:pt x="1154" y="5469"/>
                </a:lnTo>
                <a:lnTo>
                  <a:pt x="2115" y="5469"/>
                </a:lnTo>
                <a:lnTo>
                  <a:pt x="2115" y="5824"/>
                </a:lnTo>
                <a:lnTo>
                  <a:pt x="1154" y="5824"/>
                </a:lnTo>
                <a:lnTo>
                  <a:pt x="1154" y="6356"/>
                </a:lnTo>
                <a:lnTo>
                  <a:pt x="2693" y="6356"/>
                </a:lnTo>
                <a:lnTo>
                  <a:pt x="2693" y="4049"/>
                </a:lnTo>
                <a:lnTo>
                  <a:pt x="1154" y="4049"/>
                </a:lnTo>
                <a:close/>
                <a:moveTo>
                  <a:pt x="3393" y="3078"/>
                </a:moveTo>
                <a:lnTo>
                  <a:pt x="3393" y="7150"/>
                </a:lnTo>
                <a:lnTo>
                  <a:pt x="0" y="7150"/>
                </a:lnTo>
                <a:lnTo>
                  <a:pt x="0" y="9790"/>
                </a:lnTo>
                <a:lnTo>
                  <a:pt x="10000" y="9790"/>
                </a:lnTo>
                <a:lnTo>
                  <a:pt x="10000" y="5229"/>
                </a:lnTo>
                <a:lnTo>
                  <a:pt x="6608" y="5229"/>
                </a:lnTo>
                <a:lnTo>
                  <a:pt x="6608" y="3079"/>
                </a:lnTo>
                <a:lnTo>
                  <a:pt x="3393" y="3079"/>
                </a:lnTo>
                <a:lnTo>
                  <a:pt x="3393" y="3078"/>
                </a:lnTo>
                <a:close/>
                <a:moveTo>
                  <a:pt x="3393" y="307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81" name="iconfont-11253-5363694"/>
          <p:cNvSpPr/>
          <p:nvPr/>
        </p:nvSpPr>
        <p:spPr>
          <a:xfrm>
            <a:off x="10174482" y="1195490"/>
            <a:ext cx="304842" cy="298365"/>
          </a:xfrm>
          <a:custGeom>
            <a:avLst/>
            <a:gdLst>
              <a:gd name="T0" fmla="*/ 4231 w 10000"/>
              <a:gd name="T1" fmla="*/ 0 h 9790"/>
              <a:gd name="T2" fmla="*/ 4231 w 10000"/>
              <a:gd name="T3" fmla="*/ 533 h 9790"/>
              <a:gd name="T4" fmla="*/ 4809 w 10000"/>
              <a:gd name="T5" fmla="*/ 533 h 9790"/>
              <a:gd name="T6" fmla="*/ 4809 w 10000"/>
              <a:gd name="T7" fmla="*/ 2308 h 9790"/>
              <a:gd name="T8" fmla="*/ 5386 w 10000"/>
              <a:gd name="T9" fmla="*/ 2308 h 9790"/>
              <a:gd name="T10" fmla="*/ 5386 w 10000"/>
              <a:gd name="T11" fmla="*/ 0 h 9790"/>
              <a:gd name="T12" fmla="*/ 4231 w 10000"/>
              <a:gd name="T13" fmla="*/ 0 h 9790"/>
              <a:gd name="T14" fmla="*/ 7308 w 10000"/>
              <a:gd name="T15" fmla="*/ 2030 h 9790"/>
              <a:gd name="T16" fmla="*/ 7308 w 10000"/>
              <a:gd name="T17" fmla="*/ 2563 h 9790"/>
              <a:gd name="T18" fmla="*/ 8269 w 10000"/>
              <a:gd name="T19" fmla="*/ 2563 h 9790"/>
              <a:gd name="T20" fmla="*/ 8269 w 10000"/>
              <a:gd name="T21" fmla="*/ 2918 h 9790"/>
              <a:gd name="T22" fmla="*/ 7308 w 10000"/>
              <a:gd name="T23" fmla="*/ 2918 h 9790"/>
              <a:gd name="T24" fmla="*/ 7308 w 10000"/>
              <a:gd name="T25" fmla="*/ 4338 h 9790"/>
              <a:gd name="T26" fmla="*/ 8846 w 10000"/>
              <a:gd name="T27" fmla="*/ 4338 h 9790"/>
              <a:gd name="T28" fmla="*/ 8846 w 10000"/>
              <a:gd name="T29" fmla="*/ 3805 h 9790"/>
              <a:gd name="T30" fmla="*/ 7885 w 10000"/>
              <a:gd name="T31" fmla="*/ 3805 h 9790"/>
              <a:gd name="T32" fmla="*/ 7885 w 10000"/>
              <a:gd name="T33" fmla="*/ 3450 h 9790"/>
              <a:gd name="T34" fmla="*/ 8846 w 10000"/>
              <a:gd name="T35" fmla="*/ 3450 h 9790"/>
              <a:gd name="T36" fmla="*/ 8846 w 10000"/>
              <a:gd name="T37" fmla="*/ 2030 h 9790"/>
              <a:gd name="T38" fmla="*/ 7308 w 10000"/>
              <a:gd name="T39" fmla="*/ 2030 h 9790"/>
              <a:gd name="T40" fmla="*/ 1154 w 10000"/>
              <a:gd name="T41" fmla="*/ 4049 h 9790"/>
              <a:gd name="T42" fmla="*/ 1154 w 10000"/>
              <a:gd name="T43" fmla="*/ 4581 h 9790"/>
              <a:gd name="T44" fmla="*/ 2115 w 10000"/>
              <a:gd name="T45" fmla="*/ 4581 h 9790"/>
              <a:gd name="T46" fmla="*/ 2115 w 10000"/>
              <a:gd name="T47" fmla="*/ 4936 h 9790"/>
              <a:gd name="T48" fmla="*/ 1154 w 10000"/>
              <a:gd name="T49" fmla="*/ 4936 h 9790"/>
              <a:gd name="T50" fmla="*/ 1154 w 10000"/>
              <a:gd name="T51" fmla="*/ 5469 h 9790"/>
              <a:gd name="T52" fmla="*/ 2115 w 10000"/>
              <a:gd name="T53" fmla="*/ 5469 h 9790"/>
              <a:gd name="T54" fmla="*/ 2115 w 10000"/>
              <a:gd name="T55" fmla="*/ 5824 h 9790"/>
              <a:gd name="T56" fmla="*/ 1154 w 10000"/>
              <a:gd name="T57" fmla="*/ 5824 h 9790"/>
              <a:gd name="T58" fmla="*/ 1154 w 10000"/>
              <a:gd name="T59" fmla="*/ 6356 h 9790"/>
              <a:gd name="T60" fmla="*/ 2693 w 10000"/>
              <a:gd name="T61" fmla="*/ 6356 h 9790"/>
              <a:gd name="T62" fmla="*/ 2693 w 10000"/>
              <a:gd name="T63" fmla="*/ 4049 h 9790"/>
              <a:gd name="T64" fmla="*/ 1154 w 10000"/>
              <a:gd name="T65" fmla="*/ 4049 h 9790"/>
              <a:gd name="T66" fmla="*/ 3393 w 10000"/>
              <a:gd name="T67" fmla="*/ 3078 h 9790"/>
              <a:gd name="T68" fmla="*/ 3393 w 10000"/>
              <a:gd name="T69" fmla="*/ 7150 h 9790"/>
              <a:gd name="T70" fmla="*/ 0 w 10000"/>
              <a:gd name="T71" fmla="*/ 7150 h 9790"/>
              <a:gd name="T72" fmla="*/ 0 w 10000"/>
              <a:gd name="T73" fmla="*/ 9790 h 9790"/>
              <a:gd name="T74" fmla="*/ 10000 w 10000"/>
              <a:gd name="T75" fmla="*/ 9790 h 9790"/>
              <a:gd name="T76" fmla="*/ 10000 w 10000"/>
              <a:gd name="T77" fmla="*/ 5229 h 9790"/>
              <a:gd name="T78" fmla="*/ 6608 w 10000"/>
              <a:gd name="T79" fmla="*/ 5229 h 9790"/>
              <a:gd name="T80" fmla="*/ 6608 w 10000"/>
              <a:gd name="T81" fmla="*/ 3079 h 9790"/>
              <a:gd name="T82" fmla="*/ 3393 w 10000"/>
              <a:gd name="T83" fmla="*/ 3079 h 9790"/>
              <a:gd name="T84" fmla="*/ 3393 w 10000"/>
              <a:gd name="T85" fmla="*/ 3078 h 9790"/>
              <a:gd name="T86" fmla="*/ 3393 w 10000"/>
              <a:gd name="T87" fmla="*/ 3078 h 9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000" h="9790">
                <a:moveTo>
                  <a:pt x="4231" y="0"/>
                </a:moveTo>
                <a:lnTo>
                  <a:pt x="4231" y="533"/>
                </a:lnTo>
                <a:lnTo>
                  <a:pt x="4809" y="533"/>
                </a:lnTo>
                <a:lnTo>
                  <a:pt x="4809" y="2308"/>
                </a:lnTo>
                <a:lnTo>
                  <a:pt x="5386" y="2308"/>
                </a:lnTo>
                <a:lnTo>
                  <a:pt x="5386" y="0"/>
                </a:lnTo>
                <a:lnTo>
                  <a:pt x="4231" y="0"/>
                </a:lnTo>
                <a:close/>
                <a:moveTo>
                  <a:pt x="7308" y="2030"/>
                </a:moveTo>
                <a:lnTo>
                  <a:pt x="7308" y="2563"/>
                </a:lnTo>
                <a:lnTo>
                  <a:pt x="8269" y="2563"/>
                </a:lnTo>
                <a:lnTo>
                  <a:pt x="8269" y="2918"/>
                </a:lnTo>
                <a:lnTo>
                  <a:pt x="7308" y="2918"/>
                </a:lnTo>
                <a:lnTo>
                  <a:pt x="7308" y="4338"/>
                </a:lnTo>
                <a:lnTo>
                  <a:pt x="8846" y="4338"/>
                </a:lnTo>
                <a:lnTo>
                  <a:pt x="8846" y="3805"/>
                </a:lnTo>
                <a:lnTo>
                  <a:pt x="7885" y="3805"/>
                </a:lnTo>
                <a:lnTo>
                  <a:pt x="7885" y="3450"/>
                </a:lnTo>
                <a:lnTo>
                  <a:pt x="8846" y="3450"/>
                </a:lnTo>
                <a:lnTo>
                  <a:pt x="8846" y="2030"/>
                </a:lnTo>
                <a:lnTo>
                  <a:pt x="7308" y="2030"/>
                </a:lnTo>
                <a:close/>
                <a:moveTo>
                  <a:pt x="1154" y="4049"/>
                </a:moveTo>
                <a:lnTo>
                  <a:pt x="1154" y="4581"/>
                </a:lnTo>
                <a:lnTo>
                  <a:pt x="2115" y="4581"/>
                </a:lnTo>
                <a:lnTo>
                  <a:pt x="2115" y="4936"/>
                </a:lnTo>
                <a:lnTo>
                  <a:pt x="1154" y="4936"/>
                </a:lnTo>
                <a:lnTo>
                  <a:pt x="1154" y="5469"/>
                </a:lnTo>
                <a:lnTo>
                  <a:pt x="2115" y="5469"/>
                </a:lnTo>
                <a:lnTo>
                  <a:pt x="2115" y="5824"/>
                </a:lnTo>
                <a:lnTo>
                  <a:pt x="1154" y="5824"/>
                </a:lnTo>
                <a:lnTo>
                  <a:pt x="1154" y="6356"/>
                </a:lnTo>
                <a:lnTo>
                  <a:pt x="2693" y="6356"/>
                </a:lnTo>
                <a:lnTo>
                  <a:pt x="2693" y="4049"/>
                </a:lnTo>
                <a:lnTo>
                  <a:pt x="1154" y="4049"/>
                </a:lnTo>
                <a:close/>
                <a:moveTo>
                  <a:pt x="3393" y="3078"/>
                </a:moveTo>
                <a:lnTo>
                  <a:pt x="3393" y="7150"/>
                </a:lnTo>
                <a:lnTo>
                  <a:pt x="0" y="7150"/>
                </a:lnTo>
                <a:lnTo>
                  <a:pt x="0" y="9790"/>
                </a:lnTo>
                <a:lnTo>
                  <a:pt x="10000" y="9790"/>
                </a:lnTo>
                <a:lnTo>
                  <a:pt x="10000" y="5229"/>
                </a:lnTo>
                <a:lnTo>
                  <a:pt x="6608" y="5229"/>
                </a:lnTo>
                <a:lnTo>
                  <a:pt x="6608" y="3079"/>
                </a:lnTo>
                <a:lnTo>
                  <a:pt x="3393" y="3079"/>
                </a:lnTo>
                <a:lnTo>
                  <a:pt x="3393" y="3078"/>
                </a:lnTo>
                <a:close/>
                <a:moveTo>
                  <a:pt x="3393" y="307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8184232" y="6453336"/>
            <a:ext cx="1611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SUCRA</a:t>
            </a:r>
            <a:r>
              <a:rPr kumimoji="1"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优选概率排名曲线</a:t>
            </a:r>
            <a:endParaRPr kumimoji="1"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8852" y="4972983"/>
            <a:ext cx="9839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*复合严重不良事件包括死亡、血栓形成和严重感染（</a:t>
            </a:r>
            <a:r>
              <a:rPr lang="en-US" altLang="zh-CN" sz="9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3-4</a:t>
            </a:r>
            <a:r>
              <a:rPr lang="zh-CN" altLang="en-US" sz="9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级）；★数越多，</a:t>
            </a:r>
            <a:r>
              <a:rPr lang="en-US" altLang="zh-CN" sz="9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PLT</a:t>
            </a:r>
            <a:r>
              <a:rPr lang="zh-CN" altLang="en-US" sz="9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提升作用越好，</a:t>
            </a:r>
            <a:r>
              <a:rPr lang="en-US" altLang="zh-CN" sz="9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SAE</a:t>
            </a:r>
            <a:r>
              <a:rPr lang="zh-CN" altLang="en-US" sz="9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发生率越低</a:t>
            </a:r>
            <a:endParaRPr kumimoji="1" lang="zh-CN" altLang="en-US" sz="9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圆圈&#10;&#10;低可信度描述已自动生成">
            <a:extLst>
              <a:ext uri="{FF2B5EF4-FFF2-40B4-BE49-F238E27FC236}">
                <a16:creationId xmlns:a16="http://schemas.microsoft.com/office/drawing/2014/main" id="{CC3274AF-21AC-50C1-8D53-EA3DEC434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441" y="176638"/>
            <a:ext cx="1223971" cy="6238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10"/>
          <p:cNvSpPr txBox="1">
            <a:spLocks noChangeArrowheads="1"/>
          </p:cNvSpPr>
          <p:nvPr/>
        </p:nvSpPr>
        <p:spPr bwMode="auto">
          <a:xfrm>
            <a:off x="174624" y="220663"/>
            <a:ext cx="6330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治疗（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2023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年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9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)</a:t>
            </a:r>
            <a:endParaRPr lang="zh-CN" altLang="en-US" sz="2400" b="1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065BE8-3189-69BE-9ED4-2BD321582481}"/>
              </a:ext>
            </a:extLst>
          </p:cNvPr>
          <p:cNvSpPr txBox="1">
            <a:spLocks/>
          </p:cNvSpPr>
          <p:nvPr/>
        </p:nvSpPr>
        <p:spPr>
          <a:xfrm>
            <a:off x="424722" y="808362"/>
            <a:ext cx="4274694" cy="50827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2023-9-27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开始予罗普司亭治疗，因患者首次用药前血小板为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27×10</a:t>
            </a:r>
            <a:r>
              <a:rPr lang="en-US" altLang="zh-CN" sz="18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/L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，且月经量多，有迅速提升血小板必要，予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3ug/kg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起始应用；</a:t>
            </a: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用药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天后患者血小板开始升高，月经量减少，虽然血小板仍有波动，但未降至个位数，且目前维持时间可超过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周。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用药后稳步升高，超过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300×10</a:t>
            </a:r>
            <a:r>
              <a:rPr lang="en-US" altLang="zh-CN" sz="18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/L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予延后用药，考虑为血小板波动原因之一。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目前患者月经量较前明显减少，血红蛋白正常。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114F94A-36F5-EB34-5611-EC0BFA8ACCE1}"/>
              </a:ext>
            </a:extLst>
          </p:cNvPr>
          <p:cNvGrpSpPr/>
          <p:nvPr/>
        </p:nvGrpSpPr>
        <p:grpSpPr>
          <a:xfrm>
            <a:off x="4955497" y="1382227"/>
            <a:ext cx="6811781" cy="5275748"/>
            <a:chOff x="4813091" y="209754"/>
            <a:chExt cx="6385799" cy="5054860"/>
          </a:xfrm>
        </p:grpSpPr>
        <p:graphicFrame>
          <p:nvGraphicFramePr>
            <p:cNvPr id="10" name="图表 9">
              <a:extLst>
                <a:ext uri="{FF2B5EF4-FFF2-40B4-BE49-F238E27FC236}">
                  <a16:creationId xmlns:a16="http://schemas.microsoft.com/office/drawing/2014/main" id="{1F84E225-8C21-CEDC-9B5F-73DA7FD58C9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02219288"/>
                </p:ext>
              </p:extLst>
            </p:nvPr>
          </p:nvGraphicFramePr>
          <p:xfrm>
            <a:off x="4813091" y="209754"/>
            <a:ext cx="6385799" cy="50548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箭头: 下 10">
              <a:extLst>
                <a:ext uri="{FF2B5EF4-FFF2-40B4-BE49-F238E27FC236}">
                  <a16:creationId xmlns:a16="http://schemas.microsoft.com/office/drawing/2014/main" id="{CDADAD48-8D93-87B0-C728-3BD61ADAC9D9}"/>
                </a:ext>
              </a:extLst>
            </p:cNvPr>
            <p:cNvSpPr/>
            <p:nvPr/>
          </p:nvSpPr>
          <p:spPr>
            <a:xfrm>
              <a:off x="7025674" y="2877673"/>
              <a:ext cx="164892" cy="54714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 descr="圆圈&#10;&#10;低可信度描述已自动生成">
            <a:extLst>
              <a:ext uri="{FF2B5EF4-FFF2-40B4-BE49-F238E27FC236}">
                <a16:creationId xmlns:a16="http://schemas.microsoft.com/office/drawing/2014/main" id="{0A08790C-51BE-1C92-91BD-B25BF3ABF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83" y="342896"/>
            <a:ext cx="1223971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10"/>
          <p:cNvSpPr txBox="1">
            <a:spLocks noChangeArrowheads="1"/>
          </p:cNvSpPr>
          <p:nvPr/>
        </p:nvSpPr>
        <p:spPr bwMode="auto">
          <a:xfrm>
            <a:off x="174624" y="220663"/>
            <a:ext cx="6330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治疗（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2023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年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9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)</a:t>
            </a:r>
            <a:endParaRPr lang="zh-CN" altLang="en-US" sz="2400" b="1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A639489-D38C-D231-1FAA-6909CAE7E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86117"/>
              </p:ext>
            </p:extLst>
          </p:nvPr>
        </p:nvGraphicFramePr>
        <p:xfrm>
          <a:off x="2441126" y="3429000"/>
          <a:ext cx="8128002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12182044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202540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337717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516403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6395186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65611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第</a:t>
                      </a:r>
                      <a:r>
                        <a:rPr lang="en-US" altLang="zh-CN"/>
                        <a:t>0</a:t>
                      </a:r>
                      <a:r>
                        <a:rPr lang="zh-CN" altLang="en-US"/>
                        <a:t>周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第一周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第二周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第三周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第四周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701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血小板计数（</a:t>
                      </a:r>
                      <a:r>
                        <a:rPr lang="en-US" altLang="zh-CN" dirty="0"/>
                        <a:t>10^9/L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27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127</a:t>
                      </a:r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6206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剂量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0ug/kg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3ug/kg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2058008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6169769-890B-7D7D-6BFB-2A6C7BAF9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862751"/>
              </p:ext>
            </p:extLst>
          </p:nvPr>
        </p:nvGraphicFramePr>
        <p:xfrm>
          <a:off x="2469601" y="929390"/>
          <a:ext cx="7611284" cy="2189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7871">
                  <a:extLst>
                    <a:ext uri="{9D8B030D-6E8A-4147-A177-3AD203B41FA5}">
                      <a16:colId xmlns:a16="http://schemas.microsoft.com/office/drawing/2014/main" val="889174418"/>
                    </a:ext>
                  </a:extLst>
                </a:gridCol>
                <a:gridCol w="4353413">
                  <a:extLst>
                    <a:ext uri="{9D8B030D-6E8A-4147-A177-3AD203B41FA5}">
                      <a16:colId xmlns:a16="http://schemas.microsoft.com/office/drawing/2014/main" val="2056295390"/>
                    </a:ext>
                  </a:extLst>
                </a:gridCol>
              </a:tblGrid>
              <a:tr h="364497">
                <a:tc>
                  <a:txBody>
                    <a:bodyPr/>
                    <a:lstStyle/>
                    <a:p>
                      <a:pPr algn="ctr"/>
                      <a:r>
                        <a:rPr lang="zh-CN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血小板计数</a:t>
                      </a:r>
                      <a:endParaRPr lang="zh-CN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4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调整方法</a:t>
                      </a:r>
                      <a:endParaRPr lang="zh-CN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4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47373"/>
                  </a:ext>
                </a:extLst>
              </a:tr>
              <a:tr h="364497">
                <a:tc>
                  <a:txBody>
                    <a:bodyPr/>
                    <a:lstStyle/>
                    <a:p>
                      <a:pPr algn="ctr"/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50x10</a:t>
                      </a:r>
                      <a:r>
                        <a:rPr lang="en-US" sz="1600" b="0" kern="100" baseline="300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/L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E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增量</a:t>
                      </a:r>
                      <a:r>
                        <a:rPr 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CN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μ</a:t>
                      </a:r>
                      <a:r>
                        <a:rPr 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g/kg</a:t>
                      </a:r>
                      <a:r>
                        <a:rPr lang="zh-CN" alt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zh-CN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572213"/>
                  </a:ext>
                </a:extLst>
              </a:tr>
              <a:tr h="364497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50x10</a:t>
                      </a:r>
                      <a:r>
                        <a:rPr lang="en-US" sz="1600" b="0" kern="100" baseline="300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/L~200x10</a:t>
                      </a:r>
                      <a:r>
                        <a:rPr lang="en-US" sz="1600" b="0" kern="100" baseline="300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/L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E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维持能够降低出血风险所需的最低治疗剂量</a:t>
                      </a:r>
                      <a:r>
                        <a:rPr lang="zh-CN" alt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zh-CN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57038"/>
                  </a:ext>
                </a:extLst>
              </a:tr>
              <a:tr h="364497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200x10</a:t>
                      </a:r>
                      <a:r>
                        <a:rPr lang="en-US" sz="1600" b="0" kern="100" baseline="300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/L~400x10</a:t>
                      </a:r>
                      <a:r>
                        <a:rPr lang="en-US" sz="1600" b="0" kern="100" baseline="300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/L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E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减量</a:t>
                      </a:r>
                      <a:r>
                        <a:rPr 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CN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μ</a:t>
                      </a:r>
                      <a:r>
                        <a:rPr 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g/kg</a:t>
                      </a:r>
                      <a:r>
                        <a:rPr lang="zh-CN" alt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*。</a:t>
                      </a:r>
                      <a:endParaRPr lang="zh-CN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35137"/>
                  </a:ext>
                </a:extLst>
              </a:tr>
              <a:tr h="474792">
                <a:tc>
                  <a:txBody>
                    <a:bodyPr/>
                    <a:lstStyle/>
                    <a:p>
                      <a:pPr algn="ctr"/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＞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400x10</a:t>
                      </a:r>
                      <a:r>
                        <a:rPr lang="en-US" sz="1600" b="0" kern="100" baseline="300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/L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E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停药。停药后，待血小板计数减少到</a:t>
                      </a:r>
                      <a:r>
                        <a:rPr 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200x10</a:t>
                      </a:r>
                      <a:r>
                        <a:rPr lang="en-US" sz="1600" kern="100" baseline="300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/L</a:t>
                      </a:r>
                      <a:r>
                        <a:rPr lang="zh-CN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，原则上从低于停药前给药量</a:t>
                      </a:r>
                      <a:r>
                        <a:rPr 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CN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μ</a:t>
                      </a:r>
                      <a:r>
                        <a:rPr 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g/kg</a:t>
                      </a:r>
                      <a:r>
                        <a:rPr lang="zh-CN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的剂量，重新开始给药</a:t>
                      </a:r>
                      <a:r>
                        <a:rPr lang="zh-CN" altLang="en-US" sz="16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。</a:t>
                      </a:r>
                      <a:endParaRPr lang="zh-CN" sz="16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288878"/>
                  </a:ext>
                </a:extLst>
              </a:tr>
            </a:tbl>
          </a:graphicData>
        </a:graphic>
      </p:graphicFrame>
      <p:sp>
        <p:nvSpPr>
          <p:cNvPr id="5" name="内容占位符 2">
            <a:extLst>
              <a:ext uri="{FF2B5EF4-FFF2-40B4-BE49-F238E27FC236}">
                <a16:creationId xmlns:a16="http://schemas.microsoft.com/office/drawing/2014/main" id="{E9509E1D-3D33-9009-372E-11FC940B4B42}"/>
              </a:ext>
            </a:extLst>
          </p:cNvPr>
          <p:cNvSpPr txBox="1">
            <a:spLocks/>
          </p:cNvSpPr>
          <p:nvPr/>
        </p:nvSpPr>
        <p:spPr>
          <a:xfrm>
            <a:off x="424722" y="808362"/>
            <a:ext cx="1686393" cy="9604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罗普司亭剂量调整方案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9CD1DB37-578D-99A9-D147-3C81AD7C2648}"/>
              </a:ext>
            </a:extLst>
          </p:cNvPr>
          <p:cNvSpPr txBox="1">
            <a:spLocks/>
          </p:cNvSpPr>
          <p:nvPr/>
        </p:nvSpPr>
        <p:spPr>
          <a:xfrm>
            <a:off x="459699" y="3429000"/>
            <a:ext cx="1826301" cy="9604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罗普司亭用药血小板变化表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2F80904-2EFA-3D69-7EB5-82F2C227F241}"/>
              </a:ext>
            </a:extLst>
          </p:cNvPr>
          <p:cNvSpPr txBox="1"/>
          <p:nvPr/>
        </p:nvSpPr>
        <p:spPr>
          <a:xfrm>
            <a:off x="2469601" y="5219239"/>
            <a:ext cx="8023514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罗普司亭期间无明显不适，且无出现血小板急速升高情况，效果维持时间长于</a:t>
            </a:r>
            <a:r>
              <a:rPr lang="en-US" altLang="zh-CN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周，注射频率教其他方案，减少注射所致痛苦及就诊时间。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470BEBA9-0986-DDC6-47EC-574279555569}"/>
              </a:ext>
            </a:extLst>
          </p:cNvPr>
          <p:cNvSpPr txBox="1">
            <a:spLocks/>
          </p:cNvSpPr>
          <p:nvPr/>
        </p:nvSpPr>
        <p:spPr>
          <a:xfrm>
            <a:off x="459699" y="5304347"/>
            <a:ext cx="1826301" cy="9604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用药体会</a:t>
            </a:r>
          </a:p>
        </p:txBody>
      </p:sp>
      <p:pic>
        <p:nvPicPr>
          <p:cNvPr id="12" name="图片 11" descr="圆圈&#10;&#10;低可信度描述已自动生成">
            <a:extLst>
              <a:ext uri="{FF2B5EF4-FFF2-40B4-BE49-F238E27FC236}">
                <a16:creationId xmlns:a16="http://schemas.microsoft.com/office/drawing/2014/main" id="{64FC2FDC-21C6-1906-BA6D-A1ED62BB7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83" y="220663"/>
            <a:ext cx="1223971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Freeform 16"/>
          <p:cNvSpPr>
            <a:spLocks noEditPoints="1"/>
          </p:cNvSpPr>
          <p:nvPr/>
        </p:nvSpPr>
        <p:spPr bwMode="auto">
          <a:xfrm>
            <a:off x="6425186" y="4503920"/>
            <a:ext cx="2176462" cy="2025650"/>
          </a:xfrm>
          <a:custGeom>
            <a:avLst/>
            <a:gdLst>
              <a:gd name="T0" fmla="*/ 2147483646 w 179"/>
              <a:gd name="T1" fmla="*/ 2147483646 h 167"/>
              <a:gd name="T2" fmla="*/ 0 w 179"/>
              <a:gd name="T3" fmla="*/ 2147483646 h 167"/>
              <a:gd name="T4" fmla="*/ 2147483646 w 179"/>
              <a:gd name="T5" fmla="*/ 2147483646 h 167"/>
              <a:gd name="T6" fmla="*/ 2147483646 w 179"/>
              <a:gd name="T7" fmla="*/ 2147483646 h 167"/>
              <a:gd name="T8" fmla="*/ 2147483646 w 179"/>
              <a:gd name="T9" fmla="*/ 2147483646 h 167"/>
              <a:gd name="T10" fmla="*/ 2147483646 w 179"/>
              <a:gd name="T11" fmla="*/ 2147483646 h 167"/>
              <a:gd name="T12" fmla="*/ 2147483646 w 179"/>
              <a:gd name="T13" fmla="*/ 2147483646 h 167"/>
              <a:gd name="T14" fmla="*/ 2147483646 w 179"/>
              <a:gd name="T15" fmla="*/ 2147483646 h 167"/>
              <a:gd name="T16" fmla="*/ 2147483646 w 179"/>
              <a:gd name="T17" fmla="*/ 2147483646 h 167"/>
              <a:gd name="T18" fmla="*/ 2147483646 w 179"/>
              <a:gd name="T19" fmla="*/ 2147483646 h 167"/>
              <a:gd name="T20" fmla="*/ 2147483646 w 179"/>
              <a:gd name="T21" fmla="*/ 2147483646 h 167"/>
              <a:gd name="T22" fmla="*/ 2147483646 w 179"/>
              <a:gd name="T23" fmla="*/ 2147483646 h 167"/>
              <a:gd name="T24" fmla="*/ 2147483646 w 179"/>
              <a:gd name="T25" fmla="*/ 2147483646 h 167"/>
              <a:gd name="T26" fmla="*/ 2147483646 w 179"/>
              <a:gd name="T27" fmla="*/ 2147483646 h 167"/>
              <a:gd name="T28" fmla="*/ 2147483646 w 179"/>
              <a:gd name="T29" fmla="*/ 2147483646 h 167"/>
              <a:gd name="T30" fmla="*/ 2147483646 w 179"/>
              <a:gd name="T31" fmla="*/ 2147483646 h 167"/>
              <a:gd name="T32" fmla="*/ 2147483646 w 179"/>
              <a:gd name="T33" fmla="*/ 2147483646 h 167"/>
              <a:gd name="T34" fmla="*/ 2147483646 w 179"/>
              <a:gd name="T35" fmla="*/ 2147483646 h 1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9" h="167">
                <a:moveTo>
                  <a:pt x="3" y="165"/>
                </a:moveTo>
                <a:cubicBezTo>
                  <a:pt x="0" y="162"/>
                  <a:pt x="0" y="158"/>
                  <a:pt x="0" y="158"/>
                </a:cubicBezTo>
                <a:cubicBezTo>
                  <a:pt x="8" y="126"/>
                  <a:pt x="8" y="126"/>
                  <a:pt x="8" y="126"/>
                </a:cubicBezTo>
                <a:cubicBezTo>
                  <a:pt x="8" y="126"/>
                  <a:pt x="58" y="115"/>
                  <a:pt x="62" y="92"/>
                </a:cubicBezTo>
                <a:cubicBezTo>
                  <a:pt x="66" y="71"/>
                  <a:pt x="25" y="51"/>
                  <a:pt x="25" y="51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8"/>
                  <a:pt x="37" y="3"/>
                  <a:pt x="43" y="1"/>
                </a:cubicBezTo>
                <a:cubicBezTo>
                  <a:pt x="47" y="0"/>
                  <a:pt x="52" y="3"/>
                  <a:pt x="52" y="3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9" y="80"/>
                  <a:pt x="179" y="88"/>
                </a:cubicBezTo>
                <a:cubicBezTo>
                  <a:pt x="179" y="93"/>
                  <a:pt x="171" y="96"/>
                  <a:pt x="171" y="96"/>
                </a:cubicBezTo>
                <a:cubicBezTo>
                  <a:pt x="10" y="167"/>
                  <a:pt x="10" y="167"/>
                  <a:pt x="10" y="167"/>
                </a:cubicBezTo>
                <a:cubicBezTo>
                  <a:pt x="10" y="167"/>
                  <a:pt x="5" y="167"/>
                  <a:pt x="3" y="165"/>
                </a:cubicBezTo>
                <a:close/>
                <a:moveTo>
                  <a:pt x="113" y="65"/>
                </a:moveTo>
                <a:cubicBezTo>
                  <a:pt x="106" y="65"/>
                  <a:pt x="100" y="69"/>
                  <a:pt x="100" y="74"/>
                </a:cubicBezTo>
                <a:cubicBezTo>
                  <a:pt x="100" y="80"/>
                  <a:pt x="106" y="84"/>
                  <a:pt x="113" y="84"/>
                </a:cubicBezTo>
                <a:cubicBezTo>
                  <a:pt x="120" y="84"/>
                  <a:pt x="126" y="80"/>
                  <a:pt x="126" y="74"/>
                </a:cubicBezTo>
                <a:cubicBezTo>
                  <a:pt x="126" y="69"/>
                  <a:pt x="120" y="65"/>
                  <a:pt x="113" y="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9462" name="Freeform 17"/>
          <p:cNvSpPr/>
          <p:nvPr/>
        </p:nvSpPr>
        <p:spPr bwMode="auto">
          <a:xfrm>
            <a:off x="5247261" y="4719820"/>
            <a:ext cx="1763712" cy="1736725"/>
          </a:xfrm>
          <a:custGeom>
            <a:avLst/>
            <a:gdLst>
              <a:gd name="T0" fmla="*/ 2147483646 w 145"/>
              <a:gd name="T1" fmla="*/ 2147483646 h 143"/>
              <a:gd name="T2" fmla="*/ 2147483646 w 145"/>
              <a:gd name="T3" fmla="*/ 2147483646 h 143"/>
              <a:gd name="T4" fmla="*/ 2147483646 w 145"/>
              <a:gd name="T5" fmla="*/ 2147483646 h 143"/>
              <a:gd name="T6" fmla="*/ 2147483646 w 145"/>
              <a:gd name="T7" fmla="*/ 2147483646 h 143"/>
              <a:gd name="T8" fmla="*/ 0 w 145"/>
              <a:gd name="T9" fmla="*/ 2147483646 h 143"/>
              <a:gd name="T10" fmla="*/ 2147483646 w 145"/>
              <a:gd name="T11" fmla="*/ 2147483646 h 143"/>
              <a:gd name="T12" fmla="*/ 2147483646 w 145"/>
              <a:gd name="T13" fmla="*/ 2147483646 h 143"/>
              <a:gd name="T14" fmla="*/ 2147483646 w 145"/>
              <a:gd name="T15" fmla="*/ 2147483646 h 143"/>
              <a:gd name="T16" fmla="*/ 2147483646 w 145"/>
              <a:gd name="T17" fmla="*/ 2147483646 h 143"/>
              <a:gd name="T18" fmla="*/ 2147483646 w 145"/>
              <a:gd name="T19" fmla="*/ 2147483646 h 143"/>
              <a:gd name="T20" fmla="*/ 2147483646 w 145"/>
              <a:gd name="T21" fmla="*/ 2147483646 h 143"/>
              <a:gd name="T22" fmla="*/ 2147483646 w 145"/>
              <a:gd name="T23" fmla="*/ 2147483646 h 143"/>
              <a:gd name="T24" fmla="*/ 2147483646 w 145"/>
              <a:gd name="T25" fmla="*/ 2147483646 h 1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9463" name="Freeform 18"/>
          <p:cNvSpPr/>
          <p:nvPr/>
        </p:nvSpPr>
        <p:spPr bwMode="auto">
          <a:xfrm>
            <a:off x="4151886" y="4878570"/>
            <a:ext cx="1543050" cy="1508125"/>
          </a:xfrm>
          <a:custGeom>
            <a:avLst/>
            <a:gdLst>
              <a:gd name="T0" fmla="*/ 2147483646 w 127"/>
              <a:gd name="T1" fmla="*/ 2147483646 h 124"/>
              <a:gd name="T2" fmla="*/ 2147483646 w 127"/>
              <a:gd name="T3" fmla="*/ 2147483646 h 124"/>
              <a:gd name="T4" fmla="*/ 2147483646 w 127"/>
              <a:gd name="T5" fmla="*/ 2147483646 h 124"/>
              <a:gd name="T6" fmla="*/ 2147483646 w 127"/>
              <a:gd name="T7" fmla="*/ 2147483646 h 124"/>
              <a:gd name="T8" fmla="*/ 2147483646 w 127"/>
              <a:gd name="T9" fmla="*/ 2147483646 h 124"/>
              <a:gd name="T10" fmla="*/ 2147483646 w 127"/>
              <a:gd name="T11" fmla="*/ 2147483646 h 124"/>
              <a:gd name="T12" fmla="*/ 2147483646 w 127"/>
              <a:gd name="T13" fmla="*/ 2147483646 h 124"/>
              <a:gd name="T14" fmla="*/ 2147483646 w 127"/>
              <a:gd name="T15" fmla="*/ 2147483646 h 124"/>
              <a:gd name="T16" fmla="*/ 2147483646 w 127"/>
              <a:gd name="T17" fmla="*/ 2147483646 h 124"/>
              <a:gd name="T18" fmla="*/ 2147483646 w 127"/>
              <a:gd name="T19" fmla="*/ 2147483646 h 124"/>
              <a:gd name="T20" fmla="*/ 2147483646 w 127"/>
              <a:gd name="T21" fmla="*/ 2147483646 h 124"/>
              <a:gd name="T22" fmla="*/ 2147483646 w 127"/>
              <a:gd name="T23" fmla="*/ 2147483646 h 124"/>
              <a:gd name="T24" fmla="*/ 2147483646 w 127"/>
              <a:gd name="T25" fmla="*/ 2147483646 h 1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381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9464" name="Freeform 19"/>
          <p:cNvSpPr/>
          <p:nvPr/>
        </p:nvSpPr>
        <p:spPr bwMode="auto">
          <a:xfrm>
            <a:off x="3291461" y="5011920"/>
            <a:ext cx="1225550" cy="1239838"/>
          </a:xfrm>
          <a:custGeom>
            <a:avLst/>
            <a:gdLst>
              <a:gd name="T0" fmla="*/ 2147483646 w 101"/>
              <a:gd name="T1" fmla="*/ 2147483646 h 102"/>
              <a:gd name="T2" fmla="*/ 2147483646 w 101"/>
              <a:gd name="T3" fmla="*/ 2147483646 h 102"/>
              <a:gd name="T4" fmla="*/ 2147483646 w 101"/>
              <a:gd name="T5" fmla="*/ 2147483646 h 102"/>
              <a:gd name="T6" fmla="*/ 2147483646 w 101"/>
              <a:gd name="T7" fmla="*/ 2147483646 h 102"/>
              <a:gd name="T8" fmla="*/ 2147483646 w 101"/>
              <a:gd name="T9" fmla="*/ 2147483646 h 102"/>
              <a:gd name="T10" fmla="*/ 2147483646 w 101"/>
              <a:gd name="T11" fmla="*/ 2147483646 h 102"/>
              <a:gd name="T12" fmla="*/ 2147483646 w 101"/>
              <a:gd name="T13" fmla="*/ 2147483646 h 102"/>
              <a:gd name="T14" fmla="*/ 2147483646 w 101"/>
              <a:gd name="T15" fmla="*/ 2147483646 h 102"/>
              <a:gd name="T16" fmla="*/ 2147483646 w 101"/>
              <a:gd name="T17" fmla="*/ 2147483646 h 102"/>
              <a:gd name="T18" fmla="*/ 0 w 101"/>
              <a:gd name="T19" fmla="*/ 2147483646 h 102"/>
              <a:gd name="T20" fmla="*/ 2147483646 w 101"/>
              <a:gd name="T21" fmla="*/ 2147483646 h 102"/>
              <a:gd name="T22" fmla="*/ 2147483646 w 101"/>
              <a:gd name="T23" fmla="*/ 2147483646 h 1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6" name="文本框 10"/>
          <p:cNvSpPr txBox="1">
            <a:spLocks noChangeArrowheads="1"/>
          </p:cNvSpPr>
          <p:nvPr/>
        </p:nvSpPr>
        <p:spPr bwMode="auto">
          <a:xfrm>
            <a:off x="5636676" y="329297"/>
            <a:ext cx="132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小结</a:t>
            </a: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0DA7E47-4ED3-13AD-E2FB-7F9E8480B18E}"/>
              </a:ext>
            </a:extLst>
          </p:cNvPr>
          <p:cNvSpPr txBox="1"/>
          <p:nvPr/>
        </p:nvSpPr>
        <p:spPr>
          <a:xfrm>
            <a:off x="852070" y="1191528"/>
            <a:ext cx="10266883" cy="430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患者为中年女性，</a:t>
            </a:r>
            <a:r>
              <a:rPr lang="zh-CN" altLang="en-US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确诊</a:t>
            </a:r>
            <a:r>
              <a:rPr lang="en-US" altLang="zh-CN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ITP4</a:t>
            </a:r>
            <a:r>
              <a:rPr lang="zh-CN" altLang="en-US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年余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，反复发作，血小板低至</a:t>
            </a:r>
            <a:r>
              <a:rPr lang="zh-CN" altLang="en-US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月经过多，导致长期重度贫血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激素治疗有效，但</a:t>
            </a:r>
            <a:r>
              <a:rPr lang="zh-CN" altLang="en-US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激素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依赖，且长期</a:t>
            </a:r>
            <a:r>
              <a:rPr lang="zh-CN" altLang="en-US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应用副作用多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，患者较为抵触。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艾曲泊帕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治疗有效，血小板波动大，</a:t>
            </a:r>
            <a:r>
              <a:rPr lang="zh-CN" altLang="en-US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出现脑梗伴出血严重</a:t>
            </a:r>
            <a:r>
              <a:rPr lang="en-US" altLang="zh-CN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err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rhTPO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治疗有效，</a:t>
            </a:r>
            <a:r>
              <a:rPr lang="zh-CN" altLang="en-US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血小板波动大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，有栓塞风险，且停药后血小板迅速下降，维持性差；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利妥昔单抗考虑有效，无法维持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罗普司亭有效，血小板较稳定，可逐渐延长时间应用，维持性较前明显改善，患者生活质量较前改善。</a:t>
            </a:r>
          </a:p>
        </p:txBody>
      </p:sp>
      <p:pic>
        <p:nvPicPr>
          <p:cNvPr id="2" name="图片 1" descr="圆圈&#10;&#10;低可信度描述已自动生成">
            <a:extLst>
              <a:ext uri="{FF2B5EF4-FFF2-40B4-BE49-F238E27FC236}">
                <a16:creationId xmlns:a16="http://schemas.microsoft.com/office/drawing/2014/main" id="{1B3AC2A0-7861-AA77-7BDB-4F6411629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83" y="342896"/>
            <a:ext cx="1223971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37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0B79C3F-1A8F-CC11-D7D5-5BDEE23F6757}"/>
              </a:ext>
            </a:extLst>
          </p:cNvPr>
          <p:cNvGrpSpPr/>
          <p:nvPr/>
        </p:nvGrpSpPr>
        <p:grpSpPr>
          <a:xfrm>
            <a:off x="3035507" y="981856"/>
            <a:ext cx="5134827" cy="4634864"/>
            <a:chOff x="3025777" y="1189939"/>
            <a:chExt cx="3101975" cy="3022601"/>
          </a:xfrm>
        </p:grpSpPr>
        <p:sp>
          <p:nvSpPr>
            <p:cNvPr id="3" name="Freeform: Shape 3">
              <a:extLst>
                <a:ext uri="{FF2B5EF4-FFF2-40B4-BE49-F238E27FC236}">
                  <a16:creationId xmlns:a16="http://schemas.microsoft.com/office/drawing/2014/main" id="{20E342CE-23FD-98FA-FD69-10C6831851BD}"/>
                </a:ext>
              </a:extLst>
            </p:cNvPr>
            <p:cNvSpPr/>
            <p:nvPr/>
          </p:nvSpPr>
          <p:spPr bwMode="auto">
            <a:xfrm>
              <a:off x="4008439" y="1189939"/>
              <a:ext cx="1035050" cy="1485900"/>
            </a:xfrm>
            <a:custGeom>
              <a:avLst/>
              <a:gdLst/>
              <a:ahLst/>
              <a:cxnLst>
                <a:cxn ang="0">
                  <a:pos x="224" y="205"/>
                </a:cxn>
                <a:cxn ang="0">
                  <a:pos x="207" y="229"/>
                </a:cxn>
                <a:cxn ang="0">
                  <a:pos x="201" y="220"/>
                </a:cxn>
                <a:cxn ang="0">
                  <a:pos x="179" y="211"/>
                </a:cxn>
                <a:cxn ang="0">
                  <a:pos x="156" y="220"/>
                </a:cxn>
                <a:cxn ang="0">
                  <a:pos x="147" y="243"/>
                </a:cxn>
                <a:cxn ang="0">
                  <a:pos x="156" y="265"/>
                </a:cxn>
                <a:cxn ang="0">
                  <a:pos x="175" y="275"/>
                </a:cxn>
                <a:cxn ang="0">
                  <a:pos x="141" y="322"/>
                </a:cxn>
                <a:cxn ang="0">
                  <a:pos x="122" y="283"/>
                </a:cxn>
                <a:cxn ang="0">
                  <a:pos x="102" y="322"/>
                </a:cxn>
                <a:cxn ang="0">
                  <a:pos x="63" y="269"/>
                </a:cxn>
                <a:cxn ang="0">
                  <a:pos x="54" y="283"/>
                </a:cxn>
                <a:cxn ang="0">
                  <a:pos x="32" y="293"/>
                </a:cxn>
                <a:cxn ang="0">
                  <a:pos x="9" y="283"/>
                </a:cxn>
                <a:cxn ang="0">
                  <a:pos x="0" y="261"/>
                </a:cxn>
                <a:cxn ang="0">
                  <a:pos x="9" y="238"/>
                </a:cxn>
                <a:cxn ang="0">
                  <a:pos x="32" y="229"/>
                </a:cxn>
                <a:cxn ang="0">
                  <a:pos x="33" y="229"/>
                </a:cxn>
                <a:cxn ang="0">
                  <a:pos x="15" y="205"/>
                </a:cxn>
                <a:cxn ang="0">
                  <a:pos x="122" y="0"/>
                </a:cxn>
                <a:cxn ang="0">
                  <a:pos x="224" y="205"/>
                </a:cxn>
              </a:cxnLst>
              <a:rect l="0" t="0" r="r" b="b"/>
              <a:pathLst>
                <a:path w="224" h="322">
                  <a:moveTo>
                    <a:pt x="224" y="205"/>
                  </a:moveTo>
                  <a:cubicBezTo>
                    <a:pt x="207" y="229"/>
                    <a:pt x="207" y="229"/>
                    <a:pt x="207" y="229"/>
                  </a:cubicBezTo>
                  <a:cubicBezTo>
                    <a:pt x="206" y="226"/>
                    <a:pt x="204" y="223"/>
                    <a:pt x="201" y="220"/>
                  </a:cubicBezTo>
                  <a:cubicBezTo>
                    <a:pt x="195" y="214"/>
                    <a:pt x="188" y="211"/>
                    <a:pt x="179" y="211"/>
                  </a:cubicBezTo>
                  <a:cubicBezTo>
                    <a:pt x="170" y="211"/>
                    <a:pt x="163" y="214"/>
                    <a:pt x="156" y="220"/>
                  </a:cubicBezTo>
                  <a:cubicBezTo>
                    <a:pt x="150" y="227"/>
                    <a:pt x="147" y="234"/>
                    <a:pt x="147" y="243"/>
                  </a:cubicBezTo>
                  <a:cubicBezTo>
                    <a:pt x="147" y="252"/>
                    <a:pt x="150" y="259"/>
                    <a:pt x="156" y="265"/>
                  </a:cubicBezTo>
                  <a:cubicBezTo>
                    <a:pt x="162" y="271"/>
                    <a:pt x="168" y="274"/>
                    <a:pt x="175" y="275"/>
                  </a:cubicBezTo>
                  <a:cubicBezTo>
                    <a:pt x="141" y="322"/>
                    <a:pt x="141" y="322"/>
                    <a:pt x="141" y="322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02" y="322"/>
                    <a:pt x="102" y="322"/>
                    <a:pt x="102" y="322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1" y="275"/>
                    <a:pt x="58" y="279"/>
                    <a:pt x="54" y="283"/>
                  </a:cubicBezTo>
                  <a:cubicBezTo>
                    <a:pt x="48" y="290"/>
                    <a:pt x="41" y="293"/>
                    <a:pt x="32" y="293"/>
                  </a:cubicBezTo>
                  <a:cubicBezTo>
                    <a:pt x="23" y="293"/>
                    <a:pt x="15" y="290"/>
                    <a:pt x="9" y="283"/>
                  </a:cubicBezTo>
                  <a:cubicBezTo>
                    <a:pt x="3" y="277"/>
                    <a:pt x="0" y="270"/>
                    <a:pt x="0" y="261"/>
                  </a:cubicBezTo>
                  <a:cubicBezTo>
                    <a:pt x="0" y="252"/>
                    <a:pt x="3" y="245"/>
                    <a:pt x="9" y="238"/>
                  </a:cubicBezTo>
                  <a:cubicBezTo>
                    <a:pt x="15" y="232"/>
                    <a:pt x="23" y="229"/>
                    <a:pt x="32" y="229"/>
                  </a:cubicBezTo>
                  <a:cubicBezTo>
                    <a:pt x="32" y="229"/>
                    <a:pt x="32" y="229"/>
                    <a:pt x="33" y="229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224" y="205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7" name="Freeform: Shape 4">
              <a:extLst>
                <a:ext uri="{FF2B5EF4-FFF2-40B4-BE49-F238E27FC236}">
                  <a16:creationId xmlns:a16="http://schemas.microsoft.com/office/drawing/2014/main" id="{DE8467C4-24EC-F371-B970-E3149B7EA88D}"/>
                </a:ext>
              </a:extLst>
            </p:cNvPr>
            <p:cNvSpPr/>
            <p:nvPr/>
          </p:nvSpPr>
          <p:spPr bwMode="auto">
            <a:xfrm>
              <a:off x="3025777" y="2136090"/>
              <a:ext cx="1454150" cy="1065213"/>
            </a:xfrm>
            <a:custGeom>
              <a:avLst/>
              <a:gdLst/>
              <a:ahLst/>
              <a:cxnLst>
                <a:cxn ang="0">
                  <a:pos x="315" y="117"/>
                </a:cxn>
                <a:cxn ang="0">
                  <a:pos x="272" y="124"/>
                </a:cxn>
                <a:cxn ang="0">
                  <a:pos x="303" y="156"/>
                </a:cxn>
                <a:cxn ang="0">
                  <a:pos x="245" y="176"/>
                </a:cxn>
                <a:cxn ang="0">
                  <a:pos x="245" y="176"/>
                </a:cxn>
                <a:cxn ang="0">
                  <a:pos x="255" y="199"/>
                </a:cxn>
                <a:cxn ang="0">
                  <a:pos x="245" y="221"/>
                </a:cxn>
                <a:cxn ang="0">
                  <a:pos x="223" y="231"/>
                </a:cxn>
                <a:cxn ang="0">
                  <a:pos x="200" y="221"/>
                </a:cxn>
                <a:cxn ang="0">
                  <a:pos x="191" y="199"/>
                </a:cxn>
                <a:cxn ang="0">
                  <a:pos x="191" y="195"/>
                </a:cxn>
                <a:cxn ang="0">
                  <a:pos x="166" y="204"/>
                </a:cxn>
                <a:cxn ang="0">
                  <a:pos x="0" y="36"/>
                </a:cxn>
                <a:cxn ang="0">
                  <a:pos x="228" y="0"/>
                </a:cxn>
                <a:cxn ang="0">
                  <a:pos x="246" y="24"/>
                </a:cxn>
                <a:cxn ang="0">
                  <a:pos x="245" y="24"/>
                </a:cxn>
                <a:cxn ang="0">
                  <a:pos x="222" y="33"/>
                </a:cxn>
                <a:cxn ang="0">
                  <a:pos x="213" y="56"/>
                </a:cxn>
                <a:cxn ang="0">
                  <a:pos x="222" y="78"/>
                </a:cxn>
                <a:cxn ang="0">
                  <a:pos x="245" y="88"/>
                </a:cxn>
                <a:cxn ang="0">
                  <a:pos x="267" y="78"/>
                </a:cxn>
                <a:cxn ang="0">
                  <a:pos x="276" y="64"/>
                </a:cxn>
                <a:cxn ang="0">
                  <a:pos x="315" y="117"/>
                </a:cxn>
              </a:cxnLst>
              <a:rect l="0" t="0" r="r" b="b"/>
              <a:pathLst>
                <a:path w="315" h="231">
                  <a:moveTo>
                    <a:pt x="315" y="117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51" y="182"/>
                    <a:pt x="255" y="190"/>
                    <a:pt x="255" y="199"/>
                  </a:cubicBezTo>
                  <a:cubicBezTo>
                    <a:pt x="255" y="208"/>
                    <a:pt x="251" y="215"/>
                    <a:pt x="245" y="221"/>
                  </a:cubicBezTo>
                  <a:cubicBezTo>
                    <a:pt x="239" y="227"/>
                    <a:pt x="232" y="231"/>
                    <a:pt x="223" y="231"/>
                  </a:cubicBezTo>
                  <a:cubicBezTo>
                    <a:pt x="214" y="231"/>
                    <a:pt x="206" y="227"/>
                    <a:pt x="200" y="221"/>
                  </a:cubicBezTo>
                  <a:cubicBezTo>
                    <a:pt x="194" y="215"/>
                    <a:pt x="191" y="208"/>
                    <a:pt x="191" y="199"/>
                  </a:cubicBezTo>
                  <a:cubicBezTo>
                    <a:pt x="191" y="198"/>
                    <a:pt x="191" y="196"/>
                    <a:pt x="191" y="195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36" y="24"/>
                    <a:pt x="228" y="27"/>
                    <a:pt x="222" y="33"/>
                  </a:cubicBezTo>
                  <a:cubicBezTo>
                    <a:pt x="216" y="40"/>
                    <a:pt x="213" y="47"/>
                    <a:pt x="213" y="56"/>
                  </a:cubicBezTo>
                  <a:cubicBezTo>
                    <a:pt x="213" y="65"/>
                    <a:pt x="216" y="72"/>
                    <a:pt x="222" y="78"/>
                  </a:cubicBezTo>
                  <a:cubicBezTo>
                    <a:pt x="228" y="85"/>
                    <a:pt x="236" y="88"/>
                    <a:pt x="245" y="88"/>
                  </a:cubicBezTo>
                  <a:cubicBezTo>
                    <a:pt x="254" y="88"/>
                    <a:pt x="261" y="85"/>
                    <a:pt x="267" y="78"/>
                  </a:cubicBezTo>
                  <a:cubicBezTo>
                    <a:pt x="271" y="74"/>
                    <a:pt x="274" y="70"/>
                    <a:pt x="276" y="64"/>
                  </a:cubicBezTo>
                  <a:lnTo>
                    <a:pt x="315" y="11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" name="Freeform: Shape 5">
              <a:extLst>
                <a:ext uri="{FF2B5EF4-FFF2-40B4-BE49-F238E27FC236}">
                  <a16:creationId xmlns:a16="http://schemas.microsoft.com/office/drawing/2014/main" id="{45C4DE48-3745-F513-FDC3-7A7EA92214F1}"/>
                </a:ext>
              </a:extLst>
            </p:cNvPr>
            <p:cNvSpPr/>
            <p:nvPr/>
          </p:nvSpPr>
          <p:spPr bwMode="auto">
            <a:xfrm>
              <a:off x="3551239" y="2855227"/>
              <a:ext cx="1238250" cy="1357313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79" y="46"/>
                </a:cxn>
                <a:cxn ang="0">
                  <a:pos x="221" y="24"/>
                </a:cxn>
                <a:cxn ang="0">
                  <a:pos x="219" y="89"/>
                </a:cxn>
                <a:cxn ang="0">
                  <a:pos x="236" y="84"/>
                </a:cxn>
                <a:cxn ang="0">
                  <a:pos x="258" y="93"/>
                </a:cxn>
                <a:cxn ang="0">
                  <a:pos x="268" y="116"/>
                </a:cxn>
                <a:cxn ang="0">
                  <a:pos x="258" y="138"/>
                </a:cxn>
                <a:cxn ang="0">
                  <a:pos x="236" y="148"/>
                </a:cxn>
                <a:cxn ang="0">
                  <a:pos x="218" y="142"/>
                </a:cxn>
                <a:cxn ang="0">
                  <a:pos x="218" y="176"/>
                </a:cxn>
                <a:cxn ang="0">
                  <a:pos x="0" y="294"/>
                </a:cxn>
                <a:cxn ang="0">
                  <a:pos x="52" y="48"/>
                </a:cxn>
                <a:cxn ang="0">
                  <a:pos x="77" y="39"/>
                </a:cxn>
                <a:cxn ang="0">
                  <a:pos x="77" y="43"/>
                </a:cxn>
                <a:cxn ang="0">
                  <a:pos x="86" y="65"/>
                </a:cxn>
                <a:cxn ang="0">
                  <a:pos x="109" y="75"/>
                </a:cxn>
                <a:cxn ang="0">
                  <a:pos x="131" y="65"/>
                </a:cxn>
                <a:cxn ang="0">
                  <a:pos x="141" y="43"/>
                </a:cxn>
                <a:cxn ang="0">
                  <a:pos x="131" y="20"/>
                </a:cxn>
                <a:cxn ang="0">
                  <a:pos x="131" y="20"/>
                </a:cxn>
                <a:cxn ang="0">
                  <a:pos x="189" y="0"/>
                </a:cxn>
              </a:cxnLst>
              <a:rect l="0" t="0" r="r" b="b"/>
              <a:pathLst>
                <a:path w="268" h="294">
                  <a:moveTo>
                    <a:pt x="189" y="0"/>
                  </a:moveTo>
                  <a:cubicBezTo>
                    <a:pt x="179" y="46"/>
                    <a:pt x="179" y="46"/>
                    <a:pt x="179" y="46"/>
                  </a:cubicBezTo>
                  <a:cubicBezTo>
                    <a:pt x="221" y="24"/>
                    <a:pt x="221" y="24"/>
                    <a:pt x="221" y="24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24" y="86"/>
                    <a:pt x="230" y="84"/>
                    <a:pt x="236" y="84"/>
                  </a:cubicBezTo>
                  <a:cubicBezTo>
                    <a:pt x="245" y="84"/>
                    <a:pt x="252" y="87"/>
                    <a:pt x="258" y="93"/>
                  </a:cubicBezTo>
                  <a:cubicBezTo>
                    <a:pt x="265" y="99"/>
                    <a:pt x="268" y="107"/>
                    <a:pt x="268" y="116"/>
                  </a:cubicBezTo>
                  <a:cubicBezTo>
                    <a:pt x="268" y="125"/>
                    <a:pt x="265" y="132"/>
                    <a:pt x="258" y="138"/>
                  </a:cubicBezTo>
                  <a:cubicBezTo>
                    <a:pt x="252" y="144"/>
                    <a:pt x="245" y="148"/>
                    <a:pt x="236" y="148"/>
                  </a:cubicBezTo>
                  <a:cubicBezTo>
                    <a:pt x="229" y="148"/>
                    <a:pt x="224" y="146"/>
                    <a:pt x="218" y="142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0"/>
                    <a:pt x="77" y="42"/>
                    <a:pt x="77" y="43"/>
                  </a:cubicBezTo>
                  <a:cubicBezTo>
                    <a:pt x="77" y="52"/>
                    <a:pt x="80" y="59"/>
                    <a:pt x="86" y="65"/>
                  </a:cubicBezTo>
                  <a:cubicBezTo>
                    <a:pt x="92" y="71"/>
                    <a:pt x="100" y="75"/>
                    <a:pt x="109" y="75"/>
                  </a:cubicBezTo>
                  <a:cubicBezTo>
                    <a:pt x="118" y="75"/>
                    <a:pt x="125" y="71"/>
                    <a:pt x="131" y="65"/>
                  </a:cubicBezTo>
                  <a:cubicBezTo>
                    <a:pt x="137" y="59"/>
                    <a:pt x="141" y="52"/>
                    <a:pt x="141" y="43"/>
                  </a:cubicBezTo>
                  <a:cubicBezTo>
                    <a:pt x="141" y="34"/>
                    <a:pt x="137" y="26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EAA022A-EA96-CCDB-EDE0-9F2F6FFE650F}"/>
                </a:ext>
              </a:extLst>
            </p:cNvPr>
            <p:cNvSpPr/>
            <p:nvPr/>
          </p:nvSpPr>
          <p:spPr bwMode="auto">
            <a:xfrm>
              <a:off x="4557715" y="2796490"/>
              <a:ext cx="1020763" cy="1406525"/>
            </a:xfrm>
            <a:custGeom>
              <a:avLst/>
              <a:gdLst/>
              <a:ahLst/>
              <a:cxnLst>
                <a:cxn ang="0">
                  <a:pos x="3" y="37"/>
                </a:cxn>
                <a:cxn ang="0">
                  <a:pos x="44" y="59"/>
                </a:cxn>
                <a:cxn ang="0">
                  <a:pos x="35" y="12"/>
                </a:cxn>
                <a:cxn ang="0">
                  <a:pos x="94" y="32"/>
                </a:cxn>
                <a:cxn ang="0">
                  <a:pos x="94" y="32"/>
                </a:cxn>
                <a:cxn ang="0">
                  <a:pos x="103" y="9"/>
                </a:cxn>
                <a:cxn ang="0">
                  <a:pos x="126" y="0"/>
                </a:cxn>
                <a:cxn ang="0">
                  <a:pos x="148" y="9"/>
                </a:cxn>
                <a:cxn ang="0">
                  <a:pos x="158" y="32"/>
                </a:cxn>
                <a:cxn ang="0">
                  <a:pos x="151" y="51"/>
                </a:cxn>
                <a:cxn ang="0">
                  <a:pos x="173" y="59"/>
                </a:cxn>
                <a:cxn ang="0">
                  <a:pos x="174" y="59"/>
                </a:cxn>
                <a:cxn ang="0">
                  <a:pos x="221" y="304"/>
                </a:cxn>
                <a:cxn ang="0">
                  <a:pos x="220" y="305"/>
                </a:cxn>
                <a:cxn ang="0">
                  <a:pos x="0" y="189"/>
                </a:cxn>
                <a:cxn ang="0">
                  <a:pos x="0" y="155"/>
                </a:cxn>
                <a:cxn ang="0">
                  <a:pos x="18" y="161"/>
                </a:cxn>
                <a:cxn ang="0">
                  <a:pos x="40" y="151"/>
                </a:cxn>
                <a:cxn ang="0">
                  <a:pos x="50" y="129"/>
                </a:cxn>
                <a:cxn ang="0">
                  <a:pos x="40" y="106"/>
                </a:cxn>
                <a:cxn ang="0">
                  <a:pos x="18" y="97"/>
                </a:cxn>
                <a:cxn ang="0">
                  <a:pos x="1" y="102"/>
                </a:cxn>
                <a:cxn ang="0">
                  <a:pos x="3" y="37"/>
                </a:cxn>
              </a:cxnLst>
              <a:rect l="0" t="0" r="r" b="b"/>
              <a:pathLst>
                <a:path w="221" h="305">
                  <a:moveTo>
                    <a:pt x="3" y="37"/>
                  </a:moveTo>
                  <a:cubicBezTo>
                    <a:pt x="44" y="59"/>
                    <a:pt x="44" y="59"/>
                    <a:pt x="44" y="59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23"/>
                    <a:pt x="97" y="15"/>
                    <a:pt x="103" y="9"/>
                  </a:cubicBezTo>
                  <a:cubicBezTo>
                    <a:pt x="110" y="3"/>
                    <a:pt x="117" y="0"/>
                    <a:pt x="126" y="0"/>
                  </a:cubicBezTo>
                  <a:cubicBezTo>
                    <a:pt x="135" y="0"/>
                    <a:pt x="142" y="3"/>
                    <a:pt x="148" y="9"/>
                  </a:cubicBezTo>
                  <a:cubicBezTo>
                    <a:pt x="155" y="15"/>
                    <a:pt x="158" y="23"/>
                    <a:pt x="158" y="32"/>
                  </a:cubicBezTo>
                  <a:cubicBezTo>
                    <a:pt x="158" y="39"/>
                    <a:pt x="155" y="46"/>
                    <a:pt x="151" y="51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6" y="159"/>
                    <a:pt x="11" y="161"/>
                    <a:pt x="18" y="161"/>
                  </a:cubicBezTo>
                  <a:cubicBezTo>
                    <a:pt x="27" y="161"/>
                    <a:pt x="34" y="157"/>
                    <a:pt x="40" y="151"/>
                  </a:cubicBezTo>
                  <a:cubicBezTo>
                    <a:pt x="47" y="145"/>
                    <a:pt x="50" y="138"/>
                    <a:pt x="50" y="129"/>
                  </a:cubicBezTo>
                  <a:cubicBezTo>
                    <a:pt x="50" y="120"/>
                    <a:pt x="47" y="112"/>
                    <a:pt x="40" y="106"/>
                  </a:cubicBezTo>
                  <a:cubicBezTo>
                    <a:pt x="34" y="100"/>
                    <a:pt x="27" y="97"/>
                    <a:pt x="18" y="97"/>
                  </a:cubicBezTo>
                  <a:cubicBezTo>
                    <a:pt x="12" y="97"/>
                    <a:pt x="6" y="99"/>
                    <a:pt x="1" y="102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798E9686-EC4A-F972-50FE-36276BC46FC2}"/>
                </a:ext>
              </a:extLst>
            </p:cNvPr>
            <p:cNvSpPr/>
            <p:nvPr/>
          </p:nvSpPr>
          <p:spPr bwMode="auto">
            <a:xfrm>
              <a:off x="4659314" y="2136090"/>
              <a:ext cx="1468438" cy="931863"/>
            </a:xfrm>
            <a:custGeom>
              <a:avLst/>
              <a:gdLst/>
              <a:ahLst/>
              <a:cxnLst>
                <a:cxn ang="0">
                  <a:pos x="13" y="155"/>
                </a:cxn>
                <a:cxn ang="0">
                  <a:pos x="45" y="124"/>
                </a:cxn>
                <a:cxn ang="0">
                  <a:pos x="0" y="117"/>
                </a:cxn>
                <a:cxn ang="0">
                  <a:pos x="34" y="70"/>
                </a:cxn>
                <a:cxn ang="0">
                  <a:pos x="15" y="60"/>
                </a:cxn>
                <a:cxn ang="0">
                  <a:pos x="6" y="38"/>
                </a:cxn>
                <a:cxn ang="0">
                  <a:pos x="15" y="15"/>
                </a:cxn>
                <a:cxn ang="0">
                  <a:pos x="38" y="6"/>
                </a:cxn>
                <a:cxn ang="0">
                  <a:pos x="60" y="15"/>
                </a:cxn>
                <a:cxn ang="0">
                  <a:pos x="66" y="24"/>
                </a:cxn>
                <a:cxn ang="0">
                  <a:pos x="83" y="0"/>
                </a:cxn>
                <a:cxn ang="0">
                  <a:pos x="318" y="36"/>
                </a:cxn>
                <a:cxn ang="0">
                  <a:pos x="151" y="202"/>
                </a:cxn>
                <a:cxn ang="0">
                  <a:pos x="129" y="194"/>
                </a:cxn>
                <a:cxn ang="0">
                  <a:pos x="136" y="175"/>
                </a:cxn>
                <a:cxn ang="0">
                  <a:pos x="126" y="152"/>
                </a:cxn>
                <a:cxn ang="0">
                  <a:pos x="104" y="143"/>
                </a:cxn>
                <a:cxn ang="0">
                  <a:pos x="81" y="152"/>
                </a:cxn>
                <a:cxn ang="0">
                  <a:pos x="72" y="175"/>
                </a:cxn>
                <a:cxn ang="0">
                  <a:pos x="72" y="175"/>
                </a:cxn>
                <a:cxn ang="0">
                  <a:pos x="13" y="155"/>
                </a:cxn>
              </a:cxnLst>
              <a:rect l="0" t="0" r="r" b="b"/>
              <a:pathLst>
                <a:path w="318" h="202">
                  <a:moveTo>
                    <a:pt x="13" y="155"/>
                  </a:moveTo>
                  <a:cubicBezTo>
                    <a:pt x="45" y="124"/>
                    <a:pt x="45" y="124"/>
                    <a:pt x="45" y="12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69"/>
                    <a:pt x="21" y="66"/>
                    <a:pt x="15" y="60"/>
                  </a:cubicBezTo>
                  <a:cubicBezTo>
                    <a:pt x="9" y="54"/>
                    <a:pt x="6" y="47"/>
                    <a:pt x="6" y="38"/>
                  </a:cubicBezTo>
                  <a:cubicBezTo>
                    <a:pt x="6" y="29"/>
                    <a:pt x="9" y="22"/>
                    <a:pt x="15" y="15"/>
                  </a:cubicBezTo>
                  <a:cubicBezTo>
                    <a:pt x="22" y="9"/>
                    <a:pt x="29" y="6"/>
                    <a:pt x="38" y="6"/>
                  </a:cubicBezTo>
                  <a:cubicBezTo>
                    <a:pt x="47" y="6"/>
                    <a:pt x="54" y="9"/>
                    <a:pt x="60" y="15"/>
                  </a:cubicBezTo>
                  <a:cubicBezTo>
                    <a:pt x="63" y="18"/>
                    <a:pt x="65" y="21"/>
                    <a:pt x="66" y="24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18" y="36"/>
                    <a:pt x="318" y="36"/>
                    <a:pt x="318" y="36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33" y="189"/>
                    <a:pt x="136" y="182"/>
                    <a:pt x="136" y="175"/>
                  </a:cubicBezTo>
                  <a:cubicBezTo>
                    <a:pt x="136" y="166"/>
                    <a:pt x="133" y="158"/>
                    <a:pt x="126" y="152"/>
                  </a:cubicBezTo>
                  <a:cubicBezTo>
                    <a:pt x="120" y="146"/>
                    <a:pt x="113" y="143"/>
                    <a:pt x="104" y="143"/>
                  </a:cubicBezTo>
                  <a:cubicBezTo>
                    <a:pt x="95" y="143"/>
                    <a:pt x="88" y="146"/>
                    <a:pt x="81" y="152"/>
                  </a:cubicBezTo>
                  <a:cubicBezTo>
                    <a:pt x="75" y="158"/>
                    <a:pt x="72" y="166"/>
                    <a:pt x="72" y="175"/>
                  </a:cubicBezTo>
                  <a:cubicBezTo>
                    <a:pt x="72" y="175"/>
                    <a:pt x="72" y="175"/>
                    <a:pt x="72" y="175"/>
                  </a:cubicBezTo>
                  <a:lnTo>
                    <a:pt x="13" y="155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1" name="Freeform: Shape 38">
              <a:extLst>
                <a:ext uri="{FF2B5EF4-FFF2-40B4-BE49-F238E27FC236}">
                  <a16:creationId xmlns:a16="http://schemas.microsoft.com/office/drawing/2014/main" id="{B448DD3C-E35A-FBB0-2F95-9F1D21DB00E0}"/>
                </a:ext>
              </a:extLst>
            </p:cNvPr>
            <p:cNvSpPr/>
            <p:nvPr/>
          </p:nvSpPr>
          <p:spPr bwMode="auto">
            <a:xfrm>
              <a:off x="4449212" y="1711048"/>
              <a:ext cx="229703" cy="432902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22" y="67"/>
                </a:cxn>
                <a:cxn ang="0">
                  <a:pos x="21" y="68"/>
                </a:cxn>
                <a:cxn ang="0">
                  <a:pos x="16" y="68"/>
                </a:cxn>
                <a:cxn ang="0">
                  <a:pos x="15" y="67"/>
                </a:cxn>
                <a:cxn ang="0">
                  <a:pos x="15" y="60"/>
                </a:cxn>
                <a:cxn ang="0">
                  <a:pos x="1" y="53"/>
                </a:cxn>
                <a:cxn ang="0">
                  <a:pos x="1" y="52"/>
                </a:cxn>
                <a:cxn ang="0">
                  <a:pos x="5" y="46"/>
                </a:cxn>
                <a:cxn ang="0">
                  <a:pos x="6" y="46"/>
                </a:cxn>
                <a:cxn ang="0">
                  <a:pos x="6" y="46"/>
                </a:cxn>
                <a:cxn ang="0">
                  <a:pos x="19" y="51"/>
                </a:cxn>
                <a:cxn ang="0">
                  <a:pos x="26" y="45"/>
                </a:cxn>
                <a:cxn ang="0">
                  <a:pos x="17" y="38"/>
                </a:cxn>
                <a:cxn ang="0">
                  <a:pos x="1" y="22"/>
                </a:cxn>
                <a:cxn ang="0">
                  <a:pos x="15" y="8"/>
                </a:cxn>
                <a:cxn ang="0">
                  <a:pos x="15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2" y="1"/>
                </a:cxn>
                <a:cxn ang="0">
                  <a:pos x="22" y="8"/>
                </a:cxn>
                <a:cxn ang="0">
                  <a:pos x="34" y="13"/>
                </a:cxn>
                <a:cxn ang="0">
                  <a:pos x="34" y="14"/>
                </a:cxn>
                <a:cxn ang="0">
                  <a:pos x="31" y="20"/>
                </a:cxn>
                <a:cxn ang="0">
                  <a:pos x="30" y="20"/>
                </a:cxn>
                <a:cxn ang="0">
                  <a:pos x="29" y="20"/>
                </a:cxn>
                <a:cxn ang="0">
                  <a:pos x="19" y="16"/>
                </a:cxn>
                <a:cxn ang="0">
                  <a:pos x="11" y="22"/>
                </a:cxn>
                <a:cxn ang="0">
                  <a:pos x="21" y="30"/>
                </a:cxn>
                <a:cxn ang="0">
                  <a:pos x="36" y="45"/>
                </a:cxn>
                <a:cxn ang="0">
                  <a:pos x="22" y="60"/>
                </a:cxn>
              </a:cxnLst>
              <a:rect l="0" t="0" r="r" b="b"/>
              <a:pathLst>
                <a:path w="36" h="68">
                  <a:moveTo>
                    <a:pt x="22" y="60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2" y="68"/>
                    <a:pt x="21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7"/>
                    <a:pt x="15" y="67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6" y="59"/>
                    <a:pt x="1" y="53"/>
                    <a:pt x="1" y="53"/>
                  </a:cubicBezTo>
                  <a:cubicBezTo>
                    <a:pt x="0" y="53"/>
                    <a:pt x="0" y="52"/>
                    <a:pt x="1" y="52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7" y="46"/>
                    <a:pt x="12" y="51"/>
                    <a:pt x="19" y="51"/>
                  </a:cubicBezTo>
                  <a:cubicBezTo>
                    <a:pt x="22" y="51"/>
                    <a:pt x="26" y="49"/>
                    <a:pt x="26" y="45"/>
                  </a:cubicBezTo>
                  <a:cubicBezTo>
                    <a:pt x="26" y="41"/>
                    <a:pt x="22" y="40"/>
                    <a:pt x="17" y="38"/>
                  </a:cubicBezTo>
                  <a:cubicBezTo>
                    <a:pt x="10" y="35"/>
                    <a:pt x="1" y="32"/>
                    <a:pt x="1" y="22"/>
                  </a:cubicBezTo>
                  <a:cubicBezTo>
                    <a:pt x="1" y="15"/>
                    <a:pt x="7" y="9"/>
                    <a:pt x="15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0" y="8"/>
                    <a:pt x="34" y="13"/>
                    <a:pt x="34" y="13"/>
                  </a:cubicBezTo>
                  <a:cubicBezTo>
                    <a:pt x="35" y="13"/>
                    <a:pt x="35" y="14"/>
                    <a:pt x="34" y="14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30" y="20"/>
                    <a:pt x="30" y="20"/>
                    <a:pt x="29" y="20"/>
                  </a:cubicBezTo>
                  <a:cubicBezTo>
                    <a:pt x="29" y="20"/>
                    <a:pt x="25" y="16"/>
                    <a:pt x="19" y="16"/>
                  </a:cubicBezTo>
                  <a:cubicBezTo>
                    <a:pt x="14" y="16"/>
                    <a:pt x="11" y="18"/>
                    <a:pt x="11" y="22"/>
                  </a:cubicBezTo>
                  <a:cubicBezTo>
                    <a:pt x="11" y="26"/>
                    <a:pt x="16" y="28"/>
                    <a:pt x="21" y="30"/>
                  </a:cubicBezTo>
                  <a:cubicBezTo>
                    <a:pt x="28" y="32"/>
                    <a:pt x="36" y="36"/>
                    <a:pt x="36" y="45"/>
                  </a:cubicBezTo>
                  <a:cubicBezTo>
                    <a:pt x="36" y="52"/>
                    <a:pt x="30" y="59"/>
                    <a:pt x="22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Freeform: Shape 39">
              <a:extLst>
                <a:ext uri="{FF2B5EF4-FFF2-40B4-BE49-F238E27FC236}">
                  <a16:creationId xmlns:a16="http://schemas.microsoft.com/office/drawing/2014/main" id="{8736F415-BCB8-CAC7-960D-71B01AF3DA1C}"/>
                </a:ext>
              </a:extLst>
            </p:cNvPr>
            <p:cNvSpPr/>
            <p:nvPr/>
          </p:nvSpPr>
          <p:spPr bwMode="auto">
            <a:xfrm>
              <a:off x="3551136" y="2362960"/>
              <a:ext cx="329478" cy="32947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3" name="Freeform: Shape 40">
              <a:extLst>
                <a:ext uri="{FF2B5EF4-FFF2-40B4-BE49-F238E27FC236}">
                  <a16:creationId xmlns:a16="http://schemas.microsoft.com/office/drawing/2014/main" id="{0AEC084B-18BC-85B9-12CF-51FE14A55B2B}"/>
                </a:ext>
              </a:extLst>
            </p:cNvPr>
            <p:cNvSpPr/>
            <p:nvPr/>
          </p:nvSpPr>
          <p:spPr bwMode="auto">
            <a:xfrm>
              <a:off x="3946781" y="3403063"/>
              <a:ext cx="312469" cy="277012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Freeform: Shape 41">
              <a:extLst>
                <a:ext uri="{FF2B5EF4-FFF2-40B4-BE49-F238E27FC236}">
                  <a16:creationId xmlns:a16="http://schemas.microsoft.com/office/drawing/2014/main" id="{1A0020BD-0B3F-7CCE-164E-63B7D5D1CE8B}"/>
                </a:ext>
              </a:extLst>
            </p:cNvPr>
            <p:cNvSpPr/>
            <p:nvPr/>
          </p:nvSpPr>
          <p:spPr bwMode="auto">
            <a:xfrm>
              <a:off x="4911498" y="3224164"/>
              <a:ext cx="254801" cy="382201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6" name="Freeform: Shape 42">
              <a:extLst>
                <a:ext uri="{FF2B5EF4-FFF2-40B4-BE49-F238E27FC236}">
                  <a16:creationId xmlns:a16="http://schemas.microsoft.com/office/drawing/2014/main" id="{905169A5-6A98-A289-ED79-22F937B0BA32}"/>
                </a:ext>
              </a:extLst>
            </p:cNvPr>
            <p:cNvSpPr/>
            <p:nvPr/>
          </p:nvSpPr>
          <p:spPr bwMode="auto">
            <a:xfrm>
              <a:off x="5043489" y="2333192"/>
              <a:ext cx="372653" cy="359247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4" y="57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14" y="26"/>
                </a:cxn>
                <a:cxn ang="0">
                  <a:pos x="16" y="29"/>
                </a:cxn>
                <a:cxn ang="0">
                  <a:pos x="16" y="54"/>
                </a:cxn>
                <a:cxn ang="0">
                  <a:pos x="7" y="47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7" y="47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52"/>
                </a:cxn>
                <a:cxn ang="0">
                  <a:pos x="57" y="59"/>
                </a:cxn>
                <a:cxn ang="0">
                  <a:pos x="49" y="62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3" y="62"/>
                </a:cxn>
                <a:cxn ang="0">
                  <a:pos x="28" y="59"/>
                </a:cxn>
                <a:cxn ang="0">
                  <a:pos x="22" y="57"/>
                </a:cxn>
                <a:cxn ang="0">
                  <a:pos x="19" y="54"/>
                </a:cxn>
                <a:cxn ang="0">
                  <a:pos x="19" y="29"/>
                </a:cxn>
                <a:cxn ang="0">
                  <a:pos x="21" y="26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5" y="8"/>
                </a:cxn>
                <a:cxn ang="0">
                  <a:pos x="38" y="1"/>
                </a:cxn>
                <a:cxn ang="0">
                  <a:pos x="40" y="0"/>
                </a:cxn>
                <a:cxn ang="0">
                  <a:pos x="49" y="11"/>
                </a:cxn>
                <a:cxn ang="0">
                  <a:pos x="46" y="18"/>
                </a:cxn>
                <a:cxn ang="0">
                  <a:pos x="45" y="21"/>
                </a:cxn>
                <a:cxn ang="0">
                  <a:pos x="56" y="21"/>
                </a:cxn>
                <a:cxn ang="0">
                  <a:pos x="64" y="29"/>
                </a:cxn>
                <a:cxn ang="0">
                  <a:pos x="62" y="35"/>
                </a:cxn>
              </a:cxnLst>
              <a:rect l="0" t="0" r="r" b="b"/>
              <a:pathLst>
                <a:path w="64" h="62">
                  <a:moveTo>
                    <a:pt x="16" y="54"/>
                  </a:moveTo>
                  <a:cubicBezTo>
                    <a:pt x="16" y="56"/>
                    <a:pt x="15" y="57"/>
                    <a:pt x="1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7"/>
                    <a:pt x="16" y="29"/>
                  </a:cubicBezTo>
                  <a:lnTo>
                    <a:pt x="16" y="54"/>
                  </a:lnTo>
                  <a:close/>
                  <a:moveTo>
                    <a:pt x="7" y="47"/>
                  </a:moveTo>
                  <a:cubicBezTo>
                    <a:pt x="6" y="47"/>
                    <a:pt x="5" y="48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cubicBezTo>
                    <a:pt x="10" y="48"/>
                    <a:pt x="9" y="47"/>
                    <a:pt x="7" y="47"/>
                  </a:cubicBezTo>
                  <a:close/>
                  <a:moveTo>
                    <a:pt x="62" y="35"/>
                  </a:moveTo>
                  <a:cubicBezTo>
                    <a:pt x="62" y="36"/>
                    <a:pt x="62" y="37"/>
                    <a:pt x="62" y="38"/>
                  </a:cubicBezTo>
                  <a:cubicBezTo>
                    <a:pt x="62" y="40"/>
                    <a:pt x="62" y="42"/>
                    <a:pt x="61" y="43"/>
                  </a:cubicBezTo>
                  <a:cubicBezTo>
                    <a:pt x="61" y="45"/>
                    <a:pt x="61" y="46"/>
                    <a:pt x="61" y="48"/>
                  </a:cubicBezTo>
                  <a:cubicBezTo>
                    <a:pt x="60" y="49"/>
                    <a:pt x="60" y="51"/>
                    <a:pt x="59" y="52"/>
                  </a:cubicBezTo>
                  <a:cubicBezTo>
                    <a:pt x="59" y="55"/>
                    <a:pt x="58" y="57"/>
                    <a:pt x="57" y="59"/>
                  </a:cubicBezTo>
                  <a:cubicBezTo>
                    <a:pt x="55" y="61"/>
                    <a:pt x="52" y="62"/>
                    <a:pt x="49" y="62"/>
                  </a:cubicBezTo>
                  <a:cubicBezTo>
                    <a:pt x="48" y="62"/>
                    <a:pt x="48" y="62"/>
                    <a:pt x="47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2"/>
                    <a:pt x="32" y="60"/>
                    <a:pt x="28" y="59"/>
                  </a:cubicBezTo>
                  <a:cubicBezTo>
                    <a:pt x="25" y="58"/>
                    <a:pt x="23" y="57"/>
                    <a:pt x="22" y="57"/>
                  </a:cubicBezTo>
                  <a:cubicBezTo>
                    <a:pt x="20" y="57"/>
                    <a:pt x="19" y="56"/>
                    <a:pt x="19" y="5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20" y="26"/>
                    <a:pt x="21" y="26"/>
                  </a:cubicBezTo>
                  <a:cubicBezTo>
                    <a:pt x="23" y="26"/>
                    <a:pt x="27" y="21"/>
                    <a:pt x="29" y="19"/>
                  </a:cubicBezTo>
                  <a:cubicBezTo>
                    <a:pt x="30" y="17"/>
                    <a:pt x="31" y="15"/>
                    <a:pt x="33" y="14"/>
                  </a:cubicBezTo>
                  <a:cubicBezTo>
                    <a:pt x="34" y="13"/>
                    <a:pt x="35" y="10"/>
                    <a:pt x="35" y="8"/>
                  </a:cubicBezTo>
                  <a:cubicBezTo>
                    <a:pt x="36" y="5"/>
                    <a:pt x="36" y="3"/>
                    <a:pt x="38" y="1"/>
                  </a:cubicBezTo>
                  <a:cubicBezTo>
                    <a:pt x="38" y="1"/>
                    <a:pt x="39" y="0"/>
                    <a:pt x="40" y="0"/>
                  </a:cubicBezTo>
                  <a:cubicBezTo>
                    <a:pt x="49" y="0"/>
                    <a:pt x="49" y="8"/>
                    <a:pt x="49" y="11"/>
                  </a:cubicBezTo>
                  <a:cubicBezTo>
                    <a:pt x="49" y="14"/>
                    <a:pt x="47" y="16"/>
                    <a:pt x="46" y="18"/>
                  </a:cubicBezTo>
                  <a:cubicBezTo>
                    <a:pt x="46" y="19"/>
                    <a:pt x="46" y="20"/>
                    <a:pt x="4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4" y="25"/>
                    <a:pt x="64" y="29"/>
                  </a:cubicBezTo>
                  <a:cubicBezTo>
                    <a:pt x="64" y="31"/>
                    <a:pt x="63" y="33"/>
                    <a:pt x="62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258207" y="922283"/>
            <a:ext cx="5675586" cy="501343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1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ffectLst>
                <a:outerShdw blurRad="444500" sx="102000" sy="102000" algn="ctr" rotWithShape="0">
                  <a:prstClr val="black">
                    <a:alpha val="20000"/>
                  </a:prstClr>
                </a:outerShdw>
              </a:effectLst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191" y="1484312"/>
            <a:ext cx="12192000" cy="3889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444500" sx="102000" sy="102000" algn="ctr" rotWithShape="0">
                  <a:prstClr val="black">
                    <a:alpha val="20000"/>
                  </a:prstClr>
                </a:outerShdw>
              </a:effectLst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>
            <a:off x="5812221" y="1469713"/>
            <a:ext cx="567558" cy="48927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614052" y="2011574"/>
            <a:ext cx="11422744" cy="1549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谢 谢！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54208" y="3603756"/>
            <a:ext cx="5533423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汇报人：张淳嘉 副主任医师</a:t>
            </a:r>
            <a:endParaRPr lang="en-US" altLang="zh-CN" sz="2400" dirty="0">
              <a:solidFill>
                <a:schemeClr val="accent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              </a:t>
            </a:r>
            <a:r>
              <a:rPr lang="zh-CN" altLang="en-US" sz="2400" dirty="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揭阳市</a:t>
            </a:r>
            <a:r>
              <a:rPr lang="zh-CN" altLang="en-US" sz="2400">
                <a:solidFill>
                  <a:schemeClr val="accent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人民医院</a:t>
            </a:r>
            <a:endParaRPr lang="zh-CN" altLang="en-US" sz="2400" dirty="0">
              <a:solidFill>
                <a:schemeClr val="accent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52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10"/>
          <p:cNvSpPr txBox="1">
            <a:spLocks noChangeArrowheads="1"/>
          </p:cNvSpPr>
          <p:nvPr/>
        </p:nvSpPr>
        <p:spPr bwMode="auto">
          <a:xfrm>
            <a:off x="174624" y="220663"/>
            <a:ext cx="6330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病史回顾 初诊于外院（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2019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年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10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月）</a:t>
            </a: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51B305B-5475-8DB9-36FC-8B25C43A9C73}"/>
              </a:ext>
            </a:extLst>
          </p:cNvPr>
          <p:cNvSpPr txBox="1">
            <a:spLocks/>
          </p:cNvSpPr>
          <p:nvPr/>
        </p:nvSpPr>
        <p:spPr>
          <a:xfrm>
            <a:off x="4648200" y="200025"/>
            <a:ext cx="2733675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065BE8-3189-69BE-9ED4-2BD321582481}"/>
              </a:ext>
            </a:extLst>
          </p:cNvPr>
          <p:cNvSpPr txBox="1">
            <a:spLocks/>
          </p:cNvSpPr>
          <p:nvPr/>
        </p:nvSpPr>
        <p:spPr>
          <a:xfrm>
            <a:off x="1858780" y="1216025"/>
            <a:ext cx="9971270" cy="5137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患者陈某某，女性，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岁，因“月经量多”于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2019-10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于当地医院。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初诊血常规：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WBC 7.09×10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Hb 63g/L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PLT 38×10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骨髓细胞形态学：巨核细胞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个，产板巨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诊断：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原发免疫性血小板减少症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治疗：丙球冲击治疗后血小板升至正常，予激素维持，具体剂量不详。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出院后激素减量血小板下降，后自行停药，监测血小板波动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20+~40+×10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长期月经量多，伴轻中度贫血。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82B6BF5-6E27-9652-9D81-C45752BAA70F}"/>
              </a:ext>
            </a:extLst>
          </p:cNvPr>
          <p:cNvGrpSpPr/>
          <p:nvPr/>
        </p:nvGrpSpPr>
        <p:grpSpPr>
          <a:xfrm>
            <a:off x="766181" y="3691047"/>
            <a:ext cx="860831" cy="850519"/>
            <a:chOff x="766181" y="3691047"/>
            <a:chExt cx="860831" cy="850519"/>
          </a:xfrm>
        </p:grpSpPr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5CAC3683-A1DE-2D8F-A659-2D2D231EEC0C}"/>
                </a:ext>
              </a:extLst>
            </p:cNvPr>
            <p:cNvGrpSpPr/>
            <p:nvPr/>
          </p:nvGrpSpPr>
          <p:grpSpPr>
            <a:xfrm>
              <a:off x="766181" y="3691047"/>
              <a:ext cx="860831" cy="850519"/>
              <a:chOff x="5710504" y="3410994"/>
              <a:chExt cx="645623" cy="637889"/>
            </a:xfrm>
          </p:grpSpPr>
          <p:sp>
            <p:nvSpPr>
              <p:cNvPr id="11" name="Oval 8">
                <a:extLst>
                  <a:ext uri="{FF2B5EF4-FFF2-40B4-BE49-F238E27FC236}">
                    <a16:creationId xmlns:a16="http://schemas.microsoft.com/office/drawing/2014/main" id="{A750B67A-2029-63AD-AC75-C9DCAFD1629C}"/>
                  </a:ext>
                </a:extLst>
              </p:cNvPr>
              <p:cNvSpPr/>
              <p:nvPr/>
            </p:nvSpPr>
            <p:spPr>
              <a:xfrm>
                <a:off x="5729551" y="3451921"/>
                <a:ext cx="596962" cy="59696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 defTabSz="608330"/>
                <a:endParaRPr lang="en-US" sz="2400" dirty="0">
                  <a:solidFill>
                    <a:prstClr val="white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03562340-F3D0-D3E1-8DE1-112539EFE98C}"/>
                  </a:ext>
                </a:extLst>
              </p:cNvPr>
              <p:cNvSpPr/>
              <p:nvPr/>
            </p:nvSpPr>
            <p:spPr>
              <a:xfrm>
                <a:off x="5710504" y="3410994"/>
                <a:ext cx="645623" cy="50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8330"/>
                <a:endParaRPr lang="en-US" sz="3735" dirty="0">
                  <a:solidFill>
                    <a:srgbClr val="FFFFFF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Sosa Regular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31" name="Group 118">
              <a:extLst>
                <a:ext uri="{FF2B5EF4-FFF2-40B4-BE49-F238E27FC236}">
                  <a16:creationId xmlns:a16="http://schemas.microsoft.com/office/drawing/2014/main" id="{88795CBB-335A-96E8-8EF4-0A067127D44A}"/>
                </a:ext>
              </a:extLst>
            </p:cNvPr>
            <p:cNvGrpSpPr/>
            <p:nvPr/>
          </p:nvGrpSpPr>
          <p:grpSpPr>
            <a:xfrm>
              <a:off x="948530" y="3879016"/>
              <a:ext cx="527769" cy="428811"/>
              <a:chOff x="2362200" y="1190625"/>
              <a:chExt cx="914400" cy="742950"/>
            </a:xfrm>
            <a:solidFill>
              <a:schemeClr val="bg1"/>
            </a:solidFill>
          </p:grpSpPr>
          <p:sp>
            <p:nvSpPr>
              <p:cNvPr id="32" name="Freeform 198">
                <a:extLst>
                  <a:ext uri="{FF2B5EF4-FFF2-40B4-BE49-F238E27FC236}">
                    <a16:creationId xmlns:a16="http://schemas.microsoft.com/office/drawing/2014/main" id="{4764A349-08DD-8EE1-9D4F-A978B50F91BC}"/>
                  </a:ext>
                </a:extLst>
              </p:cNvPr>
              <p:cNvSpPr/>
              <p:nvPr/>
            </p:nvSpPr>
            <p:spPr bwMode="auto">
              <a:xfrm>
                <a:off x="2362200" y="1190625"/>
                <a:ext cx="914400" cy="571500"/>
              </a:xfrm>
              <a:custGeom>
                <a:avLst/>
                <a:gdLst>
                  <a:gd name="T0" fmla="*/ 288 w 576"/>
                  <a:gd name="T1" fmla="*/ 0 h 360"/>
                  <a:gd name="T2" fmla="*/ 230 w 576"/>
                  <a:gd name="T3" fmla="*/ 6 h 360"/>
                  <a:gd name="T4" fmla="*/ 176 w 576"/>
                  <a:gd name="T5" fmla="*/ 22 h 360"/>
                  <a:gd name="T6" fmla="*/ 128 w 576"/>
                  <a:gd name="T7" fmla="*/ 50 h 360"/>
                  <a:gd name="T8" fmla="*/ 86 w 576"/>
                  <a:gd name="T9" fmla="*/ 84 h 360"/>
                  <a:gd name="T10" fmla="*/ 50 w 576"/>
                  <a:gd name="T11" fmla="*/ 126 h 360"/>
                  <a:gd name="T12" fmla="*/ 24 w 576"/>
                  <a:gd name="T13" fmla="*/ 174 h 360"/>
                  <a:gd name="T14" fmla="*/ 6 w 576"/>
                  <a:gd name="T15" fmla="*/ 228 h 360"/>
                  <a:gd name="T16" fmla="*/ 0 w 576"/>
                  <a:gd name="T17" fmla="*/ 286 h 360"/>
                  <a:gd name="T18" fmla="*/ 0 w 576"/>
                  <a:gd name="T19" fmla="*/ 360 h 360"/>
                  <a:gd name="T20" fmla="*/ 58 w 576"/>
                  <a:gd name="T21" fmla="*/ 360 h 360"/>
                  <a:gd name="T22" fmla="*/ 58 w 576"/>
                  <a:gd name="T23" fmla="*/ 286 h 360"/>
                  <a:gd name="T24" fmla="*/ 64 w 576"/>
                  <a:gd name="T25" fmla="*/ 240 h 360"/>
                  <a:gd name="T26" fmla="*/ 78 w 576"/>
                  <a:gd name="T27" fmla="*/ 196 h 360"/>
                  <a:gd name="T28" fmla="*/ 98 w 576"/>
                  <a:gd name="T29" fmla="*/ 158 h 360"/>
                  <a:gd name="T30" fmla="*/ 126 w 576"/>
                  <a:gd name="T31" fmla="*/ 124 h 360"/>
                  <a:gd name="T32" fmla="*/ 160 w 576"/>
                  <a:gd name="T33" fmla="*/ 96 h 360"/>
                  <a:gd name="T34" fmla="*/ 200 w 576"/>
                  <a:gd name="T35" fmla="*/ 76 h 360"/>
                  <a:gd name="T36" fmla="*/ 242 w 576"/>
                  <a:gd name="T37" fmla="*/ 62 h 360"/>
                  <a:gd name="T38" fmla="*/ 288 w 576"/>
                  <a:gd name="T39" fmla="*/ 58 h 360"/>
                  <a:gd name="T40" fmla="*/ 312 w 576"/>
                  <a:gd name="T41" fmla="*/ 60 h 360"/>
                  <a:gd name="T42" fmla="*/ 356 w 576"/>
                  <a:gd name="T43" fmla="*/ 68 h 360"/>
                  <a:gd name="T44" fmla="*/ 398 w 576"/>
                  <a:gd name="T45" fmla="*/ 86 h 360"/>
                  <a:gd name="T46" fmla="*/ 434 w 576"/>
                  <a:gd name="T47" fmla="*/ 110 h 360"/>
                  <a:gd name="T48" fmla="*/ 464 w 576"/>
                  <a:gd name="T49" fmla="*/ 140 h 360"/>
                  <a:gd name="T50" fmla="*/ 490 w 576"/>
                  <a:gd name="T51" fmla="*/ 176 h 360"/>
                  <a:gd name="T52" fmla="*/ 508 w 576"/>
                  <a:gd name="T53" fmla="*/ 218 h 360"/>
                  <a:gd name="T54" fmla="*/ 516 w 576"/>
                  <a:gd name="T55" fmla="*/ 262 h 360"/>
                  <a:gd name="T56" fmla="*/ 518 w 576"/>
                  <a:gd name="T57" fmla="*/ 286 h 360"/>
                  <a:gd name="T58" fmla="*/ 576 w 576"/>
                  <a:gd name="T59" fmla="*/ 360 h 360"/>
                  <a:gd name="T60" fmla="*/ 576 w 576"/>
                  <a:gd name="T61" fmla="*/ 286 h 360"/>
                  <a:gd name="T62" fmla="*/ 574 w 576"/>
                  <a:gd name="T63" fmla="*/ 256 h 360"/>
                  <a:gd name="T64" fmla="*/ 562 w 576"/>
                  <a:gd name="T65" fmla="*/ 200 h 360"/>
                  <a:gd name="T66" fmla="*/ 540 w 576"/>
                  <a:gd name="T67" fmla="*/ 150 h 360"/>
                  <a:gd name="T68" fmla="*/ 510 w 576"/>
                  <a:gd name="T69" fmla="*/ 104 h 360"/>
                  <a:gd name="T70" fmla="*/ 470 w 576"/>
                  <a:gd name="T71" fmla="*/ 66 h 360"/>
                  <a:gd name="T72" fmla="*/ 424 w 576"/>
                  <a:gd name="T73" fmla="*/ 34 h 360"/>
                  <a:gd name="T74" fmla="*/ 374 w 576"/>
                  <a:gd name="T75" fmla="*/ 14 h 360"/>
                  <a:gd name="T76" fmla="*/ 318 w 576"/>
                  <a:gd name="T77" fmla="*/ 2 h 360"/>
                  <a:gd name="T78" fmla="*/ 288 w 576"/>
                  <a:gd name="T79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6" h="360">
                    <a:moveTo>
                      <a:pt x="288" y="0"/>
                    </a:moveTo>
                    <a:lnTo>
                      <a:pt x="288" y="0"/>
                    </a:lnTo>
                    <a:lnTo>
                      <a:pt x="258" y="2"/>
                    </a:lnTo>
                    <a:lnTo>
                      <a:pt x="230" y="6"/>
                    </a:lnTo>
                    <a:lnTo>
                      <a:pt x="204" y="14"/>
                    </a:lnTo>
                    <a:lnTo>
                      <a:pt x="176" y="22"/>
                    </a:lnTo>
                    <a:lnTo>
                      <a:pt x="152" y="34"/>
                    </a:lnTo>
                    <a:lnTo>
                      <a:pt x="128" y="50"/>
                    </a:lnTo>
                    <a:lnTo>
                      <a:pt x="106" y="66"/>
                    </a:lnTo>
                    <a:lnTo>
                      <a:pt x="86" y="84"/>
                    </a:lnTo>
                    <a:lnTo>
                      <a:pt x="66" y="104"/>
                    </a:lnTo>
                    <a:lnTo>
                      <a:pt x="50" y="126"/>
                    </a:lnTo>
                    <a:lnTo>
                      <a:pt x="36" y="150"/>
                    </a:lnTo>
                    <a:lnTo>
                      <a:pt x="24" y="174"/>
                    </a:lnTo>
                    <a:lnTo>
                      <a:pt x="14" y="200"/>
                    </a:lnTo>
                    <a:lnTo>
                      <a:pt x="6" y="228"/>
                    </a:lnTo>
                    <a:lnTo>
                      <a:pt x="2" y="25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360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8" y="286"/>
                    </a:lnTo>
                    <a:lnTo>
                      <a:pt x="58" y="286"/>
                    </a:lnTo>
                    <a:lnTo>
                      <a:pt x="60" y="262"/>
                    </a:lnTo>
                    <a:lnTo>
                      <a:pt x="64" y="240"/>
                    </a:lnTo>
                    <a:lnTo>
                      <a:pt x="70" y="218"/>
                    </a:lnTo>
                    <a:lnTo>
                      <a:pt x="78" y="196"/>
                    </a:lnTo>
                    <a:lnTo>
                      <a:pt x="86" y="176"/>
                    </a:lnTo>
                    <a:lnTo>
                      <a:pt x="98" y="158"/>
                    </a:lnTo>
                    <a:lnTo>
                      <a:pt x="112" y="140"/>
                    </a:lnTo>
                    <a:lnTo>
                      <a:pt x="126" y="124"/>
                    </a:lnTo>
                    <a:lnTo>
                      <a:pt x="142" y="110"/>
                    </a:lnTo>
                    <a:lnTo>
                      <a:pt x="160" y="96"/>
                    </a:lnTo>
                    <a:lnTo>
                      <a:pt x="180" y="86"/>
                    </a:lnTo>
                    <a:lnTo>
                      <a:pt x="200" y="76"/>
                    </a:lnTo>
                    <a:lnTo>
                      <a:pt x="220" y="68"/>
                    </a:lnTo>
                    <a:lnTo>
                      <a:pt x="242" y="62"/>
                    </a:lnTo>
                    <a:lnTo>
                      <a:pt x="264" y="60"/>
                    </a:lnTo>
                    <a:lnTo>
                      <a:pt x="288" y="58"/>
                    </a:lnTo>
                    <a:lnTo>
                      <a:pt x="288" y="58"/>
                    </a:lnTo>
                    <a:lnTo>
                      <a:pt x="312" y="60"/>
                    </a:lnTo>
                    <a:lnTo>
                      <a:pt x="334" y="62"/>
                    </a:lnTo>
                    <a:lnTo>
                      <a:pt x="356" y="68"/>
                    </a:lnTo>
                    <a:lnTo>
                      <a:pt x="378" y="76"/>
                    </a:lnTo>
                    <a:lnTo>
                      <a:pt x="398" y="86"/>
                    </a:lnTo>
                    <a:lnTo>
                      <a:pt x="416" y="96"/>
                    </a:lnTo>
                    <a:lnTo>
                      <a:pt x="434" y="110"/>
                    </a:lnTo>
                    <a:lnTo>
                      <a:pt x="450" y="124"/>
                    </a:lnTo>
                    <a:lnTo>
                      <a:pt x="464" y="140"/>
                    </a:lnTo>
                    <a:lnTo>
                      <a:pt x="478" y="158"/>
                    </a:lnTo>
                    <a:lnTo>
                      <a:pt x="490" y="176"/>
                    </a:lnTo>
                    <a:lnTo>
                      <a:pt x="500" y="196"/>
                    </a:lnTo>
                    <a:lnTo>
                      <a:pt x="508" y="218"/>
                    </a:lnTo>
                    <a:lnTo>
                      <a:pt x="514" y="240"/>
                    </a:lnTo>
                    <a:lnTo>
                      <a:pt x="516" y="262"/>
                    </a:lnTo>
                    <a:lnTo>
                      <a:pt x="518" y="286"/>
                    </a:lnTo>
                    <a:lnTo>
                      <a:pt x="518" y="286"/>
                    </a:lnTo>
                    <a:lnTo>
                      <a:pt x="518" y="360"/>
                    </a:lnTo>
                    <a:lnTo>
                      <a:pt x="576" y="360"/>
                    </a:lnTo>
                    <a:lnTo>
                      <a:pt x="576" y="360"/>
                    </a:lnTo>
                    <a:lnTo>
                      <a:pt x="576" y="286"/>
                    </a:lnTo>
                    <a:lnTo>
                      <a:pt x="576" y="286"/>
                    </a:lnTo>
                    <a:lnTo>
                      <a:pt x="574" y="256"/>
                    </a:lnTo>
                    <a:lnTo>
                      <a:pt x="570" y="228"/>
                    </a:lnTo>
                    <a:lnTo>
                      <a:pt x="562" y="200"/>
                    </a:lnTo>
                    <a:lnTo>
                      <a:pt x="552" y="174"/>
                    </a:lnTo>
                    <a:lnTo>
                      <a:pt x="540" y="150"/>
                    </a:lnTo>
                    <a:lnTo>
                      <a:pt x="526" y="126"/>
                    </a:lnTo>
                    <a:lnTo>
                      <a:pt x="510" y="104"/>
                    </a:lnTo>
                    <a:lnTo>
                      <a:pt x="490" y="84"/>
                    </a:lnTo>
                    <a:lnTo>
                      <a:pt x="470" y="66"/>
                    </a:lnTo>
                    <a:lnTo>
                      <a:pt x="448" y="48"/>
                    </a:lnTo>
                    <a:lnTo>
                      <a:pt x="424" y="34"/>
                    </a:lnTo>
                    <a:lnTo>
                      <a:pt x="400" y="22"/>
                    </a:lnTo>
                    <a:lnTo>
                      <a:pt x="374" y="14"/>
                    </a:lnTo>
                    <a:lnTo>
                      <a:pt x="346" y="6"/>
                    </a:lnTo>
                    <a:lnTo>
                      <a:pt x="318" y="2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565"/>
                <a:endParaRPr lang="en-US" sz="2400">
                  <a:solidFill>
                    <a:prstClr val="black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3" name="Freeform 199">
                <a:extLst>
                  <a:ext uri="{FF2B5EF4-FFF2-40B4-BE49-F238E27FC236}">
                    <a16:creationId xmlns:a16="http://schemas.microsoft.com/office/drawing/2014/main" id="{957D3448-DB17-6D72-8C9D-2E3C85D79067}"/>
                  </a:ext>
                </a:extLst>
              </p:cNvPr>
              <p:cNvSpPr/>
              <p:nvPr/>
            </p:nvSpPr>
            <p:spPr bwMode="auto">
              <a:xfrm>
                <a:off x="2517775" y="1590675"/>
                <a:ext cx="133350" cy="342900"/>
              </a:xfrm>
              <a:custGeom>
                <a:avLst/>
                <a:gdLst>
                  <a:gd name="T0" fmla="*/ 60 w 84"/>
                  <a:gd name="T1" fmla="*/ 0 h 216"/>
                  <a:gd name="T2" fmla="*/ 24 w 84"/>
                  <a:gd name="T3" fmla="*/ 0 h 216"/>
                  <a:gd name="T4" fmla="*/ 24 w 84"/>
                  <a:gd name="T5" fmla="*/ 0 h 216"/>
                  <a:gd name="T6" fmla="*/ 14 w 84"/>
                  <a:gd name="T7" fmla="*/ 2 h 216"/>
                  <a:gd name="T8" fmla="*/ 6 w 84"/>
                  <a:gd name="T9" fmla="*/ 8 h 216"/>
                  <a:gd name="T10" fmla="*/ 2 w 84"/>
                  <a:gd name="T11" fmla="*/ 16 h 216"/>
                  <a:gd name="T12" fmla="*/ 0 w 84"/>
                  <a:gd name="T13" fmla="*/ 24 h 216"/>
                  <a:gd name="T14" fmla="*/ 0 w 84"/>
                  <a:gd name="T15" fmla="*/ 192 h 216"/>
                  <a:gd name="T16" fmla="*/ 0 w 84"/>
                  <a:gd name="T17" fmla="*/ 192 h 216"/>
                  <a:gd name="T18" fmla="*/ 2 w 84"/>
                  <a:gd name="T19" fmla="*/ 202 h 216"/>
                  <a:gd name="T20" fmla="*/ 6 w 84"/>
                  <a:gd name="T21" fmla="*/ 210 h 216"/>
                  <a:gd name="T22" fmla="*/ 14 w 84"/>
                  <a:gd name="T23" fmla="*/ 214 h 216"/>
                  <a:gd name="T24" fmla="*/ 24 w 84"/>
                  <a:gd name="T25" fmla="*/ 216 h 216"/>
                  <a:gd name="T26" fmla="*/ 60 w 84"/>
                  <a:gd name="T27" fmla="*/ 216 h 216"/>
                  <a:gd name="T28" fmla="*/ 60 w 84"/>
                  <a:gd name="T29" fmla="*/ 216 h 216"/>
                  <a:gd name="T30" fmla="*/ 70 w 84"/>
                  <a:gd name="T31" fmla="*/ 214 h 216"/>
                  <a:gd name="T32" fmla="*/ 76 w 84"/>
                  <a:gd name="T33" fmla="*/ 210 h 216"/>
                  <a:gd name="T34" fmla="*/ 82 w 84"/>
                  <a:gd name="T35" fmla="*/ 202 h 216"/>
                  <a:gd name="T36" fmla="*/ 84 w 84"/>
                  <a:gd name="T37" fmla="*/ 192 h 216"/>
                  <a:gd name="T38" fmla="*/ 84 w 84"/>
                  <a:gd name="T39" fmla="*/ 24 h 216"/>
                  <a:gd name="T40" fmla="*/ 84 w 84"/>
                  <a:gd name="T41" fmla="*/ 24 h 216"/>
                  <a:gd name="T42" fmla="*/ 82 w 84"/>
                  <a:gd name="T43" fmla="*/ 16 h 216"/>
                  <a:gd name="T44" fmla="*/ 76 w 84"/>
                  <a:gd name="T45" fmla="*/ 8 h 216"/>
                  <a:gd name="T46" fmla="*/ 70 w 84"/>
                  <a:gd name="T47" fmla="*/ 2 h 216"/>
                  <a:gd name="T48" fmla="*/ 60 w 84"/>
                  <a:gd name="T49" fmla="*/ 0 h 216"/>
                  <a:gd name="T50" fmla="*/ 60 w 84"/>
                  <a:gd name="T5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216">
                    <a:moveTo>
                      <a:pt x="60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202"/>
                    </a:lnTo>
                    <a:lnTo>
                      <a:pt x="6" y="210"/>
                    </a:lnTo>
                    <a:lnTo>
                      <a:pt x="14" y="214"/>
                    </a:lnTo>
                    <a:lnTo>
                      <a:pt x="24" y="216"/>
                    </a:lnTo>
                    <a:lnTo>
                      <a:pt x="60" y="216"/>
                    </a:lnTo>
                    <a:lnTo>
                      <a:pt x="60" y="216"/>
                    </a:lnTo>
                    <a:lnTo>
                      <a:pt x="70" y="214"/>
                    </a:lnTo>
                    <a:lnTo>
                      <a:pt x="76" y="210"/>
                    </a:lnTo>
                    <a:lnTo>
                      <a:pt x="82" y="202"/>
                    </a:lnTo>
                    <a:lnTo>
                      <a:pt x="84" y="192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2" y="16"/>
                    </a:lnTo>
                    <a:lnTo>
                      <a:pt x="76" y="8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565"/>
                <a:endParaRPr lang="en-US" sz="2400">
                  <a:solidFill>
                    <a:prstClr val="black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4" name="Freeform 200">
                <a:extLst>
                  <a:ext uri="{FF2B5EF4-FFF2-40B4-BE49-F238E27FC236}">
                    <a16:creationId xmlns:a16="http://schemas.microsoft.com/office/drawing/2014/main" id="{6AF86507-88D2-18F1-45B2-C862BB8705CA}"/>
                  </a:ext>
                </a:extLst>
              </p:cNvPr>
              <p:cNvSpPr/>
              <p:nvPr/>
            </p:nvSpPr>
            <p:spPr bwMode="auto">
              <a:xfrm>
                <a:off x="2990850" y="1590675"/>
                <a:ext cx="133350" cy="342900"/>
              </a:xfrm>
              <a:custGeom>
                <a:avLst/>
                <a:gdLst>
                  <a:gd name="T0" fmla="*/ 60 w 84"/>
                  <a:gd name="T1" fmla="*/ 0 h 216"/>
                  <a:gd name="T2" fmla="*/ 22 w 84"/>
                  <a:gd name="T3" fmla="*/ 0 h 216"/>
                  <a:gd name="T4" fmla="*/ 22 w 84"/>
                  <a:gd name="T5" fmla="*/ 0 h 216"/>
                  <a:gd name="T6" fmla="*/ 14 w 84"/>
                  <a:gd name="T7" fmla="*/ 2 h 216"/>
                  <a:gd name="T8" fmla="*/ 6 w 84"/>
                  <a:gd name="T9" fmla="*/ 8 h 216"/>
                  <a:gd name="T10" fmla="*/ 2 w 84"/>
                  <a:gd name="T11" fmla="*/ 16 h 216"/>
                  <a:gd name="T12" fmla="*/ 0 w 84"/>
                  <a:gd name="T13" fmla="*/ 24 h 216"/>
                  <a:gd name="T14" fmla="*/ 0 w 84"/>
                  <a:gd name="T15" fmla="*/ 192 h 216"/>
                  <a:gd name="T16" fmla="*/ 0 w 84"/>
                  <a:gd name="T17" fmla="*/ 192 h 216"/>
                  <a:gd name="T18" fmla="*/ 2 w 84"/>
                  <a:gd name="T19" fmla="*/ 202 h 216"/>
                  <a:gd name="T20" fmla="*/ 6 w 84"/>
                  <a:gd name="T21" fmla="*/ 210 h 216"/>
                  <a:gd name="T22" fmla="*/ 14 w 84"/>
                  <a:gd name="T23" fmla="*/ 214 h 216"/>
                  <a:gd name="T24" fmla="*/ 22 w 84"/>
                  <a:gd name="T25" fmla="*/ 216 h 216"/>
                  <a:gd name="T26" fmla="*/ 60 w 84"/>
                  <a:gd name="T27" fmla="*/ 216 h 216"/>
                  <a:gd name="T28" fmla="*/ 60 w 84"/>
                  <a:gd name="T29" fmla="*/ 216 h 216"/>
                  <a:gd name="T30" fmla="*/ 68 w 84"/>
                  <a:gd name="T31" fmla="*/ 214 h 216"/>
                  <a:gd name="T32" fmla="*/ 76 w 84"/>
                  <a:gd name="T33" fmla="*/ 210 h 216"/>
                  <a:gd name="T34" fmla="*/ 82 w 84"/>
                  <a:gd name="T35" fmla="*/ 202 h 216"/>
                  <a:gd name="T36" fmla="*/ 84 w 84"/>
                  <a:gd name="T37" fmla="*/ 192 h 216"/>
                  <a:gd name="T38" fmla="*/ 84 w 84"/>
                  <a:gd name="T39" fmla="*/ 24 h 216"/>
                  <a:gd name="T40" fmla="*/ 84 w 84"/>
                  <a:gd name="T41" fmla="*/ 24 h 216"/>
                  <a:gd name="T42" fmla="*/ 82 w 84"/>
                  <a:gd name="T43" fmla="*/ 16 h 216"/>
                  <a:gd name="T44" fmla="*/ 76 w 84"/>
                  <a:gd name="T45" fmla="*/ 8 h 216"/>
                  <a:gd name="T46" fmla="*/ 68 w 84"/>
                  <a:gd name="T47" fmla="*/ 2 h 216"/>
                  <a:gd name="T48" fmla="*/ 60 w 84"/>
                  <a:gd name="T49" fmla="*/ 0 h 216"/>
                  <a:gd name="T50" fmla="*/ 60 w 84"/>
                  <a:gd name="T5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216">
                    <a:moveTo>
                      <a:pt x="60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202"/>
                    </a:lnTo>
                    <a:lnTo>
                      <a:pt x="6" y="210"/>
                    </a:lnTo>
                    <a:lnTo>
                      <a:pt x="14" y="214"/>
                    </a:lnTo>
                    <a:lnTo>
                      <a:pt x="22" y="216"/>
                    </a:lnTo>
                    <a:lnTo>
                      <a:pt x="60" y="216"/>
                    </a:lnTo>
                    <a:lnTo>
                      <a:pt x="60" y="216"/>
                    </a:lnTo>
                    <a:lnTo>
                      <a:pt x="68" y="214"/>
                    </a:lnTo>
                    <a:lnTo>
                      <a:pt x="76" y="210"/>
                    </a:lnTo>
                    <a:lnTo>
                      <a:pt x="82" y="202"/>
                    </a:lnTo>
                    <a:lnTo>
                      <a:pt x="84" y="192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2" y="16"/>
                    </a:lnTo>
                    <a:lnTo>
                      <a:pt x="76" y="8"/>
                    </a:lnTo>
                    <a:lnTo>
                      <a:pt x="6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565"/>
                <a:endParaRPr lang="en-US" sz="2400">
                  <a:solidFill>
                    <a:prstClr val="black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9F27C82-DF53-2C9A-7873-181078116C6B}"/>
              </a:ext>
            </a:extLst>
          </p:cNvPr>
          <p:cNvGrpSpPr/>
          <p:nvPr/>
        </p:nvGrpSpPr>
        <p:grpSpPr>
          <a:xfrm>
            <a:off x="751479" y="2559110"/>
            <a:ext cx="860831" cy="806347"/>
            <a:chOff x="454019" y="2932242"/>
            <a:chExt cx="860831" cy="8063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52609F-1F49-0512-6A6E-231A9D0D472A}"/>
                </a:ext>
              </a:extLst>
            </p:cNvPr>
            <p:cNvGrpSpPr/>
            <p:nvPr/>
          </p:nvGrpSpPr>
          <p:grpSpPr>
            <a:xfrm>
              <a:off x="454019" y="2932242"/>
              <a:ext cx="860831" cy="806347"/>
              <a:chOff x="5699478" y="2562042"/>
              <a:chExt cx="645623" cy="604760"/>
            </a:xfrm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67E0861E-D1C3-7508-B005-C07F6C5C4570}"/>
                  </a:ext>
                </a:extLst>
              </p:cNvPr>
              <p:cNvSpPr/>
              <p:nvPr/>
            </p:nvSpPr>
            <p:spPr>
              <a:xfrm>
                <a:off x="5718525" y="2569840"/>
                <a:ext cx="596962" cy="59696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 defTabSz="608330"/>
                <a:endParaRPr lang="en-US" sz="2400" dirty="0">
                  <a:solidFill>
                    <a:prstClr val="white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" name="Rectangle 11">
                <a:extLst>
                  <a:ext uri="{FF2B5EF4-FFF2-40B4-BE49-F238E27FC236}">
                    <a16:creationId xmlns:a16="http://schemas.microsoft.com/office/drawing/2014/main" id="{23685888-E872-54DF-4503-C8B046F68CFA}"/>
                  </a:ext>
                </a:extLst>
              </p:cNvPr>
              <p:cNvSpPr/>
              <p:nvPr/>
            </p:nvSpPr>
            <p:spPr>
              <a:xfrm>
                <a:off x="5699478" y="2562042"/>
                <a:ext cx="645623" cy="50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8330"/>
                <a:endParaRPr lang="en-US" sz="3735" dirty="0">
                  <a:solidFill>
                    <a:prstClr val="white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Sosa Regular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35" name="Group 130">
              <a:extLst>
                <a:ext uri="{FF2B5EF4-FFF2-40B4-BE49-F238E27FC236}">
                  <a16:creationId xmlns:a16="http://schemas.microsoft.com/office/drawing/2014/main" id="{2E44DF17-04FC-E50B-F058-5FF14FF6D938}"/>
                </a:ext>
              </a:extLst>
            </p:cNvPr>
            <p:cNvGrpSpPr/>
            <p:nvPr/>
          </p:nvGrpSpPr>
          <p:grpSpPr>
            <a:xfrm>
              <a:off x="642260" y="3149076"/>
              <a:ext cx="516008" cy="357099"/>
              <a:chOff x="7162800" y="1309688"/>
              <a:chExt cx="917575" cy="635000"/>
            </a:xfrm>
            <a:solidFill>
              <a:schemeClr val="bg1"/>
            </a:solidFill>
          </p:grpSpPr>
          <p:sp>
            <p:nvSpPr>
              <p:cNvPr id="36" name="Freeform 231">
                <a:extLst>
                  <a:ext uri="{FF2B5EF4-FFF2-40B4-BE49-F238E27FC236}">
                    <a16:creationId xmlns:a16="http://schemas.microsoft.com/office/drawing/2014/main" id="{9FFF74A8-5715-8D85-A89F-F2B5972BA713}"/>
                  </a:ext>
                </a:extLst>
              </p:cNvPr>
              <p:cNvSpPr/>
              <p:nvPr/>
            </p:nvSpPr>
            <p:spPr bwMode="auto">
              <a:xfrm>
                <a:off x="7162800" y="1477963"/>
                <a:ext cx="917575" cy="466725"/>
              </a:xfrm>
              <a:custGeom>
                <a:avLst/>
                <a:gdLst>
                  <a:gd name="T0" fmla="*/ 36 w 578"/>
                  <a:gd name="T1" fmla="*/ 278 h 294"/>
                  <a:gd name="T2" fmla="*/ 36 w 578"/>
                  <a:gd name="T3" fmla="*/ 278 h 294"/>
                  <a:gd name="T4" fmla="*/ 36 w 578"/>
                  <a:gd name="T5" fmla="*/ 284 h 294"/>
                  <a:gd name="T6" fmla="*/ 40 w 578"/>
                  <a:gd name="T7" fmla="*/ 288 h 294"/>
                  <a:gd name="T8" fmla="*/ 44 w 578"/>
                  <a:gd name="T9" fmla="*/ 292 h 294"/>
                  <a:gd name="T10" fmla="*/ 50 w 578"/>
                  <a:gd name="T11" fmla="*/ 294 h 294"/>
                  <a:gd name="T12" fmla="*/ 528 w 578"/>
                  <a:gd name="T13" fmla="*/ 294 h 294"/>
                  <a:gd name="T14" fmla="*/ 528 w 578"/>
                  <a:gd name="T15" fmla="*/ 294 h 294"/>
                  <a:gd name="T16" fmla="*/ 534 w 578"/>
                  <a:gd name="T17" fmla="*/ 292 h 294"/>
                  <a:gd name="T18" fmla="*/ 538 w 578"/>
                  <a:gd name="T19" fmla="*/ 288 h 294"/>
                  <a:gd name="T20" fmla="*/ 542 w 578"/>
                  <a:gd name="T21" fmla="*/ 284 h 294"/>
                  <a:gd name="T22" fmla="*/ 542 w 578"/>
                  <a:gd name="T23" fmla="*/ 278 h 294"/>
                  <a:gd name="T24" fmla="*/ 578 w 578"/>
                  <a:gd name="T25" fmla="*/ 0 h 294"/>
                  <a:gd name="T26" fmla="*/ 0 w 578"/>
                  <a:gd name="T27" fmla="*/ 0 h 294"/>
                  <a:gd name="T28" fmla="*/ 36 w 578"/>
                  <a:gd name="T29" fmla="*/ 27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8" h="294">
                    <a:moveTo>
                      <a:pt x="36" y="278"/>
                    </a:moveTo>
                    <a:lnTo>
                      <a:pt x="36" y="278"/>
                    </a:lnTo>
                    <a:lnTo>
                      <a:pt x="36" y="284"/>
                    </a:lnTo>
                    <a:lnTo>
                      <a:pt x="40" y="288"/>
                    </a:lnTo>
                    <a:lnTo>
                      <a:pt x="44" y="292"/>
                    </a:lnTo>
                    <a:lnTo>
                      <a:pt x="50" y="294"/>
                    </a:lnTo>
                    <a:lnTo>
                      <a:pt x="528" y="294"/>
                    </a:lnTo>
                    <a:lnTo>
                      <a:pt x="528" y="294"/>
                    </a:lnTo>
                    <a:lnTo>
                      <a:pt x="534" y="292"/>
                    </a:lnTo>
                    <a:lnTo>
                      <a:pt x="538" y="288"/>
                    </a:lnTo>
                    <a:lnTo>
                      <a:pt x="542" y="284"/>
                    </a:lnTo>
                    <a:lnTo>
                      <a:pt x="542" y="278"/>
                    </a:lnTo>
                    <a:lnTo>
                      <a:pt x="578" y="0"/>
                    </a:lnTo>
                    <a:lnTo>
                      <a:pt x="0" y="0"/>
                    </a:lnTo>
                    <a:lnTo>
                      <a:pt x="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565"/>
                <a:endParaRPr lang="en-US" sz="2400">
                  <a:solidFill>
                    <a:prstClr val="black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7" name="Freeform 232">
                <a:extLst>
                  <a:ext uri="{FF2B5EF4-FFF2-40B4-BE49-F238E27FC236}">
                    <a16:creationId xmlns:a16="http://schemas.microsoft.com/office/drawing/2014/main" id="{F8981BD7-462F-2E00-FE52-0040C8A57769}"/>
                  </a:ext>
                </a:extLst>
              </p:cNvPr>
              <p:cNvSpPr/>
              <p:nvPr/>
            </p:nvSpPr>
            <p:spPr bwMode="auto">
              <a:xfrm>
                <a:off x="7219950" y="1309688"/>
                <a:ext cx="803275" cy="111125"/>
              </a:xfrm>
              <a:custGeom>
                <a:avLst/>
                <a:gdLst>
                  <a:gd name="T0" fmla="*/ 506 w 506"/>
                  <a:gd name="T1" fmla="*/ 64 h 70"/>
                  <a:gd name="T2" fmla="*/ 506 w 506"/>
                  <a:gd name="T3" fmla="*/ 64 h 70"/>
                  <a:gd name="T4" fmla="*/ 506 w 506"/>
                  <a:gd name="T5" fmla="*/ 58 h 70"/>
                  <a:gd name="T6" fmla="*/ 502 w 506"/>
                  <a:gd name="T7" fmla="*/ 54 h 70"/>
                  <a:gd name="T8" fmla="*/ 498 w 506"/>
                  <a:gd name="T9" fmla="*/ 50 h 70"/>
                  <a:gd name="T10" fmla="*/ 492 w 506"/>
                  <a:gd name="T11" fmla="*/ 50 h 70"/>
                  <a:gd name="T12" fmla="*/ 212 w 506"/>
                  <a:gd name="T13" fmla="*/ 50 h 70"/>
                  <a:gd name="T14" fmla="*/ 196 w 506"/>
                  <a:gd name="T15" fmla="*/ 14 h 70"/>
                  <a:gd name="T16" fmla="*/ 196 w 506"/>
                  <a:gd name="T17" fmla="*/ 14 h 70"/>
                  <a:gd name="T18" fmla="*/ 192 w 506"/>
                  <a:gd name="T19" fmla="*/ 8 h 70"/>
                  <a:gd name="T20" fmla="*/ 186 w 506"/>
                  <a:gd name="T21" fmla="*/ 4 h 70"/>
                  <a:gd name="T22" fmla="*/ 180 w 506"/>
                  <a:gd name="T23" fmla="*/ 2 h 70"/>
                  <a:gd name="T24" fmla="*/ 174 w 506"/>
                  <a:gd name="T25" fmla="*/ 0 h 70"/>
                  <a:gd name="T26" fmla="*/ 78 w 506"/>
                  <a:gd name="T27" fmla="*/ 0 h 70"/>
                  <a:gd name="T28" fmla="*/ 78 w 506"/>
                  <a:gd name="T29" fmla="*/ 0 h 70"/>
                  <a:gd name="T30" fmla="*/ 70 w 506"/>
                  <a:gd name="T31" fmla="*/ 2 h 70"/>
                  <a:gd name="T32" fmla="*/ 64 w 506"/>
                  <a:gd name="T33" fmla="*/ 4 h 70"/>
                  <a:gd name="T34" fmla="*/ 58 w 506"/>
                  <a:gd name="T35" fmla="*/ 8 h 70"/>
                  <a:gd name="T36" fmla="*/ 56 w 506"/>
                  <a:gd name="T37" fmla="*/ 14 h 70"/>
                  <a:gd name="T38" fmla="*/ 38 w 506"/>
                  <a:gd name="T39" fmla="*/ 50 h 70"/>
                  <a:gd name="T40" fmla="*/ 14 w 506"/>
                  <a:gd name="T41" fmla="*/ 50 h 70"/>
                  <a:gd name="T42" fmla="*/ 14 w 506"/>
                  <a:gd name="T43" fmla="*/ 50 h 70"/>
                  <a:gd name="T44" fmla="*/ 8 w 506"/>
                  <a:gd name="T45" fmla="*/ 50 h 70"/>
                  <a:gd name="T46" fmla="*/ 4 w 506"/>
                  <a:gd name="T47" fmla="*/ 54 h 70"/>
                  <a:gd name="T48" fmla="*/ 0 w 506"/>
                  <a:gd name="T49" fmla="*/ 58 h 70"/>
                  <a:gd name="T50" fmla="*/ 0 w 506"/>
                  <a:gd name="T51" fmla="*/ 64 h 70"/>
                  <a:gd name="T52" fmla="*/ 0 w 506"/>
                  <a:gd name="T53" fmla="*/ 70 h 70"/>
                  <a:gd name="T54" fmla="*/ 506 w 506"/>
                  <a:gd name="T55" fmla="*/ 70 h 70"/>
                  <a:gd name="T56" fmla="*/ 506 w 506"/>
                  <a:gd name="T5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06" h="70">
                    <a:moveTo>
                      <a:pt x="506" y="64"/>
                    </a:moveTo>
                    <a:lnTo>
                      <a:pt x="506" y="64"/>
                    </a:lnTo>
                    <a:lnTo>
                      <a:pt x="506" y="58"/>
                    </a:lnTo>
                    <a:lnTo>
                      <a:pt x="502" y="54"/>
                    </a:lnTo>
                    <a:lnTo>
                      <a:pt x="498" y="50"/>
                    </a:lnTo>
                    <a:lnTo>
                      <a:pt x="492" y="50"/>
                    </a:lnTo>
                    <a:lnTo>
                      <a:pt x="212" y="50"/>
                    </a:lnTo>
                    <a:lnTo>
                      <a:pt x="196" y="14"/>
                    </a:lnTo>
                    <a:lnTo>
                      <a:pt x="196" y="14"/>
                    </a:lnTo>
                    <a:lnTo>
                      <a:pt x="192" y="8"/>
                    </a:lnTo>
                    <a:lnTo>
                      <a:pt x="186" y="4"/>
                    </a:lnTo>
                    <a:lnTo>
                      <a:pt x="180" y="2"/>
                    </a:lnTo>
                    <a:lnTo>
                      <a:pt x="174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0" y="2"/>
                    </a:lnTo>
                    <a:lnTo>
                      <a:pt x="64" y="4"/>
                    </a:lnTo>
                    <a:lnTo>
                      <a:pt x="58" y="8"/>
                    </a:lnTo>
                    <a:lnTo>
                      <a:pt x="56" y="14"/>
                    </a:lnTo>
                    <a:lnTo>
                      <a:pt x="38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8" y="50"/>
                    </a:lnTo>
                    <a:lnTo>
                      <a:pt x="4" y="54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506" y="70"/>
                    </a:lnTo>
                    <a:lnTo>
                      <a:pt x="506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565"/>
                <a:endParaRPr lang="en-US" sz="2400">
                  <a:solidFill>
                    <a:prstClr val="black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83A4F43-F018-5BFB-7890-67320C635725}"/>
              </a:ext>
            </a:extLst>
          </p:cNvPr>
          <p:cNvGrpSpPr/>
          <p:nvPr/>
        </p:nvGrpSpPr>
        <p:grpSpPr>
          <a:xfrm>
            <a:off x="737933" y="1343008"/>
            <a:ext cx="860831" cy="850519"/>
            <a:chOff x="440473" y="1716140"/>
            <a:chExt cx="860831" cy="850519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329CBBDE-7BB0-6BA3-B588-97ABCF3D6C79}"/>
                </a:ext>
              </a:extLst>
            </p:cNvPr>
            <p:cNvGrpSpPr/>
            <p:nvPr/>
          </p:nvGrpSpPr>
          <p:grpSpPr>
            <a:xfrm>
              <a:off x="440473" y="1716140"/>
              <a:ext cx="860831" cy="850519"/>
              <a:chOff x="5689318" y="1649965"/>
              <a:chExt cx="645623" cy="637889"/>
            </a:xfrm>
          </p:grpSpPr>
          <p:sp>
            <p:nvSpPr>
              <p:cNvPr id="5" name="Oval 12">
                <a:extLst>
                  <a:ext uri="{FF2B5EF4-FFF2-40B4-BE49-F238E27FC236}">
                    <a16:creationId xmlns:a16="http://schemas.microsoft.com/office/drawing/2014/main" id="{E0D0C309-81EA-132C-9C9D-80853E80B000}"/>
                  </a:ext>
                </a:extLst>
              </p:cNvPr>
              <p:cNvSpPr/>
              <p:nvPr/>
            </p:nvSpPr>
            <p:spPr>
              <a:xfrm>
                <a:off x="5708365" y="1690892"/>
                <a:ext cx="596962" cy="5969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 defTabSz="608330"/>
                <a:endParaRPr lang="en-US" sz="2400" dirty="0">
                  <a:solidFill>
                    <a:prstClr val="white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" name="Rectangle 13">
                <a:extLst>
                  <a:ext uri="{FF2B5EF4-FFF2-40B4-BE49-F238E27FC236}">
                    <a16:creationId xmlns:a16="http://schemas.microsoft.com/office/drawing/2014/main" id="{2DF4DCB6-CFD9-5F8A-535C-0A21A0978CF6}"/>
                  </a:ext>
                </a:extLst>
              </p:cNvPr>
              <p:cNvSpPr/>
              <p:nvPr/>
            </p:nvSpPr>
            <p:spPr>
              <a:xfrm>
                <a:off x="5689318" y="1649965"/>
                <a:ext cx="645623" cy="530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8330"/>
                <a:endParaRPr lang="en-US" sz="4000" dirty="0">
                  <a:solidFill>
                    <a:prstClr val="white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Sosa Regular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38" name="Freeform 312">
              <a:extLst>
                <a:ext uri="{FF2B5EF4-FFF2-40B4-BE49-F238E27FC236}">
                  <a16:creationId xmlns:a16="http://schemas.microsoft.com/office/drawing/2014/main" id="{61DCD973-5A36-7FB2-E022-F8B3A4F733B8}"/>
                </a:ext>
              </a:extLst>
            </p:cNvPr>
            <p:cNvSpPr/>
            <p:nvPr/>
          </p:nvSpPr>
          <p:spPr bwMode="auto">
            <a:xfrm>
              <a:off x="597065" y="1971503"/>
              <a:ext cx="561204" cy="407263"/>
            </a:xfrm>
            <a:custGeom>
              <a:avLst/>
              <a:gdLst>
                <a:gd name="T0" fmla="*/ 576 w 576"/>
                <a:gd name="T1" fmla="*/ 140 h 418"/>
                <a:gd name="T2" fmla="*/ 564 w 576"/>
                <a:gd name="T3" fmla="*/ 96 h 418"/>
                <a:gd name="T4" fmla="*/ 540 w 576"/>
                <a:gd name="T5" fmla="*/ 58 h 418"/>
                <a:gd name="T6" fmla="*/ 506 w 576"/>
                <a:gd name="T7" fmla="*/ 26 h 418"/>
                <a:gd name="T8" fmla="*/ 466 w 576"/>
                <a:gd name="T9" fmla="*/ 6 h 418"/>
                <a:gd name="T10" fmla="*/ 420 w 576"/>
                <a:gd name="T11" fmla="*/ 0 h 418"/>
                <a:gd name="T12" fmla="*/ 142 w 576"/>
                <a:gd name="T13" fmla="*/ 0 h 418"/>
                <a:gd name="T14" fmla="*/ 96 w 576"/>
                <a:gd name="T15" fmla="*/ 12 h 418"/>
                <a:gd name="T16" fmla="*/ 58 w 576"/>
                <a:gd name="T17" fmla="*/ 36 h 418"/>
                <a:gd name="T18" fmla="*/ 26 w 576"/>
                <a:gd name="T19" fmla="*/ 70 h 418"/>
                <a:gd name="T20" fmla="*/ 8 w 576"/>
                <a:gd name="T21" fmla="*/ 110 h 418"/>
                <a:gd name="T22" fmla="*/ 0 w 576"/>
                <a:gd name="T23" fmla="*/ 156 h 418"/>
                <a:gd name="T24" fmla="*/ 0 w 576"/>
                <a:gd name="T25" fmla="*/ 160 h 418"/>
                <a:gd name="T26" fmla="*/ 2 w 576"/>
                <a:gd name="T27" fmla="*/ 178 h 418"/>
                <a:gd name="T28" fmla="*/ 12 w 576"/>
                <a:gd name="T29" fmla="*/ 224 h 418"/>
                <a:gd name="T30" fmla="*/ 36 w 576"/>
                <a:gd name="T31" fmla="*/ 262 h 418"/>
                <a:gd name="T32" fmla="*/ 70 w 576"/>
                <a:gd name="T33" fmla="*/ 292 h 418"/>
                <a:gd name="T34" fmla="*/ 110 w 576"/>
                <a:gd name="T35" fmla="*/ 312 h 418"/>
                <a:gd name="T36" fmla="*/ 158 w 576"/>
                <a:gd name="T37" fmla="*/ 320 h 418"/>
                <a:gd name="T38" fmla="*/ 158 w 576"/>
                <a:gd name="T39" fmla="*/ 242 h 418"/>
                <a:gd name="T40" fmla="*/ 126 w 576"/>
                <a:gd name="T41" fmla="*/ 234 h 418"/>
                <a:gd name="T42" fmla="*/ 92 w 576"/>
                <a:gd name="T43" fmla="*/ 206 h 418"/>
                <a:gd name="T44" fmla="*/ 78 w 576"/>
                <a:gd name="T45" fmla="*/ 162 h 418"/>
                <a:gd name="T46" fmla="*/ 78 w 576"/>
                <a:gd name="T47" fmla="*/ 158 h 418"/>
                <a:gd name="T48" fmla="*/ 80 w 576"/>
                <a:gd name="T49" fmla="*/ 142 h 418"/>
                <a:gd name="T50" fmla="*/ 102 w 576"/>
                <a:gd name="T51" fmla="*/ 102 h 418"/>
                <a:gd name="T52" fmla="*/ 142 w 576"/>
                <a:gd name="T53" fmla="*/ 80 h 418"/>
                <a:gd name="T54" fmla="*/ 420 w 576"/>
                <a:gd name="T55" fmla="*/ 78 h 418"/>
                <a:gd name="T56" fmla="*/ 464 w 576"/>
                <a:gd name="T57" fmla="*/ 92 h 418"/>
                <a:gd name="T58" fmla="*/ 492 w 576"/>
                <a:gd name="T59" fmla="*/ 126 h 418"/>
                <a:gd name="T60" fmla="*/ 498 w 576"/>
                <a:gd name="T61" fmla="*/ 156 h 418"/>
                <a:gd name="T62" fmla="*/ 498 w 576"/>
                <a:gd name="T63" fmla="*/ 162 h 418"/>
                <a:gd name="T64" fmla="*/ 492 w 576"/>
                <a:gd name="T65" fmla="*/ 194 h 418"/>
                <a:gd name="T66" fmla="*/ 464 w 576"/>
                <a:gd name="T67" fmla="*/ 228 h 418"/>
                <a:gd name="T68" fmla="*/ 420 w 576"/>
                <a:gd name="T69" fmla="*/ 242 h 418"/>
                <a:gd name="T70" fmla="*/ 228 w 576"/>
                <a:gd name="T71" fmla="*/ 280 h 418"/>
                <a:gd name="T72" fmla="*/ 420 w 576"/>
                <a:gd name="T73" fmla="*/ 320 h 418"/>
                <a:gd name="T74" fmla="*/ 450 w 576"/>
                <a:gd name="T75" fmla="*/ 316 h 418"/>
                <a:gd name="T76" fmla="*/ 494 w 576"/>
                <a:gd name="T77" fmla="*/ 300 h 418"/>
                <a:gd name="T78" fmla="*/ 530 w 576"/>
                <a:gd name="T79" fmla="*/ 274 h 418"/>
                <a:gd name="T80" fmla="*/ 558 w 576"/>
                <a:gd name="T81" fmla="*/ 238 h 418"/>
                <a:gd name="T82" fmla="*/ 574 w 576"/>
                <a:gd name="T83" fmla="*/ 194 h 418"/>
                <a:gd name="T84" fmla="*/ 576 w 576"/>
                <a:gd name="T85" fmla="*/ 162 h 418"/>
                <a:gd name="T86" fmla="*/ 576 w 576"/>
                <a:gd name="T87" fmla="*/ 15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6" h="418">
                  <a:moveTo>
                    <a:pt x="576" y="156"/>
                  </a:moveTo>
                  <a:lnTo>
                    <a:pt x="576" y="156"/>
                  </a:lnTo>
                  <a:lnTo>
                    <a:pt x="576" y="140"/>
                  </a:lnTo>
                  <a:lnTo>
                    <a:pt x="574" y="126"/>
                  </a:lnTo>
                  <a:lnTo>
                    <a:pt x="570" y="110"/>
                  </a:lnTo>
                  <a:lnTo>
                    <a:pt x="564" y="96"/>
                  </a:lnTo>
                  <a:lnTo>
                    <a:pt x="558" y="82"/>
                  </a:lnTo>
                  <a:lnTo>
                    <a:pt x="550" y="70"/>
                  </a:lnTo>
                  <a:lnTo>
                    <a:pt x="540" y="58"/>
                  </a:lnTo>
                  <a:lnTo>
                    <a:pt x="530" y="46"/>
                  </a:lnTo>
                  <a:lnTo>
                    <a:pt x="520" y="36"/>
                  </a:lnTo>
                  <a:lnTo>
                    <a:pt x="506" y="26"/>
                  </a:lnTo>
                  <a:lnTo>
                    <a:pt x="494" y="18"/>
                  </a:lnTo>
                  <a:lnTo>
                    <a:pt x="480" y="12"/>
                  </a:lnTo>
                  <a:lnTo>
                    <a:pt x="466" y="6"/>
                  </a:lnTo>
                  <a:lnTo>
                    <a:pt x="450" y="4"/>
                  </a:lnTo>
                  <a:lnTo>
                    <a:pt x="436" y="0"/>
                  </a:lnTo>
                  <a:lnTo>
                    <a:pt x="420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10" y="6"/>
                  </a:lnTo>
                  <a:lnTo>
                    <a:pt x="96" y="12"/>
                  </a:lnTo>
                  <a:lnTo>
                    <a:pt x="82" y="18"/>
                  </a:lnTo>
                  <a:lnTo>
                    <a:pt x="70" y="26"/>
                  </a:lnTo>
                  <a:lnTo>
                    <a:pt x="58" y="36"/>
                  </a:lnTo>
                  <a:lnTo>
                    <a:pt x="46" y="46"/>
                  </a:lnTo>
                  <a:lnTo>
                    <a:pt x="36" y="58"/>
                  </a:lnTo>
                  <a:lnTo>
                    <a:pt x="26" y="70"/>
                  </a:lnTo>
                  <a:lnTo>
                    <a:pt x="20" y="82"/>
                  </a:lnTo>
                  <a:lnTo>
                    <a:pt x="12" y="96"/>
                  </a:lnTo>
                  <a:lnTo>
                    <a:pt x="8" y="110"/>
                  </a:lnTo>
                  <a:lnTo>
                    <a:pt x="4" y="126"/>
                  </a:lnTo>
                  <a:lnTo>
                    <a:pt x="0" y="140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2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4"/>
                  </a:lnTo>
                  <a:lnTo>
                    <a:pt x="20" y="238"/>
                  </a:lnTo>
                  <a:lnTo>
                    <a:pt x="28" y="250"/>
                  </a:lnTo>
                  <a:lnTo>
                    <a:pt x="36" y="262"/>
                  </a:lnTo>
                  <a:lnTo>
                    <a:pt x="46" y="274"/>
                  </a:lnTo>
                  <a:lnTo>
                    <a:pt x="58" y="284"/>
                  </a:lnTo>
                  <a:lnTo>
                    <a:pt x="70" y="292"/>
                  </a:lnTo>
                  <a:lnTo>
                    <a:pt x="82" y="300"/>
                  </a:lnTo>
                  <a:lnTo>
                    <a:pt x="96" y="308"/>
                  </a:lnTo>
                  <a:lnTo>
                    <a:pt x="110" y="312"/>
                  </a:lnTo>
                  <a:lnTo>
                    <a:pt x="126" y="316"/>
                  </a:lnTo>
                  <a:lnTo>
                    <a:pt x="142" y="318"/>
                  </a:lnTo>
                  <a:lnTo>
                    <a:pt x="158" y="320"/>
                  </a:lnTo>
                  <a:lnTo>
                    <a:pt x="176" y="320"/>
                  </a:lnTo>
                  <a:lnTo>
                    <a:pt x="176" y="242"/>
                  </a:lnTo>
                  <a:lnTo>
                    <a:pt x="158" y="242"/>
                  </a:lnTo>
                  <a:lnTo>
                    <a:pt x="158" y="242"/>
                  </a:lnTo>
                  <a:lnTo>
                    <a:pt x="142" y="240"/>
                  </a:lnTo>
                  <a:lnTo>
                    <a:pt x="126" y="234"/>
                  </a:lnTo>
                  <a:lnTo>
                    <a:pt x="114" y="228"/>
                  </a:lnTo>
                  <a:lnTo>
                    <a:pt x="102" y="218"/>
                  </a:lnTo>
                  <a:lnTo>
                    <a:pt x="92" y="206"/>
                  </a:lnTo>
                  <a:lnTo>
                    <a:pt x="84" y="194"/>
                  </a:lnTo>
                  <a:lnTo>
                    <a:pt x="80" y="178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8" y="158"/>
                  </a:lnTo>
                  <a:lnTo>
                    <a:pt x="78" y="158"/>
                  </a:lnTo>
                  <a:lnTo>
                    <a:pt x="78" y="156"/>
                  </a:lnTo>
                  <a:lnTo>
                    <a:pt x="78" y="156"/>
                  </a:lnTo>
                  <a:lnTo>
                    <a:pt x="80" y="142"/>
                  </a:lnTo>
                  <a:lnTo>
                    <a:pt x="84" y="126"/>
                  </a:lnTo>
                  <a:lnTo>
                    <a:pt x="92" y="114"/>
                  </a:lnTo>
                  <a:lnTo>
                    <a:pt x="102" y="102"/>
                  </a:lnTo>
                  <a:lnTo>
                    <a:pt x="114" y="92"/>
                  </a:lnTo>
                  <a:lnTo>
                    <a:pt x="126" y="84"/>
                  </a:lnTo>
                  <a:lnTo>
                    <a:pt x="142" y="80"/>
                  </a:lnTo>
                  <a:lnTo>
                    <a:pt x="158" y="78"/>
                  </a:lnTo>
                  <a:lnTo>
                    <a:pt x="420" y="78"/>
                  </a:lnTo>
                  <a:lnTo>
                    <a:pt x="420" y="78"/>
                  </a:lnTo>
                  <a:lnTo>
                    <a:pt x="436" y="80"/>
                  </a:lnTo>
                  <a:lnTo>
                    <a:pt x="450" y="84"/>
                  </a:lnTo>
                  <a:lnTo>
                    <a:pt x="464" y="92"/>
                  </a:lnTo>
                  <a:lnTo>
                    <a:pt x="474" y="102"/>
                  </a:lnTo>
                  <a:lnTo>
                    <a:pt x="484" y="114"/>
                  </a:lnTo>
                  <a:lnTo>
                    <a:pt x="492" y="126"/>
                  </a:lnTo>
                  <a:lnTo>
                    <a:pt x="496" y="142"/>
                  </a:lnTo>
                  <a:lnTo>
                    <a:pt x="498" y="156"/>
                  </a:lnTo>
                  <a:lnTo>
                    <a:pt x="498" y="156"/>
                  </a:lnTo>
                  <a:lnTo>
                    <a:pt x="498" y="160"/>
                  </a:lnTo>
                  <a:lnTo>
                    <a:pt x="498" y="160"/>
                  </a:lnTo>
                  <a:lnTo>
                    <a:pt x="498" y="162"/>
                  </a:lnTo>
                  <a:lnTo>
                    <a:pt x="498" y="162"/>
                  </a:lnTo>
                  <a:lnTo>
                    <a:pt x="496" y="178"/>
                  </a:lnTo>
                  <a:lnTo>
                    <a:pt x="492" y="194"/>
                  </a:lnTo>
                  <a:lnTo>
                    <a:pt x="484" y="206"/>
                  </a:lnTo>
                  <a:lnTo>
                    <a:pt x="474" y="218"/>
                  </a:lnTo>
                  <a:lnTo>
                    <a:pt x="464" y="228"/>
                  </a:lnTo>
                  <a:lnTo>
                    <a:pt x="450" y="234"/>
                  </a:lnTo>
                  <a:lnTo>
                    <a:pt x="436" y="240"/>
                  </a:lnTo>
                  <a:lnTo>
                    <a:pt x="420" y="242"/>
                  </a:lnTo>
                  <a:lnTo>
                    <a:pt x="366" y="242"/>
                  </a:lnTo>
                  <a:lnTo>
                    <a:pt x="366" y="142"/>
                  </a:lnTo>
                  <a:lnTo>
                    <a:pt x="228" y="280"/>
                  </a:lnTo>
                  <a:lnTo>
                    <a:pt x="366" y="418"/>
                  </a:lnTo>
                  <a:lnTo>
                    <a:pt x="366" y="320"/>
                  </a:lnTo>
                  <a:lnTo>
                    <a:pt x="420" y="320"/>
                  </a:lnTo>
                  <a:lnTo>
                    <a:pt x="420" y="320"/>
                  </a:lnTo>
                  <a:lnTo>
                    <a:pt x="436" y="318"/>
                  </a:lnTo>
                  <a:lnTo>
                    <a:pt x="450" y="316"/>
                  </a:lnTo>
                  <a:lnTo>
                    <a:pt x="466" y="312"/>
                  </a:lnTo>
                  <a:lnTo>
                    <a:pt x="480" y="308"/>
                  </a:lnTo>
                  <a:lnTo>
                    <a:pt x="494" y="300"/>
                  </a:lnTo>
                  <a:lnTo>
                    <a:pt x="508" y="292"/>
                  </a:lnTo>
                  <a:lnTo>
                    <a:pt x="520" y="284"/>
                  </a:lnTo>
                  <a:lnTo>
                    <a:pt x="530" y="274"/>
                  </a:lnTo>
                  <a:lnTo>
                    <a:pt x="540" y="262"/>
                  </a:lnTo>
                  <a:lnTo>
                    <a:pt x="550" y="250"/>
                  </a:lnTo>
                  <a:lnTo>
                    <a:pt x="558" y="238"/>
                  </a:lnTo>
                  <a:lnTo>
                    <a:pt x="564" y="224"/>
                  </a:lnTo>
                  <a:lnTo>
                    <a:pt x="570" y="210"/>
                  </a:lnTo>
                  <a:lnTo>
                    <a:pt x="574" y="194"/>
                  </a:lnTo>
                  <a:lnTo>
                    <a:pt x="576" y="178"/>
                  </a:lnTo>
                  <a:lnTo>
                    <a:pt x="576" y="162"/>
                  </a:lnTo>
                  <a:lnTo>
                    <a:pt x="576" y="162"/>
                  </a:lnTo>
                  <a:lnTo>
                    <a:pt x="576" y="160"/>
                  </a:lnTo>
                  <a:lnTo>
                    <a:pt x="576" y="160"/>
                  </a:lnTo>
                  <a:lnTo>
                    <a:pt x="576" y="156"/>
                  </a:lnTo>
                  <a:lnTo>
                    <a:pt x="576" y="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pic>
        <p:nvPicPr>
          <p:cNvPr id="45" name="图片 44" descr="圆圈&#10;&#10;低可信度描述已自动生成">
            <a:extLst>
              <a:ext uri="{FF2B5EF4-FFF2-40B4-BE49-F238E27FC236}">
                <a16:creationId xmlns:a16="http://schemas.microsoft.com/office/drawing/2014/main" id="{4E4BF408-D6EC-C3C2-ABFA-DF3F0A837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83" y="342896"/>
            <a:ext cx="1223971" cy="6238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10"/>
          <p:cNvSpPr txBox="1">
            <a:spLocks noChangeArrowheads="1"/>
          </p:cNvSpPr>
          <p:nvPr/>
        </p:nvSpPr>
        <p:spPr bwMode="auto">
          <a:xfrm>
            <a:off x="174624" y="220663"/>
            <a:ext cx="6039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病史回顾 初次就诊于我院（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2020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年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1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月）</a:t>
            </a: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51B305B-5475-8DB9-36FC-8B25C43A9C73}"/>
              </a:ext>
            </a:extLst>
          </p:cNvPr>
          <p:cNvSpPr txBox="1">
            <a:spLocks/>
          </p:cNvSpPr>
          <p:nvPr/>
        </p:nvSpPr>
        <p:spPr>
          <a:xfrm>
            <a:off x="4648200" y="200025"/>
            <a:ext cx="2733675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065BE8-3189-69BE-9ED4-2BD321582481}"/>
              </a:ext>
            </a:extLst>
          </p:cNvPr>
          <p:cNvSpPr txBox="1">
            <a:spLocks/>
          </p:cNvSpPr>
          <p:nvPr/>
        </p:nvSpPr>
        <p:spPr>
          <a:xfrm>
            <a:off x="361949" y="1216025"/>
            <a:ext cx="6039073" cy="51371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入院情况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2020-1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门诊血常规：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WBC 8.7×10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Hb 83g/L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血小板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11×10</a:t>
            </a:r>
            <a:r>
              <a:rPr lang="en-US" altLang="zh-CN" sz="2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/L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①、患者拒绝骨穿；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②、完善风湿免疫相关检查提示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ANA 1:100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（弱阳性）；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酶谱、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ds-DNA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、补体、免疫球蛋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白抗人球蛋白均无异常。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患者要求不用激素治疗</a:t>
            </a:r>
            <a:endParaRPr lang="en-US" altLang="zh-CN" sz="24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5B7BC9-1BFC-303D-C789-076422957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579" y="1216025"/>
            <a:ext cx="5770542" cy="1923514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921990F-9D81-1F11-FC80-E469841111CE}"/>
              </a:ext>
            </a:extLst>
          </p:cNvPr>
          <p:cNvGrpSpPr/>
          <p:nvPr/>
        </p:nvGrpSpPr>
        <p:grpSpPr>
          <a:xfrm>
            <a:off x="6653180" y="3211235"/>
            <a:ext cx="4987298" cy="3070244"/>
            <a:chOff x="6653180" y="3211235"/>
            <a:chExt cx="4987298" cy="307024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562D3D-857E-A292-2893-FDBB7A873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3180" y="3211235"/>
              <a:ext cx="4987298" cy="3070244"/>
            </a:xfrm>
            <a:prstGeom prst="rect">
              <a:avLst/>
            </a:prstGeom>
          </p:spPr>
        </p:pic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3B81F873-8E6A-0137-9D07-88E5D1D78DAC}"/>
                </a:ext>
              </a:extLst>
            </p:cNvPr>
            <p:cNvCxnSpPr/>
            <p:nvPr/>
          </p:nvCxnSpPr>
          <p:spPr>
            <a:xfrm>
              <a:off x="8315517" y="5038405"/>
              <a:ext cx="293958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BC981FA-94BF-E29F-CA4D-83F54B5624B8}"/>
                </a:ext>
              </a:extLst>
            </p:cNvPr>
            <p:cNvCxnSpPr>
              <a:cxnSpLocks/>
            </p:cNvCxnSpPr>
            <p:nvPr/>
          </p:nvCxnSpPr>
          <p:spPr>
            <a:xfrm>
              <a:off x="6786403" y="5626526"/>
              <a:ext cx="277490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D2DF08A9-277C-E8B8-8652-3D91B96CCD20}"/>
                </a:ext>
              </a:extLst>
            </p:cNvPr>
            <p:cNvCxnSpPr>
              <a:cxnSpLocks/>
            </p:cNvCxnSpPr>
            <p:nvPr/>
          </p:nvCxnSpPr>
          <p:spPr>
            <a:xfrm>
              <a:off x="6786403" y="5330932"/>
              <a:ext cx="446869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圆圈&#10;&#10;低可信度描述已自动生成">
            <a:extLst>
              <a:ext uri="{FF2B5EF4-FFF2-40B4-BE49-F238E27FC236}">
                <a16:creationId xmlns:a16="http://schemas.microsoft.com/office/drawing/2014/main" id="{99C4EB51-DEF9-F6B1-E9CC-DEAF84728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83" y="342896"/>
            <a:ext cx="1223971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51B305B-5475-8DB9-36FC-8B25C43A9C73}"/>
              </a:ext>
            </a:extLst>
          </p:cNvPr>
          <p:cNvSpPr txBox="1">
            <a:spLocks/>
          </p:cNvSpPr>
          <p:nvPr/>
        </p:nvSpPr>
        <p:spPr>
          <a:xfrm>
            <a:off x="4648200" y="200025"/>
            <a:ext cx="2733675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065BE8-3189-69BE-9ED4-2BD321582481}"/>
              </a:ext>
            </a:extLst>
          </p:cNvPr>
          <p:cNvSpPr txBox="1">
            <a:spLocks/>
          </p:cNvSpPr>
          <p:nvPr/>
        </p:nvSpPr>
        <p:spPr>
          <a:xfrm>
            <a:off x="361950" y="1216025"/>
            <a:ext cx="6026576" cy="5137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：予丙球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0.4g/kg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冲击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rhTPO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15000u/d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查血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：复查血小板升至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38×10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/L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，要求出院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：患者后续门诊间断口服艾曲泊帕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25-75mg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治疗，血小板最高可升至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789 ×10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/L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E5B7BC9-1BFC-303D-C789-076422957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716" y="1040388"/>
            <a:ext cx="5770542" cy="1923514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B81F873-8E6A-0137-9D07-88E5D1D78DAC}"/>
              </a:ext>
            </a:extLst>
          </p:cNvPr>
          <p:cNvCxnSpPr>
            <a:cxnSpLocks/>
          </p:cNvCxnSpPr>
          <p:nvPr/>
        </p:nvCxnSpPr>
        <p:spPr>
          <a:xfrm>
            <a:off x="9069846" y="3631177"/>
            <a:ext cx="24920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E0E5E35-4B1C-7BDB-35E1-5E1DFD345C39}"/>
              </a:ext>
            </a:extLst>
          </p:cNvPr>
          <p:cNvGrpSpPr/>
          <p:nvPr/>
        </p:nvGrpSpPr>
        <p:grpSpPr>
          <a:xfrm>
            <a:off x="6527041" y="2963902"/>
            <a:ext cx="5309146" cy="3389273"/>
            <a:chOff x="6527041" y="2963902"/>
            <a:chExt cx="5309146" cy="338927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725581C-B7FA-FA1E-F7B7-928CDE8B4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7041" y="2963902"/>
              <a:ext cx="5309146" cy="3389273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BC981FA-94BF-E29F-CA4D-83F54B5624B8}"/>
                </a:ext>
              </a:extLst>
            </p:cNvPr>
            <p:cNvCxnSpPr>
              <a:cxnSpLocks/>
            </p:cNvCxnSpPr>
            <p:nvPr/>
          </p:nvCxnSpPr>
          <p:spPr>
            <a:xfrm>
              <a:off x="10315895" y="5239901"/>
              <a:ext cx="124604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2DF08A9-277C-E8B8-8652-3D91B96CCD20}"/>
              </a:ext>
            </a:extLst>
          </p:cNvPr>
          <p:cNvCxnSpPr>
            <a:cxnSpLocks/>
          </p:cNvCxnSpPr>
          <p:nvPr/>
        </p:nvCxnSpPr>
        <p:spPr>
          <a:xfrm>
            <a:off x="7093249" y="4619383"/>
            <a:ext cx="44686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圆圈&#10;&#10;低可信度描述已自动生成">
            <a:extLst>
              <a:ext uri="{FF2B5EF4-FFF2-40B4-BE49-F238E27FC236}">
                <a16:creationId xmlns:a16="http://schemas.microsoft.com/office/drawing/2014/main" id="{46B9682E-A6C5-B60B-3771-1C3A96F00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83" y="342896"/>
            <a:ext cx="1223971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0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10"/>
          <p:cNvSpPr txBox="1">
            <a:spLocks noChangeArrowheads="1"/>
          </p:cNvSpPr>
          <p:nvPr/>
        </p:nvSpPr>
        <p:spPr bwMode="auto">
          <a:xfrm>
            <a:off x="174624" y="220663"/>
            <a:ext cx="6330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病史回顾 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2020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年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10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)</a:t>
            </a:r>
            <a:endParaRPr lang="zh-CN" altLang="en-US" sz="2400" b="1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51B305B-5475-8DB9-36FC-8B25C43A9C73}"/>
              </a:ext>
            </a:extLst>
          </p:cNvPr>
          <p:cNvSpPr txBox="1">
            <a:spLocks/>
          </p:cNvSpPr>
          <p:nvPr/>
        </p:nvSpPr>
        <p:spPr>
          <a:xfrm>
            <a:off x="4648200" y="200025"/>
            <a:ext cx="2733675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065BE8-3189-69BE-9ED4-2BD321582481}"/>
              </a:ext>
            </a:extLst>
          </p:cNvPr>
          <p:cNvSpPr txBox="1">
            <a:spLocks/>
          </p:cNvSpPr>
          <p:nvPr/>
        </p:nvSpPr>
        <p:spPr>
          <a:xfrm>
            <a:off x="1708878" y="1216025"/>
            <a:ext cx="5880642" cy="513715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入院情况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2020-10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患者因“头痛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天”就诊我院急诊。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急诊血常规：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WBC 13.86*109/L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Hb92g/L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PLT 388 *109/L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头颅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提示左侧额顶叶见片状低密度影，其中顶叶病灶内多发斑点状高密度影，考虑为梗塞性脑出血；收入我院神经内科；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9818C078-09F1-095A-6FFD-0E235C973B7C}"/>
              </a:ext>
            </a:extLst>
          </p:cNvPr>
          <p:cNvGrpSpPr/>
          <p:nvPr/>
        </p:nvGrpSpPr>
        <p:grpSpPr>
          <a:xfrm>
            <a:off x="502799" y="1216025"/>
            <a:ext cx="860831" cy="850519"/>
            <a:chOff x="5689318" y="1649965"/>
            <a:chExt cx="645623" cy="637889"/>
          </a:xfrm>
        </p:grpSpPr>
        <p:sp>
          <p:nvSpPr>
            <p:cNvPr id="5" name="Oval 30">
              <a:extLst>
                <a:ext uri="{FF2B5EF4-FFF2-40B4-BE49-F238E27FC236}">
                  <a16:creationId xmlns:a16="http://schemas.microsoft.com/office/drawing/2014/main" id="{EA7969DA-36C6-D278-ABC6-420F4B6BEDC7}"/>
                </a:ext>
              </a:extLst>
            </p:cNvPr>
            <p:cNvSpPr/>
            <p:nvPr/>
          </p:nvSpPr>
          <p:spPr>
            <a:xfrm>
              <a:off x="5708365" y="1690892"/>
              <a:ext cx="596962" cy="5969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" name="Rectangle 31">
              <a:extLst>
                <a:ext uri="{FF2B5EF4-FFF2-40B4-BE49-F238E27FC236}">
                  <a16:creationId xmlns:a16="http://schemas.microsoft.com/office/drawing/2014/main" id="{6F5D046C-6064-E88C-5D17-5384129AED75}"/>
                </a:ext>
              </a:extLst>
            </p:cNvPr>
            <p:cNvSpPr/>
            <p:nvPr/>
          </p:nvSpPr>
          <p:spPr>
            <a:xfrm>
              <a:off x="5689318" y="1649965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26675B46-95E3-6BBD-675B-25ADF5F89BF2}"/>
              </a:ext>
            </a:extLst>
          </p:cNvPr>
          <p:cNvGrpSpPr/>
          <p:nvPr/>
        </p:nvGrpSpPr>
        <p:grpSpPr>
          <a:xfrm>
            <a:off x="502579" y="2374630"/>
            <a:ext cx="860831" cy="863844"/>
            <a:chOff x="5689153" y="2518919"/>
            <a:chExt cx="645623" cy="647883"/>
          </a:xfrm>
        </p:grpSpPr>
        <p:sp>
          <p:nvSpPr>
            <p:cNvPr id="8" name="Oval 28">
              <a:extLst>
                <a:ext uri="{FF2B5EF4-FFF2-40B4-BE49-F238E27FC236}">
                  <a16:creationId xmlns:a16="http://schemas.microsoft.com/office/drawing/2014/main" id="{ED9D622F-CD7A-0CF0-83D2-3D57E7270EF0}"/>
                </a:ext>
              </a:extLst>
            </p:cNvPr>
            <p:cNvSpPr/>
            <p:nvPr/>
          </p:nvSpPr>
          <p:spPr>
            <a:xfrm>
              <a:off x="5718525" y="2569840"/>
              <a:ext cx="596962" cy="5969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id="{BFDC3C01-0058-3F19-B8D4-C62C7B37F02A}"/>
                </a:ext>
              </a:extLst>
            </p:cNvPr>
            <p:cNvSpPr/>
            <p:nvPr/>
          </p:nvSpPr>
          <p:spPr>
            <a:xfrm>
              <a:off x="5689153" y="2518919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4C0C99E5-0837-E3B3-150B-E08121950330}"/>
              </a:ext>
            </a:extLst>
          </p:cNvPr>
          <p:cNvGrpSpPr/>
          <p:nvPr/>
        </p:nvGrpSpPr>
        <p:grpSpPr>
          <a:xfrm>
            <a:off x="531047" y="3564065"/>
            <a:ext cx="860831" cy="850519"/>
            <a:chOff x="5710504" y="3410994"/>
            <a:chExt cx="645623" cy="637889"/>
          </a:xfrm>
        </p:grpSpPr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E8E3326B-8ACF-5631-1DBE-E6B3C47CE38F}"/>
                </a:ext>
              </a:extLst>
            </p:cNvPr>
            <p:cNvSpPr/>
            <p:nvPr/>
          </p:nvSpPr>
          <p:spPr>
            <a:xfrm>
              <a:off x="5729551" y="3451921"/>
              <a:ext cx="596962" cy="5969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4E65FB51-6E59-7FA1-C544-47FF6F851564}"/>
                </a:ext>
              </a:extLst>
            </p:cNvPr>
            <p:cNvSpPr/>
            <p:nvPr/>
          </p:nvSpPr>
          <p:spPr>
            <a:xfrm>
              <a:off x="5710504" y="3410994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sp>
        <p:nvSpPr>
          <p:cNvPr id="13" name="Freeform 19">
            <a:extLst>
              <a:ext uri="{FF2B5EF4-FFF2-40B4-BE49-F238E27FC236}">
                <a16:creationId xmlns:a16="http://schemas.microsoft.com/office/drawing/2014/main" id="{2F788597-20B8-76BB-C7F5-BDCB001568D9}"/>
              </a:ext>
            </a:extLst>
          </p:cNvPr>
          <p:cNvSpPr>
            <a:spLocks noEditPoints="1"/>
          </p:cNvSpPr>
          <p:nvPr/>
        </p:nvSpPr>
        <p:spPr bwMode="auto">
          <a:xfrm>
            <a:off x="836338" y="3803625"/>
            <a:ext cx="284287" cy="438831"/>
          </a:xfrm>
          <a:custGeom>
            <a:avLst/>
            <a:gdLst/>
            <a:ahLst/>
            <a:cxnLst>
              <a:cxn ang="0">
                <a:pos x="1392" y="1"/>
              </a:cxn>
              <a:cxn ang="0">
                <a:pos x="1423" y="8"/>
              </a:cxn>
              <a:cxn ang="0">
                <a:pos x="1447" y="24"/>
              </a:cxn>
              <a:cxn ang="0">
                <a:pos x="1470" y="56"/>
              </a:cxn>
              <a:cxn ang="0">
                <a:pos x="1485" y="117"/>
              </a:cxn>
              <a:cxn ang="0">
                <a:pos x="1488" y="2107"/>
              </a:cxn>
              <a:cxn ang="0">
                <a:pos x="1475" y="2205"/>
              </a:cxn>
              <a:cxn ang="0">
                <a:pos x="1452" y="2259"/>
              </a:cxn>
              <a:cxn ang="0">
                <a:pos x="1429" y="2281"/>
              </a:cxn>
              <a:cxn ang="0">
                <a:pos x="1400" y="2294"/>
              </a:cxn>
              <a:cxn ang="0">
                <a:pos x="1188" y="2297"/>
              </a:cxn>
              <a:cxn ang="0">
                <a:pos x="812" y="2297"/>
              </a:cxn>
              <a:cxn ang="0">
                <a:pos x="730" y="2297"/>
              </a:cxn>
              <a:cxn ang="0">
                <a:pos x="549" y="2297"/>
              </a:cxn>
              <a:cxn ang="0">
                <a:pos x="105" y="2297"/>
              </a:cxn>
              <a:cxn ang="0">
                <a:pos x="73" y="2289"/>
              </a:cxn>
              <a:cxn ang="0">
                <a:pos x="47" y="2270"/>
              </a:cxn>
              <a:cxn ang="0">
                <a:pos x="24" y="2238"/>
              </a:cxn>
              <a:cxn ang="0">
                <a:pos x="5" y="2167"/>
              </a:cxn>
              <a:cxn ang="0">
                <a:pos x="0" y="192"/>
              </a:cxn>
              <a:cxn ang="0">
                <a:pos x="8" y="84"/>
              </a:cxn>
              <a:cxn ang="0">
                <a:pos x="33" y="33"/>
              </a:cxn>
              <a:cxn ang="0">
                <a:pos x="52" y="15"/>
              </a:cxn>
              <a:cxn ang="0">
                <a:pos x="80" y="4"/>
              </a:cxn>
              <a:cxn ang="0">
                <a:pos x="115" y="0"/>
              </a:cxn>
              <a:cxn ang="0">
                <a:pos x="762" y="2145"/>
              </a:cxn>
              <a:cxn ang="0">
                <a:pos x="782" y="2156"/>
              </a:cxn>
              <a:cxn ang="0">
                <a:pos x="798" y="2174"/>
              </a:cxn>
              <a:cxn ang="0">
                <a:pos x="805" y="2196"/>
              </a:cxn>
              <a:cxn ang="0">
                <a:pos x="802" y="2221"/>
              </a:cxn>
              <a:cxn ang="0">
                <a:pos x="790" y="2242"/>
              </a:cxn>
              <a:cxn ang="0">
                <a:pos x="773" y="2256"/>
              </a:cxn>
              <a:cxn ang="0">
                <a:pos x="750" y="2263"/>
              </a:cxn>
              <a:cxn ang="0">
                <a:pos x="726" y="2261"/>
              </a:cxn>
              <a:cxn ang="0">
                <a:pos x="705" y="2250"/>
              </a:cxn>
              <a:cxn ang="0">
                <a:pos x="691" y="2231"/>
              </a:cxn>
              <a:cxn ang="0">
                <a:pos x="684" y="2209"/>
              </a:cxn>
              <a:cxn ang="0">
                <a:pos x="686" y="2185"/>
              </a:cxn>
              <a:cxn ang="0">
                <a:pos x="697" y="2165"/>
              </a:cxn>
              <a:cxn ang="0">
                <a:pos x="715" y="2149"/>
              </a:cxn>
              <a:cxn ang="0">
                <a:pos x="738" y="2143"/>
              </a:cxn>
              <a:cxn ang="0">
                <a:pos x="1361" y="2056"/>
              </a:cxn>
              <a:cxn ang="0">
                <a:pos x="274" y="2001"/>
              </a:cxn>
              <a:cxn ang="0">
                <a:pos x="115" y="150"/>
              </a:cxn>
              <a:cxn ang="0">
                <a:pos x="1396" y="157"/>
              </a:cxn>
              <a:cxn ang="0">
                <a:pos x="1415" y="183"/>
              </a:cxn>
              <a:cxn ang="0">
                <a:pos x="1412" y="2084"/>
              </a:cxn>
              <a:cxn ang="0">
                <a:pos x="1389" y="2106"/>
              </a:cxn>
              <a:cxn ang="0">
                <a:pos x="1045" y="2109"/>
              </a:cxn>
              <a:cxn ang="0">
                <a:pos x="779" y="2109"/>
              </a:cxn>
              <a:cxn ang="0">
                <a:pos x="709" y="2109"/>
              </a:cxn>
              <a:cxn ang="0">
                <a:pos x="443" y="2109"/>
              </a:cxn>
              <a:cxn ang="0">
                <a:pos x="98" y="2106"/>
              </a:cxn>
              <a:cxn ang="0">
                <a:pos x="76" y="2084"/>
              </a:cxn>
              <a:cxn ang="0">
                <a:pos x="74" y="183"/>
              </a:cxn>
              <a:cxn ang="0">
                <a:pos x="91" y="157"/>
              </a:cxn>
            </a:cxnLst>
            <a:rect l="0" t="0" r="r" b="b"/>
            <a:pathLst>
              <a:path w="1488" h="2297">
                <a:moveTo>
                  <a:pt x="115" y="0"/>
                </a:moveTo>
                <a:lnTo>
                  <a:pt x="1373" y="0"/>
                </a:lnTo>
                <a:lnTo>
                  <a:pt x="1383" y="0"/>
                </a:lnTo>
                <a:lnTo>
                  <a:pt x="1392" y="1"/>
                </a:lnTo>
                <a:lnTo>
                  <a:pt x="1400" y="2"/>
                </a:lnTo>
                <a:lnTo>
                  <a:pt x="1409" y="4"/>
                </a:lnTo>
                <a:lnTo>
                  <a:pt x="1416" y="6"/>
                </a:lnTo>
                <a:lnTo>
                  <a:pt x="1423" y="8"/>
                </a:lnTo>
                <a:lnTo>
                  <a:pt x="1429" y="11"/>
                </a:lnTo>
                <a:lnTo>
                  <a:pt x="1435" y="15"/>
                </a:lnTo>
                <a:lnTo>
                  <a:pt x="1441" y="18"/>
                </a:lnTo>
                <a:lnTo>
                  <a:pt x="1447" y="24"/>
                </a:lnTo>
                <a:lnTo>
                  <a:pt x="1452" y="28"/>
                </a:lnTo>
                <a:lnTo>
                  <a:pt x="1456" y="33"/>
                </a:lnTo>
                <a:lnTo>
                  <a:pt x="1464" y="44"/>
                </a:lnTo>
                <a:lnTo>
                  <a:pt x="1470" y="56"/>
                </a:lnTo>
                <a:lnTo>
                  <a:pt x="1475" y="70"/>
                </a:lnTo>
                <a:lnTo>
                  <a:pt x="1479" y="84"/>
                </a:lnTo>
                <a:lnTo>
                  <a:pt x="1483" y="101"/>
                </a:lnTo>
                <a:lnTo>
                  <a:pt x="1485" y="117"/>
                </a:lnTo>
                <a:lnTo>
                  <a:pt x="1488" y="153"/>
                </a:lnTo>
                <a:lnTo>
                  <a:pt x="1488" y="192"/>
                </a:lnTo>
                <a:lnTo>
                  <a:pt x="1488" y="2067"/>
                </a:lnTo>
                <a:lnTo>
                  <a:pt x="1488" y="2107"/>
                </a:lnTo>
                <a:lnTo>
                  <a:pt x="1485" y="2147"/>
                </a:lnTo>
                <a:lnTo>
                  <a:pt x="1483" y="2167"/>
                </a:lnTo>
                <a:lnTo>
                  <a:pt x="1479" y="2186"/>
                </a:lnTo>
                <a:lnTo>
                  <a:pt x="1475" y="2205"/>
                </a:lnTo>
                <a:lnTo>
                  <a:pt x="1470" y="2221"/>
                </a:lnTo>
                <a:lnTo>
                  <a:pt x="1464" y="2238"/>
                </a:lnTo>
                <a:lnTo>
                  <a:pt x="1456" y="2252"/>
                </a:lnTo>
                <a:lnTo>
                  <a:pt x="1452" y="2259"/>
                </a:lnTo>
                <a:lnTo>
                  <a:pt x="1447" y="2265"/>
                </a:lnTo>
                <a:lnTo>
                  <a:pt x="1441" y="2270"/>
                </a:lnTo>
                <a:lnTo>
                  <a:pt x="1435" y="2276"/>
                </a:lnTo>
                <a:lnTo>
                  <a:pt x="1429" y="2281"/>
                </a:lnTo>
                <a:lnTo>
                  <a:pt x="1423" y="2285"/>
                </a:lnTo>
                <a:lnTo>
                  <a:pt x="1416" y="2289"/>
                </a:lnTo>
                <a:lnTo>
                  <a:pt x="1409" y="2292"/>
                </a:lnTo>
                <a:lnTo>
                  <a:pt x="1400" y="2294"/>
                </a:lnTo>
                <a:lnTo>
                  <a:pt x="1392" y="2296"/>
                </a:lnTo>
                <a:lnTo>
                  <a:pt x="1383" y="2297"/>
                </a:lnTo>
                <a:lnTo>
                  <a:pt x="1373" y="2297"/>
                </a:lnTo>
                <a:lnTo>
                  <a:pt x="1188" y="2297"/>
                </a:lnTo>
                <a:lnTo>
                  <a:pt x="1045" y="2297"/>
                </a:lnTo>
                <a:lnTo>
                  <a:pt x="938" y="2297"/>
                </a:lnTo>
                <a:lnTo>
                  <a:pt x="863" y="2297"/>
                </a:lnTo>
                <a:lnTo>
                  <a:pt x="812" y="2297"/>
                </a:lnTo>
                <a:lnTo>
                  <a:pt x="779" y="2297"/>
                </a:lnTo>
                <a:lnTo>
                  <a:pt x="759" y="2297"/>
                </a:lnTo>
                <a:lnTo>
                  <a:pt x="744" y="2297"/>
                </a:lnTo>
                <a:lnTo>
                  <a:pt x="730" y="2297"/>
                </a:lnTo>
                <a:lnTo>
                  <a:pt x="709" y="2297"/>
                </a:lnTo>
                <a:lnTo>
                  <a:pt x="676" y="2297"/>
                </a:lnTo>
                <a:lnTo>
                  <a:pt x="625" y="2297"/>
                </a:lnTo>
                <a:lnTo>
                  <a:pt x="549" y="2297"/>
                </a:lnTo>
                <a:lnTo>
                  <a:pt x="443" y="2297"/>
                </a:lnTo>
                <a:lnTo>
                  <a:pt x="301" y="2297"/>
                </a:lnTo>
                <a:lnTo>
                  <a:pt x="115" y="2297"/>
                </a:lnTo>
                <a:lnTo>
                  <a:pt x="105" y="2297"/>
                </a:lnTo>
                <a:lnTo>
                  <a:pt x="96" y="2296"/>
                </a:lnTo>
                <a:lnTo>
                  <a:pt x="88" y="2294"/>
                </a:lnTo>
                <a:lnTo>
                  <a:pt x="80" y="2292"/>
                </a:lnTo>
                <a:lnTo>
                  <a:pt x="73" y="2289"/>
                </a:lnTo>
                <a:lnTo>
                  <a:pt x="65" y="2285"/>
                </a:lnTo>
                <a:lnTo>
                  <a:pt x="58" y="2281"/>
                </a:lnTo>
                <a:lnTo>
                  <a:pt x="52" y="2276"/>
                </a:lnTo>
                <a:lnTo>
                  <a:pt x="47" y="2270"/>
                </a:lnTo>
                <a:lnTo>
                  <a:pt x="42" y="2265"/>
                </a:lnTo>
                <a:lnTo>
                  <a:pt x="37" y="2259"/>
                </a:lnTo>
                <a:lnTo>
                  <a:pt x="33" y="2252"/>
                </a:lnTo>
                <a:lnTo>
                  <a:pt x="24" y="2238"/>
                </a:lnTo>
                <a:lnTo>
                  <a:pt x="18" y="2221"/>
                </a:lnTo>
                <a:lnTo>
                  <a:pt x="13" y="2205"/>
                </a:lnTo>
                <a:lnTo>
                  <a:pt x="8" y="2186"/>
                </a:lnTo>
                <a:lnTo>
                  <a:pt x="5" y="2167"/>
                </a:lnTo>
                <a:lnTo>
                  <a:pt x="3" y="2147"/>
                </a:lnTo>
                <a:lnTo>
                  <a:pt x="1" y="2107"/>
                </a:lnTo>
                <a:lnTo>
                  <a:pt x="0" y="2067"/>
                </a:lnTo>
                <a:lnTo>
                  <a:pt x="0" y="192"/>
                </a:lnTo>
                <a:lnTo>
                  <a:pt x="1" y="153"/>
                </a:lnTo>
                <a:lnTo>
                  <a:pt x="3" y="117"/>
                </a:lnTo>
                <a:lnTo>
                  <a:pt x="5" y="101"/>
                </a:lnTo>
                <a:lnTo>
                  <a:pt x="8" y="84"/>
                </a:lnTo>
                <a:lnTo>
                  <a:pt x="13" y="70"/>
                </a:lnTo>
                <a:lnTo>
                  <a:pt x="18" y="56"/>
                </a:lnTo>
                <a:lnTo>
                  <a:pt x="24" y="44"/>
                </a:lnTo>
                <a:lnTo>
                  <a:pt x="33" y="33"/>
                </a:lnTo>
                <a:lnTo>
                  <a:pt x="37" y="28"/>
                </a:lnTo>
                <a:lnTo>
                  <a:pt x="42" y="23"/>
                </a:lnTo>
                <a:lnTo>
                  <a:pt x="47" y="18"/>
                </a:lnTo>
                <a:lnTo>
                  <a:pt x="52" y="15"/>
                </a:lnTo>
                <a:lnTo>
                  <a:pt x="58" y="11"/>
                </a:lnTo>
                <a:lnTo>
                  <a:pt x="65" y="8"/>
                </a:lnTo>
                <a:lnTo>
                  <a:pt x="73" y="6"/>
                </a:lnTo>
                <a:lnTo>
                  <a:pt x="80" y="4"/>
                </a:lnTo>
                <a:lnTo>
                  <a:pt x="88" y="2"/>
                </a:lnTo>
                <a:lnTo>
                  <a:pt x="96" y="1"/>
                </a:lnTo>
                <a:lnTo>
                  <a:pt x="105" y="0"/>
                </a:lnTo>
                <a:lnTo>
                  <a:pt x="115" y="0"/>
                </a:lnTo>
                <a:close/>
                <a:moveTo>
                  <a:pt x="744" y="2142"/>
                </a:moveTo>
                <a:lnTo>
                  <a:pt x="750" y="2143"/>
                </a:lnTo>
                <a:lnTo>
                  <a:pt x="757" y="2143"/>
                </a:lnTo>
                <a:lnTo>
                  <a:pt x="762" y="2145"/>
                </a:lnTo>
                <a:lnTo>
                  <a:pt x="768" y="2147"/>
                </a:lnTo>
                <a:lnTo>
                  <a:pt x="773" y="2149"/>
                </a:lnTo>
                <a:lnTo>
                  <a:pt x="778" y="2152"/>
                </a:lnTo>
                <a:lnTo>
                  <a:pt x="782" y="2156"/>
                </a:lnTo>
                <a:lnTo>
                  <a:pt x="787" y="2161"/>
                </a:lnTo>
                <a:lnTo>
                  <a:pt x="790" y="2165"/>
                </a:lnTo>
                <a:lnTo>
                  <a:pt x="795" y="2169"/>
                </a:lnTo>
                <a:lnTo>
                  <a:pt x="798" y="2174"/>
                </a:lnTo>
                <a:lnTo>
                  <a:pt x="800" y="2179"/>
                </a:lnTo>
                <a:lnTo>
                  <a:pt x="802" y="2185"/>
                </a:lnTo>
                <a:lnTo>
                  <a:pt x="804" y="2190"/>
                </a:lnTo>
                <a:lnTo>
                  <a:pt x="805" y="2196"/>
                </a:lnTo>
                <a:lnTo>
                  <a:pt x="805" y="2203"/>
                </a:lnTo>
                <a:lnTo>
                  <a:pt x="805" y="2209"/>
                </a:lnTo>
                <a:lnTo>
                  <a:pt x="804" y="2215"/>
                </a:lnTo>
                <a:lnTo>
                  <a:pt x="802" y="2221"/>
                </a:lnTo>
                <a:lnTo>
                  <a:pt x="800" y="2226"/>
                </a:lnTo>
                <a:lnTo>
                  <a:pt x="798" y="2231"/>
                </a:lnTo>
                <a:lnTo>
                  <a:pt x="795" y="2237"/>
                </a:lnTo>
                <a:lnTo>
                  <a:pt x="790" y="2242"/>
                </a:lnTo>
                <a:lnTo>
                  <a:pt x="787" y="2246"/>
                </a:lnTo>
                <a:lnTo>
                  <a:pt x="782" y="2250"/>
                </a:lnTo>
                <a:lnTo>
                  <a:pt x="778" y="2253"/>
                </a:lnTo>
                <a:lnTo>
                  <a:pt x="773" y="2256"/>
                </a:lnTo>
                <a:lnTo>
                  <a:pt x="768" y="2259"/>
                </a:lnTo>
                <a:lnTo>
                  <a:pt x="762" y="2261"/>
                </a:lnTo>
                <a:lnTo>
                  <a:pt x="757" y="2262"/>
                </a:lnTo>
                <a:lnTo>
                  <a:pt x="750" y="2263"/>
                </a:lnTo>
                <a:lnTo>
                  <a:pt x="744" y="2263"/>
                </a:lnTo>
                <a:lnTo>
                  <a:pt x="738" y="2263"/>
                </a:lnTo>
                <a:lnTo>
                  <a:pt x="732" y="2262"/>
                </a:lnTo>
                <a:lnTo>
                  <a:pt x="726" y="2261"/>
                </a:lnTo>
                <a:lnTo>
                  <a:pt x="721" y="2259"/>
                </a:lnTo>
                <a:lnTo>
                  <a:pt x="715" y="2256"/>
                </a:lnTo>
                <a:lnTo>
                  <a:pt x="710" y="2253"/>
                </a:lnTo>
                <a:lnTo>
                  <a:pt x="705" y="2250"/>
                </a:lnTo>
                <a:lnTo>
                  <a:pt x="701" y="2246"/>
                </a:lnTo>
                <a:lnTo>
                  <a:pt x="697" y="2242"/>
                </a:lnTo>
                <a:lnTo>
                  <a:pt x="694" y="2237"/>
                </a:lnTo>
                <a:lnTo>
                  <a:pt x="691" y="2231"/>
                </a:lnTo>
                <a:lnTo>
                  <a:pt x="688" y="2226"/>
                </a:lnTo>
                <a:lnTo>
                  <a:pt x="686" y="2221"/>
                </a:lnTo>
                <a:lnTo>
                  <a:pt x="685" y="2215"/>
                </a:lnTo>
                <a:lnTo>
                  <a:pt x="684" y="2209"/>
                </a:lnTo>
                <a:lnTo>
                  <a:pt x="684" y="2203"/>
                </a:lnTo>
                <a:lnTo>
                  <a:pt x="684" y="2196"/>
                </a:lnTo>
                <a:lnTo>
                  <a:pt x="685" y="2190"/>
                </a:lnTo>
                <a:lnTo>
                  <a:pt x="686" y="2185"/>
                </a:lnTo>
                <a:lnTo>
                  <a:pt x="688" y="2179"/>
                </a:lnTo>
                <a:lnTo>
                  <a:pt x="691" y="2174"/>
                </a:lnTo>
                <a:lnTo>
                  <a:pt x="694" y="2169"/>
                </a:lnTo>
                <a:lnTo>
                  <a:pt x="697" y="2165"/>
                </a:lnTo>
                <a:lnTo>
                  <a:pt x="701" y="2161"/>
                </a:lnTo>
                <a:lnTo>
                  <a:pt x="705" y="2156"/>
                </a:lnTo>
                <a:lnTo>
                  <a:pt x="710" y="2152"/>
                </a:lnTo>
                <a:lnTo>
                  <a:pt x="715" y="2149"/>
                </a:lnTo>
                <a:lnTo>
                  <a:pt x="721" y="2147"/>
                </a:lnTo>
                <a:lnTo>
                  <a:pt x="726" y="2145"/>
                </a:lnTo>
                <a:lnTo>
                  <a:pt x="732" y="2143"/>
                </a:lnTo>
                <a:lnTo>
                  <a:pt x="738" y="2143"/>
                </a:lnTo>
                <a:lnTo>
                  <a:pt x="744" y="2142"/>
                </a:lnTo>
                <a:close/>
                <a:moveTo>
                  <a:pt x="126" y="203"/>
                </a:moveTo>
                <a:lnTo>
                  <a:pt x="1361" y="203"/>
                </a:lnTo>
                <a:lnTo>
                  <a:pt x="1361" y="2056"/>
                </a:lnTo>
                <a:lnTo>
                  <a:pt x="126" y="2056"/>
                </a:lnTo>
                <a:lnTo>
                  <a:pt x="126" y="203"/>
                </a:lnTo>
                <a:close/>
                <a:moveTo>
                  <a:pt x="1257" y="257"/>
                </a:moveTo>
                <a:lnTo>
                  <a:pt x="274" y="2001"/>
                </a:lnTo>
                <a:lnTo>
                  <a:pt x="180" y="2001"/>
                </a:lnTo>
                <a:lnTo>
                  <a:pt x="180" y="257"/>
                </a:lnTo>
                <a:lnTo>
                  <a:pt x="1257" y="257"/>
                </a:lnTo>
                <a:close/>
                <a:moveTo>
                  <a:pt x="115" y="150"/>
                </a:moveTo>
                <a:lnTo>
                  <a:pt x="1373" y="150"/>
                </a:lnTo>
                <a:lnTo>
                  <a:pt x="1382" y="150"/>
                </a:lnTo>
                <a:lnTo>
                  <a:pt x="1389" y="153"/>
                </a:lnTo>
                <a:lnTo>
                  <a:pt x="1396" y="157"/>
                </a:lnTo>
                <a:lnTo>
                  <a:pt x="1402" y="162"/>
                </a:lnTo>
                <a:lnTo>
                  <a:pt x="1408" y="168"/>
                </a:lnTo>
                <a:lnTo>
                  <a:pt x="1412" y="176"/>
                </a:lnTo>
                <a:lnTo>
                  <a:pt x="1415" y="183"/>
                </a:lnTo>
                <a:lnTo>
                  <a:pt x="1415" y="192"/>
                </a:lnTo>
                <a:lnTo>
                  <a:pt x="1415" y="2067"/>
                </a:lnTo>
                <a:lnTo>
                  <a:pt x="1415" y="2075"/>
                </a:lnTo>
                <a:lnTo>
                  <a:pt x="1412" y="2084"/>
                </a:lnTo>
                <a:lnTo>
                  <a:pt x="1408" y="2091"/>
                </a:lnTo>
                <a:lnTo>
                  <a:pt x="1402" y="2097"/>
                </a:lnTo>
                <a:lnTo>
                  <a:pt x="1396" y="2102"/>
                </a:lnTo>
                <a:lnTo>
                  <a:pt x="1389" y="2106"/>
                </a:lnTo>
                <a:lnTo>
                  <a:pt x="1382" y="2108"/>
                </a:lnTo>
                <a:lnTo>
                  <a:pt x="1373" y="2109"/>
                </a:lnTo>
                <a:lnTo>
                  <a:pt x="1188" y="2109"/>
                </a:lnTo>
                <a:lnTo>
                  <a:pt x="1045" y="2109"/>
                </a:lnTo>
                <a:lnTo>
                  <a:pt x="939" y="2109"/>
                </a:lnTo>
                <a:lnTo>
                  <a:pt x="863" y="2109"/>
                </a:lnTo>
                <a:lnTo>
                  <a:pt x="812" y="2109"/>
                </a:lnTo>
                <a:lnTo>
                  <a:pt x="779" y="2109"/>
                </a:lnTo>
                <a:lnTo>
                  <a:pt x="759" y="2109"/>
                </a:lnTo>
                <a:lnTo>
                  <a:pt x="744" y="2109"/>
                </a:lnTo>
                <a:lnTo>
                  <a:pt x="730" y="2109"/>
                </a:lnTo>
                <a:lnTo>
                  <a:pt x="709" y="2109"/>
                </a:lnTo>
                <a:lnTo>
                  <a:pt x="676" y="2109"/>
                </a:lnTo>
                <a:lnTo>
                  <a:pt x="625" y="2109"/>
                </a:lnTo>
                <a:lnTo>
                  <a:pt x="549" y="2109"/>
                </a:lnTo>
                <a:lnTo>
                  <a:pt x="443" y="2109"/>
                </a:lnTo>
                <a:lnTo>
                  <a:pt x="301" y="2109"/>
                </a:lnTo>
                <a:lnTo>
                  <a:pt x="115" y="2109"/>
                </a:lnTo>
                <a:lnTo>
                  <a:pt x="107" y="2108"/>
                </a:lnTo>
                <a:lnTo>
                  <a:pt x="98" y="2106"/>
                </a:lnTo>
                <a:lnTo>
                  <a:pt x="91" y="2102"/>
                </a:lnTo>
                <a:lnTo>
                  <a:pt x="85" y="2097"/>
                </a:lnTo>
                <a:lnTo>
                  <a:pt x="80" y="2091"/>
                </a:lnTo>
                <a:lnTo>
                  <a:pt x="76" y="2084"/>
                </a:lnTo>
                <a:lnTo>
                  <a:pt x="74" y="2075"/>
                </a:lnTo>
                <a:lnTo>
                  <a:pt x="73" y="2067"/>
                </a:lnTo>
                <a:lnTo>
                  <a:pt x="73" y="192"/>
                </a:lnTo>
                <a:lnTo>
                  <a:pt x="74" y="183"/>
                </a:lnTo>
                <a:lnTo>
                  <a:pt x="76" y="176"/>
                </a:lnTo>
                <a:lnTo>
                  <a:pt x="80" y="168"/>
                </a:lnTo>
                <a:lnTo>
                  <a:pt x="85" y="162"/>
                </a:lnTo>
                <a:lnTo>
                  <a:pt x="91" y="157"/>
                </a:lnTo>
                <a:lnTo>
                  <a:pt x="98" y="153"/>
                </a:lnTo>
                <a:lnTo>
                  <a:pt x="107" y="150"/>
                </a:lnTo>
                <a:lnTo>
                  <a:pt x="115" y="15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/>
            <a:endParaRPr lang="en-US" sz="2400">
              <a:solidFill>
                <a:prstClr val="black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14" name="Group 48">
            <a:extLst>
              <a:ext uri="{FF2B5EF4-FFF2-40B4-BE49-F238E27FC236}">
                <a16:creationId xmlns:a16="http://schemas.microsoft.com/office/drawing/2014/main" id="{5F3E3839-7726-6FD9-9CCB-ABB9DCA0F874}"/>
              </a:ext>
            </a:extLst>
          </p:cNvPr>
          <p:cNvGrpSpPr/>
          <p:nvPr/>
        </p:nvGrpSpPr>
        <p:grpSpPr>
          <a:xfrm>
            <a:off x="745416" y="1477996"/>
            <a:ext cx="394009" cy="394011"/>
            <a:chOff x="5030788" y="2452688"/>
            <a:chExt cx="914400" cy="914400"/>
          </a:xfrm>
          <a:solidFill>
            <a:schemeClr val="bg1"/>
          </a:solidFill>
        </p:grpSpPr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034281F4-B6A3-9236-D7A9-4B4974F08923}"/>
                </a:ext>
              </a:extLst>
            </p:cNvPr>
            <p:cNvSpPr/>
            <p:nvPr/>
          </p:nvSpPr>
          <p:spPr bwMode="auto">
            <a:xfrm>
              <a:off x="5030788" y="2452688"/>
              <a:ext cx="371475" cy="374650"/>
            </a:xfrm>
            <a:custGeom>
              <a:avLst/>
              <a:gdLst>
                <a:gd name="T0" fmla="*/ 174 w 234"/>
                <a:gd name="T1" fmla="*/ 236 h 236"/>
                <a:gd name="T2" fmla="*/ 234 w 234"/>
                <a:gd name="T3" fmla="*/ 174 h 236"/>
                <a:gd name="T4" fmla="*/ 128 w 234"/>
                <a:gd name="T5" fmla="*/ 68 h 236"/>
                <a:gd name="T6" fmla="*/ 196 w 234"/>
                <a:gd name="T7" fmla="*/ 0 h 236"/>
                <a:gd name="T8" fmla="*/ 0 w 234"/>
                <a:gd name="T9" fmla="*/ 0 h 236"/>
                <a:gd name="T10" fmla="*/ 0 w 234"/>
                <a:gd name="T11" fmla="*/ 196 h 236"/>
                <a:gd name="T12" fmla="*/ 66 w 234"/>
                <a:gd name="T13" fmla="*/ 128 h 236"/>
                <a:gd name="T14" fmla="*/ 174 w 234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6">
                  <a:moveTo>
                    <a:pt x="174" y="236"/>
                  </a:moveTo>
                  <a:lnTo>
                    <a:pt x="234" y="174"/>
                  </a:lnTo>
                  <a:lnTo>
                    <a:pt x="128" y="68"/>
                  </a:lnTo>
                  <a:lnTo>
                    <a:pt x="196" y="0"/>
                  </a:lnTo>
                  <a:lnTo>
                    <a:pt x="0" y="0"/>
                  </a:lnTo>
                  <a:lnTo>
                    <a:pt x="0" y="196"/>
                  </a:lnTo>
                  <a:lnTo>
                    <a:pt x="66" y="128"/>
                  </a:lnTo>
                  <a:lnTo>
                    <a:pt x="174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6" name="Freeform 70">
              <a:extLst>
                <a:ext uri="{FF2B5EF4-FFF2-40B4-BE49-F238E27FC236}">
                  <a16:creationId xmlns:a16="http://schemas.microsoft.com/office/drawing/2014/main" id="{4DA156B1-6E67-403D-C95F-BE1D8171E357}"/>
                </a:ext>
              </a:extLst>
            </p:cNvPr>
            <p:cNvSpPr/>
            <p:nvPr/>
          </p:nvSpPr>
          <p:spPr bwMode="auto">
            <a:xfrm>
              <a:off x="5573713" y="2995613"/>
              <a:ext cx="371475" cy="371475"/>
            </a:xfrm>
            <a:custGeom>
              <a:avLst/>
              <a:gdLst>
                <a:gd name="T0" fmla="*/ 168 w 234"/>
                <a:gd name="T1" fmla="*/ 106 h 234"/>
                <a:gd name="T2" fmla="*/ 60 w 234"/>
                <a:gd name="T3" fmla="*/ 0 h 234"/>
                <a:gd name="T4" fmla="*/ 0 w 234"/>
                <a:gd name="T5" fmla="*/ 60 h 234"/>
                <a:gd name="T6" fmla="*/ 106 w 234"/>
                <a:gd name="T7" fmla="*/ 168 h 234"/>
                <a:gd name="T8" fmla="*/ 38 w 234"/>
                <a:gd name="T9" fmla="*/ 234 h 234"/>
                <a:gd name="T10" fmla="*/ 234 w 234"/>
                <a:gd name="T11" fmla="*/ 234 h 234"/>
                <a:gd name="T12" fmla="*/ 234 w 234"/>
                <a:gd name="T13" fmla="*/ 40 h 234"/>
                <a:gd name="T14" fmla="*/ 168 w 234"/>
                <a:gd name="T15" fmla="*/ 10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4">
                  <a:moveTo>
                    <a:pt x="168" y="106"/>
                  </a:moveTo>
                  <a:lnTo>
                    <a:pt x="60" y="0"/>
                  </a:lnTo>
                  <a:lnTo>
                    <a:pt x="0" y="60"/>
                  </a:lnTo>
                  <a:lnTo>
                    <a:pt x="106" y="168"/>
                  </a:lnTo>
                  <a:lnTo>
                    <a:pt x="38" y="234"/>
                  </a:lnTo>
                  <a:lnTo>
                    <a:pt x="234" y="234"/>
                  </a:lnTo>
                  <a:lnTo>
                    <a:pt x="234" y="40"/>
                  </a:lnTo>
                  <a:lnTo>
                    <a:pt x="168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Freeform 71">
              <a:extLst>
                <a:ext uri="{FF2B5EF4-FFF2-40B4-BE49-F238E27FC236}">
                  <a16:creationId xmlns:a16="http://schemas.microsoft.com/office/drawing/2014/main" id="{B4C6104C-A35E-6DD6-23EE-35482C2EDFA9}"/>
                </a:ext>
              </a:extLst>
            </p:cNvPr>
            <p:cNvSpPr/>
            <p:nvPr/>
          </p:nvSpPr>
          <p:spPr bwMode="auto">
            <a:xfrm>
              <a:off x="5573713" y="2452688"/>
              <a:ext cx="371475" cy="374650"/>
            </a:xfrm>
            <a:custGeom>
              <a:avLst/>
              <a:gdLst>
                <a:gd name="T0" fmla="*/ 60 w 234"/>
                <a:gd name="T1" fmla="*/ 236 h 236"/>
                <a:gd name="T2" fmla="*/ 168 w 234"/>
                <a:gd name="T3" fmla="*/ 128 h 236"/>
                <a:gd name="T4" fmla="*/ 234 w 234"/>
                <a:gd name="T5" fmla="*/ 196 h 236"/>
                <a:gd name="T6" fmla="*/ 234 w 234"/>
                <a:gd name="T7" fmla="*/ 0 h 236"/>
                <a:gd name="T8" fmla="*/ 40 w 234"/>
                <a:gd name="T9" fmla="*/ 0 h 236"/>
                <a:gd name="T10" fmla="*/ 106 w 234"/>
                <a:gd name="T11" fmla="*/ 66 h 236"/>
                <a:gd name="T12" fmla="*/ 0 w 234"/>
                <a:gd name="T13" fmla="*/ 174 h 236"/>
                <a:gd name="T14" fmla="*/ 60 w 234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6">
                  <a:moveTo>
                    <a:pt x="60" y="236"/>
                  </a:moveTo>
                  <a:lnTo>
                    <a:pt x="168" y="128"/>
                  </a:lnTo>
                  <a:lnTo>
                    <a:pt x="234" y="196"/>
                  </a:lnTo>
                  <a:lnTo>
                    <a:pt x="234" y="0"/>
                  </a:lnTo>
                  <a:lnTo>
                    <a:pt x="40" y="0"/>
                  </a:lnTo>
                  <a:lnTo>
                    <a:pt x="106" y="66"/>
                  </a:lnTo>
                  <a:lnTo>
                    <a:pt x="0" y="174"/>
                  </a:lnTo>
                  <a:lnTo>
                    <a:pt x="60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32200138-021A-5E4C-3769-C0EF354326D5}"/>
                </a:ext>
              </a:extLst>
            </p:cNvPr>
            <p:cNvSpPr/>
            <p:nvPr/>
          </p:nvSpPr>
          <p:spPr bwMode="auto">
            <a:xfrm>
              <a:off x="5030788" y="2995613"/>
              <a:ext cx="371475" cy="371475"/>
            </a:xfrm>
            <a:custGeom>
              <a:avLst/>
              <a:gdLst>
                <a:gd name="T0" fmla="*/ 174 w 234"/>
                <a:gd name="T1" fmla="*/ 0 h 234"/>
                <a:gd name="T2" fmla="*/ 66 w 234"/>
                <a:gd name="T3" fmla="*/ 106 h 234"/>
                <a:gd name="T4" fmla="*/ 0 w 234"/>
                <a:gd name="T5" fmla="*/ 40 h 234"/>
                <a:gd name="T6" fmla="*/ 0 w 234"/>
                <a:gd name="T7" fmla="*/ 234 h 234"/>
                <a:gd name="T8" fmla="*/ 194 w 234"/>
                <a:gd name="T9" fmla="*/ 234 h 234"/>
                <a:gd name="T10" fmla="*/ 128 w 234"/>
                <a:gd name="T11" fmla="*/ 168 h 234"/>
                <a:gd name="T12" fmla="*/ 234 w 234"/>
                <a:gd name="T13" fmla="*/ 60 h 234"/>
                <a:gd name="T14" fmla="*/ 174 w 234"/>
                <a:gd name="T1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4">
                  <a:moveTo>
                    <a:pt x="174" y="0"/>
                  </a:moveTo>
                  <a:lnTo>
                    <a:pt x="66" y="106"/>
                  </a:lnTo>
                  <a:lnTo>
                    <a:pt x="0" y="40"/>
                  </a:lnTo>
                  <a:lnTo>
                    <a:pt x="0" y="234"/>
                  </a:lnTo>
                  <a:lnTo>
                    <a:pt x="194" y="234"/>
                  </a:lnTo>
                  <a:lnTo>
                    <a:pt x="128" y="168"/>
                  </a:lnTo>
                  <a:lnTo>
                    <a:pt x="234" y="6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19" name="Group 94">
            <a:extLst>
              <a:ext uri="{FF2B5EF4-FFF2-40B4-BE49-F238E27FC236}">
                <a16:creationId xmlns:a16="http://schemas.microsoft.com/office/drawing/2014/main" id="{1D053360-DFED-612D-2020-4D2BA55850C8}"/>
              </a:ext>
            </a:extLst>
          </p:cNvPr>
          <p:cNvGrpSpPr/>
          <p:nvPr/>
        </p:nvGrpSpPr>
        <p:grpSpPr>
          <a:xfrm>
            <a:off x="684676" y="2573708"/>
            <a:ext cx="515489" cy="515489"/>
            <a:chOff x="3987800" y="3359150"/>
            <a:chExt cx="911225" cy="911225"/>
          </a:xfrm>
          <a:solidFill>
            <a:schemeClr val="bg1"/>
          </a:solidFill>
        </p:grpSpPr>
        <p:sp>
          <p:nvSpPr>
            <p:cNvPr id="20" name="Freeform 148">
              <a:extLst>
                <a:ext uri="{FF2B5EF4-FFF2-40B4-BE49-F238E27FC236}">
                  <a16:creationId xmlns:a16="http://schemas.microsoft.com/office/drawing/2014/main" id="{1B4D9B3C-DF28-11B5-81C9-1ECBAD9D484A}"/>
                </a:ext>
              </a:extLst>
            </p:cNvPr>
            <p:cNvSpPr/>
            <p:nvPr/>
          </p:nvSpPr>
          <p:spPr bwMode="auto">
            <a:xfrm>
              <a:off x="4451350" y="3359150"/>
              <a:ext cx="447675" cy="447675"/>
            </a:xfrm>
            <a:custGeom>
              <a:avLst/>
              <a:gdLst>
                <a:gd name="T0" fmla="*/ 282 w 282"/>
                <a:gd name="T1" fmla="*/ 112 h 282"/>
                <a:gd name="T2" fmla="*/ 170 w 282"/>
                <a:gd name="T3" fmla="*/ 0 h 282"/>
                <a:gd name="T4" fmla="*/ 86 w 282"/>
                <a:gd name="T5" fmla="*/ 84 h 282"/>
                <a:gd name="T6" fmla="*/ 30 w 282"/>
                <a:gd name="T7" fmla="*/ 28 h 282"/>
                <a:gd name="T8" fmla="*/ 0 w 282"/>
                <a:gd name="T9" fmla="*/ 282 h 282"/>
                <a:gd name="T10" fmla="*/ 254 w 282"/>
                <a:gd name="T11" fmla="*/ 252 h 282"/>
                <a:gd name="T12" fmla="*/ 198 w 282"/>
                <a:gd name="T13" fmla="*/ 196 h 282"/>
                <a:gd name="T14" fmla="*/ 282 w 282"/>
                <a:gd name="T15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82">
                  <a:moveTo>
                    <a:pt x="282" y="112"/>
                  </a:moveTo>
                  <a:lnTo>
                    <a:pt x="170" y="0"/>
                  </a:lnTo>
                  <a:lnTo>
                    <a:pt x="86" y="84"/>
                  </a:lnTo>
                  <a:lnTo>
                    <a:pt x="30" y="28"/>
                  </a:lnTo>
                  <a:lnTo>
                    <a:pt x="0" y="282"/>
                  </a:lnTo>
                  <a:lnTo>
                    <a:pt x="254" y="252"/>
                  </a:lnTo>
                  <a:lnTo>
                    <a:pt x="198" y="196"/>
                  </a:lnTo>
                  <a:lnTo>
                    <a:pt x="28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Freeform 149">
              <a:extLst>
                <a:ext uri="{FF2B5EF4-FFF2-40B4-BE49-F238E27FC236}">
                  <a16:creationId xmlns:a16="http://schemas.microsoft.com/office/drawing/2014/main" id="{CC247BAD-D5B2-4C4D-8B5D-95C14BF59324}"/>
                </a:ext>
              </a:extLst>
            </p:cNvPr>
            <p:cNvSpPr/>
            <p:nvPr/>
          </p:nvSpPr>
          <p:spPr bwMode="auto">
            <a:xfrm>
              <a:off x="3987800" y="3822700"/>
              <a:ext cx="447675" cy="447675"/>
            </a:xfrm>
            <a:custGeom>
              <a:avLst/>
              <a:gdLst>
                <a:gd name="T0" fmla="*/ 84 w 282"/>
                <a:gd name="T1" fmla="*/ 86 h 282"/>
                <a:gd name="T2" fmla="*/ 0 w 282"/>
                <a:gd name="T3" fmla="*/ 170 h 282"/>
                <a:gd name="T4" fmla="*/ 112 w 282"/>
                <a:gd name="T5" fmla="*/ 282 h 282"/>
                <a:gd name="T6" fmla="*/ 196 w 282"/>
                <a:gd name="T7" fmla="*/ 198 h 282"/>
                <a:gd name="T8" fmla="*/ 252 w 282"/>
                <a:gd name="T9" fmla="*/ 254 h 282"/>
                <a:gd name="T10" fmla="*/ 282 w 282"/>
                <a:gd name="T11" fmla="*/ 0 h 282"/>
                <a:gd name="T12" fmla="*/ 28 w 282"/>
                <a:gd name="T13" fmla="*/ 30 h 282"/>
                <a:gd name="T14" fmla="*/ 84 w 282"/>
                <a:gd name="T15" fmla="*/ 8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82">
                  <a:moveTo>
                    <a:pt x="84" y="86"/>
                  </a:moveTo>
                  <a:lnTo>
                    <a:pt x="0" y="170"/>
                  </a:lnTo>
                  <a:lnTo>
                    <a:pt x="112" y="282"/>
                  </a:lnTo>
                  <a:lnTo>
                    <a:pt x="196" y="198"/>
                  </a:lnTo>
                  <a:lnTo>
                    <a:pt x="252" y="254"/>
                  </a:lnTo>
                  <a:lnTo>
                    <a:pt x="282" y="0"/>
                  </a:lnTo>
                  <a:lnTo>
                    <a:pt x="28" y="30"/>
                  </a:lnTo>
                  <a:lnTo>
                    <a:pt x="8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E05E1CE-8D0F-1061-CF58-CDBDBF0AFA99}"/>
              </a:ext>
            </a:extLst>
          </p:cNvPr>
          <p:cNvGrpSpPr/>
          <p:nvPr/>
        </p:nvGrpSpPr>
        <p:grpSpPr>
          <a:xfrm>
            <a:off x="528195" y="4597543"/>
            <a:ext cx="860831" cy="850519"/>
            <a:chOff x="766181" y="3691047"/>
            <a:chExt cx="860831" cy="850519"/>
          </a:xfrm>
        </p:grpSpPr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43DC796A-8B05-9687-C022-C151568CA25F}"/>
                </a:ext>
              </a:extLst>
            </p:cNvPr>
            <p:cNvGrpSpPr/>
            <p:nvPr/>
          </p:nvGrpSpPr>
          <p:grpSpPr>
            <a:xfrm>
              <a:off x="766181" y="3691047"/>
              <a:ext cx="860831" cy="850519"/>
              <a:chOff x="5710504" y="3410994"/>
              <a:chExt cx="645623" cy="637889"/>
            </a:xfrm>
          </p:grpSpPr>
          <p:sp>
            <p:nvSpPr>
              <p:cNvPr id="31" name="Oval 8">
                <a:extLst>
                  <a:ext uri="{FF2B5EF4-FFF2-40B4-BE49-F238E27FC236}">
                    <a16:creationId xmlns:a16="http://schemas.microsoft.com/office/drawing/2014/main" id="{E05FDD50-4E83-3945-B49C-81807BDAD4A1}"/>
                  </a:ext>
                </a:extLst>
              </p:cNvPr>
              <p:cNvSpPr/>
              <p:nvPr/>
            </p:nvSpPr>
            <p:spPr>
              <a:xfrm>
                <a:off x="5729551" y="3451921"/>
                <a:ext cx="596962" cy="59696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 defTabSz="608330"/>
                <a:endParaRPr lang="en-US" sz="2400" dirty="0">
                  <a:solidFill>
                    <a:prstClr val="white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2" name="Rectangle 9">
                <a:extLst>
                  <a:ext uri="{FF2B5EF4-FFF2-40B4-BE49-F238E27FC236}">
                    <a16:creationId xmlns:a16="http://schemas.microsoft.com/office/drawing/2014/main" id="{1489AFA9-1CE0-EA59-E2D1-BCD0E5A54AE8}"/>
                  </a:ext>
                </a:extLst>
              </p:cNvPr>
              <p:cNvSpPr/>
              <p:nvPr/>
            </p:nvSpPr>
            <p:spPr>
              <a:xfrm>
                <a:off x="5710504" y="3410994"/>
                <a:ext cx="645623" cy="50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8330"/>
                <a:endParaRPr lang="en-US" sz="3735" dirty="0">
                  <a:solidFill>
                    <a:srgbClr val="FFFFFF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Sosa Regular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27" name="Group 118">
              <a:extLst>
                <a:ext uri="{FF2B5EF4-FFF2-40B4-BE49-F238E27FC236}">
                  <a16:creationId xmlns:a16="http://schemas.microsoft.com/office/drawing/2014/main" id="{5CFDC148-12E5-CDA7-ADB6-B5370DFDD0E4}"/>
                </a:ext>
              </a:extLst>
            </p:cNvPr>
            <p:cNvGrpSpPr/>
            <p:nvPr/>
          </p:nvGrpSpPr>
          <p:grpSpPr>
            <a:xfrm>
              <a:off x="948530" y="3879016"/>
              <a:ext cx="527769" cy="428811"/>
              <a:chOff x="2362200" y="1190625"/>
              <a:chExt cx="914400" cy="742950"/>
            </a:xfrm>
            <a:solidFill>
              <a:schemeClr val="bg1"/>
            </a:solidFill>
          </p:grpSpPr>
          <p:sp>
            <p:nvSpPr>
              <p:cNvPr id="28" name="Freeform 198">
                <a:extLst>
                  <a:ext uri="{FF2B5EF4-FFF2-40B4-BE49-F238E27FC236}">
                    <a16:creationId xmlns:a16="http://schemas.microsoft.com/office/drawing/2014/main" id="{8E14104A-E285-9955-DE8E-FE2B26B61869}"/>
                  </a:ext>
                </a:extLst>
              </p:cNvPr>
              <p:cNvSpPr/>
              <p:nvPr/>
            </p:nvSpPr>
            <p:spPr bwMode="auto">
              <a:xfrm>
                <a:off x="2362200" y="1190625"/>
                <a:ext cx="914400" cy="571500"/>
              </a:xfrm>
              <a:custGeom>
                <a:avLst/>
                <a:gdLst>
                  <a:gd name="T0" fmla="*/ 288 w 576"/>
                  <a:gd name="T1" fmla="*/ 0 h 360"/>
                  <a:gd name="T2" fmla="*/ 230 w 576"/>
                  <a:gd name="T3" fmla="*/ 6 h 360"/>
                  <a:gd name="T4" fmla="*/ 176 w 576"/>
                  <a:gd name="T5" fmla="*/ 22 h 360"/>
                  <a:gd name="T6" fmla="*/ 128 w 576"/>
                  <a:gd name="T7" fmla="*/ 50 h 360"/>
                  <a:gd name="T8" fmla="*/ 86 w 576"/>
                  <a:gd name="T9" fmla="*/ 84 h 360"/>
                  <a:gd name="T10" fmla="*/ 50 w 576"/>
                  <a:gd name="T11" fmla="*/ 126 h 360"/>
                  <a:gd name="T12" fmla="*/ 24 w 576"/>
                  <a:gd name="T13" fmla="*/ 174 h 360"/>
                  <a:gd name="T14" fmla="*/ 6 w 576"/>
                  <a:gd name="T15" fmla="*/ 228 h 360"/>
                  <a:gd name="T16" fmla="*/ 0 w 576"/>
                  <a:gd name="T17" fmla="*/ 286 h 360"/>
                  <a:gd name="T18" fmla="*/ 0 w 576"/>
                  <a:gd name="T19" fmla="*/ 360 h 360"/>
                  <a:gd name="T20" fmla="*/ 58 w 576"/>
                  <a:gd name="T21" fmla="*/ 360 h 360"/>
                  <a:gd name="T22" fmla="*/ 58 w 576"/>
                  <a:gd name="T23" fmla="*/ 286 h 360"/>
                  <a:gd name="T24" fmla="*/ 64 w 576"/>
                  <a:gd name="T25" fmla="*/ 240 h 360"/>
                  <a:gd name="T26" fmla="*/ 78 w 576"/>
                  <a:gd name="T27" fmla="*/ 196 h 360"/>
                  <a:gd name="T28" fmla="*/ 98 w 576"/>
                  <a:gd name="T29" fmla="*/ 158 h 360"/>
                  <a:gd name="T30" fmla="*/ 126 w 576"/>
                  <a:gd name="T31" fmla="*/ 124 h 360"/>
                  <a:gd name="T32" fmla="*/ 160 w 576"/>
                  <a:gd name="T33" fmla="*/ 96 h 360"/>
                  <a:gd name="T34" fmla="*/ 200 w 576"/>
                  <a:gd name="T35" fmla="*/ 76 h 360"/>
                  <a:gd name="T36" fmla="*/ 242 w 576"/>
                  <a:gd name="T37" fmla="*/ 62 h 360"/>
                  <a:gd name="T38" fmla="*/ 288 w 576"/>
                  <a:gd name="T39" fmla="*/ 58 h 360"/>
                  <a:gd name="T40" fmla="*/ 312 w 576"/>
                  <a:gd name="T41" fmla="*/ 60 h 360"/>
                  <a:gd name="T42" fmla="*/ 356 w 576"/>
                  <a:gd name="T43" fmla="*/ 68 h 360"/>
                  <a:gd name="T44" fmla="*/ 398 w 576"/>
                  <a:gd name="T45" fmla="*/ 86 h 360"/>
                  <a:gd name="T46" fmla="*/ 434 w 576"/>
                  <a:gd name="T47" fmla="*/ 110 h 360"/>
                  <a:gd name="T48" fmla="*/ 464 w 576"/>
                  <a:gd name="T49" fmla="*/ 140 h 360"/>
                  <a:gd name="T50" fmla="*/ 490 w 576"/>
                  <a:gd name="T51" fmla="*/ 176 h 360"/>
                  <a:gd name="T52" fmla="*/ 508 w 576"/>
                  <a:gd name="T53" fmla="*/ 218 h 360"/>
                  <a:gd name="T54" fmla="*/ 516 w 576"/>
                  <a:gd name="T55" fmla="*/ 262 h 360"/>
                  <a:gd name="T56" fmla="*/ 518 w 576"/>
                  <a:gd name="T57" fmla="*/ 286 h 360"/>
                  <a:gd name="T58" fmla="*/ 576 w 576"/>
                  <a:gd name="T59" fmla="*/ 360 h 360"/>
                  <a:gd name="T60" fmla="*/ 576 w 576"/>
                  <a:gd name="T61" fmla="*/ 286 h 360"/>
                  <a:gd name="T62" fmla="*/ 574 w 576"/>
                  <a:gd name="T63" fmla="*/ 256 h 360"/>
                  <a:gd name="T64" fmla="*/ 562 w 576"/>
                  <a:gd name="T65" fmla="*/ 200 h 360"/>
                  <a:gd name="T66" fmla="*/ 540 w 576"/>
                  <a:gd name="T67" fmla="*/ 150 h 360"/>
                  <a:gd name="T68" fmla="*/ 510 w 576"/>
                  <a:gd name="T69" fmla="*/ 104 h 360"/>
                  <a:gd name="T70" fmla="*/ 470 w 576"/>
                  <a:gd name="T71" fmla="*/ 66 h 360"/>
                  <a:gd name="T72" fmla="*/ 424 w 576"/>
                  <a:gd name="T73" fmla="*/ 34 h 360"/>
                  <a:gd name="T74" fmla="*/ 374 w 576"/>
                  <a:gd name="T75" fmla="*/ 14 h 360"/>
                  <a:gd name="T76" fmla="*/ 318 w 576"/>
                  <a:gd name="T77" fmla="*/ 2 h 360"/>
                  <a:gd name="T78" fmla="*/ 288 w 576"/>
                  <a:gd name="T79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6" h="360">
                    <a:moveTo>
                      <a:pt x="288" y="0"/>
                    </a:moveTo>
                    <a:lnTo>
                      <a:pt x="288" y="0"/>
                    </a:lnTo>
                    <a:lnTo>
                      <a:pt x="258" y="2"/>
                    </a:lnTo>
                    <a:lnTo>
                      <a:pt x="230" y="6"/>
                    </a:lnTo>
                    <a:lnTo>
                      <a:pt x="204" y="14"/>
                    </a:lnTo>
                    <a:lnTo>
                      <a:pt x="176" y="22"/>
                    </a:lnTo>
                    <a:lnTo>
                      <a:pt x="152" y="34"/>
                    </a:lnTo>
                    <a:lnTo>
                      <a:pt x="128" y="50"/>
                    </a:lnTo>
                    <a:lnTo>
                      <a:pt x="106" y="66"/>
                    </a:lnTo>
                    <a:lnTo>
                      <a:pt x="86" y="84"/>
                    </a:lnTo>
                    <a:lnTo>
                      <a:pt x="66" y="104"/>
                    </a:lnTo>
                    <a:lnTo>
                      <a:pt x="50" y="126"/>
                    </a:lnTo>
                    <a:lnTo>
                      <a:pt x="36" y="150"/>
                    </a:lnTo>
                    <a:lnTo>
                      <a:pt x="24" y="174"/>
                    </a:lnTo>
                    <a:lnTo>
                      <a:pt x="14" y="200"/>
                    </a:lnTo>
                    <a:lnTo>
                      <a:pt x="6" y="228"/>
                    </a:lnTo>
                    <a:lnTo>
                      <a:pt x="2" y="25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360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8" y="286"/>
                    </a:lnTo>
                    <a:lnTo>
                      <a:pt x="58" y="286"/>
                    </a:lnTo>
                    <a:lnTo>
                      <a:pt x="60" y="262"/>
                    </a:lnTo>
                    <a:lnTo>
                      <a:pt x="64" y="240"/>
                    </a:lnTo>
                    <a:lnTo>
                      <a:pt x="70" y="218"/>
                    </a:lnTo>
                    <a:lnTo>
                      <a:pt x="78" y="196"/>
                    </a:lnTo>
                    <a:lnTo>
                      <a:pt x="86" y="176"/>
                    </a:lnTo>
                    <a:lnTo>
                      <a:pt x="98" y="158"/>
                    </a:lnTo>
                    <a:lnTo>
                      <a:pt x="112" y="140"/>
                    </a:lnTo>
                    <a:lnTo>
                      <a:pt x="126" y="124"/>
                    </a:lnTo>
                    <a:lnTo>
                      <a:pt x="142" y="110"/>
                    </a:lnTo>
                    <a:lnTo>
                      <a:pt x="160" y="96"/>
                    </a:lnTo>
                    <a:lnTo>
                      <a:pt x="180" y="86"/>
                    </a:lnTo>
                    <a:lnTo>
                      <a:pt x="200" y="76"/>
                    </a:lnTo>
                    <a:lnTo>
                      <a:pt x="220" y="68"/>
                    </a:lnTo>
                    <a:lnTo>
                      <a:pt x="242" y="62"/>
                    </a:lnTo>
                    <a:lnTo>
                      <a:pt x="264" y="60"/>
                    </a:lnTo>
                    <a:lnTo>
                      <a:pt x="288" y="58"/>
                    </a:lnTo>
                    <a:lnTo>
                      <a:pt x="288" y="58"/>
                    </a:lnTo>
                    <a:lnTo>
                      <a:pt x="312" y="60"/>
                    </a:lnTo>
                    <a:lnTo>
                      <a:pt x="334" y="62"/>
                    </a:lnTo>
                    <a:lnTo>
                      <a:pt x="356" y="68"/>
                    </a:lnTo>
                    <a:lnTo>
                      <a:pt x="378" y="76"/>
                    </a:lnTo>
                    <a:lnTo>
                      <a:pt x="398" y="86"/>
                    </a:lnTo>
                    <a:lnTo>
                      <a:pt x="416" y="96"/>
                    </a:lnTo>
                    <a:lnTo>
                      <a:pt x="434" y="110"/>
                    </a:lnTo>
                    <a:lnTo>
                      <a:pt x="450" y="124"/>
                    </a:lnTo>
                    <a:lnTo>
                      <a:pt x="464" y="140"/>
                    </a:lnTo>
                    <a:lnTo>
                      <a:pt x="478" y="158"/>
                    </a:lnTo>
                    <a:lnTo>
                      <a:pt x="490" y="176"/>
                    </a:lnTo>
                    <a:lnTo>
                      <a:pt x="500" y="196"/>
                    </a:lnTo>
                    <a:lnTo>
                      <a:pt x="508" y="218"/>
                    </a:lnTo>
                    <a:lnTo>
                      <a:pt x="514" y="240"/>
                    </a:lnTo>
                    <a:lnTo>
                      <a:pt x="516" y="262"/>
                    </a:lnTo>
                    <a:lnTo>
                      <a:pt x="518" y="286"/>
                    </a:lnTo>
                    <a:lnTo>
                      <a:pt x="518" y="286"/>
                    </a:lnTo>
                    <a:lnTo>
                      <a:pt x="518" y="360"/>
                    </a:lnTo>
                    <a:lnTo>
                      <a:pt x="576" y="360"/>
                    </a:lnTo>
                    <a:lnTo>
                      <a:pt x="576" y="360"/>
                    </a:lnTo>
                    <a:lnTo>
                      <a:pt x="576" y="286"/>
                    </a:lnTo>
                    <a:lnTo>
                      <a:pt x="576" y="286"/>
                    </a:lnTo>
                    <a:lnTo>
                      <a:pt x="574" y="256"/>
                    </a:lnTo>
                    <a:lnTo>
                      <a:pt x="570" y="228"/>
                    </a:lnTo>
                    <a:lnTo>
                      <a:pt x="562" y="200"/>
                    </a:lnTo>
                    <a:lnTo>
                      <a:pt x="552" y="174"/>
                    </a:lnTo>
                    <a:lnTo>
                      <a:pt x="540" y="150"/>
                    </a:lnTo>
                    <a:lnTo>
                      <a:pt x="526" y="126"/>
                    </a:lnTo>
                    <a:lnTo>
                      <a:pt x="510" y="104"/>
                    </a:lnTo>
                    <a:lnTo>
                      <a:pt x="490" y="84"/>
                    </a:lnTo>
                    <a:lnTo>
                      <a:pt x="470" y="66"/>
                    </a:lnTo>
                    <a:lnTo>
                      <a:pt x="448" y="48"/>
                    </a:lnTo>
                    <a:lnTo>
                      <a:pt x="424" y="34"/>
                    </a:lnTo>
                    <a:lnTo>
                      <a:pt x="400" y="22"/>
                    </a:lnTo>
                    <a:lnTo>
                      <a:pt x="374" y="14"/>
                    </a:lnTo>
                    <a:lnTo>
                      <a:pt x="346" y="6"/>
                    </a:lnTo>
                    <a:lnTo>
                      <a:pt x="318" y="2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565"/>
                <a:endParaRPr lang="en-US" sz="2400">
                  <a:solidFill>
                    <a:prstClr val="black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9" name="Freeform 199">
                <a:extLst>
                  <a:ext uri="{FF2B5EF4-FFF2-40B4-BE49-F238E27FC236}">
                    <a16:creationId xmlns:a16="http://schemas.microsoft.com/office/drawing/2014/main" id="{C30B06DF-07A7-770F-11B7-D21F7B9BA199}"/>
                  </a:ext>
                </a:extLst>
              </p:cNvPr>
              <p:cNvSpPr/>
              <p:nvPr/>
            </p:nvSpPr>
            <p:spPr bwMode="auto">
              <a:xfrm>
                <a:off x="2517775" y="1590675"/>
                <a:ext cx="133350" cy="342900"/>
              </a:xfrm>
              <a:custGeom>
                <a:avLst/>
                <a:gdLst>
                  <a:gd name="T0" fmla="*/ 60 w 84"/>
                  <a:gd name="T1" fmla="*/ 0 h 216"/>
                  <a:gd name="T2" fmla="*/ 24 w 84"/>
                  <a:gd name="T3" fmla="*/ 0 h 216"/>
                  <a:gd name="T4" fmla="*/ 24 w 84"/>
                  <a:gd name="T5" fmla="*/ 0 h 216"/>
                  <a:gd name="T6" fmla="*/ 14 w 84"/>
                  <a:gd name="T7" fmla="*/ 2 h 216"/>
                  <a:gd name="T8" fmla="*/ 6 w 84"/>
                  <a:gd name="T9" fmla="*/ 8 h 216"/>
                  <a:gd name="T10" fmla="*/ 2 w 84"/>
                  <a:gd name="T11" fmla="*/ 16 h 216"/>
                  <a:gd name="T12" fmla="*/ 0 w 84"/>
                  <a:gd name="T13" fmla="*/ 24 h 216"/>
                  <a:gd name="T14" fmla="*/ 0 w 84"/>
                  <a:gd name="T15" fmla="*/ 192 h 216"/>
                  <a:gd name="T16" fmla="*/ 0 w 84"/>
                  <a:gd name="T17" fmla="*/ 192 h 216"/>
                  <a:gd name="T18" fmla="*/ 2 w 84"/>
                  <a:gd name="T19" fmla="*/ 202 h 216"/>
                  <a:gd name="T20" fmla="*/ 6 w 84"/>
                  <a:gd name="T21" fmla="*/ 210 h 216"/>
                  <a:gd name="T22" fmla="*/ 14 w 84"/>
                  <a:gd name="T23" fmla="*/ 214 h 216"/>
                  <a:gd name="T24" fmla="*/ 24 w 84"/>
                  <a:gd name="T25" fmla="*/ 216 h 216"/>
                  <a:gd name="T26" fmla="*/ 60 w 84"/>
                  <a:gd name="T27" fmla="*/ 216 h 216"/>
                  <a:gd name="T28" fmla="*/ 60 w 84"/>
                  <a:gd name="T29" fmla="*/ 216 h 216"/>
                  <a:gd name="T30" fmla="*/ 70 w 84"/>
                  <a:gd name="T31" fmla="*/ 214 h 216"/>
                  <a:gd name="T32" fmla="*/ 76 w 84"/>
                  <a:gd name="T33" fmla="*/ 210 h 216"/>
                  <a:gd name="T34" fmla="*/ 82 w 84"/>
                  <a:gd name="T35" fmla="*/ 202 h 216"/>
                  <a:gd name="T36" fmla="*/ 84 w 84"/>
                  <a:gd name="T37" fmla="*/ 192 h 216"/>
                  <a:gd name="T38" fmla="*/ 84 w 84"/>
                  <a:gd name="T39" fmla="*/ 24 h 216"/>
                  <a:gd name="T40" fmla="*/ 84 w 84"/>
                  <a:gd name="T41" fmla="*/ 24 h 216"/>
                  <a:gd name="T42" fmla="*/ 82 w 84"/>
                  <a:gd name="T43" fmla="*/ 16 h 216"/>
                  <a:gd name="T44" fmla="*/ 76 w 84"/>
                  <a:gd name="T45" fmla="*/ 8 h 216"/>
                  <a:gd name="T46" fmla="*/ 70 w 84"/>
                  <a:gd name="T47" fmla="*/ 2 h 216"/>
                  <a:gd name="T48" fmla="*/ 60 w 84"/>
                  <a:gd name="T49" fmla="*/ 0 h 216"/>
                  <a:gd name="T50" fmla="*/ 60 w 84"/>
                  <a:gd name="T5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216">
                    <a:moveTo>
                      <a:pt x="60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202"/>
                    </a:lnTo>
                    <a:lnTo>
                      <a:pt x="6" y="210"/>
                    </a:lnTo>
                    <a:lnTo>
                      <a:pt x="14" y="214"/>
                    </a:lnTo>
                    <a:lnTo>
                      <a:pt x="24" y="216"/>
                    </a:lnTo>
                    <a:lnTo>
                      <a:pt x="60" y="216"/>
                    </a:lnTo>
                    <a:lnTo>
                      <a:pt x="60" y="216"/>
                    </a:lnTo>
                    <a:lnTo>
                      <a:pt x="70" y="214"/>
                    </a:lnTo>
                    <a:lnTo>
                      <a:pt x="76" y="210"/>
                    </a:lnTo>
                    <a:lnTo>
                      <a:pt x="82" y="202"/>
                    </a:lnTo>
                    <a:lnTo>
                      <a:pt x="84" y="192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2" y="16"/>
                    </a:lnTo>
                    <a:lnTo>
                      <a:pt x="76" y="8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565"/>
                <a:endParaRPr lang="en-US" sz="2400">
                  <a:solidFill>
                    <a:prstClr val="black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0" name="Freeform 200">
                <a:extLst>
                  <a:ext uri="{FF2B5EF4-FFF2-40B4-BE49-F238E27FC236}">
                    <a16:creationId xmlns:a16="http://schemas.microsoft.com/office/drawing/2014/main" id="{5C076C9D-BBE4-D990-410B-AB03BD231002}"/>
                  </a:ext>
                </a:extLst>
              </p:cNvPr>
              <p:cNvSpPr/>
              <p:nvPr/>
            </p:nvSpPr>
            <p:spPr bwMode="auto">
              <a:xfrm>
                <a:off x="2990850" y="1590675"/>
                <a:ext cx="133350" cy="342900"/>
              </a:xfrm>
              <a:custGeom>
                <a:avLst/>
                <a:gdLst>
                  <a:gd name="T0" fmla="*/ 60 w 84"/>
                  <a:gd name="T1" fmla="*/ 0 h 216"/>
                  <a:gd name="T2" fmla="*/ 22 w 84"/>
                  <a:gd name="T3" fmla="*/ 0 h 216"/>
                  <a:gd name="T4" fmla="*/ 22 w 84"/>
                  <a:gd name="T5" fmla="*/ 0 h 216"/>
                  <a:gd name="T6" fmla="*/ 14 w 84"/>
                  <a:gd name="T7" fmla="*/ 2 h 216"/>
                  <a:gd name="T8" fmla="*/ 6 w 84"/>
                  <a:gd name="T9" fmla="*/ 8 h 216"/>
                  <a:gd name="T10" fmla="*/ 2 w 84"/>
                  <a:gd name="T11" fmla="*/ 16 h 216"/>
                  <a:gd name="T12" fmla="*/ 0 w 84"/>
                  <a:gd name="T13" fmla="*/ 24 h 216"/>
                  <a:gd name="T14" fmla="*/ 0 w 84"/>
                  <a:gd name="T15" fmla="*/ 192 h 216"/>
                  <a:gd name="T16" fmla="*/ 0 w 84"/>
                  <a:gd name="T17" fmla="*/ 192 h 216"/>
                  <a:gd name="T18" fmla="*/ 2 w 84"/>
                  <a:gd name="T19" fmla="*/ 202 h 216"/>
                  <a:gd name="T20" fmla="*/ 6 w 84"/>
                  <a:gd name="T21" fmla="*/ 210 h 216"/>
                  <a:gd name="T22" fmla="*/ 14 w 84"/>
                  <a:gd name="T23" fmla="*/ 214 h 216"/>
                  <a:gd name="T24" fmla="*/ 22 w 84"/>
                  <a:gd name="T25" fmla="*/ 216 h 216"/>
                  <a:gd name="T26" fmla="*/ 60 w 84"/>
                  <a:gd name="T27" fmla="*/ 216 h 216"/>
                  <a:gd name="T28" fmla="*/ 60 w 84"/>
                  <a:gd name="T29" fmla="*/ 216 h 216"/>
                  <a:gd name="T30" fmla="*/ 68 w 84"/>
                  <a:gd name="T31" fmla="*/ 214 h 216"/>
                  <a:gd name="T32" fmla="*/ 76 w 84"/>
                  <a:gd name="T33" fmla="*/ 210 h 216"/>
                  <a:gd name="T34" fmla="*/ 82 w 84"/>
                  <a:gd name="T35" fmla="*/ 202 h 216"/>
                  <a:gd name="T36" fmla="*/ 84 w 84"/>
                  <a:gd name="T37" fmla="*/ 192 h 216"/>
                  <a:gd name="T38" fmla="*/ 84 w 84"/>
                  <a:gd name="T39" fmla="*/ 24 h 216"/>
                  <a:gd name="T40" fmla="*/ 84 w 84"/>
                  <a:gd name="T41" fmla="*/ 24 h 216"/>
                  <a:gd name="T42" fmla="*/ 82 w 84"/>
                  <a:gd name="T43" fmla="*/ 16 h 216"/>
                  <a:gd name="T44" fmla="*/ 76 w 84"/>
                  <a:gd name="T45" fmla="*/ 8 h 216"/>
                  <a:gd name="T46" fmla="*/ 68 w 84"/>
                  <a:gd name="T47" fmla="*/ 2 h 216"/>
                  <a:gd name="T48" fmla="*/ 60 w 84"/>
                  <a:gd name="T49" fmla="*/ 0 h 216"/>
                  <a:gd name="T50" fmla="*/ 60 w 84"/>
                  <a:gd name="T5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216">
                    <a:moveTo>
                      <a:pt x="60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202"/>
                    </a:lnTo>
                    <a:lnTo>
                      <a:pt x="6" y="210"/>
                    </a:lnTo>
                    <a:lnTo>
                      <a:pt x="14" y="214"/>
                    </a:lnTo>
                    <a:lnTo>
                      <a:pt x="22" y="216"/>
                    </a:lnTo>
                    <a:lnTo>
                      <a:pt x="60" y="216"/>
                    </a:lnTo>
                    <a:lnTo>
                      <a:pt x="60" y="216"/>
                    </a:lnTo>
                    <a:lnTo>
                      <a:pt x="68" y="214"/>
                    </a:lnTo>
                    <a:lnTo>
                      <a:pt x="76" y="210"/>
                    </a:lnTo>
                    <a:lnTo>
                      <a:pt x="82" y="202"/>
                    </a:lnTo>
                    <a:lnTo>
                      <a:pt x="84" y="192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2" y="16"/>
                    </a:lnTo>
                    <a:lnTo>
                      <a:pt x="76" y="8"/>
                    </a:lnTo>
                    <a:lnTo>
                      <a:pt x="6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565"/>
                <a:endParaRPr lang="en-US" sz="2400">
                  <a:solidFill>
                    <a:prstClr val="black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pic>
        <p:nvPicPr>
          <p:cNvPr id="34" name="图片 33" descr="圆圈&#10;&#10;低可信度描述已自动生成">
            <a:extLst>
              <a:ext uri="{FF2B5EF4-FFF2-40B4-BE49-F238E27FC236}">
                <a16:creationId xmlns:a16="http://schemas.microsoft.com/office/drawing/2014/main" id="{3076D899-7B62-ED42-647B-A4EAB810A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83" y="342896"/>
            <a:ext cx="1223971" cy="62389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5AAD669-047C-E941-32E2-44BAFB6D15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t="10250" r="18666"/>
          <a:stretch/>
        </p:blipFill>
        <p:spPr>
          <a:xfrm>
            <a:off x="7703820" y="1270594"/>
            <a:ext cx="4263390" cy="4235844"/>
          </a:xfrm>
          <a:prstGeom prst="rect">
            <a:avLst/>
          </a:prstGeom>
        </p:spPr>
      </p:pic>
      <p:sp>
        <p:nvSpPr>
          <p:cNvPr id="24" name="箭头: 右 23">
            <a:extLst>
              <a:ext uri="{FF2B5EF4-FFF2-40B4-BE49-F238E27FC236}">
                <a16:creationId xmlns:a16="http://schemas.microsoft.com/office/drawing/2014/main" id="{071EF6D5-D77A-005A-E99B-28B09F7247C4}"/>
              </a:ext>
            </a:extLst>
          </p:cNvPr>
          <p:cNvSpPr/>
          <p:nvPr/>
        </p:nvSpPr>
        <p:spPr>
          <a:xfrm rot="13422402">
            <a:off x="11102452" y="4425139"/>
            <a:ext cx="422910" cy="3448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75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51B305B-5475-8DB9-36FC-8B25C43A9C73}"/>
              </a:ext>
            </a:extLst>
          </p:cNvPr>
          <p:cNvSpPr txBox="1">
            <a:spLocks/>
          </p:cNvSpPr>
          <p:nvPr/>
        </p:nvSpPr>
        <p:spPr>
          <a:xfrm>
            <a:off x="4648200" y="200025"/>
            <a:ext cx="2733675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065BE8-3189-69BE-9ED4-2BD321582481}"/>
              </a:ext>
            </a:extLst>
          </p:cNvPr>
          <p:cNvSpPr txBox="1">
            <a:spLocks/>
          </p:cNvSpPr>
          <p:nvPr/>
        </p:nvSpPr>
        <p:spPr>
          <a:xfrm>
            <a:off x="1708879" y="834390"/>
            <a:ext cx="9737706" cy="55187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头颅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MRI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提示左侧顶叶可见片状、斑片状异常信号影，较大者最大截面大小约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36×24mm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，考虑脑出血或出血性脑梗塞，头颅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MRA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未发现血管畸形或血管瘤。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诊断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考虑脑梗后出血</a:t>
            </a:r>
            <a:r>
              <a:rPr lang="en-US" altLang="zh-CN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、原发免疫性血小板减少症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：不排除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TPO-RA AE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，予暂停艾曲泊帕，中性治疗后病灶吸收出院，住院期间监测血象血小板有下降趋势；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：出院后</a:t>
            </a:r>
            <a:r>
              <a:rPr lang="zh-CN" altLang="en-US" sz="24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继续停服艾曲泊帕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，血小板持续下降，最低降至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8*10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，后间断口服艾曲泊帕，血小板可波动在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20+—30+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，月经持续增多，伴中度贫血。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9818C078-09F1-095A-6FFD-0E235C973B7C}"/>
              </a:ext>
            </a:extLst>
          </p:cNvPr>
          <p:cNvGrpSpPr/>
          <p:nvPr/>
        </p:nvGrpSpPr>
        <p:grpSpPr>
          <a:xfrm>
            <a:off x="502799" y="1216025"/>
            <a:ext cx="860831" cy="850519"/>
            <a:chOff x="5689318" y="1649965"/>
            <a:chExt cx="645623" cy="637889"/>
          </a:xfrm>
        </p:grpSpPr>
        <p:sp>
          <p:nvSpPr>
            <p:cNvPr id="5" name="Oval 30">
              <a:extLst>
                <a:ext uri="{FF2B5EF4-FFF2-40B4-BE49-F238E27FC236}">
                  <a16:creationId xmlns:a16="http://schemas.microsoft.com/office/drawing/2014/main" id="{EA7969DA-36C6-D278-ABC6-420F4B6BEDC7}"/>
                </a:ext>
              </a:extLst>
            </p:cNvPr>
            <p:cNvSpPr/>
            <p:nvPr/>
          </p:nvSpPr>
          <p:spPr>
            <a:xfrm>
              <a:off x="5708365" y="1690892"/>
              <a:ext cx="596962" cy="5969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" name="Rectangle 31">
              <a:extLst>
                <a:ext uri="{FF2B5EF4-FFF2-40B4-BE49-F238E27FC236}">
                  <a16:creationId xmlns:a16="http://schemas.microsoft.com/office/drawing/2014/main" id="{6F5D046C-6064-E88C-5D17-5384129AED75}"/>
                </a:ext>
              </a:extLst>
            </p:cNvPr>
            <p:cNvSpPr/>
            <p:nvPr/>
          </p:nvSpPr>
          <p:spPr>
            <a:xfrm>
              <a:off x="5689318" y="1649965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26675B46-95E3-6BBD-675B-25ADF5F89BF2}"/>
              </a:ext>
            </a:extLst>
          </p:cNvPr>
          <p:cNvGrpSpPr/>
          <p:nvPr/>
        </p:nvGrpSpPr>
        <p:grpSpPr>
          <a:xfrm>
            <a:off x="502579" y="2374630"/>
            <a:ext cx="860831" cy="863844"/>
            <a:chOff x="5689153" y="2518919"/>
            <a:chExt cx="645623" cy="647883"/>
          </a:xfrm>
        </p:grpSpPr>
        <p:sp>
          <p:nvSpPr>
            <p:cNvPr id="8" name="Oval 28">
              <a:extLst>
                <a:ext uri="{FF2B5EF4-FFF2-40B4-BE49-F238E27FC236}">
                  <a16:creationId xmlns:a16="http://schemas.microsoft.com/office/drawing/2014/main" id="{ED9D622F-CD7A-0CF0-83D2-3D57E7270EF0}"/>
                </a:ext>
              </a:extLst>
            </p:cNvPr>
            <p:cNvSpPr/>
            <p:nvPr/>
          </p:nvSpPr>
          <p:spPr>
            <a:xfrm>
              <a:off x="5718525" y="2569840"/>
              <a:ext cx="596962" cy="5969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id="{BFDC3C01-0058-3F19-B8D4-C62C7B37F02A}"/>
                </a:ext>
              </a:extLst>
            </p:cNvPr>
            <p:cNvSpPr/>
            <p:nvPr/>
          </p:nvSpPr>
          <p:spPr>
            <a:xfrm>
              <a:off x="5689153" y="2518919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4C0C99E5-0837-E3B3-150B-E08121950330}"/>
              </a:ext>
            </a:extLst>
          </p:cNvPr>
          <p:cNvGrpSpPr/>
          <p:nvPr/>
        </p:nvGrpSpPr>
        <p:grpSpPr>
          <a:xfrm>
            <a:off x="531047" y="3564065"/>
            <a:ext cx="860831" cy="850519"/>
            <a:chOff x="5710504" y="3410994"/>
            <a:chExt cx="645623" cy="637889"/>
          </a:xfrm>
        </p:grpSpPr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E8E3326B-8ACF-5631-1DBE-E6B3C47CE38F}"/>
                </a:ext>
              </a:extLst>
            </p:cNvPr>
            <p:cNvSpPr/>
            <p:nvPr/>
          </p:nvSpPr>
          <p:spPr>
            <a:xfrm>
              <a:off x="5729551" y="3451921"/>
              <a:ext cx="596962" cy="5969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 defTabSz="608330"/>
              <a:endParaRPr lang="en-US" sz="24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Rectangle 27">
              <a:extLst>
                <a:ext uri="{FF2B5EF4-FFF2-40B4-BE49-F238E27FC236}">
                  <a16:creationId xmlns:a16="http://schemas.microsoft.com/office/drawing/2014/main" id="{4E65FB51-6E59-7FA1-C544-47FF6F851564}"/>
                </a:ext>
              </a:extLst>
            </p:cNvPr>
            <p:cNvSpPr/>
            <p:nvPr/>
          </p:nvSpPr>
          <p:spPr>
            <a:xfrm>
              <a:off x="5710504" y="3410994"/>
              <a:ext cx="645623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330"/>
              <a:endParaRPr lang="en-US" sz="4000" dirty="0">
                <a:solidFill>
                  <a:prstClr val="white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Sosa Regular"/>
                <a:sym typeface="FZHei-B01S" panose="02010601030101010101" pitchFamily="2" charset="-122"/>
              </a:endParaRPr>
            </a:p>
          </p:txBody>
        </p:sp>
      </p:grpSp>
      <p:sp>
        <p:nvSpPr>
          <p:cNvPr id="13" name="Freeform 19">
            <a:extLst>
              <a:ext uri="{FF2B5EF4-FFF2-40B4-BE49-F238E27FC236}">
                <a16:creationId xmlns:a16="http://schemas.microsoft.com/office/drawing/2014/main" id="{2F788597-20B8-76BB-C7F5-BDCB001568D9}"/>
              </a:ext>
            </a:extLst>
          </p:cNvPr>
          <p:cNvSpPr>
            <a:spLocks noEditPoints="1"/>
          </p:cNvSpPr>
          <p:nvPr/>
        </p:nvSpPr>
        <p:spPr bwMode="auto">
          <a:xfrm>
            <a:off x="836338" y="3803625"/>
            <a:ext cx="284287" cy="438831"/>
          </a:xfrm>
          <a:custGeom>
            <a:avLst/>
            <a:gdLst/>
            <a:ahLst/>
            <a:cxnLst>
              <a:cxn ang="0">
                <a:pos x="1392" y="1"/>
              </a:cxn>
              <a:cxn ang="0">
                <a:pos x="1423" y="8"/>
              </a:cxn>
              <a:cxn ang="0">
                <a:pos x="1447" y="24"/>
              </a:cxn>
              <a:cxn ang="0">
                <a:pos x="1470" y="56"/>
              </a:cxn>
              <a:cxn ang="0">
                <a:pos x="1485" y="117"/>
              </a:cxn>
              <a:cxn ang="0">
                <a:pos x="1488" y="2107"/>
              </a:cxn>
              <a:cxn ang="0">
                <a:pos x="1475" y="2205"/>
              </a:cxn>
              <a:cxn ang="0">
                <a:pos x="1452" y="2259"/>
              </a:cxn>
              <a:cxn ang="0">
                <a:pos x="1429" y="2281"/>
              </a:cxn>
              <a:cxn ang="0">
                <a:pos x="1400" y="2294"/>
              </a:cxn>
              <a:cxn ang="0">
                <a:pos x="1188" y="2297"/>
              </a:cxn>
              <a:cxn ang="0">
                <a:pos x="812" y="2297"/>
              </a:cxn>
              <a:cxn ang="0">
                <a:pos x="730" y="2297"/>
              </a:cxn>
              <a:cxn ang="0">
                <a:pos x="549" y="2297"/>
              </a:cxn>
              <a:cxn ang="0">
                <a:pos x="105" y="2297"/>
              </a:cxn>
              <a:cxn ang="0">
                <a:pos x="73" y="2289"/>
              </a:cxn>
              <a:cxn ang="0">
                <a:pos x="47" y="2270"/>
              </a:cxn>
              <a:cxn ang="0">
                <a:pos x="24" y="2238"/>
              </a:cxn>
              <a:cxn ang="0">
                <a:pos x="5" y="2167"/>
              </a:cxn>
              <a:cxn ang="0">
                <a:pos x="0" y="192"/>
              </a:cxn>
              <a:cxn ang="0">
                <a:pos x="8" y="84"/>
              </a:cxn>
              <a:cxn ang="0">
                <a:pos x="33" y="33"/>
              </a:cxn>
              <a:cxn ang="0">
                <a:pos x="52" y="15"/>
              </a:cxn>
              <a:cxn ang="0">
                <a:pos x="80" y="4"/>
              </a:cxn>
              <a:cxn ang="0">
                <a:pos x="115" y="0"/>
              </a:cxn>
              <a:cxn ang="0">
                <a:pos x="762" y="2145"/>
              </a:cxn>
              <a:cxn ang="0">
                <a:pos x="782" y="2156"/>
              </a:cxn>
              <a:cxn ang="0">
                <a:pos x="798" y="2174"/>
              </a:cxn>
              <a:cxn ang="0">
                <a:pos x="805" y="2196"/>
              </a:cxn>
              <a:cxn ang="0">
                <a:pos x="802" y="2221"/>
              </a:cxn>
              <a:cxn ang="0">
                <a:pos x="790" y="2242"/>
              </a:cxn>
              <a:cxn ang="0">
                <a:pos x="773" y="2256"/>
              </a:cxn>
              <a:cxn ang="0">
                <a:pos x="750" y="2263"/>
              </a:cxn>
              <a:cxn ang="0">
                <a:pos x="726" y="2261"/>
              </a:cxn>
              <a:cxn ang="0">
                <a:pos x="705" y="2250"/>
              </a:cxn>
              <a:cxn ang="0">
                <a:pos x="691" y="2231"/>
              </a:cxn>
              <a:cxn ang="0">
                <a:pos x="684" y="2209"/>
              </a:cxn>
              <a:cxn ang="0">
                <a:pos x="686" y="2185"/>
              </a:cxn>
              <a:cxn ang="0">
                <a:pos x="697" y="2165"/>
              </a:cxn>
              <a:cxn ang="0">
                <a:pos x="715" y="2149"/>
              </a:cxn>
              <a:cxn ang="0">
                <a:pos x="738" y="2143"/>
              </a:cxn>
              <a:cxn ang="0">
                <a:pos x="1361" y="2056"/>
              </a:cxn>
              <a:cxn ang="0">
                <a:pos x="274" y="2001"/>
              </a:cxn>
              <a:cxn ang="0">
                <a:pos x="115" y="150"/>
              </a:cxn>
              <a:cxn ang="0">
                <a:pos x="1396" y="157"/>
              </a:cxn>
              <a:cxn ang="0">
                <a:pos x="1415" y="183"/>
              </a:cxn>
              <a:cxn ang="0">
                <a:pos x="1412" y="2084"/>
              </a:cxn>
              <a:cxn ang="0">
                <a:pos x="1389" y="2106"/>
              </a:cxn>
              <a:cxn ang="0">
                <a:pos x="1045" y="2109"/>
              </a:cxn>
              <a:cxn ang="0">
                <a:pos x="779" y="2109"/>
              </a:cxn>
              <a:cxn ang="0">
                <a:pos x="709" y="2109"/>
              </a:cxn>
              <a:cxn ang="0">
                <a:pos x="443" y="2109"/>
              </a:cxn>
              <a:cxn ang="0">
                <a:pos x="98" y="2106"/>
              </a:cxn>
              <a:cxn ang="0">
                <a:pos x="76" y="2084"/>
              </a:cxn>
              <a:cxn ang="0">
                <a:pos x="74" y="183"/>
              </a:cxn>
              <a:cxn ang="0">
                <a:pos x="91" y="157"/>
              </a:cxn>
            </a:cxnLst>
            <a:rect l="0" t="0" r="r" b="b"/>
            <a:pathLst>
              <a:path w="1488" h="2297">
                <a:moveTo>
                  <a:pt x="115" y="0"/>
                </a:moveTo>
                <a:lnTo>
                  <a:pt x="1373" y="0"/>
                </a:lnTo>
                <a:lnTo>
                  <a:pt x="1383" y="0"/>
                </a:lnTo>
                <a:lnTo>
                  <a:pt x="1392" y="1"/>
                </a:lnTo>
                <a:lnTo>
                  <a:pt x="1400" y="2"/>
                </a:lnTo>
                <a:lnTo>
                  <a:pt x="1409" y="4"/>
                </a:lnTo>
                <a:lnTo>
                  <a:pt x="1416" y="6"/>
                </a:lnTo>
                <a:lnTo>
                  <a:pt x="1423" y="8"/>
                </a:lnTo>
                <a:lnTo>
                  <a:pt x="1429" y="11"/>
                </a:lnTo>
                <a:lnTo>
                  <a:pt x="1435" y="15"/>
                </a:lnTo>
                <a:lnTo>
                  <a:pt x="1441" y="18"/>
                </a:lnTo>
                <a:lnTo>
                  <a:pt x="1447" y="24"/>
                </a:lnTo>
                <a:lnTo>
                  <a:pt x="1452" y="28"/>
                </a:lnTo>
                <a:lnTo>
                  <a:pt x="1456" y="33"/>
                </a:lnTo>
                <a:lnTo>
                  <a:pt x="1464" y="44"/>
                </a:lnTo>
                <a:lnTo>
                  <a:pt x="1470" y="56"/>
                </a:lnTo>
                <a:lnTo>
                  <a:pt x="1475" y="70"/>
                </a:lnTo>
                <a:lnTo>
                  <a:pt x="1479" y="84"/>
                </a:lnTo>
                <a:lnTo>
                  <a:pt x="1483" y="101"/>
                </a:lnTo>
                <a:lnTo>
                  <a:pt x="1485" y="117"/>
                </a:lnTo>
                <a:lnTo>
                  <a:pt x="1488" y="153"/>
                </a:lnTo>
                <a:lnTo>
                  <a:pt x="1488" y="192"/>
                </a:lnTo>
                <a:lnTo>
                  <a:pt x="1488" y="2067"/>
                </a:lnTo>
                <a:lnTo>
                  <a:pt x="1488" y="2107"/>
                </a:lnTo>
                <a:lnTo>
                  <a:pt x="1485" y="2147"/>
                </a:lnTo>
                <a:lnTo>
                  <a:pt x="1483" y="2167"/>
                </a:lnTo>
                <a:lnTo>
                  <a:pt x="1479" y="2186"/>
                </a:lnTo>
                <a:lnTo>
                  <a:pt x="1475" y="2205"/>
                </a:lnTo>
                <a:lnTo>
                  <a:pt x="1470" y="2221"/>
                </a:lnTo>
                <a:lnTo>
                  <a:pt x="1464" y="2238"/>
                </a:lnTo>
                <a:lnTo>
                  <a:pt x="1456" y="2252"/>
                </a:lnTo>
                <a:lnTo>
                  <a:pt x="1452" y="2259"/>
                </a:lnTo>
                <a:lnTo>
                  <a:pt x="1447" y="2265"/>
                </a:lnTo>
                <a:lnTo>
                  <a:pt x="1441" y="2270"/>
                </a:lnTo>
                <a:lnTo>
                  <a:pt x="1435" y="2276"/>
                </a:lnTo>
                <a:lnTo>
                  <a:pt x="1429" y="2281"/>
                </a:lnTo>
                <a:lnTo>
                  <a:pt x="1423" y="2285"/>
                </a:lnTo>
                <a:lnTo>
                  <a:pt x="1416" y="2289"/>
                </a:lnTo>
                <a:lnTo>
                  <a:pt x="1409" y="2292"/>
                </a:lnTo>
                <a:lnTo>
                  <a:pt x="1400" y="2294"/>
                </a:lnTo>
                <a:lnTo>
                  <a:pt x="1392" y="2296"/>
                </a:lnTo>
                <a:lnTo>
                  <a:pt x="1383" y="2297"/>
                </a:lnTo>
                <a:lnTo>
                  <a:pt x="1373" y="2297"/>
                </a:lnTo>
                <a:lnTo>
                  <a:pt x="1188" y="2297"/>
                </a:lnTo>
                <a:lnTo>
                  <a:pt x="1045" y="2297"/>
                </a:lnTo>
                <a:lnTo>
                  <a:pt x="938" y="2297"/>
                </a:lnTo>
                <a:lnTo>
                  <a:pt x="863" y="2297"/>
                </a:lnTo>
                <a:lnTo>
                  <a:pt x="812" y="2297"/>
                </a:lnTo>
                <a:lnTo>
                  <a:pt x="779" y="2297"/>
                </a:lnTo>
                <a:lnTo>
                  <a:pt x="759" y="2297"/>
                </a:lnTo>
                <a:lnTo>
                  <a:pt x="744" y="2297"/>
                </a:lnTo>
                <a:lnTo>
                  <a:pt x="730" y="2297"/>
                </a:lnTo>
                <a:lnTo>
                  <a:pt x="709" y="2297"/>
                </a:lnTo>
                <a:lnTo>
                  <a:pt x="676" y="2297"/>
                </a:lnTo>
                <a:lnTo>
                  <a:pt x="625" y="2297"/>
                </a:lnTo>
                <a:lnTo>
                  <a:pt x="549" y="2297"/>
                </a:lnTo>
                <a:lnTo>
                  <a:pt x="443" y="2297"/>
                </a:lnTo>
                <a:lnTo>
                  <a:pt x="301" y="2297"/>
                </a:lnTo>
                <a:lnTo>
                  <a:pt x="115" y="2297"/>
                </a:lnTo>
                <a:lnTo>
                  <a:pt x="105" y="2297"/>
                </a:lnTo>
                <a:lnTo>
                  <a:pt x="96" y="2296"/>
                </a:lnTo>
                <a:lnTo>
                  <a:pt x="88" y="2294"/>
                </a:lnTo>
                <a:lnTo>
                  <a:pt x="80" y="2292"/>
                </a:lnTo>
                <a:lnTo>
                  <a:pt x="73" y="2289"/>
                </a:lnTo>
                <a:lnTo>
                  <a:pt x="65" y="2285"/>
                </a:lnTo>
                <a:lnTo>
                  <a:pt x="58" y="2281"/>
                </a:lnTo>
                <a:lnTo>
                  <a:pt x="52" y="2276"/>
                </a:lnTo>
                <a:lnTo>
                  <a:pt x="47" y="2270"/>
                </a:lnTo>
                <a:lnTo>
                  <a:pt x="42" y="2265"/>
                </a:lnTo>
                <a:lnTo>
                  <a:pt x="37" y="2259"/>
                </a:lnTo>
                <a:lnTo>
                  <a:pt x="33" y="2252"/>
                </a:lnTo>
                <a:lnTo>
                  <a:pt x="24" y="2238"/>
                </a:lnTo>
                <a:lnTo>
                  <a:pt x="18" y="2221"/>
                </a:lnTo>
                <a:lnTo>
                  <a:pt x="13" y="2205"/>
                </a:lnTo>
                <a:lnTo>
                  <a:pt x="8" y="2186"/>
                </a:lnTo>
                <a:lnTo>
                  <a:pt x="5" y="2167"/>
                </a:lnTo>
                <a:lnTo>
                  <a:pt x="3" y="2147"/>
                </a:lnTo>
                <a:lnTo>
                  <a:pt x="1" y="2107"/>
                </a:lnTo>
                <a:lnTo>
                  <a:pt x="0" y="2067"/>
                </a:lnTo>
                <a:lnTo>
                  <a:pt x="0" y="192"/>
                </a:lnTo>
                <a:lnTo>
                  <a:pt x="1" y="153"/>
                </a:lnTo>
                <a:lnTo>
                  <a:pt x="3" y="117"/>
                </a:lnTo>
                <a:lnTo>
                  <a:pt x="5" y="101"/>
                </a:lnTo>
                <a:lnTo>
                  <a:pt x="8" y="84"/>
                </a:lnTo>
                <a:lnTo>
                  <a:pt x="13" y="70"/>
                </a:lnTo>
                <a:lnTo>
                  <a:pt x="18" y="56"/>
                </a:lnTo>
                <a:lnTo>
                  <a:pt x="24" y="44"/>
                </a:lnTo>
                <a:lnTo>
                  <a:pt x="33" y="33"/>
                </a:lnTo>
                <a:lnTo>
                  <a:pt x="37" y="28"/>
                </a:lnTo>
                <a:lnTo>
                  <a:pt x="42" y="23"/>
                </a:lnTo>
                <a:lnTo>
                  <a:pt x="47" y="18"/>
                </a:lnTo>
                <a:lnTo>
                  <a:pt x="52" y="15"/>
                </a:lnTo>
                <a:lnTo>
                  <a:pt x="58" y="11"/>
                </a:lnTo>
                <a:lnTo>
                  <a:pt x="65" y="8"/>
                </a:lnTo>
                <a:lnTo>
                  <a:pt x="73" y="6"/>
                </a:lnTo>
                <a:lnTo>
                  <a:pt x="80" y="4"/>
                </a:lnTo>
                <a:lnTo>
                  <a:pt x="88" y="2"/>
                </a:lnTo>
                <a:lnTo>
                  <a:pt x="96" y="1"/>
                </a:lnTo>
                <a:lnTo>
                  <a:pt x="105" y="0"/>
                </a:lnTo>
                <a:lnTo>
                  <a:pt x="115" y="0"/>
                </a:lnTo>
                <a:close/>
                <a:moveTo>
                  <a:pt x="744" y="2142"/>
                </a:moveTo>
                <a:lnTo>
                  <a:pt x="750" y="2143"/>
                </a:lnTo>
                <a:lnTo>
                  <a:pt x="757" y="2143"/>
                </a:lnTo>
                <a:lnTo>
                  <a:pt x="762" y="2145"/>
                </a:lnTo>
                <a:lnTo>
                  <a:pt x="768" y="2147"/>
                </a:lnTo>
                <a:lnTo>
                  <a:pt x="773" y="2149"/>
                </a:lnTo>
                <a:lnTo>
                  <a:pt x="778" y="2152"/>
                </a:lnTo>
                <a:lnTo>
                  <a:pt x="782" y="2156"/>
                </a:lnTo>
                <a:lnTo>
                  <a:pt x="787" y="2161"/>
                </a:lnTo>
                <a:lnTo>
                  <a:pt x="790" y="2165"/>
                </a:lnTo>
                <a:lnTo>
                  <a:pt x="795" y="2169"/>
                </a:lnTo>
                <a:lnTo>
                  <a:pt x="798" y="2174"/>
                </a:lnTo>
                <a:lnTo>
                  <a:pt x="800" y="2179"/>
                </a:lnTo>
                <a:lnTo>
                  <a:pt x="802" y="2185"/>
                </a:lnTo>
                <a:lnTo>
                  <a:pt x="804" y="2190"/>
                </a:lnTo>
                <a:lnTo>
                  <a:pt x="805" y="2196"/>
                </a:lnTo>
                <a:lnTo>
                  <a:pt x="805" y="2203"/>
                </a:lnTo>
                <a:lnTo>
                  <a:pt x="805" y="2209"/>
                </a:lnTo>
                <a:lnTo>
                  <a:pt x="804" y="2215"/>
                </a:lnTo>
                <a:lnTo>
                  <a:pt x="802" y="2221"/>
                </a:lnTo>
                <a:lnTo>
                  <a:pt x="800" y="2226"/>
                </a:lnTo>
                <a:lnTo>
                  <a:pt x="798" y="2231"/>
                </a:lnTo>
                <a:lnTo>
                  <a:pt x="795" y="2237"/>
                </a:lnTo>
                <a:lnTo>
                  <a:pt x="790" y="2242"/>
                </a:lnTo>
                <a:lnTo>
                  <a:pt x="787" y="2246"/>
                </a:lnTo>
                <a:lnTo>
                  <a:pt x="782" y="2250"/>
                </a:lnTo>
                <a:lnTo>
                  <a:pt x="778" y="2253"/>
                </a:lnTo>
                <a:lnTo>
                  <a:pt x="773" y="2256"/>
                </a:lnTo>
                <a:lnTo>
                  <a:pt x="768" y="2259"/>
                </a:lnTo>
                <a:lnTo>
                  <a:pt x="762" y="2261"/>
                </a:lnTo>
                <a:lnTo>
                  <a:pt x="757" y="2262"/>
                </a:lnTo>
                <a:lnTo>
                  <a:pt x="750" y="2263"/>
                </a:lnTo>
                <a:lnTo>
                  <a:pt x="744" y="2263"/>
                </a:lnTo>
                <a:lnTo>
                  <a:pt x="738" y="2263"/>
                </a:lnTo>
                <a:lnTo>
                  <a:pt x="732" y="2262"/>
                </a:lnTo>
                <a:lnTo>
                  <a:pt x="726" y="2261"/>
                </a:lnTo>
                <a:lnTo>
                  <a:pt x="721" y="2259"/>
                </a:lnTo>
                <a:lnTo>
                  <a:pt x="715" y="2256"/>
                </a:lnTo>
                <a:lnTo>
                  <a:pt x="710" y="2253"/>
                </a:lnTo>
                <a:lnTo>
                  <a:pt x="705" y="2250"/>
                </a:lnTo>
                <a:lnTo>
                  <a:pt x="701" y="2246"/>
                </a:lnTo>
                <a:lnTo>
                  <a:pt x="697" y="2242"/>
                </a:lnTo>
                <a:lnTo>
                  <a:pt x="694" y="2237"/>
                </a:lnTo>
                <a:lnTo>
                  <a:pt x="691" y="2231"/>
                </a:lnTo>
                <a:lnTo>
                  <a:pt x="688" y="2226"/>
                </a:lnTo>
                <a:lnTo>
                  <a:pt x="686" y="2221"/>
                </a:lnTo>
                <a:lnTo>
                  <a:pt x="685" y="2215"/>
                </a:lnTo>
                <a:lnTo>
                  <a:pt x="684" y="2209"/>
                </a:lnTo>
                <a:lnTo>
                  <a:pt x="684" y="2203"/>
                </a:lnTo>
                <a:lnTo>
                  <a:pt x="684" y="2196"/>
                </a:lnTo>
                <a:lnTo>
                  <a:pt x="685" y="2190"/>
                </a:lnTo>
                <a:lnTo>
                  <a:pt x="686" y="2185"/>
                </a:lnTo>
                <a:lnTo>
                  <a:pt x="688" y="2179"/>
                </a:lnTo>
                <a:lnTo>
                  <a:pt x="691" y="2174"/>
                </a:lnTo>
                <a:lnTo>
                  <a:pt x="694" y="2169"/>
                </a:lnTo>
                <a:lnTo>
                  <a:pt x="697" y="2165"/>
                </a:lnTo>
                <a:lnTo>
                  <a:pt x="701" y="2161"/>
                </a:lnTo>
                <a:lnTo>
                  <a:pt x="705" y="2156"/>
                </a:lnTo>
                <a:lnTo>
                  <a:pt x="710" y="2152"/>
                </a:lnTo>
                <a:lnTo>
                  <a:pt x="715" y="2149"/>
                </a:lnTo>
                <a:lnTo>
                  <a:pt x="721" y="2147"/>
                </a:lnTo>
                <a:lnTo>
                  <a:pt x="726" y="2145"/>
                </a:lnTo>
                <a:lnTo>
                  <a:pt x="732" y="2143"/>
                </a:lnTo>
                <a:lnTo>
                  <a:pt x="738" y="2143"/>
                </a:lnTo>
                <a:lnTo>
                  <a:pt x="744" y="2142"/>
                </a:lnTo>
                <a:close/>
                <a:moveTo>
                  <a:pt x="126" y="203"/>
                </a:moveTo>
                <a:lnTo>
                  <a:pt x="1361" y="203"/>
                </a:lnTo>
                <a:lnTo>
                  <a:pt x="1361" y="2056"/>
                </a:lnTo>
                <a:lnTo>
                  <a:pt x="126" y="2056"/>
                </a:lnTo>
                <a:lnTo>
                  <a:pt x="126" y="203"/>
                </a:lnTo>
                <a:close/>
                <a:moveTo>
                  <a:pt x="1257" y="257"/>
                </a:moveTo>
                <a:lnTo>
                  <a:pt x="274" y="2001"/>
                </a:lnTo>
                <a:lnTo>
                  <a:pt x="180" y="2001"/>
                </a:lnTo>
                <a:lnTo>
                  <a:pt x="180" y="257"/>
                </a:lnTo>
                <a:lnTo>
                  <a:pt x="1257" y="257"/>
                </a:lnTo>
                <a:close/>
                <a:moveTo>
                  <a:pt x="115" y="150"/>
                </a:moveTo>
                <a:lnTo>
                  <a:pt x="1373" y="150"/>
                </a:lnTo>
                <a:lnTo>
                  <a:pt x="1382" y="150"/>
                </a:lnTo>
                <a:lnTo>
                  <a:pt x="1389" y="153"/>
                </a:lnTo>
                <a:lnTo>
                  <a:pt x="1396" y="157"/>
                </a:lnTo>
                <a:lnTo>
                  <a:pt x="1402" y="162"/>
                </a:lnTo>
                <a:lnTo>
                  <a:pt x="1408" y="168"/>
                </a:lnTo>
                <a:lnTo>
                  <a:pt x="1412" y="176"/>
                </a:lnTo>
                <a:lnTo>
                  <a:pt x="1415" y="183"/>
                </a:lnTo>
                <a:lnTo>
                  <a:pt x="1415" y="192"/>
                </a:lnTo>
                <a:lnTo>
                  <a:pt x="1415" y="2067"/>
                </a:lnTo>
                <a:lnTo>
                  <a:pt x="1415" y="2075"/>
                </a:lnTo>
                <a:lnTo>
                  <a:pt x="1412" y="2084"/>
                </a:lnTo>
                <a:lnTo>
                  <a:pt x="1408" y="2091"/>
                </a:lnTo>
                <a:lnTo>
                  <a:pt x="1402" y="2097"/>
                </a:lnTo>
                <a:lnTo>
                  <a:pt x="1396" y="2102"/>
                </a:lnTo>
                <a:lnTo>
                  <a:pt x="1389" y="2106"/>
                </a:lnTo>
                <a:lnTo>
                  <a:pt x="1382" y="2108"/>
                </a:lnTo>
                <a:lnTo>
                  <a:pt x="1373" y="2109"/>
                </a:lnTo>
                <a:lnTo>
                  <a:pt x="1188" y="2109"/>
                </a:lnTo>
                <a:lnTo>
                  <a:pt x="1045" y="2109"/>
                </a:lnTo>
                <a:lnTo>
                  <a:pt x="939" y="2109"/>
                </a:lnTo>
                <a:lnTo>
                  <a:pt x="863" y="2109"/>
                </a:lnTo>
                <a:lnTo>
                  <a:pt x="812" y="2109"/>
                </a:lnTo>
                <a:lnTo>
                  <a:pt x="779" y="2109"/>
                </a:lnTo>
                <a:lnTo>
                  <a:pt x="759" y="2109"/>
                </a:lnTo>
                <a:lnTo>
                  <a:pt x="744" y="2109"/>
                </a:lnTo>
                <a:lnTo>
                  <a:pt x="730" y="2109"/>
                </a:lnTo>
                <a:lnTo>
                  <a:pt x="709" y="2109"/>
                </a:lnTo>
                <a:lnTo>
                  <a:pt x="676" y="2109"/>
                </a:lnTo>
                <a:lnTo>
                  <a:pt x="625" y="2109"/>
                </a:lnTo>
                <a:lnTo>
                  <a:pt x="549" y="2109"/>
                </a:lnTo>
                <a:lnTo>
                  <a:pt x="443" y="2109"/>
                </a:lnTo>
                <a:lnTo>
                  <a:pt x="301" y="2109"/>
                </a:lnTo>
                <a:lnTo>
                  <a:pt x="115" y="2109"/>
                </a:lnTo>
                <a:lnTo>
                  <a:pt x="107" y="2108"/>
                </a:lnTo>
                <a:lnTo>
                  <a:pt x="98" y="2106"/>
                </a:lnTo>
                <a:lnTo>
                  <a:pt x="91" y="2102"/>
                </a:lnTo>
                <a:lnTo>
                  <a:pt x="85" y="2097"/>
                </a:lnTo>
                <a:lnTo>
                  <a:pt x="80" y="2091"/>
                </a:lnTo>
                <a:lnTo>
                  <a:pt x="76" y="2084"/>
                </a:lnTo>
                <a:lnTo>
                  <a:pt x="74" y="2075"/>
                </a:lnTo>
                <a:lnTo>
                  <a:pt x="73" y="2067"/>
                </a:lnTo>
                <a:lnTo>
                  <a:pt x="73" y="192"/>
                </a:lnTo>
                <a:lnTo>
                  <a:pt x="74" y="183"/>
                </a:lnTo>
                <a:lnTo>
                  <a:pt x="76" y="176"/>
                </a:lnTo>
                <a:lnTo>
                  <a:pt x="80" y="168"/>
                </a:lnTo>
                <a:lnTo>
                  <a:pt x="85" y="162"/>
                </a:lnTo>
                <a:lnTo>
                  <a:pt x="91" y="157"/>
                </a:lnTo>
                <a:lnTo>
                  <a:pt x="98" y="153"/>
                </a:lnTo>
                <a:lnTo>
                  <a:pt x="107" y="150"/>
                </a:lnTo>
                <a:lnTo>
                  <a:pt x="115" y="15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/>
            <a:endParaRPr lang="en-US" sz="2400">
              <a:solidFill>
                <a:prstClr val="black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14" name="Group 48">
            <a:extLst>
              <a:ext uri="{FF2B5EF4-FFF2-40B4-BE49-F238E27FC236}">
                <a16:creationId xmlns:a16="http://schemas.microsoft.com/office/drawing/2014/main" id="{5F3E3839-7726-6FD9-9CCB-ABB9DCA0F874}"/>
              </a:ext>
            </a:extLst>
          </p:cNvPr>
          <p:cNvGrpSpPr/>
          <p:nvPr/>
        </p:nvGrpSpPr>
        <p:grpSpPr>
          <a:xfrm>
            <a:off x="745416" y="1477996"/>
            <a:ext cx="394009" cy="394011"/>
            <a:chOff x="5030788" y="2452688"/>
            <a:chExt cx="914400" cy="914400"/>
          </a:xfrm>
          <a:solidFill>
            <a:schemeClr val="bg1"/>
          </a:solidFill>
        </p:grpSpPr>
        <p:sp>
          <p:nvSpPr>
            <p:cNvPr id="15" name="Freeform 69">
              <a:extLst>
                <a:ext uri="{FF2B5EF4-FFF2-40B4-BE49-F238E27FC236}">
                  <a16:creationId xmlns:a16="http://schemas.microsoft.com/office/drawing/2014/main" id="{034281F4-B6A3-9236-D7A9-4B4974F08923}"/>
                </a:ext>
              </a:extLst>
            </p:cNvPr>
            <p:cNvSpPr/>
            <p:nvPr/>
          </p:nvSpPr>
          <p:spPr bwMode="auto">
            <a:xfrm>
              <a:off x="5030788" y="2452688"/>
              <a:ext cx="371475" cy="374650"/>
            </a:xfrm>
            <a:custGeom>
              <a:avLst/>
              <a:gdLst>
                <a:gd name="T0" fmla="*/ 174 w 234"/>
                <a:gd name="T1" fmla="*/ 236 h 236"/>
                <a:gd name="T2" fmla="*/ 234 w 234"/>
                <a:gd name="T3" fmla="*/ 174 h 236"/>
                <a:gd name="T4" fmla="*/ 128 w 234"/>
                <a:gd name="T5" fmla="*/ 68 h 236"/>
                <a:gd name="T6" fmla="*/ 196 w 234"/>
                <a:gd name="T7" fmla="*/ 0 h 236"/>
                <a:gd name="T8" fmla="*/ 0 w 234"/>
                <a:gd name="T9" fmla="*/ 0 h 236"/>
                <a:gd name="T10" fmla="*/ 0 w 234"/>
                <a:gd name="T11" fmla="*/ 196 h 236"/>
                <a:gd name="T12" fmla="*/ 66 w 234"/>
                <a:gd name="T13" fmla="*/ 128 h 236"/>
                <a:gd name="T14" fmla="*/ 174 w 234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6">
                  <a:moveTo>
                    <a:pt x="174" y="236"/>
                  </a:moveTo>
                  <a:lnTo>
                    <a:pt x="234" y="174"/>
                  </a:lnTo>
                  <a:lnTo>
                    <a:pt x="128" y="68"/>
                  </a:lnTo>
                  <a:lnTo>
                    <a:pt x="196" y="0"/>
                  </a:lnTo>
                  <a:lnTo>
                    <a:pt x="0" y="0"/>
                  </a:lnTo>
                  <a:lnTo>
                    <a:pt x="0" y="196"/>
                  </a:lnTo>
                  <a:lnTo>
                    <a:pt x="66" y="128"/>
                  </a:lnTo>
                  <a:lnTo>
                    <a:pt x="174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6" name="Freeform 70">
              <a:extLst>
                <a:ext uri="{FF2B5EF4-FFF2-40B4-BE49-F238E27FC236}">
                  <a16:creationId xmlns:a16="http://schemas.microsoft.com/office/drawing/2014/main" id="{4DA156B1-6E67-403D-C95F-BE1D8171E357}"/>
                </a:ext>
              </a:extLst>
            </p:cNvPr>
            <p:cNvSpPr/>
            <p:nvPr/>
          </p:nvSpPr>
          <p:spPr bwMode="auto">
            <a:xfrm>
              <a:off x="5573713" y="2995613"/>
              <a:ext cx="371475" cy="371475"/>
            </a:xfrm>
            <a:custGeom>
              <a:avLst/>
              <a:gdLst>
                <a:gd name="T0" fmla="*/ 168 w 234"/>
                <a:gd name="T1" fmla="*/ 106 h 234"/>
                <a:gd name="T2" fmla="*/ 60 w 234"/>
                <a:gd name="T3" fmla="*/ 0 h 234"/>
                <a:gd name="T4" fmla="*/ 0 w 234"/>
                <a:gd name="T5" fmla="*/ 60 h 234"/>
                <a:gd name="T6" fmla="*/ 106 w 234"/>
                <a:gd name="T7" fmla="*/ 168 h 234"/>
                <a:gd name="T8" fmla="*/ 38 w 234"/>
                <a:gd name="T9" fmla="*/ 234 h 234"/>
                <a:gd name="T10" fmla="*/ 234 w 234"/>
                <a:gd name="T11" fmla="*/ 234 h 234"/>
                <a:gd name="T12" fmla="*/ 234 w 234"/>
                <a:gd name="T13" fmla="*/ 40 h 234"/>
                <a:gd name="T14" fmla="*/ 168 w 234"/>
                <a:gd name="T15" fmla="*/ 10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4">
                  <a:moveTo>
                    <a:pt x="168" y="106"/>
                  </a:moveTo>
                  <a:lnTo>
                    <a:pt x="60" y="0"/>
                  </a:lnTo>
                  <a:lnTo>
                    <a:pt x="0" y="60"/>
                  </a:lnTo>
                  <a:lnTo>
                    <a:pt x="106" y="168"/>
                  </a:lnTo>
                  <a:lnTo>
                    <a:pt x="38" y="234"/>
                  </a:lnTo>
                  <a:lnTo>
                    <a:pt x="234" y="234"/>
                  </a:lnTo>
                  <a:lnTo>
                    <a:pt x="234" y="40"/>
                  </a:lnTo>
                  <a:lnTo>
                    <a:pt x="168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Freeform 71">
              <a:extLst>
                <a:ext uri="{FF2B5EF4-FFF2-40B4-BE49-F238E27FC236}">
                  <a16:creationId xmlns:a16="http://schemas.microsoft.com/office/drawing/2014/main" id="{B4C6104C-A35E-6DD6-23EE-35482C2EDFA9}"/>
                </a:ext>
              </a:extLst>
            </p:cNvPr>
            <p:cNvSpPr/>
            <p:nvPr/>
          </p:nvSpPr>
          <p:spPr bwMode="auto">
            <a:xfrm>
              <a:off x="5573713" y="2452688"/>
              <a:ext cx="371475" cy="374650"/>
            </a:xfrm>
            <a:custGeom>
              <a:avLst/>
              <a:gdLst>
                <a:gd name="T0" fmla="*/ 60 w 234"/>
                <a:gd name="T1" fmla="*/ 236 h 236"/>
                <a:gd name="T2" fmla="*/ 168 w 234"/>
                <a:gd name="T3" fmla="*/ 128 h 236"/>
                <a:gd name="T4" fmla="*/ 234 w 234"/>
                <a:gd name="T5" fmla="*/ 196 h 236"/>
                <a:gd name="T6" fmla="*/ 234 w 234"/>
                <a:gd name="T7" fmla="*/ 0 h 236"/>
                <a:gd name="T8" fmla="*/ 40 w 234"/>
                <a:gd name="T9" fmla="*/ 0 h 236"/>
                <a:gd name="T10" fmla="*/ 106 w 234"/>
                <a:gd name="T11" fmla="*/ 66 h 236"/>
                <a:gd name="T12" fmla="*/ 0 w 234"/>
                <a:gd name="T13" fmla="*/ 174 h 236"/>
                <a:gd name="T14" fmla="*/ 60 w 234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6">
                  <a:moveTo>
                    <a:pt x="60" y="236"/>
                  </a:moveTo>
                  <a:lnTo>
                    <a:pt x="168" y="128"/>
                  </a:lnTo>
                  <a:lnTo>
                    <a:pt x="234" y="196"/>
                  </a:lnTo>
                  <a:lnTo>
                    <a:pt x="234" y="0"/>
                  </a:lnTo>
                  <a:lnTo>
                    <a:pt x="40" y="0"/>
                  </a:lnTo>
                  <a:lnTo>
                    <a:pt x="106" y="66"/>
                  </a:lnTo>
                  <a:lnTo>
                    <a:pt x="0" y="174"/>
                  </a:lnTo>
                  <a:lnTo>
                    <a:pt x="60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32200138-021A-5E4C-3769-C0EF354326D5}"/>
                </a:ext>
              </a:extLst>
            </p:cNvPr>
            <p:cNvSpPr/>
            <p:nvPr/>
          </p:nvSpPr>
          <p:spPr bwMode="auto">
            <a:xfrm>
              <a:off x="5030788" y="2995613"/>
              <a:ext cx="371475" cy="371475"/>
            </a:xfrm>
            <a:custGeom>
              <a:avLst/>
              <a:gdLst>
                <a:gd name="T0" fmla="*/ 174 w 234"/>
                <a:gd name="T1" fmla="*/ 0 h 234"/>
                <a:gd name="T2" fmla="*/ 66 w 234"/>
                <a:gd name="T3" fmla="*/ 106 h 234"/>
                <a:gd name="T4" fmla="*/ 0 w 234"/>
                <a:gd name="T5" fmla="*/ 40 h 234"/>
                <a:gd name="T6" fmla="*/ 0 w 234"/>
                <a:gd name="T7" fmla="*/ 234 h 234"/>
                <a:gd name="T8" fmla="*/ 194 w 234"/>
                <a:gd name="T9" fmla="*/ 234 h 234"/>
                <a:gd name="T10" fmla="*/ 128 w 234"/>
                <a:gd name="T11" fmla="*/ 168 h 234"/>
                <a:gd name="T12" fmla="*/ 234 w 234"/>
                <a:gd name="T13" fmla="*/ 60 h 234"/>
                <a:gd name="T14" fmla="*/ 174 w 234"/>
                <a:gd name="T1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4">
                  <a:moveTo>
                    <a:pt x="174" y="0"/>
                  </a:moveTo>
                  <a:lnTo>
                    <a:pt x="66" y="106"/>
                  </a:lnTo>
                  <a:lnTo>
                    <a:pt x="0" y="40"/>
                  </a:lnTo>
                  <a:lnTo>
                    <a:pt x="0" y="234"/>
                  </a:lnTo>
                  <a:lnTo>
                    <a:pt x="194" y="234"/>
                  </a:lnTo>
                  <a:lnTo>
                    <a:pt x="128" y="168"/>
                  </a:lnTo>
                  <a:lnTo>
                    <a:pt x="234" y="6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19" name="Group 94">
            <a:extLst>
              <a:ext uri="{FF2B5EF4-FFF2-40B4-BE49-F238E27FC236}">
                <a16:creationId xmlns:a16="http://schemas.microsoft.com/office/drawing/2014/main" id="{1D053360-DFED-612D-2020-4D2BA55850C8}"/>
              </a:ext>
            </a:extLst>
          </p:cNvPr>
          <p:cNvGrpSpPr/>
          <p:nvPr/>
        </p:nvGrpSpPr>
        <p:grpSpPr>
          <a:xfrm>
            <a:off x="684676" y="2573708"/>
            <a:ext cx="515489" cy="515489"/>
            <a:chOff x="3987800" y="3359150"/>
            <a:chExt cx="911225" cy="911225"/>
          </a:xfrm>
          <a:solidFill>
            <a:schemeClr val="bg1"/>
          </a:solidFill>
        </p:grpSpPr>
        <p:sp>
          <p:nvSpPr>
            <p:cNvPr id="20" name="Freeform 148">
              <a:extLst>
                <a:ext uri="{FF2B5EF4-FFF2-40B4-BE49-F238E27FC236}">
                  <a16:creationId xmlns:a16="http://schemas.microsoft.com/office/drawing/2014/main" id="{1B4D9B3C-DF28-11B5-81C9-1ECBAD9D484A}"/>
                </a:ext>
              </a:extLst>
            </p:cNvPr>
            <p:cNvSpPr/>
            <p:nvPr/>
          </p:nvSpPr>
          <p:spPr bwMode="auto">
            <a:xfrm>
              <a:off x="4451350" y="3359150"/>
              <a:ext cx="447675" cy="447675"/>
            </a:xfrm>
            <a:custGeom>
              <a:avLst/>
              <a:gdLst>
                <a:gd name="T0" fmla="*/ 282 w 282"/>
                <a:gd name="T1" fmla="*/ 112 h 282"/>
                <a:gd name="T2" fmla="*/ 170 w 282"/>
                <a:gd name="T3" fmla="*/ 0 h 282"/>
                <a:gd name="T4" fmla="*/ 86 w 282"/>
                <a:gd name="T5" fmla="*/ 84 h 282"/>
                <a:gd name="T6" fmla="*/ 30 w 282"/>
                <a:gd name="T7" fmla="*/ 28 h 282"/>
                <a:gd name="T8" fmla="*/ 0 w 282"/>
                <a:gd name="T9" fmla="*/ 282 h 282"/>
                <a:gd name="T10" fmla="*/ 254 w 282"/>
                <a:gd name="T11" fmla="*/ 252 h 282"/>
                <a:gd name="T12" fmla="*/ 198 w 282"/>
                <a:gd name="T13" fmla="*/ 196 h 282"/>
                <a:gd name="T14" fmla="*/ 282 w 282"/>
                <a:gd name="T15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82">
                  <a:moveTo>
                    <a:pt x="282" y="112"/>
                  </a:moveTo>
                  <a:lnTo>
                    <a:pt x="170" y="0"/>
                  </a:lnTo>
                  <a:lnTo>
                    <a:pt x="86" y="84"/>
                  </a:lnTo>
                  <a:lnTo>
                    <a:pt x="30" y="28"/>
                  </a:lnTo>
                  <a:lnTo>
                    <a:pt x="0" y="282"/>
                  </a:lnTo>
                  <a:lnTo>
                    <a:pt x="254" y="252"/>
                  </a:lnTo>
                  <a:lnTo>
                    <a:pt x="198" y="196"/>
                  </a:lnTo>
                  <a:lnTo>
                    <a:pt x="28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Freeform 149">
              <a:extLst>
                <a:ext uri="{FF2B5EF4-FFF2-40B4-BE49-F238E27FC236}">
                  <a16:creationId xmlns:a16="http://schemas.microsoft.com/office/drawing/2014/main" id="{CC247BAD-D5B2-4C4D-8B5D-95C14BF59324}"/>
                </a:ext>
              </a:extLst>
            </p:cNvPr>
            <p:cNvSpPr/>
            <p:nvPr/>
          </p:nvSpPr>
          <p:spPr bwMode="auto">
            <a:xfrm>
              <a:off x="3987800" y="3822700"/>
              <a:ext cx="447675" cy="447675"/>
            </a:xfrm>
            <a:custGeom>
              <a:avLst/>
              <a:gdLst>
                <a:gd name="T0" fmla="*/ 84 w 282"/>
                <a:gd name="T1" fmla="*/ 86 h 282"/>
                <a:gd name="T2" fmla="*/ 0 w 282"/>
                <a:gd name="T3" fmla="*/ 170 h 282"/>
                <a:gd name="T4" fmla="*/ 112 w 282"/>
                <a:gd name="T5" fmla="*/ 282 h 282"/>
                <a:gd name="T6" fmla="*/ 196 w 282"/>
                <a:gd name="T7" fmla="*/ 198 h 282"/>
                <a:gd name="T8" fmla="*/ 252 w 282"/>
                <a:gd name="T9" fmla="*/ 254 h 282"/>
                <a:gd name="T10" fmla="*/ 282 w 282"/>
                <a:gd name="T11" fmla="*/ 0 h 282"/>
                <a:gd name="T12" fmla="*/ 28 w 282"/>
                <a:gd name="T13" fmla="*/ 30 h 282"/>
                <a:gd name="T14" fmla="*/ 84 w 282"/>
                <a:gd name="T15" fmla="*/ 8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82">
                  <a:moveTo>
                    <a:pt x="84" y="86"/>
                  </a:moveTo>
                  <a:lnTo>
                    <a:pt x="0" y="170"/>
                  </a:lnTo>
                  <a:lnTo>
                    <a:pt x="112" y="282"/>
                  </a:lnTo>
                  <a:lnTo>
                    <a:pt x="196" y="198"/>
                  </a:lnTo>
                  <a:lnTo>
                    <a:pt x="252" y="254"/>
                  </a:lnTo>
                  <a:lnTo>
                    <a:pt x="282" y="0"/>
                  </a:lnTo>
                  <a:lnTo>
                    <a:pt x="28" y="30"/>
                  </a:lnTo>
                  <a:lnTo>
                    <a:pt x="8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E05E1CE-8D0F-1061-CF58-CDBDBF0AFA99}"/>
              </a:ext>
            </a:extLst>
          </p:cNvPr>
          <p:cNvGrpSpPr/>
          <p:nvPr/>
        </p:nvGrpSpPr>
        <p:grpSpPr>
          <a:xfrm>
            <a:off x="528195" y="4597543"/>
            <a:ext cx="860831" cy="850519"/>
            <a:chOff x="766181" y="3691047"/>
            <a:chExt cx="860831" cy="850519"/>
          </a:xfrm>
        </p:grpSpPr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43DC796A-8B05-9687-C022-C151568CA25F}"/>
                </a:ext>
              </a:extLst>
            </p:cNvPr>
            <p:cNvGrpSpPr/>
            <p:nvPr/>
          </p:nvGrpSpPr>
          <p:grpSpPr>
            <a:xfrm>
              <a:off x="766181" y="3691047"/>
              <a:ext cx="860831" cy="850519"/>
              <a:chOff x="5710504" y="3410994"/>
              <a:chExt cx="645623" cy="637889"/>
            </a:xfrm>
          </p:grpSpPr>
          <p:sp>
            <p:nvSpPr>
              <p:cNvPr id="31" name="Oval 8">
                <a:extLst>
                  <a:ext uri="{FF2B5EF4-FFF2-40B4-BE49-F238E27FC236}">
                    <a16:creationId xmlns:a16="http://schemas.microsoft.com/office/drawing/2014/main" id="{E05FDD50-4E83-3945-B49C-81807BDAD4A1}"/>
                  </a:ext>
                </a:extLst>
              </p:cNvPr>
              <p:cNvSpPr/>
              <p:nvPr/>
            </p:nvSpPr>
            <p:spPr>
              <a:xfrm>
                <a:off x="5729551" y="3451921"/>
                <a:ext cx="596962" cy="59696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 defTabSz="608330"/>
                <a:endParaRPr lang="en-US" sz="2400" dirty="0">
                  <a:solidFill>
                    <a:prstClr val="white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2" name="Rectangle 9">
                <a:extLst>
                  <a:ext uri="{FF2B5EF4-FFF2-40B4-BE49-F238E27FC236}">
                    <a16:creationId xmlns:a16="http://schemas.microsoft.com/office/drawing/2014/main" id="{1489AFA9-1CE0-EA59-E2D1-BCD0E5A54AE8}"/>
                  </a:ext>
                </a:extLst>
              </p:cNvPr>
              <p:cNvSpPr/>
              <p:nvPr/>
            </p:nvSpPr>
            <p:spPr>
              <a:xfrm>
                <a:off x="5710504" y="3410994"/>
                <a:ext cx="645623" cy="50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8330"/>
                <a:endParaRPr lang="en-US" sz="3735" dirty="0">
                  <a:solidFill>
                    <a:srgbClr val="FFFFFF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Sosa Regular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27" name="Group 118">
              <a:extLst>
                <a:ext uri="{FF2B5EF4-FFF2-40B4-BE49-F238E27FC236}">
                  <a16:creationId xmlns:a16="http://schemas.microsoft.com/office/drawing/2014/main" id="{5CFDC148-12E5-CDA7-ADB6-B5370DFDD0E4}"/>
                </a:ext>
              </a:extLst>
            </p:cNvPr>
            <p:cNvGrpSpPr/>
            <p:nvPr/>
          </p:nvGrpSpPr>
          <p:grpSpPr>
            <a:xfrm>
              <a:off x="948530" y="3879016"/>
              <a:ext cx="527769" cy="428811"/>
              <a:chOff x="2362200" y="1190625"/>
              <a:chExt cx="914400" cy="742950"/>
            </a:xfrm>
            <a:solidFill>
              <a:schemeClr val="bg1"/>
            </a:solidFill>
          </p:grpSpPr>
          <p:sp>
            <p:nvSpPr>
              <p:cNvPr id="28" name="Freeform 198">
                <a:extLst>
                  <a:ext uri="{FF2B5EF4-FFF2-40B4-BE49-F238E27FC236}">
                    <a16:creationId xmlns:a16="http://schemas.microsoft.com/office/drawing/2014/main" id="{8E14104A-E285-9955-DE8E-FE2B26B61869}"/>
                  </a:ext>
                </a:extLst>
              </p:cNvPr>
              <p:cNvSpPr/>
              <p:nvPr/>
            </p:nvSpPr>
            <p:spPr bwMode="auto">
              <a:xfrm>
                <a:off x="2362200" y="1190625"/>
                <a:ext cx="914400" cy="571500"/>
              </a:xfrm>
              <a:custGeom>
                <a:avLst/>
                <a:gdLst>
                  <a:gd name="T0" fmla="*/ 288 w 576"/>
                  <a:gd name="T1" fmla="*/ 0 h 360"/>
                  <a:gd name="T2" fmla="*/ 230 w 576"/>
                  <a:gd name="T3" fmla="*/ 6 h 360"/>
                  <a:gd name="T4" fmla="*/ 176 w 576"/>
                  <a:gd name="T5" fmla="*/ 22 h 360"/>
                  <a:gd name="T6" fmla="*/ 128 w 576"/>
                  <a:gd name="T7" fmla="*/ 50 h 360"/>
                  <a:gd name="T8" fmla="*/ 86 w 576"/>
                  <a:gd name="T9" fmla="*/ 84 h 360"/>
                  <a:gd name="T10" fmla="*/ 50 w 576"/>
                  <a:gd name="T11" fmla="*/ 126 h 360"/>
                  <a:gd name="T12" fmla="*/ 24 w 576"/>
                  <a:gd name="T13" fmla="*/ 174 h 360"/>
                  <a:gd name="T14" fmla="*/ 6 w 576"/>
                  <a:gd name="T15" fmla="*/ 228 h 360"/>
                  <a:gd name="T16" fmla="*/ 0 w 576"/>
                  <a:gd name="T17" fmla="*/ 286 h 360"/>
                  <a:gd name="T18" fmla="*/ 0 w 576"/>
                  <a:gd name="T19" fmla="*/ 360 h 360"/>
                  <a:gd name="T20" fmla="*/ 58 w 576"/>
                  <a:gd name="T21" fmla="*/ 360 h 360"/>
                  <a:gd name="T22" fmla="*/ 58 w 576"/>
                  <a:gd name="T23" fmla="*/ 286 h 360"/>
                  <a:gd name="T24" fmla="*/ 64 w 576"/>
                  <a:gd name="T25" fmla="*/ 240 h 360"/>
                  <a:gd name="T26" fmla="*/ 78 w 576"/>
                  <a:gd name="T27" fmla="*/ 196 h 360"/>
                  <a:gd name="T28" fmla="*/ 98 w 576"/>
                  <a:gd name="T29" fmla="*/ 158 h 360"/>
                  <a:gd name="T30" fmla="*/ 126 w 576"/>
                  <a:gd name="T31" fmla="*/ 124 h 360"/>
                  <a:gd name="T32" fmla="*/ 160 w 576"/>
                  <a:gd name="T33" fmla="*/ 96 h 360"/>
                  <a:gd name="T34" fmla="*/ 200 w 576"/>
                  <a:gd name="T35" fmla="*/ 76 h 360"/>
                  <a:gd name="T36" fmla="*/ 242 w 576"/>
                  <a:gd name="T37" fmla="*/ 62 h 360"/>
                  <a:gd name="T38" fmla="*/ 288 w 576"/>
                  <a:gd name="T39" fmla="*/ 58 h 360"/>
                  <a:gd name="T40" fmla="*/ 312 w 576"/>
                  <a:gd name="T41" fmla="*/ 60 h 360"/>
                  <a:gd name="T42" fmla="*/ 356 w 576"/>
                  <a:gd name="T43" fmla="*/ 68 h 360"/>
                  <a:gd name="T44" fmla="*/ 398 w 576"/>
                  <a:gd name="T45" fmla="*/ 86 h 360"/>
                  <a:gd name="T46" fmla="*/ 434 w 576"/>
                  <a:gd name="T47" fmla="*/ 110 h 360"/>
                  <a:gd name="T48" fmla="*/ 464 w 576"/>
                  <a:gd name="T49" fmla="*/ 140 h 360"/>
                  <a:gd name="T50" fmla="*/ 490 w 576"/>
                  <a:gd name="T51" fmla="*/ 176 h 360"/>
                  <a:gd name="T52" fmla="*/ 508 w 576"/>
                  <a:gd name="T53" fmla="*/ 218 h 360"/>
                  <a:gd name="T54" fmla="*/ 516 w 576"/>
                  <a:gd name="T55" fmla="*/ 262 h 360"/>
                  <a:gd name="T56" fmla="*/ 518 w 576"/>
                  <a:gd name="T57" fmla="*/ 286 h 360"/>
                  <a:gd name="T58" fmla="*/ 576 w 576"/>
                  <a:gd name="T59" fmla="*/ 360 h 360"/>
                  <a:gd name="T60" fmla="*/ 576 w 576"/>
                  <a:gd name="T61" fmla="*/ 286 h 360"/>
                  <a:gd name="T62" fmla="*/ 574 w 576"/>
                  <a:gd name="T63" fmla="*/ 256 h 360"/>
                  <a:gd name="T64" fmla="*/ 562 w 576"/>
                  <a:gd name="T65" fmla="*/ 200 h 360"/>
                  <a:gd name="T66" fmla="*/ 540 w 576"/>
                  <a:gd name="T67" fmla="*/ 150 h 360"/>
                  <a:gd name="T68" fmla="*/ 510 w 576"/>
                  <a:gd name="T69" fmla="*/ 104 h 360"/>
                  <a:gd name="T70" fmla="*/ 470 w 576"/>
                  <a:gd name="T71" fmla="*/ 66 h 360"/>
                  <a:gd name="T72" fmla="*/ 424 w 576"/>
                  <a:gd name="T73" fmla="*/ 34 h 360"/>
                  <a:gd name="T74" fmla="*/ 374 w 576"/>
                  <a:gd name="T75" fmla="*/ 14 h 360"/>
                  <a:gd name="T76" fmla="*/ 318 w 576"/>
                  <a:gd name="T77" fmla="*/ 2 h 360"/>
                  <a:gd name="T78" fmla="*/ 288 w 576"/>
                  <a:gd name="T79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6" h="360">
                    <a:moveTo>
                      <a:pt x="288" y="0"/>
                    </a:moveTo>
                    <a:lnTo>
                      <a:pt x="288" y="0"/>
                    </a:lnTo>
                    <a:lnTo>
                      <a:pt x="258" y="2"/>
                    </a:lnTo>
                    <a:lnTo>
                      <a:pt x="230" y="6"/>
                    </a:lnTo>
                    <a:lnTo>
                      <a:pt x="204" y="14"/>
                    </a:lnTo>
                    <a:lnTo>
                      <a:pt x="176" y="22"/>
                    </a:lnTo>
                    <a:lnTo>
                      <a:pt x="152" y="34"/>
                    </a:lnTo>
                    <a:lnTo>
                      <a:pt x="128" y="50"/>
                    </a:lnTo>
                    <a:lnTo>
                      <a:pt x="106" y="66"/>
                    </a:lnTo>
                    <a:lnTo>
                      <a:pt x="86" y="84"/>
                    </a:lnTo>
                    <a:lnTo>
                      <a:pt x="66" y="104"/>
                    </a:lnTo>
                    <a:lnTo>
                      <a:pt x="50" y="126"/>
                    </a:lnTo>
                    <a:lnTo>
                      <a:pt x="36" y="150"/>
                    </a:lnTo>
                    <a:lnTo>
                      <a:pt x="24" y="174"/>
                    </a:lnTo>
                    <a:lnTo>
                      <a:pt x="14" y="200"/>
                    </a:lnTo>
                    <a:lnTo>
                      <a:pt x="6" y="228"/>
                    </a:lnTo>
                    <a:lnTo>
                      <a:pt x="2" y="25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360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8" y="286"/>
                    </a:lnTo>
                    <a:lnTo>
                      <a:pt x="58" y="286"/>
                    </a:lnTo>
                    <a:lnTo>
                      <a:pt x="60" y="262"/>
                    </a:lnTo>
                    <a:lnTo>
                      <a:pt x="64" y="240"/>
                    </a:lnTo>
                    <a:lnTo>
                      <a:pt x="70" y="218"/>
                    </a:lnTo>
                    <a:lnTo>
                      <a:pt x="78" y="196"/>
                    </a:lnTo>
                    <a:lnTo>
                      <a:pt x="86" y="176"/>
                    </a:lnTo>
                    <a:lnTo>
                      <a:pt x="98" y="158"/>
                    </a:lnTo>
                    <a:lnTo>
                      <a:pt x="112" y="140"/>
                    </a:lnTo>
                    <a:lnTo>
                      <a:pt x="126" y="124"/>
                    </a:lnTo>
                    <a:lnTo>
                      <a:pt x="142" y="110"/>
                    </a:lnTo>
                    <a:lnTo>
                      <a:pt x="160" y="96"/>
                    </a:lnTo>
                    <a:lnTo>
                      <a:pt x="180" y="86"/>
                    </a:lnTo>
                    <a:lnTo>
                      <a:pt x="200" y="76"/>
                    </a:lnTo>
                    <a:lnTo>
                      <a:pt x="220" y="68"/>
                    </a:lnTo>
                    <a:lnTo>
                      <a:pt x="242" y="62"/>
                    </a:lnTo>
                    <a:lnTo>
                      <a:pt x="264" y="60"/>
                    </a:lnTo>
                    <a:lnTo>
                      <a:pt x="288" y="58"/>
                    </a:lnTo>
                    <a:lnTo>
                      <a:pt x="288" y="58"/>
                    </a:lnTo>
                    <a:lnTo>
                      <a:pt x="312" y="60"/>
                    </a:lnTo>
                    <a:lnTo>
                      <a:pt x="334" y="62"/>
                    </a:lnTo>
                    <a:lnTo>
                      <a:pt x="356" y="68"/>
                    </a:lnTo>
                    <a:lnTo>
                      <a:pt x="378" y="76"/>
                    </a:lnTo>
                    <a:lnTo>
                      <a:pt x="398" y="86"/>
                    </a:lnTo>
                    <a:lnTo>
                      <a:pt x="416" y="96"/>
                    </a:lnTo>
                    <a:lnTo>
                      <a:pt x="434" y="110"/>
                    </a:lnTo>
                    <a:lnTo>
                      <a:pt x="450" y="124"/>
                    </a:lnTo>
                    <a:lnTo>
                      <a:pt x="464" y="140"/>
                    </a:lnTo>
                    <a:lnTo>
                      <a:pt x="478" y="158"/>
                    </a:lnTo>
                    <a:lnTo>
                      <a:pt x="490" y="176"/>
                    </a:lnTo>
                    <a:lnTo>
                      <a:pt x="500" y="196"/>
                    </a:lnTo>
                    <a:lnTo>
                      <a:pt x="508" y="218"/>
                    </a:lnTo>
                    <a:lnTo>
                      <a:pt x="514" y="240"/>
                    </a:lnTo>
                    <a:lnTo>
                      <a:pt x="516" y="262"/>
                    </a:lnTo>
                    <a:lnTo>
                      <a:pt x="518" y="286"/>
                    </a:lnTo>
                    <a:lnTo>
                      <a:pt x="518" y="286"/>
                    </a:lnTo>
                    <a:lnTo>
                      <a:pt x="518" y="360"/>
                    </a:lnTo>
                    <a:lnTo>
                      <a:pt x="576" y="360"/>
                    </a:lnTo>
                    <a:lnTo>
                      <a:pt x="576" y="360"/>
                    </a:lnTo>
                    <a:lnTo>
                      <a:pt x="576" y="286"/>
                    </a:lnTo>
                    <a:lnTo>
                      <a:pt x="576" y="286"/>
                    </a:lnTo>
                    <a:lnTo>
                      <a:pt x="574" y="256"/>
                    </a:lnTo>
                    <a:lnTo>
                      <a:pt x="570" y="228"/>
                    </a:lnTo>
                    <a:lnTo>
                      <a:pt x="562" y="200"/>
                    </a:lnTo>
                    <a:lnTo>
                      <a:pt x="552" y="174"/>
                    </a:lnTo>
                    <a:lnTo>
                      <a:pt x="540" y="150"/>
                    </a:lnTo>
                    <a:lnTo>
                      <a:pt x="526" y="126"/>
                    </a:lnTo>
                    <a:lnTo>
                      <a:pt x="510" y="104"/>
                    </a:lnTo>
                    <a:lnTo>
                      <a:pt x="490" y="84"/>
                    </a:lnTo>
                    <a:lnTo>
                      <a:pt x="470" y="66"/>
                    </a:lnTo>
                    <a:lnTo>
                      <a:pt x="448" y="48"/>
                    </a:lnTo>
                    <a:lnTo>
                      <a:pt x="424" y="34"/>
                    </a:lnTo>
                    <a:lnTo>
                      <a:pt x="400" y="22"/>
                    </a:lnTo>
                    <a:lnTo>
                      <a:pt x="374" y="14"/>
                    </a:lnTo>
                    <a:lnTo>
                      <a:pt x="346" y="6"/>
                    </a:lnTo>
                    <a:lnTo>
                      <a:pt x="318" y="2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565"/>
                <a:endParaRPr lang="en-US" sz="2400">
                  <a:solidFill>
                    <a:prstClr val="black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9" name="Freeform 199">
                <a:extLst>
                  <a:ext uri="{FF2B5EF4-FFF2-40B4-BE49-F238E27FC236}">
                    <a16:creationId xmlns:a16="http://schemas.microsoft.com/office/drawing/2014/main" id="{C30B06DF-07A7-770F-11B7-D21F7B9BA199}"/>
                  </a:ext>
                </a:extLst>
              </p:cNvPr>
              <p:cNvSpPr/>
              <p:nvPr/>
            </p:nvSpPr>
            <p:spPr bwMode="auto">
              <a:xfrm>
                <a:off x="2517775" y="1590675"/>
                <a:ext cx="133350" cy="342900"/>
              </a:xfrm>
              <a:custGeom>
                <a:avLst/>
                <a:gdLst>
                  <a:gd name="T0" fmla="*/ 60 w 84"/>
                  <a:gd name="T1" fmla="*/ 0 h 216"/>
                  <a:gd name="T2" fmla="*/ 24 w 84"/>
                  <a:gd name="T3" fmla="*/ 0 h 216"/>
                  <a:gd name="T4" fmla="*/ 24 w 84"/>
                  <a:gd name="T5" fmla="*/ 0 h 216"/>
                  <a:gd name="T6" fmla="*/ 14 w 84"/>
                  <a:gd name="T7" fmla="*/ 2 h 216"/>
                  <a:gd name="T8" fmla="*/ 6 w 84"/>
                  <a:gd name="T9" fmla="*/ 8 h 216"/>
                  <a:gd name="T10" fmla="*/ 2 w 84"/>
                  <a:gd name="T11" fmla="*/ 16 h 216"/>
                  <a:gd name="T12" fmla="*/ 0 w 84"/>
                  <a:gd name="T13" fmla="*/ 24 h 216"/>
                  <a:gd name="T14" fmla="*/ 0 w 84"/>
                  <a:gd name="T15" fmla="*/ 192 h 216"/>
                  <a:gd name="T16" fmla="*/ 0 w 84"/>
                  <a:gd name="T17" fmla="*/ 192 h 216"/>
                  <a:gd name="T18" fmla="*/ 2 w 84"/>
                  <a:gd name="T19" fmla="*/ 202 h 216"/>
                  <a:gd name="T20" fmla="*/ 6 w 84"/>
                  <a:gd name="T21" fmla="*/ 210 h 216"/>
                  <a:gd name="T22" fmla="*/ 14 w 84"/>
                  <a:gd name="T23" fmla="*/ 214 h 216"/>
                  <a:gd name="T24" fmla="*/ 24 w 84"/>
                  <a:gd name="T25" fmla="*/ 216 h 216"/>
                  <a:gd name="T26" fmla="*/ 60 w 84"/>
                  <a:gd name="T27" fmla="*/ 216 h 216"/>
                  <a:gd name="T28" fmla="*/ 60 w 84"/>
                  <a:gd name="T29" fmla="*/ 216 h 216"/>
                  <a:gd name="T30" fmla="*/ 70 w 84"/>
                  <a:gd name="T31" fmla="*/ 214 h 216"/>
                  <a:gd name="T32" fmla="*/ 76 w 84"/>
                  <a:gd name="T33" fmla="*/ 210 h 216"/>
                  <a:gd name="T34" fmla="*/ 82 w 84"/>
                  <a:gd name="T35" fmla="*/ 202 h 216"/>
                  <a:gd name="T36" fmla="*/ 84 w 84"/>
                  <a:gd name="T37" fmla="*/ 192 h 216"/>
                  <a:gd name="T38" fmla="*/ 84 w 84"/>
                  <a:gd name="T39" fmla="*/ 24 h 216"/>
                  <a:gd name="T40" fmla="*/ 84 w 84"/>
                  <a:gd name="T41" fmla="*/ 24 h 216"/>
                  <a:gd name="T42" fmla="*/ 82 w 84"/>
                  <a:gd name="T43" fmla="*/ 16 h 216"/>
                  <a:gd name="T44" fmla="*/ 76 w 84"/>
                  <a:gd name="T45" fmla="*/ 8 h 216"/>
                  <a:gd name="T46" fmla="*/ 70 w 84"/>
                  <a:gd name="T47" fmla="*/ 2 h 216"/>
                  <a:gd name="T48" fmla="*/ 60 w 84"/>
                  <a:gd name="T49" fmla="*/ 0 h 216"/>
                  <a:gd name="T50" fmla="*/ 60 w 84"/>
                  <a:gd name="T5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216">
                    <a:moveTo>
                      <a:pt x="60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202"/>
                    </a:lnTo>
                    <a:lnTo>
                      <a:pt x="6" y="210"/>
                    </a:lnTo>
                    <a:lnTo>
                      <a:pt x="14" y="214"/>
                    </a:lnTo>
                    <a:lnTo>
                      <a:pt x="24" y="216"/>
                    </a:lnTo>
                    <a:lnTo>
                      <a:pt x="60" y="216"/>
                    </a:lnTo>
                    <a:lnTo>
                      <a:pt x="60" y="216"/>
                    </a:lnTo>
                    <a:lnTo>
                      <a:pt x="70" y="214"/>
                    </a:lnTo>
                    <a:lnTo>
                      <a:pt x="76" y="210"/>
                    </a:lnTo>
                    <a:lnTo>
                      <a:pt x="82" y="202"/>
                    </a:lnTo>
                    <a:lnTo>
                      <a:pt x="84" y="192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2" y="16"/>
                    </a:lnTo>
                    <a:lnTo>
                      <a:pt x="76" y="8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565"/>
                <a:endParaRPr lang="en-US" sz="2400">
                  <a:solidFill>
                    <a:prstClr val="black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0" name="Freeform 200">
                <a:extLst>
                  <a:ext uri="{FF2B5EF4-FFF2-40B4-BE49-F238E27FC236}">
                    <a16:creationId xmlns:a16="http://schemas.microsoft.com/office/drawing/2014/main" id="{5C076C9D-BBE4-D990-410B-AB03BD231002}"/>
                  </a:ext>
                </a:extLst>
              </p:cNvPr>
              <p:cNvSpPr/>
              <p:nvPr/>
            </p:nvSpPr>
            <p:spPr bwMode="auto">
              <a:xfrm>
                <a:off x="2990850" y="1590675"/>
                <a:ext cx="133350" cy="342900"/>
              </a:xfrm>
              <a:custGeom>
                <a:avLst/>
                <a:gdLst>
                  <a:gd name="T0" fmla="*/ 60 w 84"/>
                  <a:gd name="T1" fmla="*/ 0 h 216"/>
                  <a:gd name="T2" fmla="*/ 22 w 84"/>
                  <a:gd name="T3" fmla="*/ 0 h 216"/>
                  <a:gd name="T4" fmla="*/ 22 w 84"/>
                  <a:gd name="T5" fmla="*/ 0 h 216"/>
                  <a:gd name="T6" fmla="*/ 14 w 84"/>
                  <a:gd name="T7" fmla="*/ 2 h 216"/>
                  <a:gd name="T8" fmla="*/ 6 w 84"/>
                  <a:gd name="T9" fmla="*/ 8 h 216"/>
                  <a:gd name="T10" fmla="*/ 2 w 84"/>
                  <a:gd name="T11" fmla="*/ 16 h 216"/>
                  <a:gd name="T12" fmla="*/ 0 w 84"/>
                  <a:gd name="T13" fmla="*/ 24 h 216"/>
                  <a:gd name="T14" fmla="*/ 0 w 84"/>
                  <a:gd name="T15" fmla="*/ 192 h 216"/>
                  <a:gd name="T16" fmla="*/ 0 w 84"/>
                  <a:gd name="T17" fmla="*/ 192 h 216"/>
                  <a:gd name="T18" fmla="*/ 2 w 84"/>
                  <a:gd name="T19" fmla="*/ 202 h 216"/>
                  <a:gd name="T20" fmla="*/ 6 w 84"/>
                  <a:gd name="T21" fmla="*/ 210 h 216"/>
                  <a:gd name="T22" fmla="*/ 14 w 84"/>
                  <a:gd name="T23" fmla="*/ 214 h 216"/>
                  <a:gd name="T24" fmla="*/ 22 w 84"/>
                  <a:gd name="T25" fmla="*/ 216 h 216"/>
                  <a:gd name="T26" fmla="*/ 60 w 84"/>
                  <a:gd name="T27" fmla="*/ 216 h 216"/>
                  <a:gd name="T28" fmla="*/ 60 w 84"/>
                  <a:gd name="T29" fmla="*/ 216 h 216"/>
                  <a:gd name="T30" fmla="*/ 68 w 84"/>
                  <a:gd name="T31" fmla="*/ 214 h 216"/>
                  <a:gd name="T32" fmla="*/ 76 w 84"/>
                  <a:gd name="T33" fmla="*/ 210 h 216"/>
                  <a:gd name="T34" fmla="*/ 82 w 84"/>
                  <a:gd name="T35" fmla="*/ 202 h 216"/>
                  <a:gd name="T36" fmla="*/ 84 w 84"/>
                  <a:gd name="T37" fmla="*/ 192 h 216"/>
                  <a:gd name="T38" fmla="*/ 84 w 84"/>
                  <a:gd name="T39" fmla="*/ 24 h 216"/>
                  <a:gd name="T40" fmla="*/ 84 w 84"/>
                  <a:gd name="T41" fmla="*/ 24 h 216"/>
                  <a:gd name="T42" fmla="*/ 82 w 84"/>
                  <a:gd name="T43" fmla="*/ 16 h 216"/>
                  <a:gd name="T44" fmla="*/ 76 w 84"/>
                  <a:gd name="T45" fmla="*/ 8 h 216"/>
                  <a:gd name="T46" fmla="*/ 68 w 84"/>
                  <a:gd name="T47" fmla="*/ 2 h 216"/>
                  <a:gd name="T48" fmla="*/ 60 w 84"/>
                  <a:gd name="T49" fmla="*/ 0 h 216"/>
                  <a:gd name="T50" fmla="*/ 60 w 84"/>
                  <a:gd name="T5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216">
                    <a:moveTo>
                      <a:pt x="60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202"/>
                    </a:lnTo>
                    <a:lnTo>
                      <a:pt x="6" y="210"/>
                    </a:lnTo>
                    <a:lnTo>
                      <a:pt x="14" y="214"/>
                    </a:lnTo>
                    <a:lnTo>
                      <a:pt x="22" y="216"/>
                    </a:lnTo>
                    <a:lnTo>
                      <a:pt x="60" y="216"/>
                    </a:lnTo>
                    <a:lnTo>
                      <a:pt x="60" y="216"/>
                    </a:lnTo>
                    <a:lnTo>
                      <a:pt x="68" y="214"/>
                    </a:lnTo>
                    <a:lnTo>
                      <a:pt x="76" y="210"/>
                    </a:lnTo>
                    <a:lnTo>
                      <a:pt x="82" y="202"/>
                    </a:lnTo>
                    <a:lnTo>
                      <a:pt x="84" y="192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2" y="16"/>
                    </a:lnTo>
                    <a:lnTo>
                      <a:pt x="76" y="8"/>
                    </a:lnTo>
                    <a:lnTo>
                      <a:pt x="6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565"/>
                <a:endParaRPr lang="en-US" sz="2400">
                  <a:solidFill>
                    <a:prstClr val="black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pic>
        <p:nvPicPr>
          <p:cNvPr id="34" name="图片 33" descr="圆圈&#10;&#10;低可信度描述已自动生成">
            <a:extLst>
              <a:ext uri="{FF2B5EF4-FFF2-40B4-BE49-F238E27FC236}">
                <a16:creationId xmlns:a16="http://schemas.microsoft.com/office/drawing/2014/main" id="{3076D899-7B62-ED42-647B-A4EAB810A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83" y="342896"/>
            <a:ext cx="1223971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10"/>
          <p:cNvSpPr txBox="1">
            <a:spLocks noChangeArrowheads="1"/>
          </p:cNvSpPr>
          <p:nvPr/>
        </p:nvSpPr>
        <p:spPr bwMode="auto">
          <a:xfrm>
            <a:off x="174624" y="220663"/>
            <a:ext cx="6330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病史回顾（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2022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年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5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)</a:t>
            </a:r>
            <a:endParaRPr lang="zh-CN" altLang="en-US" sz="2400" b="1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51B305B-5475-8DB9-36FC-8B25C43A9C73}"/>
              </a:ext>
            </a:extLst>
          </p:cNvPr>
          <p:cNvSpPr txBox="1">
            <a:spLocks/>
          </p:cNvSpPr>
          <p:nvPr/>
        </p:nvSpPr>
        <p:spPr>
          <a:xfrm>
            <a:off x="4648200" y="200025"/>
            <a:ext cx="2733675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065BE8-3189-69BE-9ED4-2BD321582481}"/>
              </a:ext>
            </a:extLst>
          </p:cNvPr>
          <p:cNvSpPr txBox="1">
            <a:spLocks/>
          </p:cNvSpPr>
          <p:nvPr/>
        </p:nvSpPr>
        <p:spPr>
          <a:xfrm>
            <a:off x="1222166" y="1216025"/>
            <a:ext cx="10607884" cy="5137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入院情况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2022-5-27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因“右眼瘀斑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余天，头晕、呕吐伴咳嗽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天”入院。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检查：①、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血常规示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WBC 19.54×109/L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Hb 59g/L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MCV 65.7fL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MCHC 249g/L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en-US" altLang="zh-CN" sz="2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PLT 448×10</a:t>
            </a:r>
            <a:r>
              <a:rPr lang="en-US" altLang="zh-CN" sz="2000" baseline="30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/L</a:t>
            </a:r>
            <a:r>
              <a:rPr lang="zh-CN" altLang="en-US" sz="20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铁蛋白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4.61ug/L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呼吸试验：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505dpm/mmol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Coombs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阴性，风湿免疫阴性，风湿免疫相关检查均无明显异常；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④、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子宫彩超提示肌层小肌瘤，大小约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1×1cm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：予补铁治疗后出院、予规律抗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Hp2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：期间曾至广州上级医院门诊就诊，间断口服艾曲泊帕及小剂量激素（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5-10mg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泼尼松）、环孢素（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50mg q12h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）治疗，血小板波动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20+-100+×10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。月经量持续增多。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F0D2D9F-EA35-EC74-8C5F-87C441981CB8}"/>
              </a:ext>
            </a:extLst>
          </p:cNvPr>
          <p:cNvGrpSpPr/>
          <p:nvPr/>
        </p:nvGrpSpPr>
        <p:grpSpPr>
          <a:xfrm>
            <a:off x="232542" y="4944561"/>
            <a:ext cx="989624" cy="967875"/>
            <a:chOff x="3025777" y="1189939"/>
            <a:chExt cx="3101975" cy="3022601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FD7A1996-5AFF-F7A0-B752-457713841FD9}"/>
                </a:ext>
              </a:extLst>
            </p:cNvPr>
            <p:cNvSpPr/>
            <p:nvPr/>
          </p:nvSpPr>
          <p:spPr bwMode="auto">
            <a:xfrm>
              <a:off x="4008439" y="1189939"/>
              <a:ext cx="1035050" cy="1485900"/>
            </a:xfrm>
            <a:custGeom>
              <a:avLst/>
              <a:gdLst/>
              <a:ahLst/>
              <a:cxnLst>
                <a:cxn ang="0">
                  <a:pos x="224" y="205"/>
                </a:cxn>
                <a:cxn ang="0">
                  <a:pos x="207" y="229"/>
                </a:cxn>
                <a:cxn ang="0">
                  <a:pos x="201" y="220"/>
                </a:cxn>
                <a:cxn ang="0">
                  <a:pos x="179" y="211"/>
                </a:cxn>
                <a:cxn ang="0">
                  <a:pos x="156" y="220"/>
                </a:cxn>
                <a:cxn ang="0">
                  <a:pos x="147" y="243"/>
                </a:cxn>
                <a:cxn ang="0">
                  <a:pos x="156" y="265"/>
                </a:cxn>
                <a:cxn ang="0">
                  <a:pos x="175" y="275"/>
                </a:cxn>
                <a:cxn ang="0">
                  <a:pos x="141" y="322"/>
                </a:cxn>
                <a:cxn ang="0">
                  <a:pos x="122" y="283"/>
                </a:cxn>
                <a:cxn ang="0">
                  <a:pos x="102" y="322"/>
                </a:cxn>
                <a:cxn ang="0">
                  <a:pos x="63" y="269"/>
                </a:cxn>
                <a:cxn ang="0">
                  <a:pos x="54" y="283"/>
                </a:cxn>
                <a:cxn ang="0">
                  <a:pos x="32" y="293"/>
                </a:cxn>
                <a:cxn ang="0">
                  <a:pos x="9" y="283"/>
                </a:cxn>
                <a:cxn ang="0">
                  <a:pos x="0" y="261"/>
                </a:cxn>
                <a:cxn ang="0">
                  <a:pos x="9" y="238"/>
                </a:cxn>
                <a:cxn ang="0">
                  <a:pos x="32" y="229"/>
                </a:cxn>
                <a:cxn ang="0">
                  <a:pos x="33" y="229"/>
                </a:cxn>
                <a:cxn ang="0">
                  <a:pos x="15" y="205"/>
                </a:cxn>
                <a:cxn ang="0">
                  <a:pos x="122" y="0"/>
                </a:cxn>
                <a:cxn ang="0">
                  <a:pos x="224" y="205"/>
                </a:cxn>
              </a:cxnLst>
              <a:rect l="0" t="0" r="r" b="b"/>
              <a:pathLst>
                <a:path w="224" h="322">
                  <a:moveTo>
                    <a:pt x="224" y="205"/>
                  </a:moveTo>
                  <a:cubicBezTo>
                    <a:pt x="207" y="229"/>
                    <a:pt x="207" y="229"/>
                    <a:pt x="207" y="229"/>
                  </a:cubicBezTo>
                  <a:cubicBezTo>
                    <a:pt x="206" y="226"/>
                    <a:pt x="204" y="223"/>
                    <a:pt x="201" y="220"/>
                  </a:cubicBezTo>
                  <a:cubicBezTo>
                    <a:pt x="195" y="214"/>
                    <a:pt x="188" y="211"/>
                    <a:pt x="179" y="211"/>
                  </a:cubicBezTo>
                  <a:cubicBezTo>
                    <a:pt x="170" y="211"/>
                    <a:pt x="163" y="214"/>
                    <a:pt x="156" y="220"/>
                  </a:cubicBezTo>
                  <a:cubicBezTo>
                    <a:pt x="150" y="227"/>
                    <a:pt x="147" y="234"/>
                    <a:pt x="147" y="243"/>
                  </a:cubicBezTo>
                  <a:cubicBezTo>
                    <a:pt x="147" y="252"/>
                    <a:pt x="150" y="259"/>
                    <a:pt x="156" y="265"/>
                  </a:cubicBezTo>
                  <a:cubicBezTo>
                    <a:pt x="162" y="271"/>
                    <a:pt x="168" y="274"/>
                    <a:pt x="175" y="275"/>
                  </a:cubicBezTo>
                  <a:cubicBezTo>
                    <a:pt x="141" y="322"/>
                    <a:pt x="141" y="322"/>
                    <a:pt x="141" y="322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02" y="322"/>
                    <a:pt x="102" y="322"/>
                    <a:pt x="102" y="322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1" y="275"/>
                    <a:pt x="58" y="279"/>
                    <a:pt x="54" y="283"/>
                  </a:cubicBezTo>
                  <a:cubicBezTo>
                    <a:pt x="48" y="290"/>
                    <a:pt x="41" y="293"/>
                    <a:pt x="32" y="293"/>
                  </a:cubicBezTo>
                  <a:cubicBezTo>
                    <a:pt x="23" y="293"/>
                    <a:pt x="15" y="290"/>
                    <a:pt x="9" y="283"/>
                  </a:cubicBezTo>
                  <a:cubicBezTo>
                    <a:pt x="3" y="277"/>
                    <a:pt x="0" y="270"/>
                    <a:pt x="0" y="261"/>
                  </a:cubicBezTo>
                  <a:cubicBezTo>
                    <a:pt x="0" y="252"/>
                    <a:pt x="3" y="245"/>
                    <a:pt x="9" y="238"/>
                  </a:cubicBezTo>
                  <a:cubicBezTo>
                    <a:pt x="15" y="232"/>
                    <a:pt x="23" y="229"/>
                    <a:pt x="32" y="229"/>
                  </a:cubicBezTo>
                  <a:cubicBezTo>
                    <a:pt x="32" y="229"/>
                    <a:pt x="32" y="229"/>
                    <a:pt x="33" y="229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224" y="205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D671D2B7-4CD4-6292-448F-1621F25AF05F}"/>
                </a:ext>
              </a:extLst>
            </p:cNvPr>
            <p:cNvSpPr/>
            <p:nvPr/>
          </p:nvSpPr>
          <p:spPr bwMode="auto">
            <a:xfrm>
              <a:off x="3025777" y="2136090"/>
              <a:ext cx="1454150" cy="1065213"/>
            </a:xfrm>
            <a:custGeom>
              <a:avLst/>
              <a:gdLst/>
              <a:ahLst/>
              <a:cxnLst>
                <a:cxn ang="0">
                  <a:pos x="315" y="117"/>
                </a:cxn>
                <a:cxn ang="0">
                  <a:pos x="272" y="124"/>
                </a:cxn>
                <a:cxn ang="0">
                  <a:pos x="303" y="156"/>
                </a:cxn>
                <a:cxn ang="0">
                  <a:pos x="245" y="176"/>
                </a:cxn>
                <a:cxn ang="0">
                  <a:pos x="245" y="176"/>
                </a:cxn>
                <a:cxn ang="0">
                  <a:pos x="255" y="199"/>
                </a:cxn>
                <a:cxn ang="0">
                  <a:pos x="245" y="221"/>
                </a:cxn>
                <a:cxn ang="0">
                  <a:pos x="223" y="231"/>
                </a:cxn>
                <a:cxn ang="0">
                  <a:pos x="200" y="221"/>
                </a:cxn>
                <a:cxn ang="0">
                  <a:pos x="191" y="199"/>
                </a:cxn>
                <a:cxn ang="0">
                  <a:pos x="191" y="195"/>
                </a:cxn>
                <a:cxn ang="0">
                  <a:pos x="166" y="204"/>
                </a:cxn>
                <a:cxn ang="0">
                  <a:pos x="0" y="36"/>
                </a:cxn>
                <a:cxn ang="0">
                  <a:pos x="228" y="0"/>
                </a:cxn>
                <a:cxn ang="0">
                  <a:pos x="246" y="24"/>
                </a:cxn>
                <a:cxn ang="0">
                  <a:pos x="245" y="24"/>
                </a:cxn>
                <a:cxn ang="0">
                  <a:pos x="222" y="33"/>
                </a:cxn>
                <a:cxn ang="0">
                  <a:pos x="213" y="56"/>
                </a:cxn>
                <a:cxn ang="0">
                  <a:pos x="222" y="78"/>
                </a:cxn>
                <a:cxn ang="0">
                  <a:pos x="245" y="88"/>
                </a:cxn>
                <a:cxn ang="0">
                  <a:pos x="267" y="78"/>
                </a:cxn>
                <a:cxn ang="0">
                  <a:pos x="276" y="64"/>
                </a:cxn>
                <a:cxn ang="0">
                  <a:pos x="315" y="117"/>
                </a:cxn>
              </a:cxnLst>
              <a:rect l="0" t="0" r="r" b="b"/>
              <a:pathLst>
                <a:path w="315" h="231">
                  <a:moveTo>
                    <a:pt x="315" y="117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51" y="182"/>
                    <a:pt x="255" y="190"/>
                    <a:pt x="255" y="199"/>
                  </a:cubicBezTo>
                  <a:cubicBezTo>
                    <a:pt x="255" y="208"/>
                    <a:pt x="251" y="215"/>
                    <a:pt x="245" y="221"/>
                  </a:cubicBezTo>
                  <a:cubicBezTo>
                    <a:pt x="239" y="227"/>
                    <a:pt x="232" y="231"/>
                    <a:pt x="223" y="231"/>
                  </a:cubicBezTo>
                  <a:cubicBezTo>
                    <a:pt x="214" y="231"/>
                    <a:pt x="206" y="227"/>
                    <a:pt x="200" y="221"/>
                  </a:cubicBezTo>
                  <a:cubicBezTo>
                    <a:pt x="194" y="215"/>
                    <a:pt x="191" y="208"/>
                    <a:pt x="191" y="199"/>
                  </a:cubicBezTo>
                  <a:cubicBezTo>
                    <a:pt x="191" y="198"/>
                    <a:pt x="191" y="196"/>
                    <a:pt x="191" y="195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36" y="24"/>
                    <a:pt x="228" y="27"/>
                    <a:pt x="222" y="33"/>
                  </a:cubicBezTo>
                  <a:cubicBezTo>
                    <a:pt x="216" y="40"/>
                    <a:pt x="213" y="47"/>
                    <a:pt x="213" y="56"/>
                  </a:cubicBezTo>
                  <a:cubicBezTo>
                    <a:pt x="213" y="65"/>
                    <a:pt x="216" y="72"/>
                    <a:pt x="222" y="78"/>
                  </a:cubicBezTo>
                  <a:cubicBezTo>
                    <a:pt x="228" y="85"/>
                    <a:pt x="236" y="88"/>
                    <a:pt x="245" y="88"/>
                  </a:cubicBezTo>
                  <a:cubicBezTo>
                    <a:pt x="254" y="88"/>
                    <a:pt x="261" y="85"/>
                    <a:pt x="267" y="78"/>
                  </a:cubicBezTo>
                  <a:cubicBezTo>
                    <a:pt x="271" y="74"/>
                    <a:pt x="274" y="70"/>
                    <a:pt x="276" y="64"/>
                  </a:cubicBezTo>
                  <a:lnTo>
                    <a:pt x="315" y="11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5670D1E0-65BD-EA10-6774-6E68ED9672B7}"/>
                </a:ext>
              </a:extLst>
            </p:cNvPr>
            <p:cNvSpPr/>
            <p:nvPr/>
          </p:nvSpPr>
          <p:spPr bwMode="auto">
            <a:xfrm>
              <a:off x="3551239" y="2855227"/>
              <a:ext cx="1238250" cy="1357313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79" y="46"/>
                </a:cxn>
                <a:cxn ang="0">
                  <a:pos x="221" y="24"/>
                </a:cxn>
                <a:cxn ang="0">
                  <a:pos x="219" y="89"/>
                </a:cxn>
                <a:cxn ang="0">
                  <a:pos x="236" y="84"/>
                </a:cxn>
                <a:cxn ang="0">
                  <a:pos x="258" y="93"/>
                </a:cxn>
                <a:cxn ang="0">
                  <a:pos x="268" y="116"/>
                </a:cxn>
                <a:cxn ang="0">
                  <a:pos x="258" y="138"/>
                </a:cxn>
                <a:cxn ang="0">
                  <a:pos x="236" y="148"/>
                </a:cxn>
                <a:cxn ang="0">
                  <a:pos x="218" y="142"/>
                </a:cxn>
                <a:cxn ang="0">
                  <a:pos x="218" y="176"/>
                </a:cxn>
                <a:cxn ang="0">
                  <a:pos x="0" y="294"/>
                </a:cxn>
                <a:cxn ang="0">
                  <a:pos x="52" y="48"/>
                </a:cxn>
                <a:cxn ang="0">
                  <a:pos x="77" y="39"/>
                </a:cxn>
                <a:cxn ang="0">
                  <a:pos x="77" y="43"/>
                </a:cxn>
                <a:cxn ang="0">
                  <a:pos x="86" y="65"/>
                </a:cxn>
                <a:cxn ang="0">
                  <a:pos x="109" y="75"/>
                </a:cxn>
                <a:cxn ang="0">
                  <a:pos x="131" y="65"/>
                </a:cxn>
                <a:cxn ang="0">
                  <a:pos x="141" y="43"/>
                </a:cxn>
                <a:cxn ang="0">
                  <a:pos x="131" y="20"/>
                </a:cxn>
                <a:cxn ang="0">
                  <a:pos x="131" y="20"/>
                </a:cxn>
                <a:cxn ang="0">
                  <a:pos x="189" y="0"/>
                </a:cxn>
              </a:cxnLst>
              <a:rect l="0" t="0" r="r" b="b"/>
              <a:pathLst>
                <a:path w="268" h="294">
                  <a:moveTo>
                    <a:pt x="189" y="0"/>
                  </a:moveTo>
                  <a:cubicBezTo>
                    <a:pt x="179" y="46"/>
                    <a:pt x="179" y="46"/>
                    <a:pt x="179" y="46"/>
                  </a:cubicBezTo>
                  <a:cubicBezTo>
                    <a:pt x="221" y="24"/>
                    <a:pt x="221" y="24"/>
                    <a:pt x="221" y="24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24" y="86"/>
                    <a:pt x="230" y="84"/>
                    <a:pt x="236" y="84"/>
                  </a:cubicBezTo>
                  <a:cubicBezTo>
                    <a:pt x="245" y="84"/>
                    <a:pt x="252" y="87"/>
                    <a:pt x="258" y="93"/>
                  </a:cubicBezTo>
                  <a:cubicBezTo>
                    <a:pt x="265" y="99"/>
                    <a:pt x="268" y="107"/>
                    <a:pt x="268" y="116"/>
                  </a:cubicBezTo>
                  <a:cubicBezTo>
                    <a:pt x="268" y="125"/>
                    <a:pt x="265" y="132"/>
                    <a:pt x="258" y="138"/>
                  </a:cubicBezTo>
                  <a:cubicBezTo>
                    <a:pt x="252" y="144"/>
                    <a:pt x="245" y="148"/>
                    <a:pt x="236" y="148"/>
                  </a:cubicBezTo>
                  <a:cubicBezTo>
                    <a:pt x="229" y="148"/>
                    <a:pt x="224" y="146"/>
                    <a:pt x="218" y="142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0"/>
                    <a:pt x="77" y="42"/>
                    <a:pt x="77" y="43"/>
                  </a:cubicBezTo>
                  <a:cubicBezTo>
                    <a:pt x="77" y="52"/>
                    <a:pt x="80" y="59"/>
                    <a:pt x="86" y="65"/>
                  </a:cubicBezTo>
                  <a:cubicBezTo>
                    <a:pt x="92" y="71"/>
                    <a:pt x="100" y="75"/>
                    <a:pt x="109" y="75"/>
                  </a:cubicBezTo>
                  <a:cubicBezTo>
                    <a:pt x="118" y="75"/>
                    <a:pt x="125" y="71"/>
                    <a:pt x="131" y="65"/>
                  </a:cubicBezTo>
                  <a:cubicBezTo>
                    <a:pt x="137" y="59"/>
                    <a:pt x="141" y="52"/>
                    <a:pt x="141" y="43"/>
                  </a:cubicBezTo>
                  <a:cubicBezTo>
                    <a:pt x="141" y="34"/>
                    <a:pt x="137" y="26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29F66A6D-D6D5-31B2-DBEB-E78C19DD11F4}"/>
                </a:ext>
              </a:extLst>
            </p:cNvPr>
            <p:cNvSpPr/>
            <p:nvPr/>
          </p:nvSpPr>
          <p:spPr bwMode="auto">
            <a:xfrm>
              <a:off x="4557715" y="2796490"/>
              <a:ext cx="1020763" cy="1406525"/>
            </a:xfrm>
            <a:custGeom>
              <a:avLst/>
              <a:gdLst/>
              <a:ahLst/>
              <a:cxnLst>
                <a:cxn ang="0">
                  <a:pos x="3" y="37"/>
                </a:cxn>
                <a:cxn ang="0">
                  <a:pos x="44" y="59"/>
                </a:cxn>
                <a:cxn ang="0">
                  <a:pos x="35" y="12"/>
                </a:cxn>
                <a:cxn ang="0">
                  <a:pos x="94" y="32"/>
                </a:cxn>
                <a:cxn ang="0">
                  <a:pos x="94" y="32"/>
                </a:cxn>
                <a:cxn ang="0">
                  <a:pos x="103" y="9"/>
                </a:cxn>
                <a:cxn ang="0">
                  <a:pos x="126" y="0"/>
                </a:cxn>
                <a:cxn ang="0">
                  <a:pos x="148" y="9"/>
                </a:cxn>
                <a:cxn ang="0">
                  <a:pos x="158" y="32"/>
                </a:cxn>
                <a:cxn ang="0">
                  <a:pos x="151" y="51"/>
                </a:cxn>
                <a:cxn ang="0">
                  <a:pos x="173" y="59"/>
                </a:cxn>
                <a:cxn ang="0">
                  <a:pos x="174" y="59"/>
                </a:cxn>
                <a:cxn ang="0">
                  <a:pos x="221" y="304"/>
                </a:cxn>
                <a:cxn ang="0">
                  <a:pos x="220" y="305"/>
                </a:cxn>
                <a:cxn ang="0">
                  <a:pos x="0" y="189"/>
                </a:cxn>
                <a:cxn ang="0">
                  <a:pos x="0" y="155"/>
                </a:cxn>
                <a:cxn ang="0">
                  <a:pos x="18" y="161"/>
                </a:cxn>
                <a:cxn ang="0">
                  <a:pos x="40" y="151"/>
                </a:cxn>
                <a:cxn ang="0">
                  <a:pos x="50" y="129"/>
                </a:cxn>
                <a:cxn ang="0">
                  <a:pos x="40" y="106"/>
                </a:cxn>
                <a:cxn ang="0">
                  <a:pos x="18" y="97"/>
                </a:cxn>
                <a:cxn ang="0">
                  <a:pos x="1" y="102"/>
                </a:cxn>
                <a:cxn ang="0">
                  <a:pos x="3" y="37"/>
                </a:cxn>
              </a:cxnLst>
              <a:rect l="0" t="0" r="r" b="b"/>
              <a:pathLst>
                <a:path w="221" h="305">
                  <a:moveTo>
                    <a:pt x="3" y="37"/>
                  </a:moveTo>
                  <a:cubicBezTo>
                    <a:pt x="44" y="59"/>
                    <a:pt x="44" y="59"/>
                    <a:pt x="44" y="59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23"/>
                    <a:pt x="97" y="15"/>
                    <a:pt x="103" y="9"/>
                  </a:cubicBezTo>
                  <a:cubicBezTo>
                    <a:pt x="110" y="3"/>
                    <a:pt x="117" y="0"/>
                    <a:pt x="126" y="0"/>
                  </a:cubicBezTo>
                  <a:cubicBezTo>
                    <a:pt x="135" y="0"/>
                    <a:pt x="142" y="3"/>
                    <a:pt x="148" y="9"/>
                  </a:cubicBezTo>
                  <a:cubicBezTo>
                    <a:pt x="155" y="15"/>
                    <a:pt x="158" y="23"/>
                    <a:pt x="158" y="32"/>
                  </a:cubicBezTo>
                  <a:cubicBezTo>
                    <a:pt x="158" y="39"/>
                    <a:pt x="155" y="46"/>
                    <a:pt x="151" y="51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6" y="159"/>
                    <a:pt x="11" y="161"/>
                    <a:pt x="18" y="161"/>
                  </a:cubicBezTo>
                  <a:cubicBezTo>
                    <a:pt x="27" y="161"/>
                    <a:pt x="34" y="157"/>
                    <a:pt x="40" y="151"/>
                  </a:cubicBezTo>
                  <a:cubicBezTo>
                    <a:pt x="47" y="145"/>
                    <a:pt x="50" y="138"/>
                    <a:pt x="50" y="129"/>
                  </a:cubicBezTo>
                  <a:cubicBezTo>
                    <a:pt x="50" y="120"/>
                    <a:pt x="47" y="112"/>
                    <a:pt x="40" y="106"/>
                  </a:cubicBezTo>
                  <a:cubicBezTo>
                    <a:pt x="34" y="100"/>
                    <a:pt x="27" y="97"/>
                    <a:pt x="18" y="97"/>
                  </a:cubicBezTo>
                  <a:cubicBezTo>
                    <a:pt x="12" y="97"/>
                    <a:pt x="6" y="99"/>
                    <a:pt x="1" y="102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BE607502-3ABD-F53F-048F-FA189DA9F662}"/>
                </a:ext>
              </a:extLst>
            </p:cNvPr>
            <p:cNvSpPr/>
            <p:nvPr/>
          </p:nvSpPr>
          <p:spPr bwMode="auto">
            <a:xfrm>
              <a:off x="4659314" y="2136090"/>
              <a:ext cx="1468438" cy="931863"/>
            </a:xfrm>
            <a:custGeom>
              <a:avLst/>
              <a:gdLst/>
              <a:ahLst/>
              <a:cxnLst>
                <a:cxn ang="0">
                  <a:pos x="13" y="155"/>
                </a:cxn>
                <a:cxn ang="0">
                  <a:pos x="45" y="124"/>
                </a:cxn>
                <a:cxn ang="0">
                  <a:pos x="0" y="117"/>
                </a:cxn>
                <a:cxn ang="0">
                  <a:pos x="34" y="70"/>
                </a:cxn>
                <a:cxn ang="0">
                  <a:pos x="15" y="60"/>
                </a:cxn>
                <a:cxn ang="0">
                  <a:pos x="6" y="38"/>
                </a:cxn>
                <a:cxn ang="0">
                  <a:pos x="15" y="15"/>
                </a:cxn>
                <a:cxn ang="0">
                  <a:pos x="38" y="6"/>
                </a:cxn>
                <a:cxn ang="0">
                  <a:pos x="60" y="15"/>
                </a:cxn>
                <a:cxn ang="0">
                  <a:pos x="66" y="24"/>
                </a:cxn>
                <a:cxn ang="0">
                  <a:pos x="83" y="0"/>
                </a:cxn>
                <a:cxn ang="0">
                  <a:pos x="318" y="36"/>
                </a:cxn>
                <a:cxn ang="0">
                  <a:pos x="151" y="202"/>
                </a:cxn>
                <a:cxn ang="0">
                  <a:pos x="129" y="194"/>
                </a:cxn>
                <a:cxn ang="0">
                  <a:pos x="136" y="175"/>
                </a:cxn>
                <a:cxn ang="0">
                  <a:pos x="126" y="152"/>
                </a:cxn>
                <a:cxn ang="0">
                  <a:pos x="104" y="143"/>
                </a:cxn>
                <a:cxn ang="0">
                  <a:pos x="81" y="152"/>
                </a:cxn>
                <a:cxn ang="0">
                  <a:pos x="72" y="175"/>
                </a:cxn>
                <a:cxn ang="0">
                  <a:pos x="72" y="175"/>
                </a:cxn>
                <a:cxn ang="0">
                  <a:pos x="13" y="155"/>
                </a:cxn>
              </a:cxnLst>
              <a:rect l="0" t="0" r="r" b="b"/>
              <a:pathLst>
                <a:path w="318" h="202">
                  <a:moveTo>
                    <a:pt x="13" y="155"/>
                  </a:moveTo>
                  <a:cubicBezTo>
                    <a:pt x="45" y="124"/>
                    <a:pt x="45" y="124"/>
                    <a:pt x="45" y="12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69"/>
                    <a:pt x="21" y="66"/>
                    <a:pt x="15" y="60"/>
                  </a:cubicBezTo>
                  <a:cubicBezTo>
                    <a:pt x="9" y="54"/>
                    <a:pt x="6" y="47"/>
                    <a:pt x="6" y="38"/>
                  </a:cubicBezTo>
                  <a:cubicBezTo>
                    <a:pt x="6" y="29"/>
                    <a:pt x="9" y="22"/>
                    <a:pt x="15" y="15"/>
                  </a:cubicBezTo>
                  <a:cubicBezTo>
                    <a:pt x="22" y="9"/>
                    <a:pt x="29" y="6"/>
                    <a:pt x="38" y="6"/>
                  </a:cubicBezTo>
                  <a:cubicBezTo>
                    <a:pt x="47" y="6"/>
                    <a:pt x="54" y="9"/>
                    <a:pt x="60" y="15"/>
                  </a:cubicBezTo>
                  <a:cubicBezTo>
                    <a:pt x="63" y="18"/>
                    <a:pt x="65" y="21"/>
                    <a:pt x="66" y="24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18" y="36"/>
                    <a:pt x="318" y="36"/>
                    <a:pt x="318" y="36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33" y="189"/>
                    <a:pt x="136" y="182"/>
                    <a:pt x="136" y="175"/>
                  </a:cubicBezTo>
                  <a:cubicBezTo>
                    <a:pt x="136" y="166"/>
                    <a:pt x="133" y="158"/>
                    <a:pt x="126" y="152"/>
                  </a:cubicBezTo>
                  <a:cubicBezTo>
                    <a:pt x="120" y="146"/>
                    <a:pt x="113" y="143"/>
                    <a:pt x="104" y="143"/>
                  </a:cubicBezTo>
                  <a:cubicBezTo>
                    <a:pt x="95" y="143"/>
                    <a:pt x="88" y="146"/>
                    <a:pt x="81" y="152"/>
                  </a:cubicBezTo>
                  <a:cubicBezTo>
                    <a:pt x="75" y="158"/>
                    <a:pt x="72" y="166"/>
                    <a:pt x="72" y="175"/>
                  </a:cubicBezTo>
                  <a:cubicBezTo>
                    <a:pt x="72" y="175"/>
                    <a:pt x="72" y="175"/>
                    <a:pt x="72" y="175"/>
                  </a:cubicBezTo>
                  <a:lnTo>
                    <a:pt x="13" y="155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Freeform: Shape 38">
              <a:extLst>
                <a:ext uri="{FF2B5EF4-FFF2-40B4-BE49-F238E27FC236}">
                  <a16:creationId xmlns:a16="http://schemas.microsoft.com/office/drawing/2014/main" id="{A4186814-284C-BAA3-FD18-31B19C42CCA3}"/>
                </a:ext>
              </a:extLst>
            </p:cNvPr>
            <p:cNvSpPr/>
            <p:nvPr/>
          </p:nvSpPr>
          <p:spPr bwMode="auto">
            <a:xfrm>
              <a:off x="4449212" y="1711048"/>
              <a:ext cx="229703" cy="432902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22" y="67"/>
                </a:cxn>
                <a:cxn ang="0">
                  <a:pos x="21" y="68"/>
                </a:cxn>
                <a:cxn ang="0">
                  <a:pos x="16" y="68"/>
                </a:cxn>
                <a:cxn ang="0">
                  <a:pos x="15" y="67"/>
                </a:cxn>
                <a:cxn ang="0">
                  <a:pos x="15" y="60"/>
                </a:cxn>
                <a:cxn ang="0">
                  <a:pos x="1" y="53"/>
                </a:cxn>
                <a:cxn ang="0">
                  <a:pos x="1" y="52"/>
                </a:cxn>
                <a:cxn ang="0">
                  <a:pos x="5" y="46"/>
                </a:cxn>
                <a:cxn ang="0">
                  <a:pos x="6" y="46"/>
                </a:cxn>
                <a:cxn ang="0">
                  <a:pos x="6" y="46"/>
                </a:cxn>
                <a:cxn ang="0">
                  <a:pos x="19" y="51"/>
                </a:cxn>
                <a:cxn ang="0">
                  <a:pos x="26" y="45"/>
                </a:cxn>
                <a:cxn ang="0">
                  <a:pos x="17" y="38"/>
                </a:cxn>
                <a:cxn ang="0">
                  <a:pos x="1" y="22"/>
                </a:cxn>
                <a:cxn ang="0">
                  <a:pos x="15" y="8"/>
                </a:cxn>
                <a:cxn ang="0">
                  <a:pos x="15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2" y="1"/>
                </a:cxn>
                <a:cxn ang="0">
                  <a:pos x="22" y="8"/>
                </a:cxn>
                <a:cxn ang="0">
                  <a:pos x="34" y="13"/>
                </a:cxn>
                <a:cxn ang="0">
                  <a:pos x="34" y="14"/>
                </a:cxn>
                <a:cxn ang="0">
                  <a:pos x="31" y="20"/>
                </a:cxn>
                <a:cxn ang="0">
                  <a:pos x="30" y="20"/>
                </a:cxn>
                <a:cxn ang="0">
                  <a:pos x="29" y="20"/>
                </a:cxn>
                <a:cxn ang="0">
                  <a:pos x="19" y="16"/>
                </a:cxn>
                <a:cxn ang="0">
                  <a:pos x="11" y="22"/>
                </a:cxn>
                <a:cxn ang="0">
                  <a:pos x="21" y="30"/>
                </a:cxn>
                <a:cxn ang="0">
                  <a:pos x="36" y="45"/>
                </a:cxn>
                <a:cxn ang="0">
                  <a:pos x="22" y="60"/>
                </a:cxn>
              </a:cxnLst>
              <a:rect l="0" t="0" r="r" b="b"/>
              <a:pathLst>
                <a:path w="36" h="68">
                  <a:moveTo>
                    <a:pt x="22" y="60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2" y="68"/>
                    <a:pt x="21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7"/>
                    <a:pt x="15" y="67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6" y="59"/>
                    <a:pt x="1" y="53"/>
                    <a:pt x="1" y="53"/>
                  </a:cubicBezTo>
                  <a:cubicBezTo>
                    <a:pt x="0" y="53"/>
                    <a:pt x="0" y="52"/>
                    <a:pt x="1" y="52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7" y="46"/>
                    <a:pt x="12" y="51"/>
                    <a:pt x="19" y="51"/>
                  </a:cubicBezTo>
                  <a:cubicBezTo>
                    <a:pt x="22" y="51"/>
                    <a:pt x="26" y="49"/>
                    <a:pt x="26" y="45"/>
                  </a:cubicBezTo>
                  <a:cubicBezTo>
                    <a:pt x="26" y="41"/>
                    <a:pt x="22" y="40"/>
                    <a:pt x="17" y="38"/>
                  </a:cubicBezTo>
                  <a:cubicBezTo>
                    <a:pt x="10" y="35"/>
                    <a:pt x="1" y="32"/>
                    <a:pt x="1" y="22"/>
                  </a:cubicBezTo>
                  <a:cubicBezTo>
                    <a:pt x="1" y="15"/>
                    <a:pt x="7" y="9"/>
                    <a:pt x="15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0" y="8"/>
                    <a:pt x="34" y="13"/>
                    <a:pt x="34" y="13"/>
                  </a:cubicBezTo>
                  <a:cubicBezTo>
                    <a:pt x="35" y="13"/>
                    <a:pt x="35" y="14"/>
                    <a:pt x="34" y="14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30" y="20"/>
                    <a:pt x="30" y="20"/>
                    <a:pt x="29" y="20"/>
                  </a:cubicBezTo>
                  <a:cubicBezTo>
                    <a:pt x="29" y="20"/>
                    <a:pt x="25" y="16"/>
                    <a:pt x="19" y="16"/>
                  </a:cubicBezTo>
                  <a:cubicBezTo>
                    <a:pt x="14" y="16"/>
                    <a:pt x="11" y="18"/>
                    <a:pt x="11" y="22"/>
                  </a:cubicBezTo>
                  <a:cubicBezTo>
                    <a:pt x="11" y="26"/>
                    <a:pt x="16" y="28"/>
                    <a:pt x="21" y="30"/>
                  </a:cubicBezTo>
                  <a:cubicBezTo>
                    <a:pt x="28" y="32"/>
                    <a:pt x="36" y="36"/>
                    <a:pt x="36" y="45"/>
                  </a:cubicBezTo>
                  <a:cubicBezTo>
                    <a:pt x="36" y="52"/>
                    <a:pt x="30" y="59"/>
                    <a:pt x="22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1" name="Freeform: Shape 39">
              <a:extLst>
                <a:ext uri="{FF2B5EF4-FFF2-40B4-BE49-F238E27FC236}">
                  <a16:creationId xmlns:a16="http://schemas.microsoft.com/office/drawing/2014/main" id="{24A667B9-BA99-B94F-8014-E393DD5EFC5D}"/>
                </a:ext>
              </a:extLst>
            </p:cNvPr>
            <p:cNvSpPr/>
            <p:nvPr/>
          </p:nvSpPr>
          <p:spPr bwMode="auto">
            <a:xfrm>
              <a:off x="3551136" y="2362960"/>
              <a:ext cx="329478" cy="32947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Freeform: Shape 40">
              <a:extLst>
                <a:ext uri="{FF2B5EF4-FFF2-40B4-BE49-F238E27FC236}">
                  <a16:creationId xmlns:a16="http://schemas.microsoft.com/office/drawing/2014/main" id="{6C4276E9-11F6-4091-A12C-DCA64537687D}"/>
                </a:ext>
              </a:extLst>
            </p:cNvPr>
            <p:cNvSpPr/>
            <p:nvPr/>
          </p:nvSpPr>
          <p:spPr bwMode="auto">
            <a:xfrm>
              <a:off x="3946781" y="3403063"/>
              <a:ext cx="312469" cy="277012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3" name="Freeform: Shape 41">
              <a:extLst>
                <a:ext uri="{FF2B5EF4-FFF2-40B4-BE49-F238E27FC236}">
                  <a16:creationId xmlns:a16="http://schemas.microsoft.com/office/drawing/2014/main" id="{1462732A-1669-C506-78C3-DAB528C5F237}"/>
                </a:ext>
              </a:extLst>
            </p:cNvPr>
            <p:cNvSpPr/>
            <p:nvPr/>
          </p:nvSpPr>
          <p:spPr bwMode="auto">
            <a:xfrm>
              <a:off x="4911498" y="3224164"/>
              <a:ext cx="254801" cy="382201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Freeform: Shape 42">
              <a:extLst>
                <a:ext uri="{FF2B5EF4-FFF2-40B4-BE49-F238E27FC236}">
                  <a16:creationId xmlns:a16="http://schemas.microsoft.com/office/drawing/2014/main" id="{CCD5C980-84C6-63F2-D4CF-4DD76D200079}"/>
                </a:ext>
              </a:extLst>
            </p:cNvPr>
            <p:cNvSpPr/>
            <p:nvPr/>
          </p:nvSpPr>
          <p:spPr bwMode="auto">
            <a:xfrm>
              <a:off x="5043489" y="2333192"/>
              <a:ext cx="372653" cy="359247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4" y="57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14" y="26"/>
                </a:cxn>
                <a:cxn ang="0">
                  <a:pos x="16" y="29"/>
                </a:cxn>
                <a:cxn ang="0">
                  <a:pos x="16" y="54"/>
                </a:cxn>
                <a:cxn ang="0">
                  <a:pos x="7" y="47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7" y="47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52"/>
                </a:cxn>
                <a:cxn ang="0">
                  <a:pos x="57" y="59"/>
                </a:cxn>
                <a:cxn ang="0">
                  <a:pos x="49" y="62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3" y="62"/>
                </a:cxn>
                <a:cxn ang="0">
                  <a:pos x="28" y="59"/>
                </a:cxn>
                <a:cxn ang="0">
                  <a:pos x="22" y="57"/>
                </a:cxn>
                <a:cxn ang="0">
                  <a:pos x="19" y="54"/>
                </a:cxn>
                <a:cxn ang="0">
                  <a:pos x="19" y="29"/>
                </a:cxn>
                <a:cxn ang="0">
                  <a:pos x="21" y="26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5" y="8"/>
                </a:cxn>
                <a:cxn ang="0">
                  <a:pos x="38" y="1"/>
                </a:cxn>
                <a:cxn ang="0">
                  <a:pos x="40" y="0"/>
                </a:cxn>
                <a:cxn ang="0">
                  <a:pos x="49" y="11"/>
                </a:cxn>
                <a:cxn ang="0">
                  <a:pos x="46" y="18"/>
                </a:cxn>
                <a:cxn ang="0">
                  <a:pos x="45" y="21"/>
                </a:cxn>
                <a:cxn ang="0">
                  <a:pos x="56" y="21"/>
                </a:cxn>
                <a:cxn ang="0">
                  <a:pos x="64" y="29"/>
                </a:cxn>
                <a:cxn ang="0">
                  <a:pos x="62" y="35"/>
                </a:cxn>
              </a:cxnLst>
              <a:rect l="0" t="0" r="r" b="b"/>
              <a:pathLst>
                <a:path w="64" h="62">
                  <a:moveTo>
                    <a:pt x="16" y="54"/>
                  </a:moveTo>
                  <a:cubicBezTo>
                    <a:pt x="16" y="56"/>
                    <a:pt x="15" y="57"/>
                    <a:pt x="1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7"/>
                    <a:pt x="16" y="29"/>
                  </a:cubicBezTo>
                  <a:lnTo>
                    <a:pt x="16" y="54"/>
                  </a:lnTo>
                  <a:close/>
                  <a:moveTo>
                    <a:pt x="7" y="47"/>
                  </a:moveTo>
                  <a:cubicBezTo>
                    <a:pt x="6" y="47"/>
                    <a:pt x="5" y="48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cubicBezTo>
                    <a:pt x="10" y="48"/>
                    <a:pt x="9" y="47"/>
                    <a:pt x="7" y="47"/>
                  </a:cubicBezTo>
                  <a:close/>
                  <a:moveTo>
                    <a:pt x="62" y="35"/>
                  </a:moveTo>
                  <a:cubicBezTo>
                    <a:pt x="62" y="36"/>
                    <a:pt x="62" y="37"/>
                    <a:pt x="62" y="38"/>
                  </a:cubicBezTo>
                  <a:cubicBezTo>
                    <a:pt x="62" y="40"/>
                    <a:pt x="62" y="42"/>
                    <a:pt x="61" y="43"/>
                  </a:cubicBezTo>
                  <a:cubicBezTo>
                    <a:pt x="61" y="45"/>
                    <a:pt x="61" y="46"/>
                    <a:pt x="61" y="48"/>
                  </a:cubicBezTo>
                  <a:cubicBezTo>
                    <a:pt x="60" y="49"/>
                    <a:pt x="60" y="51"/>
                    <a:pt x="59" y="52"/>
                  </a:cubicBezTo>
                  <a:cubicBezTo>
                    <a:pt x="59" y="55"/>
                    <a:pt x="58" y="57"/>
                    <a:pt x="57" y="59"/>
                  </a:cubicBezTo>
                  <a:cubicBezTo>
                    <a:pt x="55" y="61"/>
                    <a:pt x="52" y="62"/>
                    <a:pt x="49" y="62"/>
                  </a:cubicBezTo>
                  <a:cubicBezTo>
                    <a:pt x="48" y="62"/>
                    <a:pt x="48" y="62"/>
                    <a:pt x="47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2"/>
                    <a:pt x="32" y="60"/>
                    <a:pt x="28" y="59"/>
                  </a:cubicBezTo>
                  <a:cubicBezTo>
                    <a:pt x="25" y="58"/>
                    <a:pt x="23" y="57"/>
                    <a:pt x="22" y="57"/>
                  </a:cubicBezTo>
                  <a:cubicBezTo>
                    <a:pt x="20" y="57"/>
                    <a:pt x="19" y="56"/>
                    <a:pt x="19" y="5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20" y="26"/>
                    <a:pt x="21" y="26"/>
                  </a:cubicBezTo>
                  <a:cubicBezTo>
                    <a:pt x="23" y="26"/>
                    <a:pt x="27" y="21"/>
                    <a:pt x="29" y="19"/>
                  </a:cubicBezTo>
                  <a:cubicBezTo>
                    <a:pt x="30" y="17"/>
                    <a:pt x="31" y="15"/>
                    <a:pt x="33" y="14"/>
                  </a:cubicBezTo>
                  <a:cubicBezTo>
                    <a:pt x="34" y="13"/>
                    <a:pt x="35" y="10"/>
                    <a:pt x="35" y="8"/>
                  </a:cubicBezTo>
                  <a:cubicBezTo>
                    <a:pt x="36" y="5"/>
                    <a:pt x="36" y="3"/>
                    <a:pt x="38" y="1"/>
                  </a:cubicBezTo>
                  <a:cubicBezTo>
                    <a:pt x="38" y="1"/>
                    <a:pt x="39" y="0"/>
                    <a:pt x="40" y="0"/>
                  </a:cubicBezTo>
                  <a:cubicBezTo>
                    <a:pt x="49" y="0"/>
                    <a:pt x="49" y="8"/>
                    <a:pt x="49" y="11"/>
                  </a:cubicBezTo>
                  <a:cubicBezTo>
                    <a:pt x="49" y="14"/>
                    <a:pt x="47" y="16"/>
                    <a:pt x="46" y="18"/>
                  </a:cubicBezTo>
                  <a:cubicBezTo>
                    <a:pt x="46" y="19"/>
                    <a:pt x="46" y="20"/>
                    <a:pt x="4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4" y="25"/>
                    <a:pt x="64" y="29"/>
                  </a:cubicBezTo>
                  <a:cubicBezTo>
                    <a:pt x="64" y="31"/>
                    <a:pt x="63" y="33"/>
                    <a:pt x="62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5ADF233-CB5D-3DB1-4CD3-ABBF66C8E7BC}"/>
              </a:ext>
            </a:extLst>
          </p:cNvPr>
          <p:cNvGrpSpPr/>
          <p:nvPr/>
        </p:nvGrpSpPr>
        <p:grpSpPr>
          <a:xfrm>
            <a:off x="277260" y="1371386"/>
            <a:ext cx="989624" cy="967875"/>
            <a:chOff x="3025777" y="1189939"/>
            <a:chExt cx="3101975" cy="3022601"/>
          </a:xfrm>
        </p:grpSpPr>
        <p:sp>
          <p:nvSpPr>
            <p:cNvPr id="16" name="Freeform: Shape 3">
              <a:extLst>
                <a:ext uri="{FF2B5EF4-FFF2-40B4-BE49-F238E27FC236}">
                  <a16:creationId xmlns:a16="http://schemas.microsoft.com/office/drawing/2014/main" id="{B2CE431D-5006-2A40-0568-6CB8A3BED6FF}"/>
                </a:ext>
              </a:extLst>
            </p:cNvPr>
            <p:cNvSpPr/>
            <p:nvPr/>
          </p:nvSpPr>
          <p:spPr bwMode="auto">
            <a:xfrm>
              <a:off x="4008439" y="1189939"/>
              <a:ext cx="1035050" cy="1485900"/>
            </a:xfrm>
            <a:custGeom>
              <a:avLst/>
              <a:gdLst/>
              <a:ahLst/>
              <a:cxnLst>
                <a:cxn ang="0">
                  <a:pos x="224" y="205"/>
                </a:cxn>
                <a:cxn ang="0">
                  <a:pos x="207" y="229"/>
                </a:cxn>
                <a:cxn ang="0">
                  <a:pos x="201" y="220"/>
                </a:cxn>
                <a:cxn ang="0">
                  <a:pos x="179" y="211"/>
                </a:cxn>
                <a:cxn ang="0">
                  <a:pos x="156" y="220"/>
                </a:cxn>
                <a:cxn ang="0">
                  <a:pos x="147" y="243"/>
                </a:cxn>
                <a:cxn ang="0">
                  <a:pos x="156" y="265"/>
                </a:cxn>
                <a:cxn ang="0">
                  <a:pos x="175" y="275"/>
                </a:cxn>
                <a:cxn ang="0">
                  <a:pos x="141" y="322"/>
                </a:cxn>
                <a:cxn ang="0">
                  <a:pos x="122" y="283"/>
                </a:cxn>
                <a:cxn ang="0">
                  <a:pos x="102" y="322"/>
                </a:cxn>
                <a:cxn ang="0">
                  <a:pos x="63" y="269"/>
                </a:cxn>
                <a:cxn ang="0">
                  <a:pos x="54" y="283"/>
                </a:cxn>
                <a:cxn ang="0">
                  <a:pos x="32" y="293"/>
                </a:cxn>
                <a:cxn ang="0">
                  <a:pos x="9" y="283"/>
                </a:cxn>
                <a:cxn ang="0">
                  <a:pos x="0" y="261"/>
                </a:cxn>
                <a:cxn ang="0">
                  <a:pos x="9" y="238"/>
                </a:cxn>
                <a:cxn ang="0">
                  <a:pos x="32" y="229"/>
                </a:cxn>
                <a:cxn ang="0">
                  <a:pos x="33" y="229"/>
                </a:cxn>
                <a:cxn ang="0">
                  <a:pos x="15" y="205"/>
                </a:cxn>
                <a:cxn ang="0">
                  <a:pos x="122" y="0"/>
                </a:cxn>
                <a:cxn ang="0">
                  <a:pos x="224" y="205"/>
                </a:cxn>
              </a:cxnLst>
              <a:rect l="0" t="0" r="r" b="b"/>
              <a:pathLst>
                <a:path w="224" h="322">
                  <a:moveTo>
                    <a:pt x="224" y="205"/>
                  </a:moveTo>
                  <a:cubicBezTo>
                    <a:pt x="207" y="229"/>
                    <a:pt x="207" y="229"/>
                    <a:pt x="207" y="229"/>
                  </a:cubicBezTo>
                  <a:cubicBezTo>
                    <a:pt x="206" y="226"/>
                    <a:pt x="204" y="223"/>
                    <a:pt x="201" y="220"/>
                  </a:cubicBezTo>
                  <a:cubicBezTo>
                    <a:pt x="195" y="214"/>
                    <a:pt x="188" y="211"/>
                    <a:pt x="179" y="211"/>
                  </a:cubicBezTo>
                  <a:cubicBezTo>
                    <a:pt x="170" y="211"/>
                    <a:pt x="163" y="214"/>
                    <a:pt x="156" y="220"/>
                  </a:cubicBezTo>
                  <a:cubicBezTo>
                    <a:pt x="150" y="227"/>
                    <a:pt x="147" y="234"/>
                    <a:pt x="147" y="243"/>
                  </a:cubicBezTo>
                  <a:cubicBezTo>
                    <a:pt x="147" y="252"/>
                    <a:pt x="150" y="259"/>
                    <a:pt x="156" y="265"/>
                  </a:cubicBezTo>
                  <a:cubicBezTo>
                    <a:pt x="162" y="271"/>
                    <a:pt x="168" y="274"/>
                    <a:pt x="175" y="275"/>
                  </a:cubicBezTo>
                  <a:cubicBezTo>
                    <a:pt x="141" y="322"/>
                    <a:pt x="141" y="322"/>
                    <a:pt x="141" y="322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02" y="322"/>
                    <a:pt x="102" y="322"/>
                    <a:pt x="102" y="322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1" y="275"/>
                    <a:pt x="58" y="279"/>
                    <a:pt x="54" y="283"/>
                  </a:cubicBezTo>
                  <a:cubicBezTo>
                    <a:pt x="48" y="290"/>
                    <a:pt x="41" y="293"/>
                    <a:pt x="32" y="293"/>
                  </a:cubicBezTo>
                  <a:cubicBezTo>
                    <a:pt x="23" y="293"/>
                    <a:pt x="15" y="290"/>
                    <a:pt x="9" y="283"/>
                  </a:cubicBezTo>
                  <a:cubicBezTo>
                    <a:pt x="3" y="277"/>
                    <a:pt x="0" y="270"/>
                    <a:pt x="0" y="261"/>
                  </a:cubicBezTo>
                  <a:cubicBezTo>
                    <a:pt x="0" y="252"/>
                    <a:pt x="3" y="245"/>
                    <a:pt x="9" y="238"/>
                  </a:cubicBezTo>
                  <a:cubicBezTo>
                    <a:pt x="15" y="232"/>
                    <a:pt x="23" y="229"/>
                    <a:pt x="32" y="229"/>
                  </a:cubicBezTo>
                  <a:cubicBezTo>
                    <a:pt x="32" y="229"/>
                    <a:pt x="32" y="229"/>
                    <a:pt x="33" y="229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224" y="205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Freeform: Shape 4">
              <a:extLst>
                <a:ext uri="{FF2B5EF4-FFF2-40B4-BE49-F238E27FC236}">
                  <a16:creationId xmlns:a16="http://schemas.microsoft.com/office/drawing/2014/main" id="{3DC31A23-9784-FB84-49F1-089B32DA0874}"/>
                </a:ext>
              </a:extLst>
            </p:cNvPr>
            <p:cNvSpPr/>
            <p:nvPr/>
          </p:nvSpPr>
          <p:spPr bwMode="auto">
            <a:xfrm>
              <a:off x="3025777" y="2136090"/>
              <a:ext cx="1454150" cy="1065213"/>
            </a:xfrm>
            <a:custGeom>
              <a:avLst/>
              <a:gdLst/>
              <a:ahLst/>
              <a:cxnLst>
                <a:cxn ang="0">
                  <a:pos x="315" y="117"/>
                </a:cxn>
                <a:cxn ang="0">
                  <a:pos x="272" y="124"/>
                </a:cxn>
                <a:cxn ang="0">
                  <a:pos x="303" y="156"/>
                </a:cxn>
                <a:cxn ang="0">
                  <a:pos x="245" y="176"/>
                </a:cxn>
                <a:cxn ang="0">
                  <a:pos x="245" y="176"/>
                </a:cxn>
                <a:cxn ang="0">
                  <a:pos x="255" y="199"/>
                </a:cxn>
                <a:cxn ang="0">
                  <a:pos x="245" y="221"/>
                </a:cxn>
                <a:cxn ang="0">
                  <a:pos x="223" y="231"/>
                </a:cxn>
                <a:cxn ang="0">
                  <a:pos x="200" y="221"/>
                </a:cxn>
                <a:cxn ang="0">
                  <a:pos x="191" y="199"/>
                </a:cxn>
                <a:cxn ang="0">
                  <a:pos x="191" y="195"/>
                </a:cxn>
                <a:cxn ang="0">
                  <a:pos x="166" y="204"/>
                </a:cxn>
                <a:cxn ang="0">
                  <a:pos x="0" y="36"/>
                </a:cxn>
                <a:cxn ang="0">
                  <a:pos x="228" y="0"/>
                </a:cxn>
                <a:cxn ang="0">
                  <a:pos x="246" y="24"/>
                </a:cxn>
                <a:cxn ang="0">
                  <a:pos x="245" y="24"/>
                </a:cxn>
                <a:cxn ang="0">
                  <a:pos x="222" y="33"/>
                </a:cxn>
                <a:cxn ang="0">
                  <a:pos x="213" y="56"/>
                </a:cxn>
                <a:cxn ang="0">
                  <a:pos x="222" y="78"/>
                </a:cxn>
                <a:cxn ang="0">
                  <a:pos x="245" y="88"/>
                </a:cxn>
                <a:cxn ang="0">
                  <a:pos x="267" y="78"/>
                </a:cxn>
                <a:cxn ang="0">
                  <a:pos x="276" y="64"/>
                </a:cxn>
                <a:cxn ang="0">
                  <a:pos x="315" y="117"/>
                </a:cxn>
              </a:cxnLst>
              <a:rect l="0" t="0" r="r" b="b"/>
              <a:pathLst>
                <a:path w="315" h="231">
                  <a:moveTo>
                    <a:pt x="315" y="117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51" y="182"/>
                    <a:pt x="255" y="190"/>
                    <a:pt x="255" y="199"/>
                  </a:cubicBezTo>
                  <a:cubicBezTo>
                    <a:pt x="255" y="208"/>
                    <a:pt x="251" y="215"/>
                    <a:pt x="245" y="221"/>
                  </a:cubicBezTo>
                  <a:cubicBezTo>
                    <a:pt x="239" y="227"/>
                    <a:pt x="232" y="231"/>
                    <a:pt x="223" y="231"/>
                  </a:cubicBezTo>
                  <a:cubicBezTo>
                    <a:pt x="214" y="231"/>
                    <a:pt x="206" y="227"/>
                    <a:pt x="200" y="221"/>
                  </a:cubicBezTo>
                  <a:cubicBezTo>
                    <a:pt x="194" y="215"/>
                    <a:pt x="191" y="208"/>
                    <a:pt x="191" y="199"/>
                  </a:cubicBezTo>
                  <a:cubicBezTo>
                    <a:pt x="191" y="198"/>
                    <a:pt x="191" y="196"/>
                    <a:pt x="191" y="195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36" y="24"/>
                    <a:pt x="228" y="27"/>
                    <a:pt x="222" y="33"/>
                  </a:cubicBezTo>
                  <a:cubicBezTo>
                    <a:pt x="216" y="40"/>
                    <a:pt x="213" y="47"/>
                    <a:pt x="213" y="56"/>
                  </a:cubicBezTo>
                  <a:cubicBezTo>
                    <a:pt x="213" y="65"/>
                    <a:pt x="216" y="72"/>
                    <a:pt x="222" y="78"/>
                  </a:cubicBezTo>
                  <a:cubicBezTo>
                    <a:pt x="228" y="85"/>
                    <a:pt x="236" y="88"/>
                    <a:pt x="245" y="88"/>
                  </a:cubicBezTo>
                  <a:cubicBezTo>
                    <a:pt x="254" y="88"/>
                    <a:pt x="261" y="85"/>
                    <a:pt x="267" y="78"/>
                  </a:cubicBezTo>
                  <a:cubicBezTo>
                    <a:pt x="271" y="74"/>
                    <a:pt x="274" y="70"/>
                    <a:pt x="276" y="64"/>
                  </a:cubicBezTo>
                  <a:lnTo>
                    <a:pt x="315" y="11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8" name="Freeform: Shape 5">
              <a:extLst>
                <a:ext uri="{FF2B5EF4-FFF2-40B4-BE49-F238E27FC236}">
                  <a16:creationId xmlns:a16="http://schemas.microsoft.com/office/drawing/2014/main" id="{5045DFF7-27C0-4DDF-2892-4AB59E6F75A2}"/>
                </a:ext>
              </a:extLst>
            </p:cNvPr>
            <p:cNvSpPr/>
            <p:nvPr/>
          </p:nvSpPr>
          <p:spPr bwMode="auto">
            <a:xfrm>
              <a:off x="3551239" y="2855227"/>
              <a:ext cx="1238250" cy="1357313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79" y="46"/>
                </a:cxn>
                <a:cxn ang="0">
                  <a:pos x="221" y="24"/>
                </a:cxn>
                <a:cxn ang="0">
                  <a:pos x="219" y="89"/>
                </a:cxn>
                <a:cxn ang="0">
                  <a:pos x="236" y="84"/>
                </a:cxn>
                <a:cxn ang="0">
                  <a:pos x="258" y="93"/>
                </a:cxn>
                <a:cxn ang="0">
                  <a:pos x="268" y="116"/>
                </a:cxn>
                <a:cxn ang="0">
                  <a:pos x="258" y="138"/>
                </a:cxn>
                <a:cxn ang="0">
                  <a:pos x="236" y="148"/>
                </a:cxn>
                <a:cxn ang="0">
                  <a:pos x="218" y="142"/>
                </a:cxn>
                <a:cxn ang="0">
                  <a:pos x="218" y="176"/>
                </a:cxn>
                <a:cxn ang="0">
                  <a:pos x="0" y="294"/>
                </a:cxn>
                <a:cxn ang="0">
                  <a:pos x="52" y="48"/>
                </a:cxn>
                <a:cxn ang="0">
                  <a:pos x="77" y="39"/>
                </a:cxn>
                <a:cxn ang="0">
                  <a:pos x="77" y="43"/>
                </a:cxn>
                <a:cxn ang="0">
                  <a:pos x="86" y="65"/>
                </a:cxn>
                <a:cxn ang="0">
                  <a:pos x="109" y="75"/>
                </a:cxn>
                <a:cxn ang="0">
                  <a:pos x="131" y="65"/>
                </a:cxn>
                <a:cxn ang="0">
                  <a:pos x="141" y="43"/>
                </a:cxn>
                <a:cxn ang="0">
                  <a:pos x="131" y="20"/>
                </a:cxn>
                <a:cxn ang="0">
                  <a:pos x="131" y="20"/>
                </a:cxn>
                <a:cxn ang="0">
                  <a:pos x="189" y="0"/>
                </a:cxn>
              </a:cxnLst>
              <a:rect l="0" t="0" r="r" b="b"/>
              <a:pathLst>
                <a:path w="268" h="294">
                  <a:moveTo>
                    <a:pt x="189" y="0"/>
                  </a:moveTo>
                  <a:cubicBezTo>
                    <a:pt x="179" y="46"/>
                    <a:pt x="179" y="46"/>
                    <a:pt x="179" y="46"/>
                  </a:cubicBezTo>
                  <a:cubicBezTo>
                    <a:pt x="221" y="24"/>
                    <a:pt x="221" y="24"/>
                    <a:pt x="221" y="24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24" y="86"/>
                    <a:pt x="230" y="84"/>
                    <a:pt x="236" y="84"/>
                  </a:cubicBezTo>
                  <a:cubicBezTo>
                    <a:pt x="245" y="84"/>
                    <a:pt x="252" y="87"/>
                    <a:pt x="258" y="93"/>
                  </a:cubicBezTo>
                  <a:cubicBezTo>
                    <a:pt x="265" y="99"/>
                    <a:pt x="268" y="107"/>
                    <a:pt x="268" y="116"/>
                  </a:cubicBezTo>
                  <a:cubicBezTo>
                    <a:pt x="268" y="125"/>
                    <a:pt x="265" y="132"/>
                    <a:pt x="258" y="138"/>
                  </a:cubicBezTo>
                  <a:cubicBezTo>
                    <a:pt x="252" y="144"/>
                    <a:pt x="245" y="148"/>
                    <a:pt x="236" y="148"/>
                  </a:cubicBezTo>
                  <a:cubicBezTo>
                    <a:pt x="229" y="148"/>
                    <a:pt x="224" y="146"/>
                    <a:pt x="218" y="142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0"/>
                    <a:pt x="77" y="42"/>
                    <a:pt x="77" y="43"/>
                  </a:cubicBezTo>
                  <a:cubicBezTo>
                    <a:pt x="77" y="52"/>
                    <a:pt x="80" y="59"/>
                    <a:pt x="86" y="65"/>
                  </a:cubicBezTo>
                  <a:cubicBezTo>
                    <a:pt x="92" y="71"/>
                    <a:pt x="100" y="75"/>
                    <a:pt x="109" y="75"/>
                  </a:cubicBezTo>
                  <a:cubicBezTo>
                    <a:pt x="118" y="75"/>
                    <a:pt x="125" y="71"/>
                    <a:pt x="131" y="65"/>
                  </a:cubicBezTo>
                  <a:cubicBezTo>
                    <a:pt x="137" y="59"/>
                    <a:pt x="141" y="52"/>
                    <a:pt x="141" y="43"/>
                  </a:cubicBezTo>
                  <a:cubicBezTo>
                    <a:pt x="141" y="34"/>
                    <a:pt x="137" y="26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CCCE80FA-8DB2-5E19-81FF-ACB5741F3726}"/>
                </a:ext>
              </a:extLst>
            </p:cNvPr>
            <p:cNvSpPr/>
            <p:nvPr/>
          </p:nvSpPr>
          <p:spPr bwMode="auto">
            <a:xfrm>
              <a:off x="4557715" y="2796490"/>
              <a:ext cx="1020763" cy="1406525"/>
            </a:xfrm>
            <a:custGeom>
              <a:avLst/>
              <a:gdLst/>
              <a:ahLst/>
              <a:cxnLst>
                <a:cxn ang="0">
                  <a:pos x="3" y="37"/>
                </a:cxn>
                <a:cxn ang="0">
                  <a:pos x="44" y="59"/>
                </a:cxn>
                <a:cxn ang="0">
                  <a:pos x="35" y="12"/>
                </a:cxn>
                <a:cxn ang="0">
                  <a:pos x="94" y="32"/>
                </a:cxn>
                <a:cxn ang="0">
                  <a:pos x="94" y="32"/>
                </a:cxn>
                <a:cxn ang="0">
                  <a:pos x="103" y="9"/>
                </a:cxn>
                <a:cxn ang="0">
                  <a:pos x="126" y="0"/>
                </a:cxn>
                <a:cxn ang="0">
                  <a:pos x="148" y="9"/>
                </a:cxn>
                <a:cxn ang="0">
                  <a:pos x="158" y="32"/>
                </a:cxn>
                <a:cxn ang="0">
                  <a:pos x="151" y="51"/>
                </a:cxn>
                <a:cxn ang="0">
                  <a:pos x="173" y="59"/>
                </a:cxn>
                <a:cxn ang="0">
                  <a:pos x="174" y="59"/>
                </a:cxn>
                <a:cxn ang="0">
                  <a:pos x="221" y="304"/>
                </a:cxn>
                <a:cxn ang="0">
                  <a:pos x="220" y="305"/>
                </a:cxn>
                <a:cxn ang="0">
                  <a:pos x="0" y="189"/>
                </a:cxn>
                <a:cxn ang="0">
                  <a:pos x="0" y="155"/>
                </a:cxn>
                <a:cxn ang="0">
                  <a:pos x="18" y="161"/>
                </a:cxn>
                <a:cxn ang="0">
                  <a:pos x="40" y="151"/>
                </a:cxn>
                <a:cxn ang="0">
                  <a:pos x="50" y="129"/>
                </a:cxn>
                <a:cxn ang="0">
                  <a:pos x="40" y="106"/>
                </a:cxn>
                <a:cxn ang="0">
                  <a:pos x="18" y="97"/>
                </a:cxn>
                <a:cxn ang="0">
                  <a:pos x="1" y="102"/>
                </a:cxn>
                <a:cxn ang="0">
                  <a:pos x="3" y="37"/>
                </a:cxn>
              </a:cxnLst>
              <a:rect l="0" t="0" r="r" b="b"/>
              <a:pathLst>
                <a:path w="221" h="305">
                  <a:moveTo>
                    <a:pt x="3" y="37"/>
                  </a:moveTo>
                  <a:cubicBezTo>
                    <a:pt x="44" y="59"/>
                    <a:pt x="44" y="59"/>
                    <a:pt x="44" y="59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23"/>
                    <a:pt x="97" y="15"/>
                    <a:pt x="103" y="9"/>
                  </a:cubicBezTo>
                  <a:cubicBezTo>
                    <a:pt x="110" y="3"/>
                    <a:pt x="117" y="0"/>
                    <a:pt x="126" y="0"/>
                  </a:cubicBezTo>
                  <a:cubicBezTo>
                    <a:pt x="135" y="0"/>
                    <a:pt x="142" y="3"/>
                    <a:pt x="148" y="9"/>
                  </a:cubicBezTo>
                  <a:cubicBezTo>
                    <a:pt x="155" y="15"/>
                    <a:pt x="158" y="23"/>
                    <a:pt x="158" y="32"/>
                  </a:cubicBezTo>
                  <a:cubicBezTo>
                    <a:pt x="158" y="39"/>
                    <a:pt x="155" y="46"/>
                    <a:pt x="151" y="51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6" y="159"/>
                    <a:pt x="11" y="161"/>
                    <a:pt x="18" y="161"/>
                  </a:cubicBezTo>
                  <a:cubicBezTo>
                    <a:pt x="27" y="161"/>
                    <a:pt x="34" y="157"/>
                    <a:pt x="40" y="151"/>
                  </a:cubicBezTo>
                  <a:cubicBezTo>
                    <a:pt x="47" y="145"/>
                    <a:pt x="50" y="138"/>
                    <a:pt x="50" y="129"/>
                  </a:cubicBezTo>
                  <a:cubicBezTo>
                    <a:pt x="50" y="120"/>
                    <a:pt x="47" y="112"/>
                    <a:pt x="40" y="106"/>
                  </a:cubicBezTo>
                  <a:cubicBezTo>
                    <a:pt x="34" y="100"/>
                    <a:pt x="27" y="97"/>
                    <a:pt x="18" y="97"/>
                  </a:cubicBezTo>
                  <a:cubicBezTo>
                    <a:pt x="12" y="97"/>
                    <a:pt x="6" y="99"/>
                    <a:pt x="1" y="102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id="{36F53D2C-8B1D-F8BE-2F32-EB8092F0CF8E}"/>
                </a:ext>
              </a:extLst>
            </p:cNvPr>
            <p:cNvSpPr/>
            <p:nvPr/>
          </p:nvSpPr>
          <p:spPr bwMode="auto">
            <a:xfrm>
              <a:off x="4659314" y="2136090"/>
              <a:ext cx="1468438" cy="931863"/>
            </a:xfrm>
            <a:custGeom>
              <a:avLst/>
              <a:gdLst/>
              <a:ahLst/>
              <a:cxnLst>
                <a:cxn ang="0">
                  <a:pos x="13" y="155"/>
                </a:cxn>
                <a:cxn ang="0">
                  <a:pos x="45" y="124"/>
                </a:cxn>
                <a:cxn ang="0">
                  <a:pos x="0" y="117"/>
                </a:cxn>
                <a:cxn ang="0">
                  <a:pos x="34" y="70"/>
                </a:cxn>
                <a:cxn ang="0">
                  <a:pos x="15" y="60"/>
                </a:cxn>
                <a:cxn ang="0">
                  <a:pos x="6" y="38"/>
                </a:cxn>
                <a:cxn ang="0">
                  <a:pos x="15" y="15"/>
                </a:cxn>
                <a:cxn ang="0">
                  <a:pos x="38" y="6"/>
                </a:cxn>
                <a:cxn ang="0">
                  <a:pos x="60" y="15"/>
                </a:cxn>
                <a:cxn ang="0">
                  <a:pos x="66" y="24"/>
                </a:cxn>
                <a:cxn ang="0">
                  <a:pos x="83" y="0"/>
                </a:cxn>
                <a:cxn ang="0">
                  <a:pos x="318" y="36"/>
                </a:cxn>
                <a:cxn ang="0">
                  <a:pos x="151" y="202"/>
                </a:cxn>
                <a:cxn ang="0">
                  <a:pos x="129" y="194"/>
                </a:cxn>
                <a:cxn ang="0">
                  <a:pos x="136" y="175"/>
                </a:cxn>
                <a:cxn ang="0">
                  <a:pos x="126" y="152"/>
                </a:cxn>
                <a:cxn ang="0">
                  <a:pos x="104" y="143"/>
                </a:cxn>
                <a:cxn ang="0">
                  <a:pos x="81" y="152"/>
                </a:cxn>
                <a:cxn ang="0">
                  <a:pos x="72" y="175"/>
                </a:cxn>
                <a:cxn ang="0">
                  <a:pos x="72" y="175"/>
                </a:cxn>
                <a:cxn ang="0">
                  <a:pos x="13" y="155"/>
                </a:cxn>
              </a:cxnLst>
              <a:rect l="0" t="0" r="r" b="b"/>
              <a:pathLst>
                <a:path w="318" h="202">
                  <a:moveTo>
                    <a:pt x="13" y="155"/>
                  </a:moveTo>
                  <a:cubicBezTo>
                    <a:pt x="45" y="124"/>
                    <a:pt x="45" y="124"/>
                    <a:pt x="45" y="12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69"/>
                    <a:pt x="21" y="66"/>
                    <a:pt x="15" y="60"/>
                  </a:cubicBezTo>
                  <a:cubicBezTo>
                    <a:pt x="9" y="54"/>
                    <a:pt x="6" y="47"/>
                    <a:pt x="6" y="38"/>
                  </a:cubicBezTo>
                  <a:cubicBezTo>
                    <a:pt x="6" y="29"/>
                    <a:pt x="9" y="22"/>
                    <a:pt x="15" y="15"/>
                  </a:cubicBezTo>
                  <a:cubicBezTo>
                    <a:pt x="22" y="9"/>
                    <a:pt x="29" y="6"/>
                    <a:pt x="38" y="6"/>
                  </a:cubicBezTo>
                  <a:cubicBezTo>
                    <a:pt x="47" y="6"/>
                    <a:pt x="54" y="9"/>
                    <a:pt x="60" y="15"/>
                  </a:cubicBezTo>
                  <a:cubicBezTo>
                    <a:pt x="63" y="18"/>
                    <a:pt x="65" y="21"/>
                    <a:pt x="66" y="24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18" y="36"/>
                    <a:pt x="318" y="36"/>
                    <a:pt x="318" y="36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33" y="189"/>
                    <a:pt x="136" y="182"/>
                    <a:pt x="136" y="175"/>
                  </a:cubicBezTo>
                  <a:cubicBezTo>
                    <a:pt x="136" y="166"/>
                    <a:pt x="133" y="158"/>
                    <a:pt x="126" y="152"/>
                  </a:cubicBezTo>
                  <a:cubicBezTo>
                    <a:pt x="120" y="146"/>
                    <a:pt x="113" y="143"/>
                    <a:pt x="104" y="143"/>
                  </a:cubicBezTo>
                  <a:cubicBezTo>
                    <a:pt x="95" y="143"/>
                    <a:pt x="88" y="146"/>
                    <a:pt x="81" y="152"/>
                  </a:cubicBezTo>
                  <a:cubicBezTo>
                    <a:pt x="75" y="158"/>
                    <a:pt x="72" y="166"/>
                    <a:pt x="72" y="175"/>
                  </a:cubicBezTo>
                  <a:cubicBezTo>
                    <a:pt x="72" y="175"/>
                    <a:pt x="72" y="175"/>
                    <a:pt x="72" y="175"/>
                  </a:cubicBezTo>
                  <a:lnTo>
                    <a:pt x="13" y="155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Freeform: Shape 38">
              <a:extLst>
                <a:ext uri="{FF2B5EF4-FFF2-40B4-BE49-F238E27FC236}">
                  <a16:creationId xmlns:a16="http://schemas.microsoft.com/office/drawing/2014/main" id="{741178E1-6834-0628-B15E-A99EF62F5AF0}"/>
                </a:ext>
              </a:extLst>
            </p:cNvPr>
            <p:cNvSpPr/>
            <p:nvPr/>
          </p:nvSpPr>
          <p:spPr bwMode="auto">
            <a:xfrm>
              <a:off x="4449212" y="1711048"/>
              <a:ext cx="229703" cy="432902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22" y="67"/>
                </a:cxn>
                <a:cxn ang="0">
                  <a:pos x="21" y="68"/>
                </a:cxn>
                <a:cxn ang="0">
                  <a:pos x="16" y="68"/>
                </a:cxn>
                <a:cxn ang="0">
                  <a:pos x="15" y="67"/>
                </a:cxn>
                <a:cxn ang="0">
                  <a:pos x="15" y="60"/>
                </a:cxn>
                <a:cxn ang="0">
                  <a:pos x="1" y="53"/>
                </a:cxn>
                <a:cxn ang="0">
                  <a:pos x="1" y="52"/>
                </a:cxn>
                <a:cxn ang="0">
                  <a:pos x="5" y="46"/>
                </a:cxn>
                <a:cxn ang="0">
                  <a:pos x="6" y="46"/>
                </a:cxn>
                <a:cxn ang="0">
                  <a:pos x="6" y="46"/>
                </a:cxn>
                <a:cxn ang="0">
                  <a:pos x="19" y="51"/>
                </a:cxn>
                <a:cxn ang="0">
                  <a:pos x="26" y="45"/>
                </a:cxn>
                <a:cxn ang="0">
                  <a:pos x="17" y="38"/>
                </a:cxn>
                <a:cxn ang="0">
                  <a:pos x="1" y="22"/>
                </a:cxn>
                <a:cxn ang="0">
                  <a:pos x="15" y="8"/>
                </a:cxn>
                <a:cxn ang="0">
                  <a:pos x="15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2" y="1"/>
                </a:cxn>
                <a:cxn ang="0">
                  <a:pos x="22" y="8"/>
                </a:cxn>
                <a:cxn ang="0">
                  <a:pos x="34" y="13"/>
                </a:cxn>
                <a:cxn ang="0">
                  <a:pos x="34" y="14"/>
                </a:cxn>
                <a:cxn ang="0">
                  <a:pos x="31" y="20"/>
                </a:cxn>
                <a:cxn ang="0">
                  <a:pos x="30" y="20"/>
                </a:cxn>
                <a:cxn ang="0">
                  <a:pos x="29" y="20"/>
                </a:cxn>
                <a:cxn ang="0">
                  <a:pos x="19" y="16"/>
                </a:cxn>
                <a:cxn ang="0">
                  <a:pos x="11" y="22"/>
                </a:cxn>
                <a:cxn ang="0">
                  <a:pos x="21" y="30"/>
                </a:cxn>
                <a:cxn ang="0">
                  <a:pos x="36" y="45"/>
                </a:cxn>
                <a:cxn ang="0">
                  <a:pos x="22" y="60"/>
                </a:cxn>
              </a:cxnLst>
              <a:rect l="0" t="0" r="r" b="b"/>
              <a:pathLst>
                <a:path w="36" h="68">
                  <a:moveTo>
                    <a:pt x="22" y="60"/>
                  </a:move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2" y="68"/>
                    <a:pt x="21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7"/>
                    <a:pt x="15" y="67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6" y="59"/>
                    <a:pt x="1" y="53"/>
                    <a:pt x="1" y="53"/>
                  </a:cubicBezTo>
                  <a:cubicBezTo>
                    <a:pt x="0" y="53"/>
                    <a:pt x="0" y="52"/>
                    <a:pt x="1" y="52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7" y="46"/>
                    <a:pt x="12" y="51"/>
                    <a:pt x="19" y="51"/>
                  </a:cubicBezTo>
                  <a:cubicBezTo>
                    <a:pt x="22" y="51"/>
                    <a:pt x="26" y="49"/>
                    <a:pt x="26" y="45"/>
                  </a:cubicBezTo>
                  <a:cubicBezTo>
                    <a:pt x="26" y="41"/>
                    <a:pt x="22" y="40"/>
                    <a:pt x="17" y="38"/>
                  </a:cubicBezTo>
                  <a:cubicBezTo>
                    <a:pt x="10" y="35"/>
                    <a:pt x="1" y="32"/>
                    <a:pt x="1" y="22"/>
                  </a:cubicBezTo>
                  <a:cubicBezTo>
                    <a:pt x="1" y="15"/>
                    <a:pt x="7" y="9"/>
                    <a:pt x="15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0" y="8"/>
                    <a:pt x="34" y="13"/>
                    <a:pt x="34" y="13"/>
                  </a:cubicBezTo>
                  <a:cubicBezTo>
                    <a:pt x="35" y="13"/>
                    <a:pt x="35" y="14"/>
                    <a:pt x="34" y="14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30" y="20"/>
                    <a:pt x="30" y="20"/>
                    <a:pt x="29" y="20"/>
                  </a:cubicBezTo>
                  <a:cubicBezTo>
                    <a:pt x="29" y="20"/>
                    <a:pt x="25" y="16"/>
                    <a:pt x="19" y="16"/>
                  </a:cubicBezTo>
                  <a:cubicBezTo>
                    <a:pt x="14" y="16"/>
                    <a:pt x="11" y="18"/>
                    <a:pt x="11" y="22"/>
                  </a:cubicBezTo>
                  <a:cubicBezTo>
                    <a:pt x="11" y="26"/>
                    <a:pt x="16" y="28"/>
                    <a:pt x="21" y="30"/>
                  </a:cubicBezTo>
                  <a:cubicBezTo>
                    <a:pt x="28" y="32"/>
                    <a:pt x="36" y="36"/>
                    <a:pt x="36" y="45"/>
                  </a:cubicBezTo>
                  <a:cubicBezTo>
                    <a:pt x="36" y="52"/>
                    <a:pt x="30" y="59"/>
                    <a:pt x="22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2" name="Freeform: Shape 39">
              <a:extLst>
                <a:ext uri="{FF2B5EF4-FFF2-40B4-BE49-F238E27FC236}">
                  <a16:creationId xmlns:a16="http://schemas.microsoft.com/office/drawing/2014/main" id="{70D89D53-92F1-CB84-80B5-116F94A910CD}"/>
                </a:ext>
              </a:extLst>
            </p:cNvPr>
            <p:cNvSpPr/>
            <p:nvPr/>
          </p:nvSpPr>
          <p:spPr bwMode="auto">
            <a:xfrm>
              <a:off x="3551136" y="2362960"/>
              <a:ext cx="329478" cy="32947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Freeform: Shape 40">
              <a:extLst>
                <a:ext uri="{FF2B5EF4-FFF2-40B4-BE49-F238E27FC236}">
                  <a16:creationId xmlns:a16="http://schemas.microsoft.com/office/drawing/2014/main" id="{FC9771AE-9AA0-9ADD-B910-2214DCC2175C}"/>
                </a:ext>
              </a:extLst>
            </p:cNvPr>
            <p:cNvSpPr/>
            <p:nvPr/>
          </p:nvSpPr>
          <p:spPr bwMode="auto">
            <a:xfrm>
              <a:off x="3946781" y="3403063"/>
              <a:ext cx="312469" cy="277012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4" name="Freeform: Shape 41">
              <a:extLst>
                <a:ext uri="{FF2B5EF4-FFF2-40B4-BE49-F238E27FC236}">
                  <a16:creationId xmlns:a16="http://schemas.microsoft.com/office/drawing/2014/main" id="{4F1AAAAB-CB9C-FA64-0A07-355B5CDF69E6}"/>
                </a:ext>
              </a:extLst>
            </p:cNvPr>
            <p:cNvSpPr/>
            <p:nvPr/>
          </p:nvSpPr>
          <p:spPr bwMode="auto">
            <a:xfrm>
              <a:off x="4911498" y="3224164"/>
              <a:ext cx="254801" cy="382201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5" name="Freeform: Shape 42">
              <a:extLst>
                <a:ext uri="{FF2B5EF4-FFF2-40B4-BE49-F238E27FC236}">
                  <a16:creationId xmlns:a16="http://schemas.microsoft.com/office/drawing/2014/main" id="{FBE89C4B-1B06-146E-767F-B28CCD2D1744}"/>
                </a:ext>
              </a:extLst>
            </p:cNvPr>
            <p:cNvSpPr/>
            <p:nvPr/>
          </p:nvSpPr>
          <p:spPr bwMode="auto">
            <a:xfrm>
              <a:off x="5043489" y="2333192"/>
              <a:ext cx="372653" cy="359247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4" y="57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14" y="26"/>
                </a:cxn>
                <a:cxn ang="0">
                  <a:pos x="16" y="29"/>
                </a:cxn>
                <a:cxn ang="0">
                  <a:pos x="16" y="54"/>
                </a:cxn>
                <a:cxn ang="0">
                  <a:pos x="7" y="47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7" y="47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52"/>
                </a:cxn>
                <a:cxn ang="0">
                  <a:pos x="57" y="59"/>
                </a:cxn>
                <a:cxn ang="0">
                  <a:pos x="49" y="62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3" y="62"/>
                </a:cxn>
                <a:cxn ang="0">
                  <a:pos x="28" y="59"/>
                </a:cxn>
                <a:cxn ang="0">
                  <a:pos x="22" y="57"/>
                </a:cxn>
                <a:cxn ang="0">
                  <a:pos x="19" y="54"/>
                </a:cxn>
                <a:cxn ang="0">
                  <a:pos x="19" y="29"/>
                </a:cxn>
                <a:cxn ang="0">
                  <a:pos x="21" y="26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5" y="8"/>
                </a:cxn>
                <a:cxn ang="0">
                  <a:pos x="38" y="1"/>
                </a:cxn>
                <a:cxn ang="0">
                  <a:pos x="40" y="0"/>
                </a:cxn>
                <a:cxn ang="0">
                  <a:pos x="49" y="11"/>
                </a:cxn>
                <a:cxn ang="0">
                  <a:pos x="46" y="18"/>
                </a:cxn>
                <a:cxn ang="0">
                  <a:pos x="45" y="21"/>
                </a:cxn>
                <a:cxn ang="0">
                  <a:pos x="56" y="21"/>
                </a:cxn>
                <a:cxn ang="0">
                  <a:pos x="64" y="29"/>
                </a:cxn>
                <a:cxn ang="0">
                  <a:pos x="62" y="35"/>
                </a:cxn>
              </a:cxnLst>
              <a:rect l="0" t="0" r="r" b="b"/>
              <a:pathLst>
                <a:path w="64" h="62">
                  <a:moveTo>
                    <a:pt x="16" y="54"/>
                  </a:moveTo>
                  <a:cubicBezTo>
                    <a:pt x="16" y="56"/>
                    <a:pt x="15" y="57"/>
                    <a:pt x="1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7"/>
                    <a:pt x="16" y="29"/>
                  </a:cubicBezTo>
                  <a:lnTo>
                    <a:pt x="16" y="54"/>
                  </a:lnTo>
                  <a:close/>
                  <a:moveTo>
                    <a:pt x="7" y="47"/>
                  </a:moveTo>
                  <a:cubicBezTo>
                    <a:pt x="6" y="47"/>
                    <a:pt x="5" y="48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cubicBezTo>
                    <a:pt x="10" y="48"/>
                    <a:pt x="9" y="47"/>
                    <a:pt x="7" y="47"/>
                  </a:cubicBezTo>
                  <a:close/>
                  <a:moveTo>
                    <a:pt x="62" y="35"/>
                  </a:moveTo>
                  <a:cubicBezTo>
                    <a:pt x="62" y="36"/>
                    <a:pt x="62" y="37"/>
                    <a:pt x="62" y="38"/>
                  </a:cubicBezTo>
                  <a:cubicBezTo>
                    <a:pt x="62" y="40"/>
                    <a:pt x="62" y="42"/>
                    <a:pt x="61" y="43"/>
                  </a:cubicBezTo>
                  <a:cubicBezTo>
                    <a:pt x="61" y="45"/>
                    <a:pt x="61" y="46"/>
                    <a:pt x="61" y="48"/>
                  </a:cubicBezTo>
                  <a:cubicBezTo>
                    <a:pt x="60" y="49"/>
                    <a:pt x="60" y="51"/>
                    <a:pt x="59" y="52"/>
                  </a:cubicBezTo>
                  <a:cubicBezTo>
                    <a:pt x="59" y="55"/>
                    <a:pt x="58" y="57"/>
                    <a:pt x="57" y="59"/>
                  </a:cubicBezTo>
                  <a:cubicBezTo>
                    <a:pt x="55" y="61"/>
                    <a:pt x="52" y="62"/>
                    <a:pt x="49" y="62"/>
                  </a:cubicBezTo>
                  <a:cubicBezTo>
                    <a:pt x="48" y="62"/>
                    <a:pt x="48" y="62"/>
                    <a:pt x="47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2"/>
                    <a:pt x="32" y="60"/>
                    <a:pt x="28" y="59"/>
                  </a:cubicBezTo>
                  <a:cubicBezTo>
                    <a:pt x="25" y="58"/>
                    <a:pt x="23" y="57"/>
                    <a:pt x="22" y="57"/>
                  </a:cubicBezTo>
                  <a:cubicBezTo>
                    <a:pt x="20" y="57"/>
                    <a:pt x="19" y="56"/>
                    <a:pt x="19" y="5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20" y="26"/>
                    <a:pt x="21" y="26"/>
                  </a:cubicBezTo>
                  <a:cubicBezTo>
                    <a:pt x="23" y="26"/>
                    <a:pt x="27" y="21"/>
                    <a:pt x="29" y="19"/>
                  </a:cubicBezTo>
                  <a:cubicBezTo>
                    <a:pt x="30" y="17"/>
                    <a:pt x="31" y="15"/>
                    <a:pt x="33" y="14"/>
                  </a:cubicBezTo>
                  <a:cubicBezTo>
                    <a:pt x="34" y="13"/>
                    <a:pt x="35" y="10"/>
                    <a:pt x="35" y="8"/>
                  </a:cubicBezTo>
                  <a:cubicBezTo>
                    <a:pt x="36" y="5"/>
                    <a:pt x="36" y="3"/>
                    <a:pt x="38" y="1"/>
                  </a:cubicBezTo>
                  <a:cubicBezTo>
                    <a:pt x="38" y="1"/>
                    <a:pt x="39" y="0"/>
                    <a:pt x="40" y="0"/>
                  </a:cubicBezTo>
                  <a:cubicBezTo>
                    <a:pt x="49" y="0"/>
                    <a:pt x="49" y="8"/>
                    <a:pt x="49" y="11"/>
                  </a:cubicBezTo>
                  <a:cubicBezTo>
                    <a:pt x="49" y="14"/>
                    <a:pt x="47" y="16"/>
                    <a:pt x="46" y="18"/>
                  </a:cubicBezTo>
                  <a:cubicBezTo>
                    <a:pt x="46" y="19"/>
                    <a:pt x="46" y="20"/>
                    <a:pt x="4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4" y="25"/>
                    <a:pt x="64" y="29"/>
                  </a:cubicBezTo>
                  <a:cubicBezTo>
                    <a:pt x="64" y="31"/>
                    <a:pt x="63" y="33"/>
                    <a:pt x="62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pic>
        <p:nvPicPr>
          <p:cNvPr id="26" name="图片 25" descr="圆圈&#10;&#10;低可信度描述已自动生成">
            <a:extLst>
              <a:ext uri="{FF2B5EF4-FFF2-40B4-BE49-F238E27FC236}">
                <a16:creationId xmlns:a16="http://schemas.microsoft.com/office/drawing/2014/main" id="{75B7ACEA-3B48-0101-F11E-EBFB15402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83" y="342896"/>
            <a:ext cx="1223971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4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10"/>
          <p:cNvSpPr txBox="1">
            <a:spLocks noChangeArrowheads="1"/>
          </p:cNvSpPr>
          <p:nvPr/>
        </p:nvSpPr>
        <p:spPr bwMode="auto">
          <a:xfrm>
            <a:off x="174624" y="220663"/>
            <a:ext cx="6330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病史回顾（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2023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年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4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)</a:t>
            </a:r>
            <a:endParaRPr lang="zh-CN" altLang="en-US" sz="2400" b="1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51B305B-5475-8DB9-36FC-8B25C43A9C73}"/>
              </a:ext>
            </a:extLst>
          </p:cNvPr>
          <p:cNvSpPr txBox="1">
            <a:spLocks/>
          </p:cNvSpPr>
          <p:nvPr/>
        </p:nvSpPr>
        <p:spPr>
          <a:xfrm>
            <a:off x="4648200" y="200025"/>
            <a:ext cx="2733675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065BE8-3189-69BE-9ED4-2BD321582481}"/>
              </a:ext>
            </a:extLst>
          </p:cNvPr>
          <p:cNvSpPr txBox="1">
            <a:spLocks/>
          </p:cNvSpPr>
          <p:nvPr/>
        </p:nvSpPr>
        <p:spPr>
          <a:xfrm>
            <a:off x="1275608" y="1453238"/>
            <a:ext cx="10608352" cy="4414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主诉：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2023-4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再次因“头晕、乏力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月伴加重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周” 再次就诊于我科；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检查：①、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血常规示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WBC 7.32×10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highlight>
                  <a:srgbClr val="00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Hb 38g/L</a:t>
            </a:r>
            <a:r>
              <a:rPr lang="zh-CN" altLang="en-US" sz="2000" dirty="0">
                <a:highlight>
                  <a:srgbClr val="00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MCV 60.4fL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MCHC 226g/L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en-US" altLang="zh-CN" sz="2000" dirty="0">
                <a:highlight>
                  <a:srgbClr val="00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PLT 21×10</a:t>
            </a:r>
            <a:r>
              <a:rPr lang="en-US" altLang="zh-CN" sz="2000" baseline="30000" dirty="0">
                <a:highlight>
                  <a:srgbClr val="00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000" dirty="0">
                <a:highlight>
                  <a:srgbClr val="00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/L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；风湿免疫：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ANA1:320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，余阴性；铁蛋白 </a:t>
            </a:r>
            <a:r>
              <a:rPr lang="en-US" altLang="zh-CN" sz="2000" dirty="0">
                <a:highlight>
                  <a:srgbClr val="00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2.32ug/L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②、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骨穿提示骨髓增生活跃，巨核细胞＞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个，成熟障碍；染色体核型分析正常；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予补铁治疗，患者继续口服小剂量泼尼松及环孢素，血小板持续下降至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13*10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/L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，启用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rhTPO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15000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天后，血小板升至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220*10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予出院。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随诊：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持续补铁治疗，血小板降至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以下开始口服海曲泊帕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2.5-7.5mg QD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 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AFC66DA-B73D-61C1-AD51-4A97B80B639C}"/>
              </a:ext>
            </a:extLst>
          </p:cNvPr>
          <p:cNvGrpSpPr/>
          <p:nvPr/>
        </p:nvGrpSpPr>
        <p:grpSpPr>
          <a:xfrm>
            <a:off x="222217" y="4796894"/>
            <a:ext cx="860831" cy="850519"/>
            <a:chOff x="766181" y="3691047"/>
            <a:chExt cx="860831" cy="850519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CE455991-8C97-BA81-EC91-9D939131EE1A}"/>
                </a:ext>
              </a:extLst>
            </p:cNvPr>
            <p:cNvGrpSpPr/>
            <p:nvPr/>
          </p:nvGrpSpPr>
          <p:grpSpPr>
            <a:xfrm>
              <a:off x="766181" y="3691047"/>
              <a:ext cx="860831" cy="850519"/>
              <a:chOff x="5710504" y="3410994"/>
              <a:chExt cx="645623" cy="637889"/>
            </a:xfrm>
          </p:grpSpPr>
          <p:sp>
            <p:nvSpPr>
              <p:cNvPr id="10" name="Oval 8">
                <a:extLst>
                  <a:ext uri="{FF2B5EF4-FFF2-40B4-BE49-F238E27FC236}">
                    <a16:creationId xmlns:a16="http://schemas.microsoft.com/office/drawing/2014/main" id="{4927AF99-3A1A-98A2-77FA-B9A85279F3D1}"/>
                  </a:ext>
                </a:extLst>
              </p:cNvPr>
              <p:cNvSpPr/>
              <p:nvPr/>
            </p:nvSpPr>
            <p:spPr>
              <a:xfrm>
                <a:off x="5729551" y="3451921"/>
                <a:ext cx="596962" cy="59696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 defTabSz="608330"/>
                <a:endParaRPr lang="en-US" sz="2400" dirty="0">
                  <a:solidFill>
                    <a:prstClr val="white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C50AD2B8-8AA2-EA1E-DF95-6F85D9CEF19A}"/>
                  </a:ext>
                </a:extLst>
              </p:cNvPr>
              <p:cNvSpPr/>
              <p:nvPr/>
            </p:nvSpPr>
            <p:spPr>
              <a:xfrm>
                <a:off x="5710504" y="3410994"/>
                <a:ext cx="645623" cy="50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8330"/>
                <a:endParaRPr lang="en-US" sz="3735" dirty="0">
                  <a:solidFill>
                    <a:srgbClr val="FFFFFF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Sosa Regular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6" name="Group 118">
              <a:extLst>
                <a:ext uri="{FF2B5EF4-FFF2-40B4-BE49-F238E27FC236}">
                  <a16:creationId xmlns:a16="http://schemas.microsoft.com/office/drawing/2014/main" id="{BDF5D2FA-986B-D883-98BE-B8B5C821D768}"/>
                </a:ext>
              </a:extLst>
            </p:cNvPr>
            <p:cNvGrpSpPr/>
            <p:nvPr/>
          </p:nvGrpSpPr>
          <p:grpSpPr>
            <a:xfrm>
              <a:off x="948530" y="3879016"/>
              <a:ext cx="527769" cy="428811"/>
              <a:chOff x="2362200" y="1190625"/>
              <a:chExt cx="914400" cy="742950"/>
            </a:xfrm>
            <a:solidFill>
              <a:schemeClr val="bg1"/>
            </a:solidFill>
          </p:grpSpPr>
          <p:sp>
            <p:nvSpPr>
              <p:cNvPr id="7" name="Freeform 198">
                <a:extLst>
                  <a:ext uri="{FF2B5EF4-FFF2-40B4-BE49-F238E27FC236}">
                    <a16:creationId xmlns:a16="http://schemas.microsoft.com/office/drawing/2014/main" id="{DB6635F7-B85F-8F99-2E12-67E4CF4CE0F1}"/>
                  </a:ext>
                </a:extLst>
              </p:cNvPr>
              <p:cNvSpPr/>
              <p:nvPr/>
            </p:nvSpPr>
            <p:spPr bwMode="auto">
              <a:xfrm>
                <a:off x="2362200" y="1190625"/>
                <a:ext cx="914400" cy="571500"/>
              </a:xfrm>
              <a:custGeom>
                <a:avLst/>
                <a:gdLst>
                  <a:gd name="T0" fmla="*/ 288 w 576"/>
                  <a:gd name="T1" fmla="*/ 0 h 360"/>
                  <a:gd name="T2" fmla="*/ 230 w 576"/>
                  <a:gd name="T3" fmla="*/ 6 h 360"/>
                  <a:gd name="T4" fmla="*/ 176 w 576"/>
                  <a:gd name="T5" fmla="*/ 22 h 360"/>
                  <a:gd name="T6" fmla="*/ 128 w 576"/>
                  <a:gd name="T7" fmla="*/ 50 h 360"/>
                  <a:gd name="T8" fmla="*/ 86 w 576"/>
                  <a:gd name="T9" fmla="*/ 84 h 360"/>
                  <a:gd name="T10" fmla="*/ 50 w 576"/>
                  <a:gd name="T11" fmla="*/ 126 h 360"/>
                  <a:gd name="T12" fmla="*/ 24 w 576"/>
                  <a:gd name="T13" fmla="*/ 174 h 360"/>
                  <a:gd name="T14" fmla="*/ 6 w 576"/>
                  <a:gd name="T15" fmla="*/ 228 h 360"/>
                  <a:gd name="T16" fmla="*/ 0 w 576"/>
                  <a:gd name="T17" fmla="*/ 286 h 360"/>
                  <a:gd name="T18" fmla="*/ 0 w 576"/>
                  <a:gd name="T19" fmla="*/ 360 h 360"/>
                  <a:gd name="T20" fmla="*/ 58 w 576"/>
                  <a:gd name="T21" fmla="*/ 360 h 360"/>
                  <a:gd name="T22" fmla="*/ 58 w 576"/>
                  <a:gd name="T23" fmla="*/ 286 h 360"/>
                  <a:gd name="T24" fmla="*/ 64 w 576"/>
                  <a:gd name="T25" fmla="*/ 240 h 360"/>
                  <a:gd name="T26" fmla="*/ 78 w 576"/>
                  <a:gd name="T27" fmla="*/ 196 h 360"/>
                  <a:gd name="T28" fmla="*/ 98 w 576"/>
                  <a:gd name="T29" fmla="*/ 158 h 360"/>
                  <a:gd name="T30" fmla="*/ 126 w 576"/>
                  <a:gd name="T31" fmla="*/ 124 h 360"/>
                  <a:gd name="T32" fmla="*/ 160 w 576"/>
                  <a:gd name="T33" fmla="*/ 96 h 360"/>
                  <a:gd name="T34" fmla="*/ 200 w 576"/>
                  <a:gd name="T35" fmla="*/ 76 h 360"/>
                  <a:gd name="T36" fmla="*/ 242 w 576"/>
                  <a:gd name="T37" fmla="*/ 62 h 360"/>
                  <a:gd name="T38" fmla="*/ 288 w 576"/>
                  <a:gd name="T39" fmla="*/ 58 h 360"/>
                  <a:gd name="T40" fmla="*/ 312 w 576"/>
                  <a:gd name="T41" fmla="*/ 60 h 360"/>
                  <a:gd name="T42" fmla="*/ 356 w 576"/>
                  <a:gd name="T43" fmla="*/ 68 h 360"/>
                  <a:gd name="T44" fmla="*/ 398 w 576"/>
                  <a:gd name="T45" fmla="*/ 86 h 360"/>
                  <a:gd name="T46" fmla="*/ 434 w 576"/>
                  <a:gd name="T47" fmla="*/ 110 h 360"/>
                  <a:gd name="T48" fmla="*/ 464 w 576"/>
                  <a:gd name="T49" fmla="*/ 140 h 360"/>
                  <a:gd name="T50" fmla="*/ 490 w 576"/>
                  <a:gd name="T51" fmla="*/ 176 h 360"/>
                  <a:gd name="T52" fmla="*/ 508 w 576"/>
                  <a:gd name="T53" fmla="*/ 218 h 360"/>
                  <a:gd name="T54" fmla="*/ 516 w 576"/>
                  <a:gd name="T55" fmla="*/ 262 h 360"/>
                  <a:gd name="T56" fmla="*/ 518 w 576"/>
                  <a:gd name="T57" fmla="*/ 286 h 360"/>
                  <a:gd name="T58" fmla="*/ 576 w 576"/>
                  <a:gd name="T59" fmla="*/ 360 h 360"/>
                  <a:gd name="T60" fmla="*/ 576 w 576"/>
                  <a:gd name="T61" fmla="*/ 286 h 360"/>
                  <a:gd name="T62" fmla="*/ 574 w 576"/>
                  <a:gd name="T63" fmla="*/ 256 h 360"/>
                  <a:gd name="T64" fmla="*/ 562 w 576"/>
                  <a:gd name="T65" fmla="*/ 200 h 360"/>
                  <a:gd name="T66" fmla="*/ 540 w 576"/>
                  <a:gd name="T67" fmla="*/ 150 h 360"/>
                  <a:gd name="T68" fmla="*/ 510 w 576"/>
                  <a:gd name="T69" fmla="*/ 104 h 360"/>
                  <a:gd name="T70" fmla="*/ 470 w 576"/>
                  <a:gd name="T71" fmla="*/ 66 h 360"/>
                  <a:gd name="T72" fmla="*/ 424 w 576"/>
                  <a:gd name="T73" fmla="*/ 34 h 360"/>
                  <a:gd name="T74" fmla="*/ 374 w 576"/>
                  <a:gd name="T75" fmla="*/ 14 h 360"/>
                  <a:gd name="T76" fmla="*/ 318 w 576"/>
                  <a:gd name="T77" fmla="*/ 2 h 360"/>
                  <a:gd name="T78" fmla="*/ 288 w 576"/>
                  <a:gd name="T79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76" h="360">
                    <a:moveTo>
                      <a:pt x="288" y="0"/>
                    </a:moveTo>
                    <a:lnTo>
                      <a:pt x="288" y="0"/>
                    </a:lnTo>
                    <a:lnTo>
                      <a:pt x="258" y="2"/>
                    </a:lnTo>
                    <a:lnTo>
                      <a:pt x="230" y="6"/>
                    </a:lnTo>
                    <a:lnTo>
                      <a:pt x="204" y="14"/>
                    </a:lnTo>
                    <a:lnTo>
                      <a:pt x="176" y="22"/>
                    </a:lnTo>
                    <a:lnTo>
                      <a:pt x="152" y="34"/>
                    </a:lnTo>
                    <a:lnTo>
                      <a:pt x="128" y="50"/>
                    </a:lnTo>
                    <a:lnTo>
                      <a:pt x="106" y="66"/>
                    </a:lnTo>
                    <a:lnTo>
                      <a:pt x="86" y="84"/>
                    </a:lnTo>
                    <a:lnTo>
                      <a:pt x="66" y="104"/>
                    </a:lnTo>
                    <a:lnTo>
                      <a:pt x="50" y="126"/>
                    </a:lnTo>
                    <a:lnTo>
                      <a:pt x="36" y="150"/>
                    </a:lnTo>
                    <a:lnTo>
                      <a:pt x="24" y="174"/>
                    </a:lnTo>
                    <a:lnTo>
                      <a:pt x="14" y="200"/>
                    </a:lnTo>
                    <a:lnTo>
                      <a:pt x="6" y="228"/>
                    </a:lnTo>
                    <a:lnTo>
                      <a:pt x="2" y="25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360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8" y="286"/>
                    </a:lnTo>
                    <a:lnTo>
                      <a:pt x="58" y="286"/>
                    </a:lnTo>
                    <a:lnTo>
                      <a:pt x="60" y="262"/>
                    </a:lnTo>
                    <a:lnTo>
                      <a:pt x="64" y="240"/>
                    </a:lnTo>
                    <a:lnTo>
                      <a:pt x="70" y="218"/>
                    </a:lnTo>
                    <a:lnTo>
                      <a:pt x="78" y="196"/>
                    </a:lnTo>
                    <a:lnTo>
                      <a:pt x="86" y="176"/>
                    </a:lnTo>
                    <a:lnTo>
                      <a:pt x="98" y="158"/>
                    </a:lnTo>
                    <a:lnTo>
                      <a:pt x="112" y="140"/>
                    </a:lnTo>
                    <a:lnTo>
                      <a:pt x="126" y="124"/>
                    </a:lnTo>
                    <a:lnTo>
                      <a:pt x="142" y="110"/>
                    </a:lnTo>
                    <a:lnTo>
                      <a:pt x="160" y="96"/>
                    </a:lnTo>
                    <a:lnTo>
                      <a:pt x="180" y="86"/>
                    </a:lnTo>
                    <a:lnTo>
                      <a:pt x="200" y="76"/>
                    </a:lnTo>
                    <a:lnTo>
                      <a:pt x="220" y="68"/>
                    </a:lnTo>
                    <a:lnTo>
                      <a:pt x="242" y="62"/>
                    </a:lnTo>
                    <a:lnTo>
                      <a:pt x="264" y="60"/>
                    </a:lnTo>
                    <a:lnTo>
                      <a:pt x="288" y="58"/>
                    </a:lnTo>
                    <a:lnTo>
                      <a:pt x="288" y="58"/>
                    </a:lnTo>
                    <a:lnTo>
                      <a:pt x="312" y="60"/>
                    </a:lnTo>
                    <a:lnTo>
                      <a:pt x="334" y="62"/>
                    </a:lnTo>
                    <a:lnTo>
                      <a:pt x="356" y="68"/>
                    </a:lnTo>
                    <a:lnTo>
                      <a:pt x="378" y="76"/>
                    </a:lnTo>
                    <a:lnTo>
                      <a:pt x="398" y="86"/>
                    </a:lnTo>
                    <a:lnTo>
                      <a:pt x="416" y="96"/>
                    </a:lnTo>
                    <a:lnTo>
                      <a:pt x="434" y="110"/>
                    </a:lnTo>
                    <a:lnTo>
                      <a:pt x="450" y="124"/>
                    </a:lnTo>
                    <a:lnTo>
                      <a:pt x="464" y="140"/>
                    </a:lnTo>
                    <a:lnTo>
                      <a:pt x="478" y="158"/>
                    </a:lnTo>
                    <a:lnTo>
                      <a:pt x="490" y="176"/>
                    </a:lnTo>
                    <a:lnTo>
                      <a:pt x="500" y="196"/>
                    </a:lnTo>
                    <a:lnTo>
                      <a:pt x="508" y="218"/>
                    </a:lnTo>
                    <a:lnTo>
                      <a:pt x="514" y="240"/>
                    </a:lnTo>
                    <a:lnTo>
                      <a:pt x="516" y="262"/>
                    </a:lnTo>
                    <a:lnTo>
                      <a:pt x="518" y="286"/>
                    </a:lnTo>
                    <a:lnTo>
                      <a:pt x="518" y="286"/>
                    </a:lnTo>
                    <a:lnTo>
                      <a:pt x="518" y="360"/>
                    </a:lnTo>
                    <a:lnTo>
                      <a:pt x="576" y="360"/>
                    </a:lnTo>
                    <a:lnTo>
                      <a:pt x="576" y="360"/>
                    </a:lnTo>
                    <a:lnTo>
                      <a:pt x="576" y="286"/>
                    </a:lnTo>
                    <a:lnTo>
                      <a:pt x="576" y="286"/>
                    </a:lnTo>
                    <a:lnTo>
                      <a:pt x="574" y="256"/>
                    </a:lnTo>
                    <a:lnTo>
                      <a:pt x="570" y="228"/>
                    </a:lnTo>
                    <a:lnTo>
                      <a:pt x="562" y="200"/>
                    </a:lnTo>
                    <a:lnTo>
                      <a:pt x="552" y="174"/>
                    </a:lnTo>
                    <a:lnTo>
                      <a:pt x="540" y="150"/>
                    </a:lnTo>
                    <a:lnTo>
                      <a:pt x="526" y="126"/>
                    </a:lnTo>
                    <a:lnTo>
                      <a:pt x="510" y="104"/>
                    </a:lnTo>
                    <a:lnTo>
                      <a:pt x="490" y="84"/>
                    </a:lnTo>
                    <a:lnTo>
                      <a:pt x="470" y="66"/>
                    </a:lnTo>
                    <a:lnTo>
                      <a:pt x="448" y="48"/>
                    </a:lnTo>
                    <a:lnTo>
                      <a:pt x="424" y="34"/>
                    </a:lnTo>
                    <a:lnTo>
                      <a:pt x="400" y="22"/>
                    </a:lnTo>
                    <a:lnTo>
                      <a:pt x="374" y="14"/>
                    </a:lnTo>
                    <a:lnTo>
                      <a:pt x="346" y="6"/>
                    </a:lnTo>
                    <a:lnTo>
                      <a:pt x="318" y="2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565"/>
                <a:endParaRPr lang="en-US" sz="2400">
                  <a:solidFill>
                    <a:prstClr val="black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8" name="Freeform 199">
                <a:extLst>
                  <a:ext uri="{FF2B5EF4-FFF2-40B4-BE49-F238E27FC236}">
                    <a16:creationId xmlns:a16="http://schemas.microsoft.com/office/drawing/2014/main" id="{769B78E6-90D6-F678-26CC-D690F2CA8A80}"/>
                  </a:ext>
                </a:extLst>
              </p:cNvPr>
              <p:cNvSpPr/>
              <p:nvPr/>
            </p:nvSpPr>
            <p:spPr bwMode="auto">
              <a:xfrm>
                <a:off x="2517775" y="1590675"/>
                <a:ext cx="133350" cy="342900"/>
              </a:xfrm>
              <a:custGeom>
                <a:avLst/>
                <a:gdLst>
                  <a:gd name="T0" fmla="*/ 60 w 84"/>
                  <a:gd name="T1" fmla="*/ 0 h 216"/>
                  <a:gd name="T2" fmla="*/ 24 w 84"/>
                  <a:gd name="T3" fmla="*/ 0 h 216"/>
                  <a:gd name="T4" fmla="*/ 24 w 84"/>
                  <a:gd name="T5" fmla="*/ 0 h 216"/>
                  <a:gd name="T6" fmla="*/ 14 w 84"/>
                  <a:gd name="T7" fmla="*/ 2 h 216"/>
                  <a:gd name="T8" fmla="*/ 6 w 84"/>
                  <a:gd name="T9" fmla="*/ 8 h 216"/>
                  <a:gd name="T10" fmla="*/ 2 w 84"/>
                  <a:gd name="T11" fmla="*/ 16 h 216"/>
                  <a:gd name="T12" fmla="*/ 0 w 84"/>
                  <a:gd name="T13" fmla="*/ 24 h 216"/>
                  <a:gd name="T14" fmla="*/ 0 w 84"/>
                  <a:gd name="T15" fmla="*/ 192 h 216"/>
                  <a:gd name="T16" fmla="*/ 0 w 84"/>
                  <a:gd name="T17" fmla="*/ 192 h 216"/>
                  <a:gd name="T18" fmla="*/ 2 w 84"/>
                  <a:gd name="T19" fmla="*/ 202 h 216"/>
                  <a:gd name="T20" fmla="*/ 6 w 84"/>
                  <a:gd name="T21" fmla="*/ 210 h 216"/>
                  <a:gd name="T22" fmla="*/ 14 w 84"/>
                  <a:gd name="T23" fmla="*/ 214 h 216"/>
                  <a:gd name="T24" fmla="*/ 24 w 84"/>
                  <a:gd name="T25" fmla="*/ 216 h 216"/>
                  <a:gd name="T26" fmla="*/ 60 w 84"/>
                  <a:gd name="T27" fmla="*/ 216 h 216"/>
                  <a:gd name="T28" fmla="*/ 60 w 84"/>
                  <a:gd name="T29" fmla="*/ 216 h 216"/>
                  <a:gd name="T30" fmla="*/ 70 w 84"/>
                  <a:gd name="T31" fmla="*/ 214 h 216"/>
                  <a:gd name="T32" fmla="*/ 76 w 84"/>
                  <a:gd name="T33" fmla="*/ 210 h 216"/>
                  <a:gd name="T34" fmla="*/ 82 w 84"/>
                  <a:gd name="T35" fmla="*/ 202 h 216"/>
                  <a:gd name="T36" fmla="*/ 84 w 84"/>
                  <a:gd name="T37" fmla="*/ 192 h 216"/>
                  <a:gd name="T38" fmla="*/ 84 w 84"/>
                  <a:gd name="T39" fmla="*/ 24 h 216"/>
                  <a:gd name="T40" fmla="*/ 84 w 84"/>
                  <a:gd name="T41" fmla="*/ 24 h 216"/>
                  <a:gd name="T42" fmla="*/ 82 w 84"/>
                  <a:gd name="T43" fmla="*/ 16 h 216"/>
                  <a:gd name="T44" fmla="*/ 76 w 84"/>
                  <a:gd name="T45" fmla="*/ 8 h 216"/>
                  <a:gd name="T46" fmla="*/ 70 w 84"/>
                  <a:gd name="T47" fmla="*/ 2 h 216"/>
                  <a:gd name="T48" fmla="*/ 60 w 84"/>
                  <a:gd name="T49" fmla="*/ 0 h 216"/>
                  <a:gd name="T50" fmla="*/ 60 w 84"/>
                  <a:gd name="T5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216">
                    <a:moveTo>
                      <a:pt x="60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202"/>
                    </a:lnTo>
                    <a:lnTo>
                      <a:pt x="6" y="210"/>
                    </a:lnTo>
                    <a:lnTo>
                      <a:pt x="14" y="214"/>
                    </a:lnTo>
                    <a:lnTo>
                      <a:pt x="24" y="216"/>
                    </a:lnTo>
                    <a:lnTo>
                      <a:pt x="60" y="216"/>
                    </a:lnTo>
                    <a:lnTo>
                      <a:pt x="60" y="216"/>
                    </a:lnTo>
                    <a:lnTo>
                      <a:pt x="70" y="214"/>
                    </a:lnTo>
                    <a:lnTo>
                      <a:pt x="76" y="210"/>
                    </a:lnTo>
                    <a:lnTo>
                      <a:pt x="82" y="202"/>
                    </a:lnTo>
                    <a:lnTo>
                      <a:pt x="84" y="192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2" y="16"/>
                    </a:lnTo>
                    <a:lnTo>
                      <a:pt x="76" y="8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565"/>
                <a:endParaRPr lang="en-US" sz="2400">
                  <a:solidFill>
                    <a:prstClr val="black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" name="Freeform 200">
                <a:extLst>
                  <a:ext uri="{FF2B5EF4-FFF2-40B4-BE49-F238E27FC236}">
                    <a16:creationId xmlns:a16="http://schemas.microsoft.com/office/drawing/2014/main" id="{4BECC291-503F-AC61-9C7D-E4888872020E}"/>
                  </a:ext>
                </a:extLst>
              </p:cNvPr>
              <p:cNvSpPr/>
              <p:nvPr/>
            </p:nvSpPr>
            <p:spPr bwMode="auto">
              <a:xfrm>
                <a:off x="2990850" y="1590675"/>
                <a:ext cx="133350" cy="342900"/>
              </a:xfrm>
              <a:custGeom>
                <a:avLst/>
                <a:gdLst>
                  <a:gd name="T0" fmla="*/ 60 w 84"/>
                  <a:gd name="T1" fmla="*/ 0 h 216"/>
                  <a:gd name="T2" fmla="*/ 22 w 84"/>
                  <a:gd name="T3" fmla="*/ 0 h 216"/>
                  <a:gd name="T4" fmla="*/ 22 w 84"/>
                  <a:gd name="T5" fmla="*/ 0 h 216"/>
                  <a:gd name="T6" fmla="*/ 14 w 84"/>
                  <a:gd name="T7" fmla="*/ 2 h 216"/>
                  <a:gd name="T8" fmla="*/ 6 w 84"/>
                  <a:gd name="T9" fmla="*/ 8 h 216"/>
                  <a:gd name="T10" fmla="*/ 2 w 84"/>
                  <a:gd name="T11" fmla="*/ 16 h 216"/>
                  <a:gd name="T12" fmla="*/ 0 w 84"/>
                  <a:gd name="T13" fmla="*/ 24 h 216"/>
                  <a:gd name="T14" fmla="*/ 0 w 84"/>
                  <a:gd name="T15" fmla="*/ 192 h 216"/>
                  <a:gd name="T16" fmla="*/ 0 w 84"/>
                  <a:gd name="T17" fmla="*/ 192 h 216"/>
                  <a:gd name="T18" fmla="*/ 2 w 84"/>
                  <a:gd name="T19" fmla="*/ 202 h 216"/>
                  <a:gd name="T20" fmla="*/ 6 w 84"/>
                  <a:gd name="T21" fmla="*/ 210 h 216"/>
                  <a:gd name="T22" fmla="*/ 14 w 84"/>
                  <a:gd name="T23" fmla="*/ 214 h 216"/>
                  <a:gd name="T24" fmla="*/ 22 w 84"/>
                  <a:gd name="T25" fmla="*/ 216 h 216"/>
                  <a:gd name="T26" fmla="*/ 60 w 84"/>
                  <a:gd name="T27" fmla="*/ 216 h 216"/>
                  <a:gd name="T28" fmla="*/ 60 w 84"/>
                  <a:gd name="T29" fmla="*/ 216 h 216"/>
                  <a:gd name="T30" fmla="*/ 68 w 84"/>
                  <a:gd name="T31" fmla="*/ 214 h 216"/>
                  <a:gd name="T32" fmla="*/ 76 w 84"/>
                  <a:gd name="T33" fmla="*/ 210 h 216"/>
                  <a:gd name="T34" fmla="*/ 82 w 84"/>
                  <a:gd name="T35" fmla="*/ 202 h 216"/>
                  <a:gd name="T36" fmla="*/ 84 w 84"/>
                  <a:gd name="T37" fmla="*/ 192 h 216"/>
                  <a:gd name="T38" fmla="*/ 84 w 84"/>
                  <a:gd name="T39" fmla="*/ 24 h 216"/>
                  <a:gd name="T40" fmla="*/ 84 w 84"/>
                  <a:gd name="T41" fmla="*/ 24 h 216"/>
                  <a:gd name="T42" fmla="*/ 82 w 84"/>
                  <a:gd name="T43" fmla="*/ 16 h 216"/>
                  <a:gd name="T44" fmla="*/ 76 w 84"/>
                  <a:gd name="T45" fmla="*/ 8 h 216"/>
                  <a:gd name="T46" fmla="*/ 68 w 84"/>
                  <a:gd name="T47" fmla="*/ 2 h 216"/>
                  <a:gd name="T48" fmla="*/ 60 w 84"/>
                  <a:gd name="T49" fmla="*/ 0 h 216"/>
                  <a:gd name="T50" fmla="*/ 60 w 84"/>
                  <a:gd name="T5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216">
                    <a:moveTo>
                      <a:pt x="60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202"/>
                    </a:lnTo>
                    <a:lnTo>
                      <a:pt x="6" y="210"/>
                    </a:lnTo>
                    <a:lnTo>
                      <a:pt x="14" y="214"/>
                    </a:lnTo>
                    <a:lnTo>
                      <a:pt x="22" y="216"/>
                    </a:lnTo>
                    <a:lnTo>
                      <a:pt x="60" y="216"/>
                    </a:lnTo>
                    <a:lnTo>
                      <a:pt x="60" y="216"/>
                    </a:lnTo>
                    <a:lnTo>
                      <a:pt x="68" y="214"/>
                    </a:lnTo>
                    <a:lnTo>
                      <a:pt x="76" y="210"/>
                    </a:lnTo>
                    <a:lnTo>
                      <a:pt x="82" y="202"/>
                    </a:lnTo>
                    <a:lnTo>
                      <a:pt x="84" y="192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2" y="16"/>
                    </a:lnTo>
                    <a:lnTo>
                      <a:pt x="76" y="8"/>
                    </a:lnTo>
                    <a:lnTo>
                      <a:pt x="6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565"/>
                <a:endParaRPr lang="en-US" sz="2400">
                  <a:solidFill>
                    <a:prstClr val="black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BA2FC0E-E1A5-A29B-7777-94F66F73E5D7}"/>
              </a:ext>
            </a:extLst>
          </p:cNvPr>
          <p:cNvGrpSpPr/>
          <p:nvPr/>
        </p:nvGrpSpPr>
        <p:grpSpPr>
          <a:xfrm>
            <a:off x="207515" y="3664957"/>
            <a:ext cx="860831" cy="806347"/>
            <a:chOff x="454019" y="2932242"/>
            <a:chExt cx="860831" cy="806347"/>
          </a:xfrm>
        </p:grpSpPr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693FFFC8-8168-C63F-5C37-E8A93E598A8D}"/>
                </a:ext>
              </a:extLst>
            </p:cNvPr>
            <p:cNvGrpSpPr/>
            <p:nvPr/>
          </p:nvGrpSpPr>
          <p:grpSpPr>
            <a:xfrm>
              <a:off x="454019" y="2932242"/>
              <a:ext cx="860831" cy="806347"/>
              <a:chOff x="5699478" y="2562042"/>
              <a:chExt cx="645623" cy="604760"/>
            </a:xfrm>
          </p:grpSpPr>
          <p:sp>
            <p:nvSpPr>
              <p:cNvPr id="17" name="Oval 10">
                <a:extLst>
                  <a:ext uri="{FF2B5EF4-FFF2-40B4-BE49-F238E27FC236}">
                    <a16:creationId xmlns:a16="http://schemas.microsoft.com/office/drawing/2014/main" id="{D398C185-B738-7939-C819-3CFF0940E25F}"/>
                  </a:ext>
                </a:extLst>
              </p:cNvPr>
              <p:cNvSpPr/>
              <p:nvPr/>
            </p:nvSpPr>
            <p:spPr>
              <a:xfrm>
                <a:off x="5718525" y="2569840"/>
                <a:ext cx="596962" cy="59696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 defTabSz="608330"/>
                <a:endParaRPr lang="en-US" sz="2400" dirty="0">
                  <a:solidFill>
                    <a:prstClr val="white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8" name="Rectangle 11">
                <a:extLst>
                  <a:ext uri="{FF2B5EF4-FFF2-40B4-BE49-F238E27FC236}">
                    <a16:creationId xmlns:a16="http://schemas.microsoft.com/office/drawing/2014/main" id="{29ABD2CF-CBB1-A1DD-125F-E8CA3CB96F7E}"/>
                  </a:ext>
                </a:extLst>
              </p:cNvPr>
              <p:cNvSpPr/>
              <p:nvPr/>
            </p:nvSpPr>
            <p:spPr>
              <a:xfrm>
                <a:off x="5699478" y="2562042"/>
                <a:ext cx="645623" cy="50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8330"/>
                <a:endParaRPr lang="en-US" sz="3735" dirty="0">
                  <a:solidFill>
                    <a:prstClr val="white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Sosa Regular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4" name="Group 130">
              <a:extLst>
                <a:ext uri="{FF2B5EF4-FFF2-40B4-BE49-F238E27FC236}">
                  <a16:creationId xmlns:a16="http://schemas.microsoft.com/office/drawing/2014/main" id="{832FD081-3E8C-3426-E424-63469E648DA6}"/>
                </a:ext>
              </a:extLst>
            </p:cNvPr>
            <p:cNvGrpSpPr/>
            <p:nvPr/>
          </p:nvGrpSpPr>
          <p:grpSpPr>
            <a:xfrm>
              <a:off x="642260" y="3149076"/>
              <a:ext cx="516008" cy="357099"/>
              <a:chOff x="7162800" y="1309688"/>
              <a:chExt cx="917575" cy="635000"/>
            </a:xfrm>
            <a:solidFill>
              <a:schemeClr val="bg1"/>
            </a:solidFill>
          </p:grpSpPr>
          <p:sp>
            <p:nvSpPr>
              <p:cNvPr id="15" name="Freeform 231">
                <a:extLst>
                  <a:ext uri="{FF2B5EF4-FFF2-40B4-BE49-F238E27FC236}">
                    <a16:creationId xmlns:a16="http://schemas.microsoft.com/office/drawing/2014/main" id="{16B9D283-2878-8A97-2967-34D0F8517D66}"/>
                  </a:ext>
                </a:extLst>
              </p:cNvPr>
              <p:cNvSpPr/>
              <p:nvPr/>
            </p:nvSpPr>
            <p:spPr bwMode="auto">
              <a:xfrm>
                <a:off x="7162800" y="1477963"/>
                <a:ext cx="917575" cy="466725"/>
              </a:xfrm>
              <a:custGeom>
                <a:avLst/>
                <a:gdLst>
                  <a:gd name="T0" fmla="*/ 36 w 578"/>
                  <a:gd name="T1" fmla="*/ 278 h 294"/>
                  <a:gd name="T2" fmla="*/ 36 w 578"/>
                  <a:gd name="T3" fmla="*/ 278 h 294"/>
                  <a:gd name="T4" fmla="*/ 36 w 578"/>
                  <a:gd name="T5" fmla="*/ 284 h 294"/>
                  <a:gd name="T6" fmla="*/ 40 w 578"/>
                  <a:gd name="T7" fmla="*/ 288 h 294"/>
                  <a:gd name="T8" fmla="*/ 44 w 578"/>
                  <a:gd name="T9" fmla="*/ 292 h 294"/>
                  <a:gd name="T10" fmla="*/ 50 w 578"/>
                  <a:gd name="T11" fmla="*/ 294 h 294"/>
                  <a:gd name="T12" fmla="*/ 528 w 578"/>
                  <a:gd name="T13" fmla="*/ 294 h 294"/>
                  <a:gd name="T14" fmla="*/ 528 w 578"/>
                  <a:gd name="T15" fmla="*/ 294 h 294"/>
                  <a:gd name="T16" fmla="*/ 534 w 578"/>
                  <a:gd name="T17" fmla="*/ 292 h 294"/>
                  <a:gd name="T18" fmla="*/ 538 w 578"/>
                  <a:gd name="T19" fmla="*/ 288 h 294"/>
                  <a:gd name="T20" fmla="*/ 542 w 578"/>
                  <a:gd name="T21" fmla="*/ 284 h 294"/>
                  <a:gd name="T22" fmla="*/ 542 w 578"/>
                  <a:gd name="T23" fmla="*/ 278 h 294"/>
                  <a:gd name="T24" fmla="*/ 578 w 578"/>
                  <a:gd name="T25" fmla="*/ 0 h 294"/>
                  <a:gd name="T26" fmla="*/ 0 w 578"/>
                  <a:gd name="T27" fmla="*/ 0 h 294"/>
                  <a:gd name="T28" fmla="*/ 36 w 578"/>
                  <a:gd name="T29" fmla="*/ 27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8" h="294">
                    <a:moveTo>
                      <a:pt x="36" y="278"/>
                    </a:moveTo>
                    <a:lnTo>
                      <a:pt x="36" y="278"/>
                    </a:lnTo>
                    <a:lnTo>
                      <a:pt x="36" y="284"/>
                    </a:lnTo>
                    <a:lnTo>
                      <a:pt x="40" y="288"/>
                    </a:lnTo>
                    <a:lnTo>
                      <a:pt x="44" y="292"/>
                    </a:lnTo>
                    <a:lnTo>
                      <a:pt x="50" y="294"/>
                    </a:lnTo>
                    <a:lnTo>
                      <a:pt x="528" y="294"/>
                    </a:lnTo>
                    <a:lnTo>
                      <a:pt x="528" y="294"/>
                    </a:lnTo>
                    <a:lnTo>
                      <a:pt x="534" y="292"/>
                    </a:lnTo>
                    <a:lnTo>
                      <a:pt x="538" y="288"/>
                    </a:lnTo>
                    <a:lnTo>
                      <a:pt x="542" y="284"/>
                    </a:lnTo>
                    <a:lnTo>
                      <a:pt x="542" y="278"/>
                    </a:lnTo>
                    <a:lnTo>
                      <a:pt x="578" y="0"/>
                    </a:lnTo>
                    <a:lnTo>
                      <a:pt x="0" y="0"/>
                    </a:lnTo>
                    <a:lnTo>
                      <a:pt x="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565"/>
                <a:endParaRPr lang="en-US" sz="2400">
                  <a:solidFill>
                    <a:prstClr val="black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6" name="Freeform 232">
                <a:extLst>
                  <a:ext uri="{FF2B5EF4-FFF2-40B4-BE49-F238E27FC236}">
                    <a16:creationId xmlns:a16="http://schemas.microsoft.com/office/drawing/2014/main" id="{43554F1F-FCA0-22C1-DF0C-FFDC58C0EA1A}"/>
                  </a:ext>
                </a:extLst>
              </p:cNvPr>
              <p:cNvSpPr/>
              <p:nvPr/>
            </p:nvSpPr>
            <p:spPr bwMode="auto">
              <a:xfrm>
                <a:off x="7219950" y="1309688"/>
                <a:ext cx="803275" cy="111125"/>
              </a:xfrm>
              <a:custGeom>
                <a:avLst/>
                <a:gdLst>
                  <a:gd name="T0" fmla="*/ 506 w 506"/>
                  <a:gd name="T1" fmla="*/ 64 h 70"/>
                  <a:gd name="T2" fmla="*/ 506 w 506"/>
                  <a:gd name="T3" fmla="*/ 64 h 70"/>
                  <a:gd name="T4" fmla="*/ 506 w 506"/>
                  <a:gd name="T5" fmla="*/ 58 h 70"/>
                  <a:gd name="T6" fmla="*/ 502 w 506"/>
                  <a:gd name="T7" fmla="*/ 54 h 70"/>
                  <a:gd name="T8" fmla="*/ 498 w 506"/>
                  <a:gd name="T9" fmla="*/ 50 h 70"/>
                  <a:gd name="T10" fmla="*/ 492 w 506"/>
                  <a:gd name="T11" fmla="*/ 50 h 70"/>
                  <a:gd name="T12" fmla="*/ 212 w 506"/>
                  <a:gd name="T13" fmla="*/ 50 h 70"/>
                  <a:gd name="T14" fmla="*/ 196 w 506"/>
                  <a:gd name="T15" fmla="*/ 14 h 70"/>
                  <a:gd name="T16" fmla="*/ 196 w 506"/>
                  <a:gd name="T17" fmla="*/ 14 h 70"/>
                  <a:gd name="T18" fmla="*/ 192 w 506"/>
                  <a:gd name="T19" fmla="*/ 8 h 70"/>
                  <a:gd name="T20" fmla="*/ 186 w 506"/>
                  <a:gd name="T21" fmla="*/ 4 h 70"/>
                  <a:gd name="T22" fmla="*/ 180 w 506"/>
                  <a:gd name="T23" fmla="*/ 2 h 70"/>
                  <a:gd name="T24" fmla="*/ 174 w 506"/>
                  <a:gd name="T25" fmla="*/ 0 h 70"/>
                  <a:gd name="T26" fmla="*/ 78 w 506"/>
                  <a:gd name="T27" fmla="*/ 0 h 70"/>
                  <a:gd name="T28" fmla="*/ 78 w 506"/>
                  <a:gd name="T29" fmla="*/ 0 h 70"/>
                  <a:gd name="T30" fmla="*/ 70 w 506"/>
                  <a:gd name="T31" fmla="*/ 2 h 70"/>
                  <a:gd name="T32" fmla="*/ 64 w 506"/>
                  <a:gd name="T33" fmla="*/ 4 h 70"/>
                  <a:gd name="T34" fmla="*/ 58 w 506"/>
                  <a:gd name="T35" fmla="*/ 8 h 70"/>
                  <a:gd name="T36" fmla="*/ 56 w 506"/>
                  <a:gd name="T37" fmla="*/ 14 h 70"/>
                  <a:gd name="T38" fmla="*/ 38 w 506"/>
                  <a:gd name="T39" fmla="*/ 50 h 70"/>
                  <a:gd name="T40" fmla="*/ 14 w 506"/>
                  <a:gd name="T41" fmla="*/ 50 h 70"/>
                  <a:gd name="T42" fmla="*/ 14 w 506"/>
                  <a:gd name="T43" fmla="*/ 50 h 70"/>
                  <a:gd name="T44" fmla="*/ 8 w 506"/>
                  <a:gd name="T45" fmla="*/ 50 h 70"/>
                  <a:gd name="T46" fmla="*/ 4 w 506"/>
                  <a:gd name="T47" fmla="*/ 54 h 70"/>
                  <a:gd name="T48" fmla="*/ 0 w 506"/>
                  <a:gd name="T49" fmla="*/ 58 h 70"/>
                  <a:gd name="T50" fmla="*/ 0 w 506"/>
                  <a:gd name="T51" fmla="*/ 64 h 70"/>
                  <a:gd name="T52" fmla="*/ 0 w 506"/>
                  <a:gd name="T53" fmla="*/ 70 h 70"/>
                  <a:gd name="T54" fmla="*/ 506 w 506"/>
                  <a:gd name="T55" fmla="*/ 70 h 70"/>
                  <a:gd name="T56" fmla="*/ 506 w 506"/>
                  <a:gd name="T57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06" h="70">
                    <a:moveTo>
                      <a:pt x="506" y="64"/>
                    </a:moveTo>
                    <a:lnTo>
                      <a:pt x="506" y="64"/>
                    </a:lnTo>
                    <a:lnTo>
                      <a:pt x="506" y="58"/>
                    </a:lnTo>
                    <a:lnTo>
                      <a:pt x="502" y="54"/>
                    </a:lnTo>
                    <a:lnTo>
                      <a:pt x="498" y="50"/>
                    </a:lnTo>
                    <a:lnTo>
                      <a:pt x="492" y="50"/>
                    </a:lnTo>
                    <a:lnTo>
                      <a:pt x="212" y="50"/>
                    </a:lnTo>
                    <a:lnTo>
                      <a:pt x="196" y="14"/>
                    </a:lnTo>
                    <a:lnTo>
                      <a:pt x="196" y="14"/>
                    </a:lnTo>
                    <a:lnTo>
                      <a:pt x="192" y="8"/>
                    </a:lnTo>
                    <a:lnTo>
                      <a:pt x="186" y="4"/>
                    </a:lnTo>
                    <a:lnTo>
                      <a:pt x="180" y="2"/>
                    </a:lnTo>
                    <a:lnTo>
                      <a:pt x="174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0" y="2"/>
                    </a:lnTo>
                    <a:lnTo>
                      <a:pt x="64" y="4"/>
                    </a:lnTo>
                    <a:lnTo>
                      <a:pt x="58" y="8"/>
                    </a:lnTo>
                    <a:lnTo>
                      <a:pt x="56" y="14"/>
                    </a:lnTo>
                    <a:lnTo>
                      <a:pt x="38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8" y="50"/>
                    </a:lnTo>
                    <a:lnTo>
                      <a:pt x="4" y="54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506" y="70"/>
                    </a:lnTo>
                    <a:lnTo>
                      <a:pt x="506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565"/>
                <a:endParaRPr lang="en-US" sz="2400">
                  <a:solidFill>
                    <a:prstClr val="black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3F5F41C-ED65-7A63-D6D3-9C4866E68368}"/>
              </a:ext>
            </a:extLst>
          </p:cNvPr>
          <p:cNvGrpSpPr/>
          <p:nvPr/>
        </p:nvGrpSpPr>
        <p:grpSpPr>
          <a:xfrm>
            <a:off x="182119" y="1380483"/>
            <a:ext cx="860831" cy="850519"/>
            <a:chOff x="440473" y="1716140"/>
            <a:chExt cx="860831" cy="850519"/>
          </a:xfrm>
        </p:grpSpPr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5DACBB5F-E8D5-95A4-A988-C3846F61310A}"/>
                </a:ext>
              </a:extLst>
            </p:cNvPr>
            <p:cNvGrpSpPr/>
            <p:nvPr/>
          </p:nvGrpSpPr>
          <p:grpSpPr>
            <a:xfrm>
              <a:off x="440473" y="1716140"/>
              <a:ext cx="860831" cy="850519"/>
              <a:chOff x="5689318" y="1649965"/>
              <a:chExt cx="645623" cy="637889"/>
            </a:xfrm>
          </p:grpSpPr>
          <p:sp>
            <p:nvSpPr>
              <p:cNvPr id="22" name="Oval 12">
                <a:extLst>
                  <a:ext uri="{FF2B5EF4-FFF2-40B4-BE49-F238E27FC236}">
                    <a16:creationId xmlns:a16="http://schemas.microsoft.com/office/drawing/2014/main" id="{1F49F3C9-A9B4-FD59-D163-49B89512E57A}"/>
                  </a:ext>
                </a:extLst>
              </p:cNvPr>
              <p:cNvSpPr/>
              <p:nvPr/>
            </p:nvSpPr>
            <p:spPr>
              <a:xfrm>
                <a:off x="5708365" y="1690892"/>
                <a:ext cx="596962" cy="5969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 defTabSz="608330"/>
                <a:endParaRPr lang="en-US" sz="2400" dirty="0">
                  <a:solidFill>
                    <a:prstClr val="white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3" name="Rectangle 13">
                <a:extLst>
                  <a:ext uri="{FF2B5EF4-FFF2-40B4-BE49-F238E27FC236}">
                    <a16:creationId xmlns:a16="http://schemas.microsoft.com/office/drawing/2014/main" id="{AADD078A-A968-6D27-10D4-AFE3842BEC0F}"/>
                  </a:ext>
                </a:extLst>
              </p:cNvPr>
              <p:cNvSpPr/>
              <p:nvPr/>
            </p:nvSpPr>
            <p:spPr>
              <a:xfrm>
                <a:off x="5689318" y="1649965"/>
                <a:ext cx="645623" cy="530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8330"/>
                <a:endParaRPr lang="en-US" sz="4000" dirty="0">
                  <a:solidFill>
                    <a:prstClr val="white"/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Sosa Regular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21" name="Freeform 312">
              <a:extLst>
                <a:ext uri="{FF2B5EF4-FFF2-40B4-BE49-F238E27FC236}">
                  <a16:creationId xmlns:a16="http://schemas.microsoft.com/office/drawing/2014/main" id="{5D79FD34-F22E-1ADD-3636-5D5F89CFA2B7}"/>
                </a:ext>
              </a:extLst>
            </p:cNvPr>
            <p:cNvSpPr/>
            <p:nvPr/>
          </p:nvSpPr>
          <p:spPr bwMode="auto">
            <a:xfrm>
              <a:off x="597065" y="1971503"/>
              <a:ext cx="561204" cy="407263"/>
            </a:xfrm>
            <a:custGeom>
              <a:avLst/>
              <a:gdLst>
                <a:gd name="T0" fmla="*/ 576 w 576"/>
                <a:gd name="T1" fmla="*/ 140 h 418"/>
                <a:gd name="T2" fmla="*/ 564 w 576"/>
                <a:gd name="T3" fmla="*/ 96 h 418"/>
                <a:gd name="T4" fmla="*/ 540 w 576"/>
                <a:gd name="T5" fmla="*/ 58 h 418"/>
                <a:gd name="T6" fmla="*/ 506 w 576"/>
                <a:gd name="T7" fmla="*/ 26 h 418"/>
                <a:gd name="T8" fmla="*/ 466 w 576"/>
                <a:gd name="T9" fmla="*/ 6 h 418"/>
                <a:gd name="T10" fmla="*/ 420 w 576"/>
                <a:gd name="T11" fmla="*/ 0 h 418"/>
                <a:gd name="T12" fmla="*/ 142 w 576"/>
                <a:gd name="T13" fmla="*/ 0 h 418"/>
                <a:gd name="T14" fmla="*/ 96 w 576"/>
                <a:gd name="T15" fmla="*/ 12 h 418"/>
                <a:gd name="T16" fmla="*/ 58 w 576"/>
                <a:gd name="T17" fmla="*/ 36 h 418"/>
                <a:gd name="T18" fmla="*/ 26 w 576"/>
                <a:gd name="T19" fmla="*/ 70 h 418"/>
                <a:gd name="T20" fmla="*/ 8 w 576"/>
                <a:gd name="T21" fmla="*/ 110 h 418"/>
                <a:gd name="T22" fmla="*/ 0 w 576"/>
                <a:gd name="T23" fmla="*/ 156 h 418"/>
                <a:gd name="T24" fmla="*/ 0 w 576"/>
                <a:gd name="T25" fmla="*/ 160 h 418"/>
                <a:gd name="T26" fmla="*/ 2 w 576"/>
                <a:gd name="T27" fmla="*/ 178 h 418"/>
                <a:gd name="T28" fmla="*/ 12 w 576"/>
                <a:gd name="T29" fmla="*/ 224 h 418"/>
                <a:gd name="T30" fmla="*/ 36 w 576"/>
                <a:gd name="T31" fmla="*/ 262 h 418"/>
                <a:gd name="T32" fmla="*/ 70 w 576"/>
                <a:gd name="T33" fmla="*/ 292 h 418"/>
                <a:gd name="T34" fmla="*/ 110 w 576"/>
                <a:gd name="T35" fmla="*/ 312 h 418"/>
                <a:gd name="T36" fmla="*/ 158 w 576"/>
                <a:gd name="T37" fmla="*/ 320 h 418"/>
                <a:gd name="T38" fmla="*/ 158 w 576"/>
                <a:gd name="T39" fmla="*/ 242 h 418"/>
                <a:gd name="T40" fmla="*/ 126 w 576"/>
                <a:gd name="T41" fmla="*/ 234 h 418"/>
                <a:gd name="T42" fmla="*/ 92 w 576"/>
                <a:gd name="T43" fmla="*/ 206 h 418"/>
                <a:gd name="T44" fmla="*/ 78 w 576"/>
                <a:gd name="T45" fmla="*/ 162 h 418"/>
                <a:gd name="T46" fmla="*/ 78 w 576"/>
                <a:gd name="T47" fmla="*/ 158 h 418"/>
                <a:gd name="T48" fmla="*/ 80 w 576"/>
                <a:gd name="T49" fmla="*/ 142 h 418"/>
                <a:gd name="T50" fmla="*/ 102 w 576"/>
                <a:gd name="T51" fmla="*/ 102 h 418"/>
                <a:gd name="T52" fmla="*/ 142 w 576"/>
                <a:gd name="T53" fmla="*/ 80 h 418"/>
                <a:gd name="T54" fmla="*/ 420 w 576"/>
                <a:gd name="T55" fmla="*/ 78 h 418"/>
                <a:gd name="T56" fmla="*/ 464 w 576"/>
                <a:gd name="T57" fmla="*/ 92 h 418"/>
                <a:gd name="T58" fmla="*/ 492 w 576"/>
                <a:gd name="T59" fmla="*/ 126 h 418"/>
                <a:gd name="T60" fmla="*/ 498 w 576"/>
                <a:gd name="T61" fmla="*/ 156 h 418"/>
                <a:gd name="T62" fmla="*/ 498 w 576"/>
                <a:gd name="T63" fmla="*/ 162 h 418"/>
                <a:gd name="T64" fmla="*/ 492 w 576"/>
                <a:gd name="T65" fmla="*/ 194 h 418"/>
                <a:gd name="T66" fmla="*/ 464 w 576"/>
                <a:gd name="T67" fmla="*/ 228 h 418"/>
                <a:gd name="T68" fmla="*/ 420 w 576"/>
                <a:gd name="T69" fmla="*/ 242 h 418"/>
                <a:gd name="T70" fmla="*/ 228 w 576"/>
                <a:gd name="T71" fmla="*/ 280 h 418"/>
                <a:gd name="T72" fmla="*/ 420 w 576"/>
                <a:gd name="T73" fmla="*/ 320 h 418"/>
                <a:gd name="T74" fmla="*/ 450 w 576"/>
                <a:gd name="T75" fmla="*/ 316 h 418"/>
                <a:gd name="T76" fmla="*/ 494 w 576"/>
                <a:gd name="T77" fmla="*/ 300 h 418"/>
                <a:gd name="T78" fmla="*/ 530 w 576"/>
                <a:gd name="T79" fmla="*/ 274 h 418"/>
                <a:gd name="T80" fmla="*/ 558 w 576"/>
                <a:gd name="T81" fmla="*/ 238 h 418"/>
                <a:gd name="T82" fmla="*/ 574 w 576"/>
                <a:gd name="T83" fmla="*/ 194 h 418"/>
                <a:gd name="T84" fmla="*/ 576 w 576"/>
                <a:gd name="T85" fmla="*/ 162 h 418"/>
                <a:gd name="T86" fmla="*/ 576 w 576"/>
                <a:gd name="T87" fmla="*/ 15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6" h="418">
                  <a:moveTo>
                    <a:pt x="576" y="156"/>
                  </a:moveTo>
                  <a:lnTo>
                    <a:pt x="576" y="156"/>
                  </a:lnTo>
                  <a:lnTo>
                    <a:pt x="576" y="140"/>
                  </a:lnTo>
                  <a:lnTo>
                    <a:pt x="574" y="126"/>
                  </a:lnTo>
                  <a:lnTo>
                    <a:pt x="570" y="110"/>
                  </a:lnTo>
                  <a:lnTo>
                    <a:pt x="564" y="96"/>
                  </a:lnTo>
                  <a:lnTo>
                    <a:pt x="558" y="82"/>
                  </a:lnTo>
                  <a:lnTo>
                    <a:pt x="550" y="70"/>
                  </a:lnTo>
                  <a:lnTo>
                    <a:pt x="540" y="58"/>
                  </a:lnTo>
                  <a:lnTo>
                    <a:pt x="530" y="46"/>
                  </a:lnTo>
                  <a:lnTo>
                    <a:pt x="520" y="36"/>
                  </a:lnTo>
                  <a:lnTo>
                    <a:pt x="506" y="26"/>
                  </a:lnTo>
                  <a:lnTo>
                    <a:pt x="494" y="18"/>
                  </a:lnTo>
                  <a:lnTo>
                    <a:pt x="480" y="12"/>
                  </a:lnTo>
                  <a:lnTo>
                    <a:pt x="466" y="6"/>
                  </a:lnTo>
                  <a:lnTo>
                    <a:pt x="450" y="4"/>
                  </a:lnTo>
                  <a:lnTo>
                    <a:pt x="436" y="0"/>
                  </a:lnTo>
                  <a:lnTo>
                    <a:pt x="420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10" y="6"/>
                  </a:lnTo>
                  <a:lnTo>
                    <a:pt x="96" y="12"/>
                  </a:lnTo>
                  <a:lnTo>
                    <a:pt x="82" y="18"/>
                  </a:lnTo>
                  <a:lnTo>
                    <a:pt x="70" y="26"/>
                  </a:lnTo>
                  <a:lnTo>
                    <a:pt x="58" y="36"/>
                  </a:lnTo>
                  <a:lnTo>
                    <a:pt x="46" y="46"/>
                  </a:lnTo>
                  <a:lnTo>
                    <a:pt x="36" y="58"/>
                  </a:lnTo>
                  <a:lnTo>
                    <a:pt x="26" y="70"/>
                  </a:lnTo>
                  <a:lnTo>
                    <a:pt x="20" y="82"/>
                  </a:lnTo>
                  <a:lnTo>
                    <a:pt x="12" y="96"/>
                  </a:lnTo>
                  <a:lnTo>
                    <a:pt x="8" y="110"/>
                  </a:lnTo>
                  <a:lnTo>
                    <a:pt x="4" y="126"/>
                  </a:lnTo>
                  <a:lnTo>
                    <a:pt x="0" y="140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2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4"/>
                  </a:lnTo>
                  <a:lnTo>
                    <a:pt x="20" y="238"/>
                  </a:lnTo>
                  <a:lnTo>
                    <a:pt x="28" y="250"/>
                  </a:lnTo>
                  <a:lnTo>
                    <a:pt x="36" y="262"/>
                  </a:lnTo>
                  <a:lnTo>
                    <a:pt x="46" y="274"/>
                  </a:lnTo>
                  <a:lnTo>
                    <a:pt x="58" y="284"/>
                  </a:lnTo>
                  <a:lnTo>
                    <a:pt x="70" y="292"/>
                  </a:lnTo>
                  <a:lnTo>
                    <a:pt x="82" y="300"/>
                  </a:lnTo>
                  <a:lnTo>
                    <a:pt x="96" y="308"/>
                  </a:lnTo>
                  <a:lnTo>
                    <a:pt x="110" y="312"/>
                  </a:lnTo>
                  <a:lnTo>
                    <a:pt x="126" y="316"/>
                  </a:lnTo>
                  <a:lnTo>
                    <a:pt x="142" y="318"/>
                  </a:lnTo>
                  <a:lnTo>
                    <a:pt x="158" y="320"/>
                  </a:lnTo>
                  <a:lnTo>
                    <a:pt x="176" y="320"/>
                  </a:lnTo>
                  <a:lnTo>
                    <a:pt x="176" y="242"/>
                  </a:lnTo>
                  <a:lnTo>
                    <a:pt x="158" y="242"/>
                  </a:lnTo>
                  <a:lnTo>
                    <a:pt x="158" y="242"/>
                  </a:lnTo>
                  <a:lnTo>
                    <a:pt x="142" y="240"/>
                  </a:lnTo>
                  <a:lnTo>
                    <a:pt x="126" y="234"/>
                  </a:lnTo>
                  <a:lnTo>
                    <a:pt x="114" y="228"/>
                  </a:lnTo>
                  <a:lnTo>
                    <a:pt x="102" y="218"/>
                  </a:lnTo>
                  <a:lnTo>
                    <a:pt x="92" y="206"/>
                  </a:lnTo>
                  <a:lnTo>
                    <a:pt x="84" y="194"/>
                  </a:lnTo>
                  <a:lnTo>
                    <a:pt x="80" y="178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8" y="158"/>
                  </a:lnTo>
                  <a:lnTo>
                    <a:pt x="78" y="158"/>
                  </a:lnTo>
                  <a:lnTo>
                    <a:pt x="78" y="156"/>
                  </a:lnTo>
                  <a:lnTo>
                    <a:pt x="78" y="156"/>
                  </a:lnTo>
                  <a:lnTo>
                    <a:pt x="80" y="142"/>
                  </a:lnTo>
                  <a:lnTo>
                    <a:pt x="84" y="126"/>
                  </a:lnTo>
                  <a:lnTo>
                    <a:pt x="92" y="114"/>
                  </a:lnTo>
                  <a:lnTo>
                    <a:pt x="102" y="102"/>
                  </a:lnTo>
                  <a:lnTo>
                    <a:pt x="114" y="92"/>
                  </a:lnTo>
                  <a:lnTo>
                    <a:pt x="126" y="84"/>
                  </a:lnTo>
                  <a:lnTo>
                    <a:pt x="142" y="80"/>
                  </a:lnTo>
                  <a:lnTo>
                    <a:pt x="158" y="78"/>
                  </a:lnTo>
                  <a:lnTo>
                    <a:pt x="420" y="78"/>
                  </a:lnTo>
                  <a:lnTo>
                    <a:pt x="420" y="78"/>
                  </a:lnTo>
                  <a:lnTo>
                    <a:pt x="436" y="80"/>
                  </a:lnTo>
                  <a:lnTo>
                    <a:pt x="450" y="84"/>
                  </a:lnTo>
                  <a:lnTo>
                    <a:pt x="464" y="92"/>
                  </a:lnTo>
                  <a:lnTo>
                    <a:pt x="474" y="102"/>
                  </a:lnTo>
                  <a:lnTo>
                    <a:pt x="484" y="114"/>
                  </a:lnTo>
                  <a:lnTo>
                    <a:pt x="492" y="126"/>
                  </a:lnTo>
                  <a:lnTo>
                    <a:pt x="496" y="142"/>
                  </a:lnTo>
                  <a:lnTo>
                    <a:pt x="498" y="156"/>
                  </a:lnTo>
                  <a:lnTo>
                    <a:pt x="498" y="156"/>
                  </a:lnTo>
                  <a:lnTo>
                    <a:pt x="498" y="160"/>
                  </a:lnTo>
                  <a:lnTo>
                    <a:pt x="498" y="160"/>
                  </a:lnTo>
                  <a:lnTo>
                    <a:pt x="498" y="162"/>
                  </a:lnTo>
                  <a:lnTo>
                    <a:pt x="498" y="162"/>
                  </a:lnTo>
                  <a:lnTo>
                    <a:pt x="496" y="178"/>
                  </a:lnTo>
                  <a:lnTo>
                    <a:pt x="492" y="194"/>
                  </a:lnTo>
                  <a:lnTo>
                    <a:pt x="484" y="206"/>
                  </a:lnTo>
                  <a:lnTo>
                    <a:pt x="474" y="218"/>
                  </a:lnTo>
                  <a:lnTo>
                    <a:pt x="464" y="228"/>
                  </a:lnTo>
                  <a:lnTo>
                    <a:pt x="450" y="234"/>
                  </a:lnTo>
                  <a:lnTo>
                    <a:pt x="436" y="240"/>
                  </a:lnTo>
                  <a:lnTo>
                    <a:pt x="420" y="242"/>
                  </a:lnTo>
                  <a:lnTo>
                    <a:pt x="366" y="242"/>
                  </a:lnTo>
                  <a:lnTo>
                    <a:pt x="366" y="142"/>
                  </a:lnTo>
                  <a:lnTo>
                    <a:pt x="228" y="280"/>
                  </a:lnTo>
                  <a:lnTo>
                    <a:pt x="366" y="418"/>
                  </a:lnTo>
                  <a:lnTo>
                    <a:pt x="366" y="320"/>
                  </a:lnTo>
                  <a:lnTo>
                    <a:pt x="420" y="320"/>
                  </a:lnTo>
                  <a:lnTo>
                    <a:pt x="420" y="320"/>
                  </a:lnTo>
                  <a:lnTo>
                    <a:pt x="436" y="318"/>
                  </a:lnTo>
                  <a:lnTo>
                    <a:pt x="450" y="316"/>
                  </a:lnTo>
                  <a:lnTo>
                    <a:pt x="466" y="312"/>
                  </a:lnTo>
                  <a:lnTo>
                    <a:pt x="480" y="308"/>
                  </a:lnTo>
                  <a:lnTo>
                    <a:pt x="494" y="300"/>
                  </a:lnTo>
                  <a:lnTo>
                    <a:pt x="508" y="292"/>
                  </a:lnTo>
                  <a:lnTo>
                    <a:pt x="520" y="284"/>
                  </a:lnTo>
                  <a:lnTo>
                    <a:pt x="530" y="274"/>
                  </a:lnTo>
                  <a:lnTo>
                    <a:pt x="540" y="262"/>
                  </a:lnTo>
                  <a:lnTo>
                    <a:pt x="550" y="250"/>
                  </a:lnTo>
                  <a:lnTo>
                    <a:pt x="558" y="238"/>
                  </a:lnTo>
                  <a:lnTo>
                    <a:pt x="564" y="224"/>
                  </a:lnTo>
                  <a:lnTo>
                    <a:pt x="570" y="210"/>
                  </a:lnTo>
                  <a:lnTo>
                    <a:pt x="574" y="194"/>
                  </a:lnTo>
                  <a:lnTo>
                    <a:pt x="576" y="178"/>
                  </a:lnTo>
                  <a:lnTo>
                    <a:pt x="576" y="162"/>
                  </a:lnTo>
                  <a:lnTo>
                    <a:pt x="576" y="162"/>
                  </a:lnTo>
                  <a:lnTo>
                    <a:pt x="576" y="160"/>
                  </a:lnTo>
                  <a:lnTo>
                    <a:pt x="576" y="160"/>
                  </a:lnTo>
                  <a:lnTo>
                    <a:pt x="576" y="156"/>
                  </a:lnTo>
                  <a:lnTo>
                    <a:pt x="576" y="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565"/>
              <a:endParaRPr lang="en-US" sz="2400">
                <a:solidFill>
                  <a:prstClr val="black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pic>
        <p:nvPicPr>
          <p:cNvPr id="24" name="图片 23" descr="圆圈&#10;&#10;低可信度描述已自动生成">
            <a:extLst>
              <a:ext uri="{FF2B5EF4-FFF2-40B4-BE49-F238E27FC236}">
                <a16:creationId xmlns:a16="http://schemas.microsoft.com/office/drawing/2014/main" id="{F71FF3BE-6007-BBD3-F821-330DACB3B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83" y="342896"/>
            <a:ext cx="1223971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10"/>
          <p:cNvSpPr txBox="1">
            <a:spLocks noChangeArrowheads="1"/>
          </p:cNvSpPr>
          <p:nvPr/>
        </p:nvSpPr>
        <p:spPr bwMode="auto">
          <a:xfrm>
            <a:off x="174624" y="220663"/>
            <a:ext cx="6330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病史回顾（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2023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年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4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-5</a:t>
            </a:r>
            <a:r>
              <a:rPr lang="zh-CN" altLang="en-US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月</a:t>
            </a:r>
            <a:r>
              <a:rPr lang="en-US" altLang="zh-CN" sz="2400" b="1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)</a:t>
            </a:r>
            <a:endParaRPr lang="zh-CN" altLang="en-US" sz="2400" b="1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51B305B-5475-8DB9-36FC-8B25C43A9C73}"/>
              </a:ext>
            </a:extLst>
          </p:cNvPr>
          <p:cNvSpPr txBox="1">
            <a:spLocks/>
          </p:cNvSpPr>
          <p:nvPr/>
        </p:nvSpPr>
        <p:spPr>
          <a:xfrm>
            <a:off x="220842" y="3293076"/>
            <a:ext cx="914383" cy="71200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065BE8-3189-69BE-9ED4-2BD321582481}"/>
              </a:ext>
            </a:extLst>
          </p:cNvPr>
          <p:cNvSpPr txBox="1">
            <a:spLocks/>
          </p:cNvSpPr>
          <p:nvPr/>
        </p:nvSpPr>
        <p:spPr>
          <a:xfrm>
            <a:off x="361950" y="1216025"/>
            <a:ext cx="3989917" cy="5137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患者口服海曲泊帕约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月时间，血小板无明显升高。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门诊监测血常规，血小板低于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20×10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，和（或）月经量多时入院打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rhTPO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及相关对症治疗，约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5-7d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血小板可明显升高，停药后持续升高至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700-900×109/L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，后迅速下降至个位数，下降过程启用海曲泊帕治疗无效，返院周期约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周左右。</a:t>
            </a: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1F84E225-8C21-CEDC-9B5F-73DA7FD58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467802"/>
              </p:ext>
            </p:extLst>
          </p:nvPr>
        </p:nvGraphicFramePr>
        <p:xfrm>
          <a:off x="4813091" y="1295712"/>
          <a:ext cx="6385799" cy="426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图片 15" descr="圆圈&#10;&#10;低可信度描述已自动生成">
            <a:extLst>
              <a:ext uri="{FF2B5EF4-FFF2-40B4-BE49-F238E27FC236}">
                <a16:creationId xmlns:a16="http://schemas.microsoft.com/office/drawing/2014/main" id="{4DAD43FB-5AAC-3882-CD5B-AA54DB935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83" y="342896"/>
            <a:ext cx="1223971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994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Theme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621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1995</Words>
  <Application>Microsoft Office PowerPoint</Application>
  <PresentationFormat>宽屏</PresentationFormat>
  <Paragraphs>182</Paragraphs>
  <Slides>19</Slides>
  <Notes>12</Notes>
  <HiddenSlides>1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FZHei-B01S</vt:lpstr>
      <vt:lpstr>Microsoft YaHei Light</vt:lpstr>
      <vt:lpstr>等线</vt:lpstr>
      <vt:lpstr>宋体</vt:lpstr>
      <vt:lpstr>微软雅黑</vt:lpstr>
      <vt:lpstr>微软雅黑</vt:lpstr>
      <vt:lpstr>Arial</vt:lpstr>
      <vt:lpstr>Calibri</vt:lpstr>
      <vt:lpstr>Calibri Light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当一种TPO-RA治疗无效时， 国内外指南均推荐使用另一种TPO-RA进行治疗</vt:lpstr>
      <vt:lpstr>荟萃分析证实，罗普司亭的升板作用和安全性优于其他ITP治疗药物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熊猫办公</dc:creator>
  <cp:lastModifiedBy>许燕真 Yanzhen Xu</cp:lastModifiedBy>
  <cp:revision>64</cp:revision>
  <dcterms:created xsi:type="dcterms:W3CDTF">2018-07-25T07:29:00Z</dcterms:created>
  <dcterms:modified xsi:type="dcterms:W3CDTF">2024-02-28T12:06:25Z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2052-11.1.0.8412</vt:lpwstr>
  </property>
</Properties>
</file>