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media/image24.svg" ContentType="image/svg+xml"/>
  <Override PartName="/ppt/media/image2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5000871" r:id="rId3"/>
    <p:sldId id="15000756" r:id="rId4"/>
    <p:sldId id="262" r:id="rId5"/>
    <p:sldId id="15000846" r:id="rId7"/>
    <p:sldId id="15000903" r:id="rId8"/>
    <p:sldId id="15000907" r:id="rId9"/>
    <p:sldId id="3738" r:id="rId10"/>
    <p:sldId id="266" r:id="rId11"/>
    <p:sldId id="267" r:id="rId12"/>
    <p:sldId id="268" r:id="rId13"/>
    <p:sldId id="15000909" r:id="rId14"/>
    <p:sldId id="15000908" r:id="rId15"/>
    <p:sldId id="15000573" r:id="rId16"/>
    <p:sldId id="331" r:id="rId17"/>
    <p:sldId id="328" r:id="rId18"/>
    <p:sldId id="15000578" r:id="rId19"/>
    <p:sldId id="15000571" r:id="rId20"/>
    <p:sldId id="13507650" r:id="rId21"/>
    <p:sldId id="13507649" r:id="rId22"/>
    <p:sldId id="394" r:id="rId23"/>
    <p:sldId id="13507286" r:id="rId24"/>
    <p:sldId id="15000900" r:id="rId25"/>
    <p:sldId id="15000901" r:id="rId26"/>
    <p:sldId id="15000585" r:id="rId27"/>
    <p:sldId id="15000902" r:id="rId28"/>
    <p:sldId id="13507866" r:id="rId29"/>
    <p:sldId id="13507867" r:id="rId30"/>
    <p:sldId id="3473" r:id="rId31"/>
    <p:sldId id="343" r:id="rId32"/>
    <p:sldId id="15000872"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wen Luo" initials="YL" lastIdx="10" clrIdx="0"/>
  <p:cmAuthor id="2" name="彭 慧慧" initials="彭" lastIdx="13" clrIdx="1"/>
  <p:cmAuthor id="3" name="Amy Xu" initials="AX" lastIdx="1" clrIdx="2"/>
  <p:cmAuthor id="4" name="Shelley Xie" initials="SX" lastIdx="4" clrIdx="3"/>
  <p:cmAuthor id="5" name="王晓婷" initials="王晓婷" lastIdx="17" clrIdx="4"/>
  <p:cmAuthor id="6" name="lindasu" initials="l" lastIdx="8"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400"/>
    <a:srgbClr val="002E6D"/>
    <a:srgbClr val="002ED1"/>
    <a:srgbClr val="EAEBF0"/>
    <a:srgbClr val="002060"/>
    <a:srgbClr val="FEFEFD"/>
    <a:srgbClr val="203661"/>
    <a:srgbClr val="E3E2E2"/>
    <a:srgbClr val="4472C4"/>
    <a:srgbClr val="F5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02" y="600"/>
      </p:cViewPr>
      <p:guideLst/>
    </p:cSldViewPr>
  </p:slideViewPr>
  <p:notesTextViewPr>
    <p:cViewPr>
      <p:scale>
        <a:sx n="1" d="1"/>
        <a:sy n="1" d="1"/>
      </p:scale>
      <p:origin x="0" y="0"/>
    </p:cViewPr>
  </p:notesTextViewPr>
  <p:sorterViewPr>
    <p:cViewPr varScale="1">
      <p:scale>
        <a:sx n="1" d="1"/>
        <a:sy n="1" d="1"/>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gwei01\Desktop\&#26032;&#24314;%20Microsoft%20Excel%20&#24037;&#20316;&#34920;.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gwei01\Desktop\&#26032;&#24314;%20Microsoft%20Excel%20&#24037;&#20316;&#34920;.xlsx" TargetMode="External"/></Relationships>
</file>

<file path=ppt/charts/_rels/chart6.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_rels/chart7.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21229889491479"/>
          <c:y val="0.141317881733198"/>
          <c:w val="0.895196895777077"/>
          <c:h val="0.764091644310225"/>
        </c:manualLayout>
      </c:layout>
      <c:barChart>
        <c:barDir val="col"/>
        <c:grouping val="clustered"/>
        <c:varyColors val="0"/>
        <c:ser>
          <c:idx val="0"/>
          <c:order val="0"/>
          <c:tx>
            <c:strRef>
              <c:f>Sheet1!$B$1</c:f>
              <c:strCache>
                <c:ptCount val="1"/>
                <c:pt idx="0">
                  <c:v>继续ETV治疗</c:v>
                </c:pt>
              </c:strCache>
            </c:strRef>
          </c:tx>
          <c:spPr>
            <a:solidFill>
              <a:sysClr val="window" lastClr="FFFFFF">
                <a:lumMod val="50000"/>
              </a:sys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12周</c:v>
                </c:pt>
                <c:pt idx="1">
                  <c:v>24周</c:v>
                </c:pt>
              </c:strCache>
            </c:strRef>
          </c:cat>
          <c:val>
            <c:numRef>
              <c:f>Sheet1!$B$2:$B$3</c:f>
              <c:numCache>
                <c:formatCode>0.00%</c:formatCode>
                <c:ptCount val="2"/>
                <c:pt idx="0">
                  <c:v>0.067</c:v>
                </c:pt>
                <c:pt idx="1">
                  <c:v>0.093</c:v>
                </c:pt>
              </c:numCache>
            </c:numRef>
          </c:val>
        </c:ser>
        <c:ser>
          <c:idx val="1"/>
          <c:order val="1"/>
          <c:tx>
            <c:strRef>
              <c:f>Sheet1!$C$1</c:f>
              <c:strCache>
                <c:ptCount val="1"/>
                <c:pt idx="0">
                  <c:v>换药至TAF治疗</c:v>
                </c:pt>
              </c:strCache>
            </c:strRef>
          </c:tx>
          <c:spPr>
            <a:solidFill>
              <a:srgbClr val="FFC000"/>
            </a:solidFill>
            <a:ln>
              <a:noFill/>
            </a:ln>
            <a:effectLst/>
          </c:spPr>
          <c:invertIfNegative val="0"/>
          <c:dPt>
            <c:idx val="0"/>
            <c:invertIfNegative val="0"/>
            <c:bubble3D val="0"/>
            <c:spPr>
              <a:solidFill>
                <a:srgbClr val="002E6D"/>
              </a:solidFill>
              <a:ln>
                <a:noFill/>
              </a:ln>
              <a:effectLst/>
            </c:spPr>
          </c:dPt>
          <c:dPt>
            <c:idx val="1"/>
            <c:invertIfNegative val="0"/>
            <c:bubble3D val="0"/>
            <c:spPr>
              <a:solidFill>
                <a:srgbClr val="002E6D"/>
              </a:solidFill>
              <a:ln>
                <a:noFill/>
              </a:ln>
              <a:effectLst/>
            </c:spPr>
          </c:dPt>
          <c:dLbls>
            <c:numFmt formatCode="0.0%" sourceLinked="0"/>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12周</c:v>
                </c:pt>
                <c:pt idx="1">
                  <c:v>24周</c:v>
                </c:pt>
              </c:strCache>
            </c:strRef>
          </c:cat>
          <c:val>
            <c:numRef>
              <c:f>Sheet1!$C$2:$C$3</c:f>
              <c:numCache>
                <c:formatCode>0.00%</c:formatCode>
                <c:ptCount val="2"/>
                <c:pt idx="0">
                  <c:v>0.547</c:v>
                </c:pt>
                <c:pt idx="1">
                  <c:v>0.627</c:v>
                </c:pt>
              </c:numCache>
            </c:numRef>
          </c:val>
        </c:ser>
        <c:dLbls>
          <c:showLegendKey val="0"/>
          <c:showVal val="1"/>
          <c:showCatName val="0"/>
          <c:showSerName val="0"/>
          <c:showPercent val="0"/>
          <c:showBubbleSize val="0"/>
        </c:dLbls>
        <c:gapWidth val="219"/>
        <c:overlap val="-27"/>
        <c:axId val="-862930192"/>
        <c:axId val="-862928016"/>
      </c:barChart>
      <c:catAx>
        <c:axId val="-86293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62928016"/>
        <c:crosses val="autoZero"/>
        <c:auto val="1"/>
        <c:lblAlgn val="ctr"/>
        <c:lblOffset val="100"/>
        <c:noMultiLvlLbl val="0"/>
      </c:catAx>
      <c:valAx>
        <c:axId val="-862928016"/>
        <c:scaling>
          <c:orientation val="minMax"/>
          <c:max val="1"/>
        </c:scaling>
        <c:delete val="0"/>
        <c:axPos val="l"/>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t>患者比例</a:t>
                </a:r>
                <a:r>
                  <a:rPr lang="en-US"/>
                  <a:t>(%)</a:t>
                </a:r>
                <a:endParaRPr lang="zh-CN"/>
              </a:p>
            </c:rich>
          </c:tx>
          <c:layout/>
          <c:overlay val="0"/>
          <c:spPr>
            <a:noFill/>
            <a:ln>
              <a:noFill/>
            </a:ln>
            <a:effectLst/>
          </c:spPr>
        </c:title>
        <c:numFmt formatCode="0%" sourceLinked="0"/>
        <c:majorTickMark val="none"/>
        <c:minorTickMark val="none"/>
        <c:tickLblPos val="nextTo"/>
        <c:spPr>
          <a:noFill/>
          <a:ln>
            <a:solidFill>
              <a:sysClr val="window" lastClr="FFFFFF">
                <a:lumMod val="85000"/>
              </a:sysClr>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62930192"/>
        <c:crosses val="autoZero"/>
        <c:crossBetween val="between"/>
        <c:majorUnit val="0.2"/>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legend>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继续ETV治疗</c:v>
                </c:pt>
              </c:strCache>
            </c:strRef>
          </c:tx>
          <c:spPr>
            <a:solidFill>
              <a:schemeClr val="bg1">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12周</c:v>
                </c:pt>
                <c:pt idx="1">
                  <c:v>24周</c:v>
                </c:pt>
              </c:strCache>
            </c:strRef>
          </c:cat>
          <c:val>
            <c:numRef>
              <c:f>Sheet1!$B$2:$B$3</c:f>
              <c:numCache>
                <c:formatCode>0.00%</c:formatCode>
                <c:ptCount val="2"/>
                <c:pt idx="0">
                  <c:v>0.105</c:v>
                </c:pt>
                <c:pt idx="1">
                  <c:v>0.105</c:v>
                </c:pt>
              </c:numCache>
            </c:numRef>
          </c:val>
        </c:ser>
        <c:ser>
          <c:idx val="1"/>
          <c:order val="1"/>
          <c:tx>
            <c:strRef>
              <c:f>Sheet1!$C$1</c:f>
              <c:strCache>
                <c:ptCount val="1"/>
                <c:pt idx="0">
                  <c:v>换药至TAF治疗</c:v>
                </c:pt>
              </c:strCache>
            </c:strRef>
          </c:tx>
          <c:spPr>
            <a:solidFill>
              <a:srgbClr val="11345A"/>
            </a:solidFill>
            <a:ln>
              <a:noFill/>
            </a:ln>
            <a:effectLst/>
          </c:spPr>
          <c:invertIfNegative val="0"/>
          <c:dPt>
            <c:idx val="0"/>
            <c:invertIfNegative val="0"/>
            <c:bubble3D val="0"/>
            <c:spPr>
              <a:solidFill>
                <a:srgbClr val="002E6D"/>
              </a:solidFill>
              <a:ln>
                <a:noFill/>
              </a:ln>
              <a:effectLst/>
            </c:spPr>
          </c:dPt>
          <c:dPt>
            <c:idx val="1"/>
            <c:invertIfNegative val="0"/>
            <c:bubble3D val="0"/>
            <c:spPr>
              <a:solidFill>
                <a:srgbClr val="002E6D"/>
              </a:solidFill>
              <a:ln>
                <a:noFill/>
              </a:ln>
              <a:effectLst/>
            </c:spPr>
          </c:dPt>
          <c:dLbls>
            <c:numFmt formatCode="0.0%" sourceLinked="0"/>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12周</c:v>
                </c:pt>
                <c:pt idx="1">
                  <c:v>24周</c:v>
                </c:pt>
              </c:strCache>
            </c:strRef>
          </c:cat>
          <c:val>
            <c:numRef>
              <c:f>Sheet1!$C$2:$C$3</c:f>
              <c:numCache>
                <c:formatCode>0.00%</c:formatCode>
                <c:ptCount val="2"/>
                <c:pt idx="0">
                  <c:v>0.429</c:v>
                </c:pt>
                <c:pt idx="1">
                  <c:v>0.476</c:v>
                </c:pt>
              </c:numCache>
            </c:numRef>
          </c:val>
        </c:ser>
        <c:dLbls>
          <c:showLegendKey val="0"/>
          <c:showVal val="1"/>
          <c:showCatName val="0"/>
          <c:showSerName val="0"/>
          <c:showPercent val="0"/>
          <c:showBubbleSize val="0"/>
        </c:dLbls>
        <c:gapWidth val="219"/>
        <c:overlap val="-27"/>
        <c:axId val="-862934544"/>
        <c:axId val="-862928560"/>
      </c:barChart>
      <c:catAx>
        <c:axId val="-8629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62928560"/>
        <c:crosses val="autoZero"/>
        <c:auto val="1"/>
        <c:lblAlgn val="ctr"/>
        <c:lblOffset val="100"/>
        <c:noMultiLvlLbl val="0"/>
      </c:catAx>
      <c:valAx>
        <c:axId val="-862928560"/>
        <c:scaling>
          <c:orientation val="minMax"/>
          <c:max val="1"/>
        </c:scaling>
        <c:delete val="0"/>
        <c:axPos val="l"/>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t>患者比例</a:t>
                </a:r>
                <a:r>
                  <a:rPr lang="en-US"/>
                  <a:t>(%)</a:t>
                </a:r>
                <a:endParaRPr lang="zh-CN"/>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62934544"/>
        <c:crosses val="autoZero"/>
        <c:crossBetween val="between"/>
        <c:majorUnit val="0.2"/>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legend>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继续ETV治疗</c:v>
                </c:pt>
              </c:strCache>
            </c:strRef>
          </c:tx>
          <c:spPr>
            <a:solidFill>
              <a:schemeClr val="bg1">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12周</c:v>
                </c:pt>
                <c:pt idx="1">
                  <c:v>24周</c:v>
                </c:pt>
              </c:strCache>
            </c:strRef>
          </c:cat>
          <c:val>
            <c:numRef>
              <c:f>Sheet1!$B$2:$B$3</c:f>
              <c:numCache>
                <c:formatCode>0.00%</c:formatCode>
                <c:ptCount val="2"/>
                <c:pt idx="0">
                  <c:v>0.185</c:v>
                </c:pt>
                <c:pt idx="1">
                  <c:v>0.148</c:v>
                </c:pt>
              </c:numCache>
            </c:numRef>
          </c:val>
        </c:ser>
        <c:ser>
          <c:idx val="1"/>
          <c:order val="1"/>
          <c:tx>
            <c:strRef>
              <c:f>Sheet1!$C$1</c:f>
              <c:strCache>
                <c:ptCount val="1"/>
                <c:pt idx="0">
                  <c:v>换药至TAF治疗</c:v>
                </c:pt>
              </c:strCache>
            </c:strRef>
          </c:tx>
          <c:spPr>
            <a:solidFill>
              <a:srgbClr val="11345A"/>
            </a:solidFill>
            <a:ln>
              <a:noFill/>
            </a:ln>
            <a:effectLst/>
          </c:spPr>
          <c:invertIfNegative val="0"/>
          <c:dPt>
            <c:idx val="0"/>
            <c:invertIfNegative val="0"/>
            <c:bubble3D val="0"/>
            <c:spPr>
              <a:solidFill>
                <a:srgbClr val="002E6D"/>
              </a:solidFill>
              <a:ln>
                <a:noFill/>
              </a:ln>
              <a:effectLst/>
            </c:spPr>
          </c:dPt>
          <c:dPt>
            <c:idx val="1"/>
            <c:invertIfNegative val="0"/>
            <c:bubble3D val="0"/>
            <c:spPr>
              <a:solidFill>
                <a:srgbClr val="002E6D"/>
              </a:solidFill>
              <a:ln>
                <a:noFill/>
              </a:ln>
              <a:effectLst/>
            </c:spPr>
          </c:dPt>
          <c:dLbls>
            <c:numFmt formatCode="0.0%" sourceLinked="0"/>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12周</c:v>
                </c:pt>
                <c:pt idx="1">
                  <c:v>24周</c:v>
                </c:pt>
              </c:strCache>
            </c:strRef>
          </c:cat>
          <c:val>
            <c:numRef>
              <c:f>Sheet1!$C$2:$C$3</c:f>
              <c:numCache>
                <c:formatCode>0%</c:formatCode>
                <c:ptCount val="2"/>
                <c:pt idx="0">
                  <c:v>0.4</c:v>
                </c:pt>
                <c:pt idx="1">
                  <c:v>0.48</c:v>
                </c:pt>
              </c:numCache>
            </c:numRef>
          </c:val>
        </c:ser>
        <c:dLbls>
          <c:showLegendKey val="0"/>
          <c:showVal val="1"/>
          <c:showCatName val="0"/>
          <c:showSerName val="0"/>
          <c:showPercent val="0"/>
          <c:showBubbleSize val="0"/>
        </c:dLbls>
        <c:gapWidth val="219"/>
        <c:overlap val="-27"/>
        <c:axId val="-862926928"/>
        <c:axId val="-862924208"/>
      </c:barChart>
      <c:catAx>
        <c:axId val="-86292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62924208"/>
        <c:crosses val="autoZero"/>
        <c:auto val="1"/>
        <c:lblAlgn val="ctr"/>
        <c:lblOffset val="100"/>
        <c:noMultiLvlLbl val="0"/>
      </c:catAx>
      <c:valAx>
        <c:axId val="-862924208"/>
        <c:scaling>
          <c:orientation val="minMax"/>
          <c:max val="1"/>
        </c:scaling>
        <c:delete val="0"/>
        <c:axPos val="l"/>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t>患者比例</a:t>
                </a:r>
                <a:r>
                  <a:rPr lang="en-US"/>
                  <a:t>(%)</a:t>
                </a:r>
                <a:endParaRPr lang="zh-CN"/>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62926928"/>
        <c:crosses val="autoZero"/>
        <c:crossBetween val="between"/>
        <c:majorUnit val="0.2"/>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legend>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5475165789504"/>
          <c:y val="0.153935185185185"/>
          <c:w val="0.886241557987027"/>
          <c:h val="0.725555555555556"/>
        </c:manualLayout>
      </c:layout>
      <c:barChart>
        <c:barDir val="col"/>
        <c:grouping val="clustered"/>
        <c:varyColors val="0"/>
        <c:ser>
          <c:idx val="0"/>
          <c:order val="0"/>
          <c:tx>
            <c:strRef>
              <c:f>年龄!$B$33</c:f>
              <c:strCache>
                <c:ptCount val="1"/>
                <c:pt idx="0">
                  <c:v>2007</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年龄!$A$34:$A$38</c:f>
              <c:strCache>
                <c:ptCount val="5"/>
                <c:pt idx="0">
                  <c:v>18-34岁</c:v>
                </c:pt>
                <c:pt idx="1">
                  <c:v>35-44岁</c:v>
                </c:pt>
                <c:pt idx="2">
                  <c:v>45-54岁</c:v>
                </c:pt>
                <c:pt idx="3">
                  <c:v>55-64岁</c:v>
                </c:pt>
                <c:pt idx="4">
                  <c:v>65+岁</c:v>
                </c:pt>
              </c:strCache>
            </c:strRef>
          </c:cat>
          <c:val>
            <c:numRef>
              <c:f>年龄!$B$34:$B$38</c:f>
              <c:numCache>
                <c:formatCode>0%</c:formatCode>
                <c:ptCount val="5"/>
                <c:pt idx="0">
                  <c:v>0.188967428967429</c:v>
                </c:pt>
                <c:pt idx="1">
                  <c:v>0.232606672606673</c:v>
                </c:pt>
                <c:pt idx="2">
                  <c:v>0.302960102960103</c:v>
                </c:pt>
                <c:pt idx="3">
                  <c:v>0.171602811602812</c:v>
                </c:pt>
                <c:pt idx="4">
                  <c:v>0.103862983862984</c:v>
                </c:pt>
              </c:numCache>
            </c:numRef>
          </c:val>
        </c:ser>
        <c:ser>
          <c:idx val="1"/>
          <c:order val="1"/>
          <c:tx>
            <c:strRef>
              <c:f>年龄!$C$33</c:f>
              <c:strCache>
                <c:ptCount val="1"/>
                <c:pt idx="0">
                  <c:v>2011</c:v>
                </c:pt>
              </c:strCache>
            </c:strRef>
          </c:tx>
          <c:spPr>
            <a:solidFill>
              <a:srgbClr val="26656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年龄!$A$34:$A$38</c:f>
              <c:strCache>
                <c:ptCount val="5"/>
                <c:pt idx="0">
                  <c:v>18-34岁</c:v>
                </c:pt>
                <c:pt idx="1">
                  <c:v>35-44岁</c:v>
                </c:pt>
                <c:pt idx="2">
                  <c:v>45-54岁</c:v>
                </c:pt>
                <c:pt idx="3">
                  <c:v>55-64岁</c:v>
                </c:pt>
                <c:pt idx="4">
                  <c:v>65+岁</c:v>
                </c:pt>
              </c:strCache>
            </c:strRef>
          </c:cat>
          <c:val>
            <c:numRef>
              <c:f>年龄!$C$34:$C$38</c:f>
              <c:numCache>
                <c:formatCode>0%</c:formatCode>
                <c:ptCount val="5"/>
                <c:pt idx="0">
                  <c:v>0.166220547318001</c:v>
                </c:pt>
                <c:pt idx="1">
                  <c:v>0.237692388969112</c:v>
                </c:pt>
                <c:pt idx="2">
                  <c:v>0.350949177614201</c:v>
                </c:pt>
                <c:pt idx="3">
                  <c:v>0.114570492727081</c:v>
                </c:pt>
                <c:pt idx="4">
                  <c:v>0.130567393371606</c:v>
                </c:pt>
              </c:numCache>
            </c:numRef>
          </c:val>
        </c:ser>
        <c:ser>
          <c:idx val="2"/>
          <c:order val="2"/>
          <c:tx>
            <c:strRef>
              <c:f>年龄!$D$33</c:f>
              <c:strCache>
                <c:ptCount val="1"/>
                <c:pt idx="0">
                  <c:v>2016</c:v>
                </c:pt>
              </c:strCache>
            </c:strRef>
          </c:tx>
          <c:spPr>
            <a:solidFill>
              <a:srgbClr val="38486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年龄!$A$34:$A$38</c:f>
              <c:strCache>
                <c:ptCount val="5"/>
                <c:pt idx="0">
                  <c:v>18-34岁</c:v>
                </c:pt>
                <c:pt idx="1">
                  <c:v>35-44岁</c:v>
                </c:pt>
                <c:pt idx="2">
                  <c:v>45-54岁</c:v>
                </c:pt>
                <c:pt idx="3">
                  <c:v>55-64岁</c:v>
                </c:pt>
                <c:pt idx="4">
                  <c:v>65+岁</c:v>
                </c:pt>
              </c:strCache>
            </c:strRef>
          </c:cat>
          <c:val>
            <c:numRef>
              <c:f>年龄!$D$34:$D$38</c:f>
              <c:numCache>
                <c:formatCode>0%</c:formatCode>
                <c:ptCount val="5"/>
                <c:pt idx="0">
                  <c:v>0.0846904680470415</c:v>
                </c:pt>
                <c:pt idx="1">
                  <c:v>0.18518341349776</c:v>
                </c:pt>
                <c:pt idx="2">
                  <c:v>0.283141074243182</c:v>
                </c:pt>
                <c:pt idx="3">
                  <c:v>0.289531905122949</c:v>
                </c:pt>
                <c:pt idx="4">
                  <c:v>0.157453139089067</c:v>
                </c:pt>
              </c:numCache>
            </c:numRef>
          </c:val>
        </c:ser>
        <c:dLbls>
          <c:showLegendKey val="0"/>
          <c:showVal val="1"/>
          <c:showCatName val="0"/>
          <c:showSerName val="0"/>
          <c:showPercent val="0"/>
          <c:showBubbleSize val="0"/>
        </c:dLbls>
        <c:gapWidth val="219"/>
        <c:overlap val="-27"/>
        <c:axId val="2118028632"/>
        <c:axId val="2118026992"/>
      </c:barChart>
      <c:catAx>
        <c:axId val="211802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2118026992"/>
        <c:crosses val="autoZero"/>
        <c:auto val="1"/>
        <c:lblAlgn val="ctr"/>
        <c:lblOffset val="100"/>
        <c:noMultiLvlLbl val="0"/>
      </c:catAx>
      <c:valAx>
        <c:axId val="21180269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118028632"/>
        <c:crosses val="autoZero"/>
        <c:crossBetween val="between"/>
      </c:valAx>
      <c:spPr>
        <a:noFill/>
        <a:ln>
          <a:noFill/>
        </a:ln>
        <a:effectLst/>
      </c:spPr>
    </c:plotArea>
    <c:legend>
      <c:legendPos val="t"/>
      <c:layout>
        <c:manualLayout>
          <c:xMode val="edge"/>
          <c:yMode val="edge"/>
          <c:x val="0.34401263775539"/>
          <c:y val="0.025"/>
        </c:manualLayout>
      </c:layout>
      <c:overlay val="0"/>
      <c:spPr>
        <a:noFill/>
        <a:ln>
          <a:noFill/>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a:solidFill>
        <a:schemeClr val="bg1"/>
      </a:solid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8773048573291"/>
          <c:y val="0.156018518518519"/>
          <c:w val="0.898791162104608"/>
          <c:h val="0.725555555555556"/>
        </c:manualLayout>
      </c:layout>
      <c:barChart>
        <c:barDir val="col"/>
        <c:grouping val="clustered"/>
        <c:varyColors val="0"/>
        <c:ser>
          <c:idx val="0"/>
          <c:order val="0"/>
          <c:tx>
            <c:strRef>
              <c:f>Sheet1!$C$2</c:f>
              <c:strCache>
                <c:ptCount val="1"/>
                <c:pt idx="0">
                  <c:v>2007</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高脂血症</c:v>
                </c:pt>
                <c:pt idx="1">
                  <c:v>高血压</c:v>
                </c:pt>
                <c:pt idx="2">
                  <c:v>骨关节炎</c:v>
                </c:pt>
                <c:pt idx="3">
                  <c:v>糖尿病</c:v>
                </c:pt>
                <c:pt idx="4">
                  <c:v>骨质疏松症/骨折</c:v>
                </c:pt>
              </c:strCache>
            </c:strRef>
          </c:cat>
          <c:val>
            <c:numRef>
              <c:f>Sheet1!$C$3:$C$7</c:f>
              <c:numCache>
                <c:formatCode>0%</c:formatCode>
                <c:ptCount val="5"/>
                <c:pt idx="0">
                  <c:v>0.188967428967429</c:v>
                </c:pt>
                <c:pt idx="1">
                  <c:v>0.24</c:v>
                </c:pt>
                <c:pt idx="2" c:formatCode="0.0%">
                  <c:v>0.138</c:v>
                </c:pt>
                <c:pt idx="3">
                  <c:v>0.18</c:v>
                </c:pt>
                <c:pt idx="4" c:formatCode="0.0%">
                  <c:v>0.027</c:v>
                </c:pt>
              </c:numCache>
            </c:numRef>
          </c:val>
        </c:ser>
        <c:ser>
          <c:idx val="1"/>
          <c:order val="1"/>
          <c:tx>
            <c:strRef>
              <c:f>Sheet1!$D$2</c:f>
              <c:strCache>
                <c:ptCount val="1"/>
                <c:pt idx="0">
                  <c:v>2011</c:v>
                </c:pt>
              </c:strCache>
            </c:strRef>
          </c:tx>
          <c:spPr>
            <a:solidFill>
              <a:srgbClr val="26656C"/>
            </a:solidFill>
            <a:ln>
              <a:noFill/>
            </a:ln>
            <a:effectLst/>
          </c:spPr>
          <c:invertIfNegative val="0"/>
          <c:dLbls>
            <c:dLbl>
              <c:idx val="4"/>
              <c:layout>
                <c:manualLayout>
                  <c:x val="-0.00239377573073303"/>
                  <c:y val="-0.01388888888888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高脂血症</c:v>
                </c:pt>
                <c:pt idx="1">
                  <c:v>高血压</c:v>
                </c:pt>
                <c:pt idx="2">
                  <c:v>骨关节炎</c:v>
                </c:pt>
                <c:pt idx="3">
                  <c:v>糖尿病</c:v>
                </c:pt>
                <c:pt idx="4">
                  <c:v>骨质疏松症/骨折</c:v>
                </c:pt>
              </c:strCache>
            </c:strRef>
          </c:cat>
          <c:val>
            <c:numRef>
              <c:f>Sheet1!$D$3:$D$7</c:f>
              <c:numCache>
                <c:formatCode>0%</c:formatCode>
                <c:ptCount val="5"/>
                <c:pt idx="0">
                  <c:v>0.24</c:v>
                </c:pt>
                <c:pt idx="1">
                  <c:v>0.25</c:v>
                </c:pt>
                <c:pt idx="2" c:formatCode="0.0%">
                  <c:v>0.153</c:v>
                </c:pt>
                <c:pt idx="3">
                  <c:v>0.18</c:v>
                </c:pt>
                <c:pt idx="4" c:formatCode="0.0%">
                  <c:v>0.035</c:v>
                </c:pt>
              </c:numCache>
            </c:numRef>
          </c:val>
        </c:ser>
        <c:ser>
          <c:idx val="2"/>
          <c:order val="2"/>
          <c:tx>
            <c:strRef>
              <c:f>Sheet1!$E$2</c:f>
              <c:strCache>
                <c:ptCount val="1"/>
                <c:pt idx="0">
                  <c:v>2016</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4"/>
              <c:layout>
                <c:manualLayout>
                  <c:x val="0.00478755146146605"/>
                  <c:y val="-0.018518518518518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高脂血症</c:v>
                </c:pt>
                <c:pt idx="1">
                  <c:v>高血压</c:v>
                </c:pt>
                <c:pt idx="2">
                  <c:v>骨关节炎</c:v>
                </c:pt>
                <c:pt idx="3">
                  <c:v>糖尿病</c:v>
                </c:pt>
                <c:pt idx="4">
                  <c:v>骨质疏松症/骨折</c:v>
                </c:pt>
              </c:strCache>
            </c:strRef>
          </c:cat>
          <c:val>
            <c:numRef>
              <c:f>Sheet1!$E$3:$E$7</c:f>
              <c:numCache>
                <c:formatCode>0%</c:formatCode>
                <c:ptCount val="5"/>
                <c:pt idx="0">
                  <c:v>0.37</c:v>
                </c:pt>
                <c:pt idx="1">
                  <c:v>0.29</c:v>
                </c:pt>
                <c:pt idx="2" c:formatCode="0.0%">
                  <c:v>0.205</c:v>
                </c:pt>
                <c:pt idx="3">
                  <c:v>0.2</c:v>
                </c:pt>
                <c:pt idx="4" c:formatCode="0.0%">
                  <c:v>0.041</c:v>
                </c:pt>
              </c:numCache>
            </c:numRef>
          </c:val>
        </c:ser>
        <c:dLbls>
          <c:showLegendKey val="0"/>
          <c:showVal val="1"/>
          <c:showCatName val="0"/>
          <c:showSerName val="0"/>
          <c:showPercent val="0"/>
          <c:showBubbleSize val="0"/>
        </c:dLbls>
        <c:gapWidth val="219"/>
        <c:overlap val="-27"/>
        <c:axId val="122346216"/>
        <c:axId val="122342280"/>
      </c:barChart>
      <c:catAx>
        <c:axId val="12234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122342280"/>
        <c:crosses val="autoZero"/>
        <c:auto val="1"/>
        <c:lblAlgn val="ctr"/>
        <c:lblOffset val="100"/>
        <c:noMultiLvlLbl val="0"/>
      </c:catAx>
      <c:valAx>
        <c:axId val="122342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22346216"/>
        <c:crosses val="autoZero"/>
        <c:crossBetween val="between"/>
      </c:valAx>
      <c:spPr>
        <a:noFill/>
        <a:ln>
          <a:noFill/>
        </a:ln>
        <a:effectLst/>
      </c:spPr>
    </c:plotArea>
    <c:legend>
      <c:legendPos val="t"/>
      <c:layout>
        <c:manualLayout>
          <c:xMode val="edge"/>
          <c:yMode val="edge"/>
          <c:x val="0.362657117449193"/>
          <c:y val="0.025"/>
        </c:manualLayout>
      </c:layout>
      <c:overlay val="0"/>
      <c:spPr>
        <a:noFill/>
        <a:ln>
          <a:noFill/>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96958041873088"/>
          <c:y val="0.0555194783047633"/>
          <c:w val="0.831705448393213"/>
          <c:h val="0.812014747713149"/>
        </c:manualLayout>
      </c:layout>
      <c:scatterChart>
        <c:scatterStyle val="lineMarker"/>
        <c:varyColors val="0"/>
        <c:ser>
          <c:idx val="0"/>
          <c:order val="0"/>
          <c:tx>
            <c:strRef>
              <c:f>Sheet1!$B$1</c:f>
              <c:strCache>
                <c:ptCount val="1"/>
                <c:pt idx="0">
                  <c:v>TAF</c:v>
                </c:pt>
              </c:strCache>
            </c:strRef>
          </c:tx>
          <c:spPr>
            <a:ln w="31750" cap="rnd" cmpd="sng" algn="ctr">
              <a:solidFill>
                <a:srgbClr val="203661"/>
              </a:solidFill>
              <a:prstDash val="solid"/>
              <a:round/>
            </a:ln>
            <a:effectLst/>
          </c:spPr>
          <c:marker>
            <c:symbol val="circle"/>
            <c:size val="8"/>
            <c:spPr>
              <a:solidFill>
                <a:srgbClr val="203661"/>
              </a:solidFill>
              <a:ln w="9525" cap="flat" cmpd="sng" algn="ctr">
                <a:solidFill>
                  <a:srgbClr val="203661"/>
                </a:solidFill>
                <a:prstDash val="solid"/>
                <a:round/>
              </a:ln>
              <a:effectLst/>
            </c:spPr>
          </c:marker>
          <c:dPt>
            <c:idx val="3"/>
            <c:marker>
              <c:symbol val="circle"/>
              <c:size val="8"/>
              <c:spPr>
                <a:solidFill>
                  <a:srgbClr val="203661"/>
                </a:solidFill>
                <a:ln w="9525" cap="flat" cmpd="sng" algn="ctr">
                  <a:solidFill>
                    <a:srgbClr val="203661"/>
                  </a:solidFill>
                  <a:prstDash val="solid"/>
                  <a:round/>
                </a:ln>
                <a:effectLst/>
              </c:spPr>
            </c:marker>
            <c:bubble3D val="0"/>
            <c:spPr>
              <a:ln w="31750" cap="rnd" cmpd="sng" algn="ctr">
                <a:solidFill>
                  <a:srgbClr val="002E6D"/>
                </a:solidFill>
                <a:prstDash val="solid"/>
                <a:round/>
              </a:ln>
              <a:effectLst/>
            </c:spPr>
          </c:dPt>
          <c:dLbls>
            <c:delete val="1"/>
          </c:dLbls>
          <c:errBars>
            <c:errDir val="y"/>
            <c:errBarType val="both"/>
            <c:errValType val="cust"/>
            <c:noEndCap val="0"/>
            <c:plus>
              <c:numRef>
                <c:f>Sheet1!$E$27:$E$33</c:f>
                <c:numCache>
                  <c:formatCode>General</c:formatCode>
                  <c:ptCount val="7"/>
                  <c:pt idx="0">
                    <c:v>0</c:v>
                  </c:pt>
                  <c:pt idx="1">
                    <c:v>4.876</c:v>
                  </c:pt>
                  <c:pt idx="2">
                    <c:v>4.921</c:v>
                  </c:pt>
                  <c:pt idx="3">
                    <c:v>7.025</c:v>
                  </c:pt>
                  <c:pt idx="4">
                    <c:v>5.074</c:v>
                  </c:pt>
                  <c:pt idx="5">
                    <c:v>5.582</c:v>
                  </c:pt>
                  <c:pt idx="6">
                    <c:v>4.594</c:v>
                  </c:pt>
                </c:numCache>
              </c:numRef>
            </c:plus>
            <c:minus>
              <c:numRef>
                <c:f>Sheet1!$E$15:$E$21</c:f>
                <c:numCache>
                  <c:formatCode>General</c:formatCode>
                  <c:ptCount val="7"/>
                  <c:pt idx="0">
                    <c:v>0</c:v>
                  </c:pt>
                  <c:pt idx="1">
                    <c:v>5.837</c:v>
                  </c:pt>
                  <c:pt idx="2">
                    <c:v>5.848</c:v>
                  </c:pt>
                  <c:pt idx="3">
                    <c:v>6.69</c:v>
                  </c:pt>
                  <c:pt idx="4">
                    <c:v>5.915</c:v>
                  </c:pt>
                  <c:pt idx="5">
                    <c:v>6.838</c:v>
                  </c:pt>
                  <c:pt idx="6">
                    <c:v>4.839</c:v>
                  </c:pt>
                </c:numCache>
              </c:numRef>
            </c:minus>
            <c:spPr>
              <a:noFill/>
              <a:ln w="15875" cap="flat" cmpd="sng" algn="ctr">
                <a:solidFill>
                  <a:srgbClr val="002E6D"/>
                </a:solidFill>
                <a:prstDash val="solid"/>
                <a:round/>
              </a:ln>
              <a:effectLst/>
            </c:spPr>
          </c:errBars>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pt idx="1">
                  <c:v>2.075</c:v>
                </c:pt>
                <c:pt idx="2">
                  <c:v>2.779</c:v>
                </c:pt>
                <c:pt idx="3">
                  <c:v>3.404</c:v>
                </c:pt>
                <c:pt idx="4">
                  <c:v>5.048</c:v>
                </c:pt>
                <c:pt idx="5">
                  <c:v>3.213</c:v>
                </c:pt>
                <c:pt idx="6">
                  <c:v>1.856</c:v>
                </c:pt>
              </c:numCache>
            </c:numRef>
          </c:yVal>
          <c:smooth val="0"/>
        </c:ser>
        <c:ser>
          <c:idx val="1"/>
          <c:order val="1"/>
          <c:tx>
            <c:strRef>
              <c:f>Sheet1!$C$1</c:f>
              <c:strCache>
                <c:ptCount val="1"/>
                <c:pt idx="0">
                  <c:v>TDF</c:v>
                </c:pt>
              </c:strCache>
            </c:strRef>
          </c:tx>
          <c:spPr>
            <a:ln w="31750" cap="rnd" cmpd="sng" algn="ctr">
              <a:solidFill>
                <a:sysClr val="windowText" lastClr="000000">
                  <a:lumMod val="50000"/>
                  <a:lumOff val="50000"/>
                </a:sysClr>
              </a:solidFill>
              <a:prstDash val="solid"/>
              <a:round/>
            </a:ln>
            <a:effectLst/>
          </c:spPr>
          <c:marker>
            <c:symbol val="circle"/>
            <c:size val="8"/>
            <c:spPr>
              <a:solidFill>
                <a:sysClr val="windowText" lastClr="000000">
                  <a:lumMod val="50000"/>
                  <a:lumOff val="50000"/>
                </a:sysClr>
              </a:solidFill>
              <a:ln w="9525" cap="flat" cmpd="sng" algn="ctr">
                <a:solidFill>
                  <a:sysClr val="windowText" lastClr="000000">
                    <a:lumMod val="50000"/>
                    <a:lumOff val="50000"/>
                  </a:sysClr>
                </a:solidFill>
                <a:prstDash val="solid"/>
                <a:round/>
              </a:ln>
              <a:effectLst/>
            </c:spPr>
          </c:marker>
          <c:dPt>
            <c:idx val="3"/>
            <c:marker>
              <c:symbol val="circle"/>
              <c:size val="8"/>
              <c:spPr>
                <a:solidFill>
                  <a:sysClr val="windowText" lastClr="000000">
                    <a:lumMod val="50000"/>
                    <a:lumOff val="50000"/>
                  </a:sysClr>
                </a:solidFill>
                <a:ln w="19050" cap="flat" cmpd="sng" algn="ctr">
                  <a:solidFill>
                    <a:sysClr val="windowText" lastClr="000000">
                      <a:lumMod val="50000"/>
                      <a:lumOff val="50000"/>
                    </a:sysClr>
                  </a:solidFill>
                  <a:prstDash val="solid"/>
                  <a:miter lim="800000"/>
                </a:ln>
                <a:effectLst/>
              </c:spPr>
            </c:marker>
            <c:bubble3D val="0"/>
          </c:dPt>
          <c:dPt>
            <c:idx val="5"/>
            <c:marker>
              <c:symbol val="circle"/>
              <c:size val="8"/>
              <c:spPr>
                <a:solidFill>
                  <a:sysClr val="windowText" lastClr="000000">
                    <a:lumMod val="50000"/>
                    <a:lumOff val="50000"/>
                  </a:sysClr>
                </a:solidFill>
                <a:ln w="19050" cap="flat" cmpd="sng" algn="ctr">
                  <a:solidFill>
                    <a:sysClr val="windowText" lastClr="000000">
                      <a:lumMod val="50000"/>
                      <a:lumOff val="50000"/>
                    </a:sysClr>
                  </a:solidFill>
                  <a:prstDash val="solid"/>
                  <a:round/>
                </a:ln>
                <a:effectLst/>
              </c:spPr>
            </c:marker>
            <c:bubble3D val="0"/>
            <c:spPr>
              <a:ln w="38100" cap="rnd" cmpd="sng" algn="ctr">
                <a:solidFill>
                  <a:sysClr val="windowText" lastClr="000000">
                    <a:lumMod val="50000"/>
                    <a:lumOff val="50000"/>
                  </a:sysClr>
                </a:solidFill>
                <a:prstDash val="solid"/>
                <a:round/>
              </a:ln>
              <a:effectLst/>
            </c:spPr>
          </c:dPt>
          <c:dPt>
            <c:idx val="6"/>
            <c:marker>
              <c:symbol val="circle"/>
              <c:size val="8"/>
              <c:spPr>
                <a:solidFill>
                  <a:sysClr val="windowText" lastClr="000000">
                    <a:lumMod val="50000"/>
                    <a:lumOff val="50000"/>
                  </a:sysClr>
                </a:solidFill>
                <a:ln w="19050" cap="flat" cmpd="sng" algn="ctr">
                  <a:solidFill>
                    <a:sysClr val="windowText" lastClr="000000">
                      <a:lumMod val="50000"/>
                      <a:lumOff val="50000"/>
                    </a:sysClr>
                  </a:solidFill>
                  <a:prstDash val="solid"/>
                  <a:round/>
                </a:ln>
                <a:effectLst/>
              </c:spPr>
            </c:marker>
            <c:bubble3D val="0"/>
            <c:spPr>
              <a:ln w="38100" cap="rnd" cmpd="sng" algn="ctr">
                <a:solidFill>
                  <a:sysClr val="windowText" lastClr="000000">
                    <a:lumMod val="50000"/>
                    <a:lumOff val="50000"/>
                  </a:sysClr>
                </a:solidFill>
                <a:prstDash val="solid"/>
                <a:round/>
              </a:ln>
              <a:effectLst/>
            </c:spPr>
          </c:dPt>
          <c:dLbls>
            <c:delete val="1"/>
          </c:dLbls>
          <c:errBars>
            <c:errDir val="y"/>
            <c:errBarType val="both"/>
            <c:errValType val="cust"/>
            <c:noEndCap val="0"/>
            <c:plus>
              <c:numRef>
                <c:f>Sheet1!$F$27:$F$33</c:f>
                <c:numCache>
                  <c:formatCode>General</c:formatCode>
                  <c:ptCount val="7"/>
                  <c:pt idx="0">
                    <c:v>0</c:v>
                  </c:pt>
                  <c:pt idx="1">
                    <c:v>3.586</c:v>
                  </c:pt>
                  <c:pt idx="2">
                    <c:v>4.543</c:v>
                  </c:pt>
                  <c:pt idx="3">
                    <c:v>4.888</c:v>
                  </c:pt>
                  <c:pt idx="4">
                    <c:v>3.746</c:v>
                  </c:pt>
                  <c:pt idx="5">
                    <c:v>5.796</c:v>
                  </c:pt>
                  <c:pt idx="6">
                    <c:v>4.556</c:v>
                  </c:pt>
                </c:numCache>
              </c:numRef>
            </c:plus>
            <c:minus>
              <c:numRef>
                <c:f>Sheet1!$F$15:$F$21</c:f>
                <c:numCache>
                  <c:formatCode>General</c:formatCode>
                  <c:ptCount val="7"/>
                  <c:pt idx="0">
                    <c:v>0</c:v>
                  </c:pt>
                  <c:pt idx="1">
                    <c:v>4.687</c:v>
                  </c:pt>
                  <c:pt idx="2">
                    <c:v>4.276</c:v>
                  </c:pt>
                  <c:pt idx="3">
                    <c:v>4.742</c:v>
                  </c:pt>
                  <c:pt idx="4">
                    <c:v>5.803</c:v>
                  </c:pt>
                  <c:pt idx="5">
                    <c:v>5.739</c:v>
                  </c:pt>
                  <c:pt idx="6">
                    <c:v>4.86499999999999</c:v>
                  </c:pt>
                </c:numCache>
              </c:numRef>
            </c:minus>
            <c:spPr>
              <a:noFill/>
              <a:ln w="15875" cap="flat" cmpd="sng" algn="ctr">
                <a:solidFill>
                  <a:sysClr val="windowText" lastClr="000000">
                    <a:lumMod val="50000"/>
                    <a:lumOff val="50000"/>
                  </a:sysClr>
                </a:solidFill>
                <a:prstDash val="solid"/>
                <a:round/>
              </a:ln>
              <a:effectLst/>
            </c:spPr>
          </c:errBars>
          <c:xVal>
            <c:numRef>
              <c:f>Sheet1!$A$2:$A$8</c:f>
              <c:numCache>
                <c:formatCode>General</c:formatCode>
                <c:ptCount val="7"/>
                <c:pt idx="0">
                  <c:v>0</c:v>
                </c:pt>
                <c:pt idx="1">
                  <c:v>4</c:v>
                </c:pt>
                <c:pt idx="2">
                  <c:v>8</c:v>
                </c:pt>
                <c:pt idx="3">
                  <c:v>12</c:v>
                </c:pt>
                <c:pt idx="4">
                  <c:v>24</c:v>
                </c:pt>
                <c:pt idx="5">
                  <c:v>36</c:v>
                </c:pt>
                <c:pt idx="6">
                  <c:v>48</c:v>
                </c:pt>
              </c:numCache>
            </c:numRef>
          </c:xVal>
          <c:yVal>
            <c:numRef>
              <c:f>Sheet1!$C$2:$C$8</c:f>
              <c:numCache>
                <c:formatCode>General</c:formatCode>
                <c:ptCount val="7"/>
                <c:pt idx="0">
                  <c:v>0</c:v>
                </c:pt>
                <c:pt idx="1">
                  <c:v>0.308</c:v>
                </c:pt>
                <c:pt idx="2">
                  <c:v>0.82</c:v>
                </c:pt>
                <c:pt idx="3">
                  <c:v>0.904</c:v>
                </c:pt>
                <c:pt idx="4">
                  <c:v>1.19</c:v>
                </c:pt>
                <c:pt idx="5">
                  <c:v>0.069</c:v>
                </c:pt>
                <c:pt idx="6">
                  <c:v>-2.695</c:v>
                </c:pt>
              </c:numCache>
            </c:numRef>
          </c:yVal>
          <c:smooth val="0"/>
        </c:ser>
        <c:dLbls>
          <c:showLegendKey val="0"/>
          <c:showVal val="0"/>
          <c:showCatName val="0"/>
          <c:showSerName val="0"/>
          <c:showPercent val="0"/>
          <c:showBubbleSize val="0"/>
        </c:dLbls>
        <c:axId val="632154048"/>
        <c:axId val="632149152"/>
      </c:scatterChart>
      <c:valAx>
        <c:axId val="632154048"/>
        <c:scaling>
          <c:orientation val="minMax"/>
          <c:max val="49"/>
          <c:min val="0"/>
        </c:scaling>
        <c:delete val="0"/>
        <c:axPos val="b"/>
        <c:numFmt formatCode="General" sourceLinked="1"/>
        <c:majorTickMark val="none"/>
        <c:minorTickMark val="none"/>
        <c:tickLblPos val="low"/>
        <c:spPr>
          <a:noFill/>
          <a:ln w="9525" cap="flat" cmpd="sng" algn="ctr">
            <a:solidFill>
              <a:schemeClr val="tx1"/>
            </a:solidFill>
            <a:prstDash val="solid"/>
            <a:round/>
          </a:ln>
          <a:effectLst/>
        </c:spPr>
        <c:txPr>
          <a:bodyPr rot="-60000000" spcFirstLastPara="0" vertOverflow="ellipsis" vert="horz" wrap="square" anchor="ctr" anchorCtr="1"/>
          <a:lstStyle/>
          <a:p>
            <a:pPr>
              <a:defRPr lang="zh-CN" sz="1100" b="1" i="0" u="none" strike="noStrike" kern="1200" baseline="0">
                <a:solidFill>
                  <a:schemeClr val="tx1">
                    <a:lumMod val="85000"/>
                    <a:lumOff val="15000"/>
                  </a:schemeClr>
                </a:solidFill>
                <a:latin typeface="+mn-lt"/>
                <a:ea typeface="+mn-ea"/>
                <a:cs typeface="+mn-ea"/>
                <a:sym typeface="+mn-lt"/>
              </a:defRPr>
            </a:pPr>
          </a:p>
        </c:txPr>
        <c:crossAx val="632149152"/>
        <c:crosses val="autoZero"/>
        <c:crossBetween val="midCat"/>
        <c:majorUnit val="4"/>
      </c:valAx>
      <c:valAx>
        <c:axId val="632149152"/>
        <c:scaling>
          <c:orientation val="minMax"/>
        </c:scaling>
        <c:delete val="0"/>
        <c:axPos val="l"/>
        <c:numFmt formatCode="General" sourceLinked="1"/>
        <c:majorTickMark val="out"/>
        <c:minorTickMark val="none"/>
        <c:tickLblPos val="nextTo"/>
        <c:spPr>
          <a:noFill/>
          <a:ln w="12700" cap="flat" cmpd="sng" algn="ctr">
            <a:solidFill>
              <a:sysClr val="windowText" lastClr="000000"/>
            </a:solidFill>
            <a:prstDash val="solid"/>
            <a:round/>
          </a:ln>
          <a:effectLst/>
        </c:spPr>
        <c:txPr>
          <a:bodyPr rot="-60000000" spcFirstLastPara="0" vertOverflow="ellipsis" vert="horz" wrap="square" anchor="ctr" anchorCtr="1"/>
          <a:lstStyle/>
          <a:p>
            <a:pPr>
              <a:defRPr lang="zh-CN" sz="1100" b="1" i="0" u="none" strike="noStrike" kern="1200" baseline="0">
                <a:solidFill>
                  <a:schemeClr val="tx1">
                    <a:lumMod val="85000"/>
                    <a:lumOff val="15000"/>
                  </a:schemeClr>
                </a:solidFill>
                <a:latin typeface="+mn-lt"/>
                <a:ea typeface="+mn-ea"/>
                <a:cs typeface="+mn-ea"/>
                <a:sym typeface="+mn-lt"/>
              </a:defRPr>
            </a:pPr>
          </a:p>
        </c:txPr>
        <c:crossAx val="632154048"/>
        <c:crosses val="autoZero"/>
        <c:crossBetween val="midCat"/>
        <c:majorUnit val="4"/>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TAF</c:v>
                </c:pt>
              </c:strCache>
            </c:strRef>
          </c:tx>
          <c:spPr>
            <a:solidFill>
              <a:srgbClr val="002E6D"/>
            </a:solidFill>
            <a:ln>
              <a:solidFill>
                <a:srgbClr val="203661"/>
              </a:solidFill>
            </a:ln>
            <a:effectLst/>
          </c:spPr>
          <c:invertIfNegative val="0"/>
          <c:dLbls>
            <c:dLbl>
              <c:idx val="0"/>
              <c:layout>
                <c:manualLayout>
                  <c:x val="0.0230515029955933"/>
                  <c:y val="-0.006263168485594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31722874260534"/>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63445748521066"/>
                  <c:y val="2.46600853830796e-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296376467086199"/>
                  <c:y val="2.46600853830796e-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_ " sourceLinked="0"/>
            <c:spPr>
              <a:noFill/>
              <a:ln>
                <a:noFill/>
              </a:ln>
              <a:effectLst/>
            </c:spPr>
            <c:txPr>
              <a:bodyPr rot="0" spcFirstLastPara="1" vertOverflow="clip" horzOverflow="clip" vert="horz" wrap="square" lIns="38100" tIns="19050" rIns="38100" bIns="19050" anchor="ctr" anchorCtr="1">
                <a:spAutoFit/>
              </a:bodyPr>
              <a:lstStyle/>
              <a:p>
                <a:pPr>
                  <a:defRPr lang="zh-CN" sz="1200" b="0" i="0" u="none" strike="noStrike" kern="1200" baseline="0">
                    <a:solidFill>
                      <a:schemeClr val="tx1"/>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a:solidFill>
                        <a:schemeClr val="tx1">
                          <a:lumMod val="35000"/>
                          <a:lumOff val="65000"/>
                        </a:schemeClr>
                      </a:solidFill>
                    </a:ln>
                    <a:effectLst/>
                  </c:spPr>
                </c15:leaderLines>
              </c:ext>
            </c:extLst>
          </c:dLbls>
          <c:cat>
            <c:strRef>
              <c:f>Sheet1!$A$2:$A$5</c:f>
              <c:strCache>
                <c:ptCount val="4"/>
                <c:pt idx="0">
                  <c:v>UPCR</c:v>
                </c:pt>
                <c:pt idx="1">
                  <c:v>UACR</c:v>
                </c:pt>
                <c:pt idx="2">
                  <c:v>RBP:Cr</c:v>
                </c:pt>
                <c:pt idx="3">
                  <c:v>β2M:Cr</c:v>
                </c:pt>
              </c:strCache>
            </c:strRef>
          </c:cat>
          <c:val>
            <c:numRef>
              <c:f>Sheet1!$B$2:$B$5</c:f>
              <c:numCache>
                <c:formatCode>General</c:formatCode>
                <c:ptCount val="4"/>
                <c:pt idx="0">
                  <c:v>-11</c:v>
                </c:pt>
                <c:pt idx="1">
                  <c:v>0.2</c:v>
                </c:pt>
                <c:pt idx="2">
                  <c:v>-17.7</c:v>
                </c:pt>
                <c:pt idx="3">
                  <c:v>-36</c:v>
                </c:pt>
              </c:numCache>
            </c:numRef>
          </c:val>
        </c:ser>
        <c:ser>
          <c:idx val="1"/>
          <c:order val="1"/>
          <c:tx>
            <c:strRef>
              <c:f>Sheet1!$C$1</c:f>
              <c:strCache>
                <c:ptCount val="1"/>
                <c:pt idx="0">
                  <c:v>TDF</c:v>
                </c:pt>
              </c:strCache>
            </c:strRef>
          </c:tx>
          <c:spPr>
            <a:solidFill>
              <a:schemeClr val="bg1">
                <a:lumMod val="50000"/>
              </a:schemeClr>
            </a:solidFill>
            <a:ln>
              <a:noFill/>
            </a:ln>
            <a:effectLst/>
          </c:spPr>
          <c:invertIfNegative val="0"/>
          <c:dLbls>
            <c:dLbl>
              <c:idx val="0"/>
              <c:layout>
                <c:manualLayout>
                  <c:x val="0.01975843113908"/>
                  <c:y val="-5.74162355230181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469803892385"/>
                  <c:y val="0.006263661687302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30515029955935"/>
                  <c:y val="-0.0031318308436511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12841826368767"/>
                  <c:y val="-5.74162355230181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_);[Red]\(#,##0.0\)" sourceLinked="0"/>
            <c:spPr>
              <a:noFill/>
              <a:ln>
                <a:noFill/>
              </a:ln>
              <a:effectLst/>
            </c:spPr>
            <c:txPr>
              <a:bodyPr rot="0" spcFirstLastPara="1" vertOverflow="clip" horzOverflow="clip" vert="horz" wrap="square" lIns="38100" tIns="19050" rIns="38100" bIns="19050" anchor="ctr" anchorCtr="1">
                <a:spAutoFit/>
              </a:bodyPr>
              <a:lstStyle/>
              <a:p>
                <a:pPr>
                  <a:defRPr lang="zh-CN" sz="1200" b="0" i="0" u="none" strike="noStrike" kern="1200" baseline="0">
                    <a:solidFill>
                      <a:schemeClr val="tx1"/>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a:solidFill>
                        <a:schemeClr val="tx1">
                          <a:lumMod val="35000"/>
                          <a:lumOff val="65000"/>
                        </a:schemeClr>
                      </a:solidFill>
                    </a:ln>
                    <a:effectLst/>
                  </c:spPr>
                </c15:leaderLines>
              </c:ext>
            </c:extLst>
          </c:dLbls>
          <c:cat>
            <c:strRef>
              <c:f>Sheet1!$A$2:$A$5</c:f>
              <c:strCache>
                <c:ptCount val="4"/>
                <c:pt idx="0">
                  <c:v>UPCR</c:v>
                </c:pt>
                <c:pt idx="1">
                  <c:v>UACR</c:v>
                </c:pt>
                <c:pt idx="2">
                  <c:v>RBP:Cr</c:v>
                </c:pt>
                <c:pt idx="3">
                  <c:v>β2M:Cr</c:v>
                </c:pt>
              </c:strCache>
            </c:strRef>
          </c:cat>
          <c:val>
            <c:numRef>
              <c:f>Sheet1!$C$2:$C$5</c:f>
              <c:numCache>
                <c:formatCode>General</c:formatCode>
                <c:ptCount val="4"/>
                <c:pt idx="0">
                  <c:v>12</c:v>
                </c:pt>
                <c:pt idx="1">
                  <c:v>11.9</c:v>
                </c:pt>
                <c:pt idx="2">
                  <c:v>18.6</c:v>
                </c:pt>
                <c:pt idx="3">
                  <c:v>10.7</c:v>
                </c:pt>
              </c:numCache>
            </c:numRef>
          </c:val>
        </c:ser>
        <c:dLbls>
          <c:showLegendKey val="0"/>
          <c:showVal val="1"/>
          <c:showCatName val="0"/>
          <c:showSerName val="0"/>
          <c:showPercent val="0"/>
          <c:showBubbleSize val="0"/>
        </c:dLbls>
        <c:gapWidth val="77"/>
        <c:overlap val="-12"/>
        <c:axId val="632151872"/>
        <c:axId val="632159488"/>
      </c:barChart>
      <c:catAx>
        <c:axId val="632151872"/>
        <c:scaling>
          <c:orientation val="minMax"/>
        </c:scaling>
        <c:delete val="0"/>
        <c:axPos val="b"/>
        <c:numFmt formatCode="General" sourceLinked="1"/>
        <c:majorTickMark val="none"/>
        <c:minorTickMark val="none"/>
        <c:tickLblPos val="high"/>
        <c:spPr>
          <a:noFill/>
          <a:ln w="15875" cap="flat" cmpd="sng" algn="ctr">
            <a:solidFill>
              <a:schemeClr val="tx1">
                <a:lumMod val="85000"/>
                <a:lumOff val="15000"/>
              </a:schemeClr>
            </a:solidFill>
            <a:round/>
          </a:ln>
          <a:effectLst/>
        </c:spPr>
        <c:txPr>
          <a:bodyPr rot="-60000000" spcFirstLastPara="1" vertOverflow="ellipsis" vert="horz" wrap="square" anchor="ctr" anchorCtr="1"/>
          <a:lstStyle/>
          <a:p>
            <a:pPr>
              <a:defRPr lang="zh-CN" sz="1200" b="0" i="0" u="none" strike="noStrike" kern="1200" cap="all" spc="120" normalizeH="0" baseline="0">
                <a:solidFill>
                  <a:schemeClr val="tx1">
                    <a:lumMod val="85000"/>
                    <a:lumOff val="15000"/>
                  </a:schemeClr>
                </a:solidFill>
                <a:latin typeface="+mn-lt"/>
                <a:ea typeface="+mn-ea"/>
                <a:cs typeface="+mn-ea"/>
                <a:sym typeface="+mn-lt"/>
              </a:defRPr>
            </a:pPr>
          </a:p>
        </c:txPr>
        <c:crossAx val="632159488"/>
        <c:crosses val="autoZero"/>
        <c:auto val="1"/>
        <c:lblAlgn val="ctr"/>
        <c:lblOffset val="100"/>
        <c:noMultiLvlLbl val="0"/>
      </c:catAx>
      <c:valAx>
        <c:axId val="632159488"/>
        <c:scaling>
          <c:orientation val="minMax"/>
          <c:max val="100"/>
          <c:min val="-80"/>
        </c:scaling>
        <c:delete val="0"/>
        <c:axPos val="l"/>
        <c:title>
          <c:tx>
            <c:rich>
              <a:bodyPr rot="-5400000" spcFirstLastPara="1" vertOverflow="ellipsis" vert="horz" wrap="square" anchor="ctr" anchorCtr="1"/>
              <a:lstStyle/>
              <a:p>
                <a:pPr>
                  <a:defRPr lang="zh-CN" sz="1200" b="1" i="0" u="none" strike="noStrike" kern="1200" cap="all" baseline="0">
                    <a:solidFill>
                      <a:schemeClr val="tx1">
                        <a:lumMod val="85000"/>
                        <a:lumOff val="15000"/>
                      </a:schemeClr>
                    </a:solidFill>
                    <a:latin typeface="+mn-lt"/>
                    <a:ea typeface="+mn-ea"/>
                    <a:cs typeface="+mn-ea"/>
                    <a:sym typeface="+mn-lt"/>
                  </a:defRPr>
                </a:pPr>
                <a:r>
                  <a:rPr lang="zh-CN" b="1">
                    <a:solidFill>
                      <a:schemeClr val="tx1">
                        <a:lumMod val="85000"/>
                        <a:lumOff val="15000"/>
                      </a:schemeClr>
                    </a:solidFill>
                  </a:rPr>
                  <a:t>自基线的中位变化，</a:t>
                </a:r>
                <a:r>
                  <a:rPr lang="en-US" b="1">
                    <a:solidFill>
                      <a:schemeClr val="tx1">
                        <a:lumMod val="85000"/>
                        <a:lumOff val="15000"/>
                      </a:schemeClr>
                    </a:solidFill>
                  </a:rPr>
                  <a:t>%</a:t>
                </a:r>
                <a:r>
                  <a:rPr lang="zh-CN" b="1">
                    <a:solidFill>
                      <a:schemeClr val="tx1">
                        <a:lumMod val="85000"/>
                        <a:lumOff val="15000"/>
                      </a:schemeClr>
                    </a:solidFill>
                  </a:rPr>
                  <a:t>（</a:t>
                </a:r>
                <a:r>
                  <a:rPr lang="en-US" b="1">
                    <a:solidFill>
                      <a:schemeClr val="tx1">
                        <a:lumMod val="85000"/>
                        <a:lumOff val="15000"/>
                      </a:schemeClr>
                    </a:solidFill>
                  </a:rPr>
                  <a:t>IQR</a:t>
                </a:r>
                <a:r>
                  <a:rPr lang="zh-CN" b="1">
                    <a:solidFill>
                      <a:schemeClr val="tx1">
                        <a:lumMod val="85000"/>
                        <a:lumOff val="15000"/>
                      </a:schemeClr>
                    </a:solidFill>
                  </a:rPr>
                  <a:t>）</a:t>
                </a:r>
                <a:endParaRPr lang="zh-CN" b="1">
                  <a:solidFill>
                    <a:schemeClr val="tx1">
                      <a:lumMod val="85000"/>
                      <a:lumOff val="15000"/>
                    </a:schemeClr>
                  </a:solidFill>
                </a:endParaRPr>
              </a:p>
            </c:rich>
          </c:tx>
          <c:layout/>
          <c:overlay val="0"/>
          <c:spPr>
            <a:noFill/>
            <a:ln>
              <a:noFill/>
            </a:ln>
            <a:effectLst/>
          </c:spPr>
        </c:title>
        <c:numFmt formatCode="General" sourceLinked="1"/>
        <c:majorTickMark val="out"/>
        <c:minorTickMark val="none"/>
        <c:tickLblPos val="nextTo"/>
        <c:spPr>
          <a:noFill/>
          <a:ln w="19050" cap="flat" cmpd="sng" algn="ctr">
            <a:solidFill>
              <a:schemeClr val="tx1">
                <a:lumMod val="85000"/>
                <a:lumOff val="15000"/>
              </a:schemeClr>
            </a:solidFill>
            <a:round/>
          </a:ln>
          <a:effectLst/>
        </c:spPr>
        <c:txPr>
          <a:bodyPr rot="-60000000" spcFirstLastPara="1" vertOverflow="ellipsis" vert="horz" wrap="square" anchor="ctr" anchorCtr="1"/>
          <a:lstStyle/>
          <a:p>
            <a:pPr>
              <a:defRPr lang="zh-CN" sz="1200" b="1" i="0" u="none" strike="noStrike" kern="1200" baseline="0">
                <a:solidFill>
                  <a:schemeClr val="tx1">
                    <a:lumMod val="85000"/>
                    <a:lumOff val="15000"/>
                  </a:schemeClr>
                </a:solidFill>
                <a:latin typeface="+mn-lt"/>
                <a:ea typeface="+mn-ea"/>
                <a:cs typeface="+mn-ea"/>
                <a:sym typeface="+mn-lt"/>
              </a:defRPr>
            </a:pPr>
          </a:p>
        </c:txPr>
        <c:crossAx val="632151872"/>
        <c:crosses val="autoZero"/>
        <c:crossBetween val="between"/>
      </c:valAx>
      <c:spPr>
        <a:noFill/>
        <a:ln>
          <a:noFill/>
        </a:ln>
        <a:effectLst/>
      </c:spPr>
    </c:plotArea>
    <c:legend>
      <c:legendPos val="t"/>
      <c:layout>
        <c:manualLayout>
          <c:xMode val="edge"/>
          <c:yMode val="edge"/>
          <c:x val="0.396087182391971"/>
          <c:y val="0.0156591542182556"/>
          <c:w val="0.207825635216059"/>
          <c:h val="0.0811422847470467"/>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85000"/>
                  <a:lumOff val="15000"/>
                </a:schemeClr>
              </a:solidFill>
              <a:latin typeface="+mn-lt"/>
              <a:ea typeface="+mn-ea"/>
              <a:cs typeface="+mn-ea"/>
              <a:sym typeface="+mn-lt"/>
            </a:defRPr>
          </a:pPr>
        </a:p>
      </c:txPr>
    </c:legend>
    <c:plotVisOnly val="1"/>
    <c:dispBlanksAs val="gap"/>
    <c:showDLblsOverMax val="0"/>
  </c:chart>
  <c:spPr>
    <a:noFill/>
    <a:ln w="9525" cap="flat" cmpd="sng" algn="ctr">
      <a:noFill/>
      <a:round/>
    </a:ln>
    <a:effectLst/>
  </c:spPr>
  <c:txPr>
    <a:bodyPr/>
    <a:lstStyle/>
    <a:p>
      <a:pPr>
        <a:defRPr lang="zh-CN" sz="1200">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5"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50000"/>
        <a:lumOff val="50000"/>
      </a:schemeClr>
    </cs:fontRef>
    <cs:defRPr sz="1065"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5"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23-11-30T09:51:36.034" idx="15">
    <p:pos x="10" y="10"/>
    <p:text>脚本1</p:text>
  </p:cm>
</p:cmLst>
</file>

<file path=ppt/comments/comment10.xml><?xml version="1.0" encoding="utf-8"?>
<p:cmLst xmlns:a="http://schemas.openxmlformats.org/drawingml/2006/main" xmlns:r="http://schemas.openxmlformats.org/officeDocument/2006/relationships" xmlns:p="http://schemas.openxmlformats.org/presentationml/2006/main">
  <p:cm authorId="5" dt="2023-11-30T09:50:15.219" idx="10">
    <p:pos x="10" y="10"/>
    <p:text>脚本6</p:text>
  </p:cm>
</p:cmLst>
</file>

<file path=ppt/comments/comment11.xml><?xml version="1.0" encoding="utf-8"?>
<p:cmLst xmlns:a="http://schemas.openxmlformats.org/drawingml/2006/main" xmlns:r="http://schemas.openxmlformats.org/officeDocument/2006/relationships" xmlns:p="http://schemas.openxmlformats.org/presentationml/2006/main">
  <p:cm authorId="5" dt="2023-11-30T09:49:42.066" idx="9">
    <p:pos x="10" y="10"/>
    <p:text>脚本7</p:text>
  </p:cm>
</p:cmLst>
</file>

<file path=ppt/comments/comment12.xml><?xml version="1.0" encoding="utf-8"?>
<p:cmLst xmlns:a="http://schemas.openxmlformats.org/drawingml/2006/main" xmlns:r="http://schemas.openxmlformats.org/officeDocument/2006/relationships" xmlns:p="http://schemas.openxmlformats.org/presentationml/2006/main">
  <p:cm authorId="6" dt="2023-11-30T10:03:53.412" idx="3">
    <p:pos x="10" y="10"/>
    <p:text>脚本7</p:text>
  </p:cm>
</p:cmLst>
</file>

<file path=ppt/comments/comment13.xml><?xml version="1.0" encoding="utf-8"?>
<p:cmLst xmlns:a="http://schemas.openxmlformats.org/drawingml/2006/main" xmlns:r="http://schemas.openxmlformats.org/officeDocument/2006/relationships" xmlns:p="http://schemas.openxmlformats.org/presentationml/2006/main">
  <p:cm authorId="5" dt="2023-11-30T09:49:33.577" idx="8">
    <p:pos x="10" y="10"/>
    <p:text>脚本7</p:text>
  </p:cm>
  <p:cm authorId="6" dt="2023-11-30T10:03:59.509" idx="4">
    <p:pos x="166" y="166"/>
    <p:text>脚本7</p:text>
  </p:cm>
</p:cmLst>
</file>

<file path=ppt/comments/comment14.xml><?xml version="1.0" encoding="utf-8"?>
<p:cmLst xmlns:a="http://schemas.openxmlformats.org/drawingml/2006/main" xmlns:r="http://schemas.openxmlformats.org/officeDocument/2006/relationships" xmlns:p="http://schemas.openxmlformats.org/presentationml/2006/main">
  <p:cm authorId="5" dt="2023-11-30T09:48:37.850" idx="6">
    <p:pos x="10" y="10"/>
    <p:text>脚本8</p:text>
  </p:cm>
</p:cmLst>
</file>

<file path=ppt/comments/comment15.xml><?xml version="1.0" encoding="utf-8"?>
<p:cmLst xmlns:a="http://schemas.openxmlformats.org/drawingml/2006/main" xmlns:r="http://schemas.openxmlformats.org/officeDocument/2006/relationships" xmlns:p="http://schemas.openxmlformats.org/presentationml/2006/main">
  <p:cm authorId="6" dt="2023-11-30T10:04:08.584" idx="5">
    <p:pos x="10" y="10"/>
    <p:text>脚本8</p:text>
  </p:cm>
</p:cmLst>
</file>

<file path=ppt/comments/comment16.xml><?xml version="1.0" encoding="utf-8"?>
<p:cmLst xmlns:a="http://schemas.openxmlformats.org/drawingml/2006/main" xmlns:r="http://schemas.openxmlformats.org/officeDocument/2006/relationships" xmlns:p="http://schemas.openxmlformats.org/presentationml/2006/main">
  <p:cm authorId="6" dt="2023-11-30T10:04:30.010" idx="6">
    <p:pos x="10" y="10"/>
    <p:text>脚本8</p:text>
  </p:cm>
</p:cmLst>
</file>

<file path=ppt/comments/comment17.xml><?xml version="1.0" encoding="utf-8"?>
<p:cmLst xmlns:a="http://schemas.openxmlformats.org/drawingml/2006/main" xmlns:r="http://schemas.openxmlformats.org/officeDocument/2006/relationships" xmlns:p="http://schemas.openxmlformats.org/presentationml/2006/main">
  <p:cm authorId="6" dt="2023-11-30T10:04:37.140" idx="7">
    <p:pos x="10" y="10"/>
    <p:text>脚本8</p:text>
  </p:cm>
</p:cmLst>
</file>

<file path=ppt/comments/comment18.xml><?xml version="1.0" encoding="utf-8"?>
<p:cmLst xmlns:a="http://schemas.openxmlformats.org/drawingml/2006/main" xmlns:r="http://schemas.openxmlformats.org/officeDocument/2006/relationships" xmlns:p="http://schemas.openxmlformats.org/presentationml/2006/main">
  <p:cm authorId="5" dt="2023-11-30T09:47:26.065" idx="4">
    <p:pos x="10" y="10"/>
    <p:text>脚本8</p:text>
  </p:cm>
</p:cmLst>
</file>

<file path=ppt/comments/comment19.xml><?xml version="1.0" encoding="utf-8"?>
<p:cmLst xmlns:a="http://schemas.openxmlformats.org/drawingml/2006/main" xmlns:r="http://schemas.openxmlformats.org/officeDocument/2006/relationships" xmlns:p="http://schemas.openxmlformats.org/presentationml/2006/main">
  <p:cm authorId="5" dt="2023-11-30T09:46:28.889" idx="3">
    <p:pos x="10" y="10"/>
    <p:text>脚本9</p:text>
  </p:cm>
</p:cmLst>
</file>

<file path=ppt/comments/comment2.xml><?xml version="1.0" encoding="utf-8"?>
<p:cmLst xmlns:a="http://schemas.openxmlformats.org/drawingml/2006/main" xmlns:r="http://schemas.openxmlformats.org/officeDocument/2006/relationships" xmlns:p="http://schemas.openxmlformats.org/presentationml/2006/main">
  <p:cm authorId="5" dt="2023-11-30T09:51:56.553" idx="16">
    <p:pos x="10" y="10"/>
    <p:text>脚本2</p:text>
  </p:cm>
</p:cmLst>
</file>

<file path=ppt/comments/comment20.xml><?xml version="1.0" encoding="utf-8"?>
<p:cmLst xmlns:a="http://schemas.openxmlformats.org/drawingml/2006/main" xmlns:r="http://schemas.openxmlformats.org/officeDocument/2006/relationships" xmlns:p="http://schemas.openxmlformats.org/presentationml/2006/main">
  <p:cm authorId="6" dt="2023-11-30T10:05:08.784" idx="8">
    <p:pos x="10" y="10"/>
    <p:text>脚本9</p:text>
  </p:cm>
</p:cmLst>
</file>

<file path=ppt/comments/comment21.xml><?xml version="1.0" encoding="utf-8"?>
<p:cmLst xmlns:a="http://schemas.openxmlformats.org/drawingml/2006/main" xmlns:r="http://schemas.openxmlformats.org/officeDocument/2006/relationships" xmlns:p="http://schemas.openxmlformats.org/presentationml/2006/main">
  <p:cm authorId="5" dt="2023-11-30T09:46:20.801" idx="2">
    <p:pos x="10" y="10"/>
    <p:text>脚本9</p:text>
  </p:cm>
</p:cmLst>
</file>

<file path=ppt/comments/comment22.xml><?xml version="1.0" encoding="utf-8"?>
<p:cmLst xmlns:a="http://schemas.openxmlformats.org/drawingml/2006/main" xmlns:r="http://schemas.openxmlformats.org/officeDocument/2006/relationships" xmlns:p="http://schemas.openxmlformats.org/presentationml/2006/main">
  <p:cm authorId="5" dt="2023-11-30T09:45:52.029" idx="1">
    <p:pos x="10" y="10"/>
    <p:text>脚本10</p:text>
  </p:cm>
</p:cmLst>
</file>

<file path=ppt/comments/comment3.xml><?xml version="1.0" encoding="utf-8"?>
<p:cmLst xmlns:a="http://schemas.openxmlformats.org/drawingml/2006/main" xmlns:r="http://schemas.openxmlformats.org/officeDocument/2006/relationships" xmlns:p="http://schemas.openxmlformats.org/presentationml/2006/main">
  <p:cm authorId="5" dt="2023-11-30T09:52:02.170" idx="17">
    <p:pos x="10" y="10"/>
    <p:text>脚本2</p:text>
  </p:cm>
</p:cmLst>
</file>

<file path=ppt/comments/comment4.xml><?xml version="1.0" encoding="utf-8"?>
<p:cmLst xmlns:a="http://schemas.openxmlformats.org/drawingml/2006/main" xmlns:r="http://schemas.openxmlformats.org/officeDocument/2006/relationships" xmlns:p="http://schemas.openxmlformats.org/presentationml/2006/main">
  <p:cm authorId="5" dt="2023-11-30T09:51:15.730" idx="13">
    <p:pos x="10" y="10"/>
    <p:text>脚本3</p:text>
  </p:cm>
</p:cmLst>
</file>

<file path=ppt/comments/comment5.xml><?xml version="1.0" encoding="utf-8"?>
<p:cmLst xmlns:a="http://schemas.openxmlformats.org/drawingml/2006/main" xmlns:r="http://schemas.openxmlformats.org/officeDocument/2006/relationships" xmlns:p="http://schemas.openxmlformats.org/presentationml/2006/main">
  <p:cm authorId="6" dt="2023-11-30T10:03:23.537" idx="1">
    <p:pos x="10" y="10"/>
    <p:text>脚本3</p:text>
  </p:cm>
</p:cmLst>
</file>

<file path=ppt/comments/comment6.xml><?xml version="1.0" encoding="utf-8"?>
<p:cmLst xmlns:a="http://schemas.openxmlformats.org/drawingml/2006/main" xmlns:r="http://schemas.openxmlformats.org/officeDocument/2006/relationships" xmlns:p="http://schemas.openxmlformats.org/presentationml/2006/main">
  <p:cm authorId="6" dt="2023-11-30T10:03:31.904" idx="2">
    <p:pos x="10" y="10"/>
    <p:text>脚本3</p:text>
  </p:cm>
</p:cmLst>
</file>

<file path=ppt/comments/comment7.xml><?xml version="1.0" encoding="utf-8"?>
<p:cmLst xmlns:a="http://schemas.openxmlformats.org/drawingml/2006/main" xmlns:r="http://schemas.openxmlformats.org/officeDocument/2006/relationships" xmlns:p="http://schemas.openxmlformats.org/presentationml/2006/main">
  <p:cm authorId="5" dt="2023-11-30T09:51:22.625" idx="14">
    <p:pos x="10" y="10"/>
    <p:text>脚本3</p:text>
  </p:cm>
</p:cmLst>
</file>

<file path=ppt/comments/comment8.xml><?xml version="1.0" encoding="utf-8"?>
<p:cmLst xmlns:a="http://schemas.openxmlformats.org/drawingml/2006/main" xmlns:r="http://schemas.openxmlformats.org/officeDocument/2006/relationships" xmlns:p="http://schemas.openxmlformats.org/presentationml/2006/main">
  <p:cm authorId="5" dt="2023-11-30T09:50:37.516" idx="12">
    <p:pos x="10" y="10"/>
    <p:text>脚本4</p:text>
  </p:cm>
</p:cmLst>
</file>

<file path=ppt/comments/comment9.xml><?xml version="1.0" encoding="utf-8"?>
<p:cmLst xmlns:a="http://schemas.openxmlformats.org/drawingml/2006/main" xmlns:r="http://schemas.openxmlformats.org/officeDocument/2006/relationships" xmlns:p="http://schemas.openxmlformats.org/presentationml/2006/main">
  <p:cm authorId="5" dt="2023-11-30T09:50:23.178" idx="11">
    <p:pos x="10" y="10"/>
    <p:text>脚本5</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0D7B9-6D72-42FD-B023-AEF6B3158D9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4EB25-1A18-4EB4-94DE-891DC46841B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第一，提高服药依从性，在</a:t>
            </a:r>
            <a:r>
              <a:rPr lang="en-US" altLang="zh-CN" sz="1200" kern="1200" dirty="0">
                <a:solidFill>
                  <a:schemeClr val="tx1"/>
                </a:solidFill>
                <a:effectLst/>
                <a:latin typeface="+mn-lt"/>
                <a:ea typeface="+mn-ea"/>
                <a:cs typeface="+mn-cs"/>
              </a:rPr>
              <a:t>AASLD 2018 </a:t>
            </a:r>
            <a:r>
              <a:rPr lang="zh-CN" altLang="zh-CN" sz="1200" kern="1200" dirty="0">
                <a:solidFill>
                  <a:schemeClr val="tx1"/>
                </a:solidFill>
                <a:effectLst/>
                <a:latin typeface="+mn-lt"/>
                <a:ea typeface="+mn-ea"/>
                <a:cs typeface="+mn-cs"/>
              </a:rPr>
              <a:t>版指南中提到用药剂量是否遵医嘱，是否有漏服或自行停药，服药方法是否正确。</a:t>
            </a:r>
            <a:endParaRPr lang="zh-CN" altLang="zh-CN" sz="1200" kern="1200" dirty="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CFAEA57-8DE1-4B5F-8647-AA42365E77B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1063" y="2452688"/>
            <a:ext cx="21247101" cy="119522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CN" altLang="en-US" dirty="0"/>
              <a:t>我们目前也正在进行一项单中心、真实世界研究</a:t>
            </a:r>
            <a:endParaRPr lang="en-SG" altLang="zh-CN" dirty="0"/>
          </a:p>
          <a:p>
            <a:pPr marL="171450" indent="-171450">
              <a:buFont typeface="Arial" panose="020B0604020202020204" pitchFamily="34" charset="0"/>
              <a:buChar char="•"/>
            </a:pPr>
            <a:r>
              <a:rPr lang="zh-CN" altLang="en-US" dirty="0"/>
              <a:t>该研究共纳入 </a:t>
            </a:r>
            <a:r>
              <a:rPr lang="en-SG" altLang="zh-CN" dirty="0"/>
              <a:t>125 </a:t>
            </a:r>
            <a:r>
              <a:rPr lang="zh-CN" altLang="en-US" dirty="0"/>
              <a:t>例经 </a:t>
            </a:r>
            <a:r>
              <a:rPr lang="en-US" altLang="zh-CN" dirty="0"/>
              <a:t>ETV </a:t>
            </a:r>
            <a:r>
              <a:rPr lang="zh-CN" altLang="en-US" dirty="0"/>
              <a:t>单药治疗至少 </a:t>
            </a:r>
            <a:r>
              <a:rPr lang="en-SG" altLang="zh-CN" dirty="0"/>
              <a:t>48 </a:t>
            </a:r>
            <a:r>
              <a:rPr lang="zh-CN" altLang="en-US" dirty="0"/>
              <a:t>周后 </a:t>
            </a:r>
            <a:r>
              <a:rPr lang="en-US" altLang="zh-CN" dirty="0"/>
              <a:t>HBV DNA </a:t>
            </a:r>
            <a:r>
              <a:rPr lang="zh-CN" altLang="en-US" dirty="0"/>
              <a:t>仍处于 </a:t>
            </a:r>
            <a:r>
              <a:rPr lang="en-SG" altLang="zh-CN" dirty="0"/>
              <a:t>20</a:t>
            </a:r>
            <a:r>
              <a:rPr lang="en-US" altLang="zh-CN" dirty="0"/>
              <a:t>-2000 IU/mL </a:t>
            </a:r>
            <a:r>
              <a:rPr lang="zh-CN" altLang="en-US" dirty="0"/>
              <a:t>之间的患者，这些患者均为 </a:t>
            </a:r>
            <a:r>
              <a:rPr lang="en-US" altLang="zh-CN" dirty="0"/>
              <a:t>ETV </a:t>
            </a:r>
            <a:r>
              <a:rPr lang="zh-CN" altLang="en-US" dirty="0"/>
              <a:t>初治或 </a:t>
            </a:r>
            <a:r>
              <a:rPr lang="en-US" altLang="zh-CN" dirty="0"/>
              <a:t>ETV </a:t>
            </a:r>
            <a:r>
              <a:rPr lang="zh-CN" altLang="en-US" dirty="0"/>
              <a:t>经治但无耐药，入组后换用 </a:t>
            </a:r>
            <a:r>
              <a:rPr lang="en-US" altLang="zh-CN" dirty="0"/>
              <a:t>TAF </a:t>
            </a:r>
            <a:r>
              <a:rPr lang="zh-CN" altLang="en-US" dirty="0"/>
              <a:t>或继续使用 </a:t>
            </a:r>
            <a:r>
              <a:rPr lang="en-US" altLang="zh-CN" dirty="0"/>
              <a:t>ETV</a:t>
            </a:r>
            <a:endParaRPr lang="en-US" altLang="zh-CN" dirty="0"/>
          </a:p>
          <a:p>
            <a:pPr marL="171450" indent="-171450">
              <a:buFont typeface="Arial" panose="020B0604020202020204" pitchFamily="34" charset="0"/>
              <a:buChar char="•"/>
            </a:pPr>
            <a:r>
              <a:rPr lang="zh-CN" altLang="en-US" dirty="0"/>
              <a:t>我们对这些患者进行了倾向性评分匹配，纳入了 </a:t>
            </a:r>
            <a:r>
              <a:rPr lang="en-SG" altLang="zh-CN" dirty="0"/>
              <a:t>50 </a:t>
            </a:r>
            <a:r>
              <a:rPr lang="zh-CN" altLang="en-US" dirty="0"/>
              <a:t>对匹配的患者进行分析，比较两组患者的有效性和安全性</a:t>
            </a:r>
            <a:endParaRPr lang="en-SG" altLang="zh-CN" dirty="0"/>
          </a:p>
          <a:p>
            <a:pPr marL="171450" indent="-171450">
              <a:buFont typeface="Arial" panose="020B0604020202020204" pitchFamily="34" charset="0"/>
              <a:buChar char="•"/>
            </a:pPr>
            <a:r>
              <a:rPr lang="zh-CN" altLang="en-US" dirty="0"/>
              <a:t>研究目前已达</a:t>
            </a:r>
            <a:r>
              <a:rPr lang="en-SG" altLang="zh-CN" dirty="0"/>
              <a:t>24</a:t>
            </a:r>
            <a:r>
              <a:rPr lang="zh-CN" altLang="en-US" dirty="0"/>
              <a:t>周中期分析，下面将和大家一起对中期分析的结果进行分享</a:t>
            </a:r>
            <a:endParaRPr lang="en-US" altLang="zh-CN" dirty="0"/>
          </a:p>
          <a:p>
            <a:pPr marL="171450" indent="-171450">
              <a:buFont typeface="Arial" panose="020B0604020202020204" pitchFamily="34" charset="0"/>
              <a:buChar char="•"/>
            </a:pPr>
            <a:endParaRPr lang="en-SG" dirty="0"/>
          </a:p>
        </p:txBody>
      </p:sp>
      <p:sp>
        <p:nvSpPr>
          <p:cNvPr id="4" name="Slide Number Placeholder 3"/>
          <p:cNvSpPr>
            <a:spLocks noGrp="1"/>
          </p:cNvSpPr>
          <p:nvPr>
            <p:ph type="sldNum" sz="quarter" idx="5"/>
          </p:nvPr>
        </p:nvSpPr>
        <p:spPr/>
        <p:txBody>
          <a:bodyPr/>
          <a:lstStyle/>
          <a:p>
            <a:fld id="{1436E67C-6815-4DBB-B5A6-BDF48F7A944C}"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1436E67C-6815-4DBB-B5A6-BDF48F7A94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在</a:t>
            </a:r>
            <a:r>
              <a:rPr lang="en-US" altLang="zh-CN" dirty="0"/>
              <a:t>4018</a:t>
            </a:r>
            <a:r>
              <a:rPr lang="zh-CN" altLang="en-US" dirty="0"/>
              <a:t>研究中，</a:t>
            </a:r>
            <a:r>
              <a:rPr lang="en-US" altLang="zh-CN" dirty="0"/>
              <a:t>TDF</a:t>
            </a:r>
            <a:r>
              <a:rPr lang="zh-CN" altLang="en-US" dirty="0"/>
              <a:t>治疗≥</a:t>
            </a:r>
            <a:r>
              <a:rPr lang="en-US" altLang="zh-CN" dirty="0"/>
              <a:t>48</a:t>
            </a:r>
            <a:r>
              <a:rPr lang="zh-CN" altLang="en-US" dirty="0"/>
              <a:t>周的有骨肾危险因素的患者转换为</a:t>
            </a:r>
            <a:r>
              <a:rPr lang="en-US" altLang="zh-CN" dirty="0"/>
              <a:t>TAF</a:t>
            </a:r>
            <a:r>
              <a:rPr lang="zh-CN" altLang="en-US" dirty="0"/>
              <a:t>治疗</a:t>
            </a:r>
            <a:r>
              <a:rPr lang="en-US" altLang="zh-CN" dirty="0"/>
              <a:t>48</a:t>
            </a:r>
            <a:r>
              <a:rPr lang="zh-CN" altLang="en-US" dirty="0"/>
              <a:t>周的患者，</a:t>
            </a:r>
            <a:r>
              <a:rPr lang="en-US" altLang="zh-CN" dirty="0" err="1"/>
              <a:t>eGFR</a:t>
            </a:r>
            <a:r>
              <a:rPr lang="en-US" altLang="zh-CN" sz="800" baseline="-25000" dirty="0" err="1"/>
              <a:t>CG</a:t>
            </a:r>
            <a:r>
              <a:rPr lang="zh-CN" altLang="en-US" dirty="0"/>
              <a:t>得到显著改善（对比继续接受</a:t>
            </a:r>
            <a:r>
              <a:rPr lang="en-US" altLang="zh-CN" dirty="0"/>
              <a:t>TDF</a:t>
            </a:r>
            <a:r>
              <a:rPr lang="zh-CN" altLang="en-US" dirty="0"/>
              <a:t>治疗组）。</a:t>
            </a:r>
            <a:r>
              <a:rPr lang="en-US" altLang="zh-CN" dirty="0"/>
              <a:t>TDF</a:t>
            </a:r>
            <a:r>
              <a:rPr lang="zh-CN" altLang="en-US" dirty="0"/>
              <a:t>骨肾危险因素见附表</a:t>
            </a:r>
            <a:endParaRPr lang="en-US" altLang="zh-CN"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751FCB-7EAF-4615-8B5C-F9A195C753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2020</a:t>
            </a:r>
            <a:r>
              <a:rPr lang="zh-CN" altLang="en-US" dirty="0"/>
              <a:t>年发表的</a:t>
            </a:r>
            <a:r>
              <a:rPr lang="en-US" altLang="zh-CN" dirty="0"/>
              <a:t>4018</a:t>
            </a:r>
            <a:r>
              <a:rPr lang="zh-CN" altLang="en-US" dirty="0"/>
              <a:t>研究最新结果显示，</a:t>
            </a:r>
            <a:r>
              <a:rPr lang="zh-CN" altLang="en-US" sz="1200" b="0" i="0" kern="1200" dirty="0">
                <a:solidFill>
                  <a:schemeClr val="tx1"/>
                </a:solidFill>
                <a:effectLst/>
                <a:latin typeface="+mn-lt"/>
                <a:ea typeface="+mn-ea"/>
                <a:cs typeface="+mn-cs"/>
              </a:rPr>
              <a:t>换用</a:t>
            </a:r>
            <a:r>
              <a:rPr lang="en-US" altLang="zh-CN" sz="1200" b="0" i="0" kern="1200" dirty="0">
                <a:solidFill>
                  <a:schemeClr val="tx1"/>
                </a:solidFill>
                <a:effectLst/>
                <a:latin typeface="+mn-lt"/>
                <a:ea typeface="+mn-ea"/>
                <a:cs typeface="+mn-cs"/>
              </a:rPr>
              <a:t>TAF</a:t>
            </a:r>
            <a:r>
              <a:rPr lang="zh-CN" altLang="en-US" sz="1200" b="0" i="0" kern="1200" dirty="0">
                <a:solidFill>
                  <a:schemeClr val="tx1"/>
                </a:solidFill>
                <a:effectLst/>
                <a:latin typeface="+mn-lt"/>
                <a:ea typeface="+mn-ea"/>
                <a:cs typeface="+mn-cs"/>
              </a:rPr>
              <a:t>治疗组患者较继续</a:t>
            </a:r>
            <a:r>
              <a:rPr lang="en-US" altLang="zh-CN" sz="1200" b="0" i="0" kern="1200" dirty="0">
                <a:solidFill>
                  <a:schemeClr val="tx1"/>
                </a:solidFill>
                <a:effectLst/>
                <a:latin typeface="+mn-lt"/>
                <a:ea typeface="+mn-ea"/>
                <a:cs typeface="+mn-cs"/>
              </a:rPr>
              <a:t>TDF</a:t>
            </a:r>
            <a:r>
              <a:rPr lang="zh-CN" altLang="en-US" sz="1200" b="0" i="0" kern="1200" dirty="0">
                <a:solidFill>
                  <a:schemeClr val="tx1"/>
                </a:solidFill>
                <a:effectLst/>
                <a:latin typeface="+mn-lt"/>
                <a:ea typeface="+mn-ea"/>
                <a:cs typeface="+mn-cs"/>
              </a:rPr>
              <a:t>治疗显著改善肾小管功能多个指标，包括</a:t>
            </a:r>
            <a:r>
              <a:rPr lang="zh-CN" altLang="en-US" sz="1200" b="0" dirty="0">
                <a:solidFill>
                  <a:srgbClr val="000000"/>
                </a:solidFill>
                <a:latin typeface="微软雅黑" panose="020B0503020204020204" pitchFamily="34" charset="-122"/>
                <a:ea typeface="微软雅黑" panose="020B0503020204020204" pitchFamily="34" charset="-122"/>
              </a:rPr>
              <a:t>尿白蛋白</a:t>
            </a:r>
            <a:r>
              <a:rPr lang="en-US" altLang="zh-CN" sz="1200" b="0" dirty="0">
                <a:solidFill>
                  <a:srgbClr val="000000"/>
                </a:solidFill>
                <a:latin typeface="微软雅黑" panose="020B0503020204020204" pitchFamily="34" charset="-122"/>
                <a:ea typeface="微软雅黑" panose="020B0503020204020204" pitchFamily="34" charset="-122"/>
              </a:rPr>
              <a:t>/Cr</a:t>
            </a:r>
            <a:r>
              <a:rPr lang="zh-CN" altLang="en-US" sz="1200" b="0" dirty="0">
                <a:solidFill>
                  <a:srgbClr val="000000"/>
                </a:solidFill>
                <a:latin typeface="微软雅黑" panose="020B0503020204020204" pitchFamily="34" charset="-122"/>
                <a:ea typeface="微软雅黑" panose="020B0503020204020204" pitchFamily="34" charset="-122"/>
              </a:rPr>
              <a:t>比值、视黄醇结合蛋白和</a:t>
            </a:r>
            <a:r>
              <a:rPr lang="en-US" altLang="zh-CN" sz="1200" b="0" dirty="0">
                <a:solidFill>
                  <a:srgbClr val="000000"/>
                </a:solidFill>
                <a:latin typeface="微软雅黑" panose="020B0503020204020204" pitchFamily="34" charset="-122"/>
                <a:ea typeface="微软雅黑" panose="020B0503020204020204" pitchFamily="34" charset="-122"/>
              </a:rPr>
              <a:t>β2</a:t>
            </a:r>
            <a:r>
              <a:rPr lang="zh-CN" altLang="en-US" sz="1200" b="0" dirty="0">
                <a:solidFill>
                  <a:srgbClr val="000000"/>
                </a:solidFill>
                <a:latin typeface="微软雅黑" panose="020B0503020204020204" pitchFamily="34" charset="-122"/>
                <a:ea typeface="微软雅黑" panose="020B0503020204020204" pitchFamily="34" charset="-122"/>
              </a:rPr>
              <a:t>微球蛋白</a:t>
            </a:r>
            <a:r>
              <a:rPr lang="en-US" altLang="zh-CN" sz="1200" b="0" dirty="0">
                <a:solidFill>
                  <a:srgbClr val="000000"/>
                </a:solidFill>
                <a:latin typeface="微软雅黑" panose="020B0503020204020204" pitchFamily="34" charset="-122"/>
                <a:ea typeface="微软雅黑" panose="020B0503020204020204" pitchFamily="34" charset="-122"/>
              </a:rPr>
              <a:t>/Cr</a:t>
            </a:r>
            <a:r>
              <a:rPr lang="zh-CN" altLang="en-US" sz="1200" b="0" dirty="0">
                <a:solidFill>
                  <a:srgbClr val="000000"/>
                </a:solidFill>
                <a:latin typeface="微软雅黑" panose="020B0503020204020204" pitchFamily="34" charset="-122"/>
                <a:ea typeface="微软雅黑" panose="020B0503020204020204" pitchFamily="34" charset="-122"/>
              </a:rPr>
              <a:t>比值</a:t>
            </a:r>
            <a:r>
              <a:rPr lang="zh-CN" altLang="en-US" sz="1200" b="0" i="0" kern="1200" dirty="0">
                <a:solidFill>
                  <a:schemeClr val="tx1"/>
                </a:solidFill>
                <a:effectLst/>
                <a:latin typeface="+mn-lt"/>
                <a:ea typeface="+mn-ea"/>
                <a:cs typeface="+mn-cs"/>
              </a:rPr>
              <a:t>。</a:t>
            </a:r>
            <a:endParaRPr lang="en-US" altLang="zh-CN"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751FCB-7EAF-4615-8B5C-F9A195C753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1436E67C-6815-4DBB-B5A6-BDF48F7A94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108/110</a:t>
            </a:r>
            <a:r>
              <a:rPr lang="zh-CN" altLang="en-US" dirty="0"/>
              <a:t>研究证实治疗</a:t>
            </a:r>
            <a:r>
              <a:rPr lang="en-US" altLang="zh-CN" dirty="0"/>
              <a:t>144</a:t>
            </a:r>
            <a:r>
              <a:rPr lang="zh-CN" altLang="en-US" dirty="0"/>
              <a:t>周时</a:t>
            </a:r>
            <a:r>
              <a:rPr lang="en-US" altLang="zh-CN" dirty="0"/>
              <a:t>TAF</a:t>
            </a:r>
            <a:r>
              <a:rPr lang="zh-CN" altLang="en-US" dirty="0"/>
              <a:t>组的估计肾小球滤过率下降幅度较小，与</a:t>
            </a:r>
            <a:r>
              <a:rPr lang="en-US" altLang="zh-CN" dirty="0"/>
              <a:t>TDF</a:t>
            </a:r>
            <a:r>
              <a:rPr lang="zh-CN" altLang="en-US" dirty="0"/>
              <a:t>组有显著差异。</a:t>
            </a:r>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751FCB-7EAF-4615-8B5C-F9A195C753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108/110</a:t>
            </a:r>
            <a:r>
              <a:rPr lang="zh-CN" altLang="en-US" dirty="0"/>
              <a:t>研究证实</a:t>
            </a:r>
            <a:r>
              <a:rPr lang="en-US" altLang="zh-CN" dirty="0"/>
              <a:t>TAF</a:t>
            </a:r>
            <a:r>
              <a:rPr lang="zh-CN" altLang="en-US" dirty="0"/>
              <a:t>组的肾小管功能标志物与肌酐比值的增加幅度较小，与</a:t>
            </a:r>
            <a:r>
              <a:rPr lang="en-US" altLang="zh-CN" dirty="0"/>
              <a:t>TDF</a:t>
            </a:r>
            <a:r>
              <a:rPr lang="zh-CN" altLang="en-US" dirty="0"/>
              <a:t>组比较有显著差异。</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751FCB-7EAF-4615-8B5C-F9A195C753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784591" y="6415616"/>
            <a:ext cx="196394" cy="261858"/>
          </a:xfrm>
          <a:prstGeom prst="rect">
            <a:avLst/>
          </a:prstGeom>
        </p:spPr>
      </p:pic>
      <p:sp>
        <p:nvSpPr>
          <p:cNvPr id="2" name="标题 1"/>
          <p:cNvSpPr>
            <a:spLocks noGrp="1"/>
          </p:cNvSpPr>
          <p:nvPr>
            <p:ph type="ctrTitle"/>
          </p:nvPr>
        </p:nvSpPr>
        <p:spPr>
          <a:xfrm>
            <a:off x="1524000" y="182563"/>
            <a:ext cx="9144000" cy="2387600"/>
          </a:xfrm>
        </p:spPr>
        <p:txBody>
          <a:bodyPr anchor="b">
            <a:normAutofit/>
          </a:bodyPr>
          <a:lstStyle>
            <a:lvl1pPr algn="ctr">
              <a:defRPr sz="4800">
                <a:solidFill>
                  <a:schemeClr val="bg1"/>
                </a:solidFill>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4BF658-92DE-41E4-96C7-900576061B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406078-F5A8-42EF-8E18-849E4FE107C4}" type="slidenum">
              <a:rPr lang="zh-CN" altLang="en-US" smtClean="0"/>
            </a:fld>
            <a:endParaRPr lang="zh-CN" altLang="en-US"/>
          </a:p>
        </p:txBody>
      </p:sp>
      <p:sp>
        <p:nvSpPr>
          <p:cNvPr id="10" name="矩形 9"/>
          <p:cNvSpPr/>
          <p:nvPr userDrawn="1"/>
        </p:nvSpPr>
        <p:spPr>
          <a:xfrm>
            <a:off x="5507747" y="6613753"/>
            <a:ext cx="2100319" cy="215444"/>
          </a:xfrm>
          <a:prstGeom prst="rect">
            <a:avLst/>
          </a:prstGeom>
        </p:spPr>
        <p:txBody>
          <a:bodyPr wrap="square">
            <a:spAutoFit/>
          </a:bodyPr>
          <a:lstStyle/>
          <a:p>
            <a:r>
              <a:rPr lang="en-US" altLang="zh-CN" sz="800" dirty="0">
                <a:solidFill>
                  <a:schemeClr val="bg1"/>
                </a:solidFill>
              </a:rPr>
              <a:t>CN-VEM-0086  </a:t>
            </a:r>
            <a:r>
              <a:rPr lang="zh-CN" altLang="en-US" sz="800" dirty="0">
                <a:solidFill>
                  <a:schemeClr val="bg1"/>
                </a:solidFill>
              </a:rPr>
              <a:t>有效期至</a:t>
            </a:r>
            <a:r>
              <a:rPr lang="en-US" altLang="zh-CN" sz="800" dirty="0">
                <a:solidFill>
                  <a:schemeClr val="bg1"/>
                </a:solidFill>
              </a:rPr>
              <a:t>2024</a:t>
            </a:r>
            <a:r>
              <a:rPr lang="zh-CN" altLang="en-US" sz="800" dirty="0">
                <a:solidFill>
                  <a:schemeClr val="bg1"/>
                </a:solidFill>
              </a:rPr>
              <a:t>年</a:t>
            </a:r>
            <a:r>
              <a:rPr lang="en-US" altLang="zh-CN" sz="800" dirty="0">
                <a:solidFill>
                  <a:schemeClr val="bg1"/>
                </a:solidFill>
              </a:rPr>
              <a:t>2</a:t>
            </a:r>
            <a:r>
              <a:rPr lang="zh-CN" altLang="en-US" sz="800" dirty="0">
                <a:solidFill>
                  <a:schemeClr val="bg1"/>
                </a:solidFill>
              </a:rPr>
              <a:t>月</a:t>
            </a:r>
            <a:r>
              <a:rPr lang="en-US" altLang="zh-CN" sz="800" dirty="0">
                <a:solidFill>
                  <a:schemeClr val="bg1"/>
                </a:solidFill>
              </a:rPr>
              <a:t>15</a:t>
            </a:r>
            <a:r>
              <a:rPr lang="zh-CN" altLang="en-US" sz="800" dirty="0">
                <a:solidFill>
                  <a:schemeClr val="bg1"/>
                </a:solidFill>
              </a:rPr>
              <a:t>日</a:t>
            </a:r>
            <a:endParaRPr lang="zh-CN" altLang="en-US" sz="800" dirty="0">
              <a:solidFill>
                <a:schemeClr val="bg1"/>
              </a:solidFill>
            </a:endParaRPr>
          </a:p>
        </p:txBody>
      </p:sp>
      <p:pic>
        <p:nvPicPr>
          <p:cNvPr id="7" name="图片 6" descr="图片1"/>
          <p:cNvPicPr>
            <a:picLocks noChangeAspect="1"/>
          </p:cNvPicPr>
          <p:nvPr userDrawn="1"/>
        </p:nvPicPr>
        <p:blipFill>
          <a:blip r:embed="rId3"/>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4BF658-92DE-41E4-96C7-900576061B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406078-F5A8-42EF-8E18-849E4FE107C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4BF658-92DE-41E4-96C7-900576061B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406078-F5A8-42EF-8E18-849E4FE107C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4BF658-92DE-41E4-96C7-900576061B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406078-F5A8-42EF-8E18-849E4FE107C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Section break">
    <p:spTree>
      <p:nvGrpSpPr>
        <p:cNvPr id="1" name=""/>
        <p:cNvGrpSpPr/>
        <p:nvPr/>
      </p:nvGrpSpPr>
      <p:grpSpPr>
        <a:xfrm>
          <a:off x="0" y="0"/>
          <a:ext cx="0" cy="0"/>
          <a:chOff x="0" y="0"/>
          <a:chExt cx="0" cy="0"/>
        </a:xfrm>
      </p:grpSpPr>
      <p:sp>
        <p:nvSpPr>
          <p:cNvPr id="13" name="Title 1"/>
          <p:cNvSpPr>
            <a:spLocks noGrp="1"/>
          </p:cNvSpPr>
          <p:nvPr>
            <p:ph type="ctrTitle"/>
          </p:nvPr>
        </p:nvSpPr>
        <p:spPr>
          <a:xfrm>
            <a:off x="4268836" y="3100764"/>
            <a:ext cx="6673241" cy="1140661"/>
          </a:xfrm>
        </p:spPr>
        <p:txBody>
          <a:bodyPr anchor="b"/>
          <a:lstStyle>
            <a:lvl1pPr algn="l">
              <a:defRPr sz="4600" b="1">
                <a:solidFill>
                  <a:schemeClr val="tx1"/>
                </a:solidFill>
                <a:latin typeface="+mj-ea"/>
                <a:ea typeface="+mj-ea"/>
              </a:defRPr>
            </a:lvl1pPr>
          </a:lstStyle>
          <a:p>
            <a:r>
              <a:rPr lang="en-US"/>
              <a:t>Click to edit Master title style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endParaRPr lang="en-GB" dirty="0"/>
          </a:p>
        </p:txBody>
      </p:sp>
      <p:sp>
        <p:nvSpPr>
          <p:cNvPr id="7" name="Text Placeholder 12"/>
          <p:cNvSpPr>
            <a:spLocks noGrp="1"/>
          </p:cNvSpPr>
          <p:nvPr>
            <p:ph type="body" sz="quarter" idx="11"/>
          </p:nvPr>
        </p:nvSpPr>
        <p:spPr>
          <a:xfrm>
            <a:off x="527053" y="1440003"/>
            <a:ext cx="11137900" cy="4437090"/>
          </a:xfrm>
          <a:prstGeom prst="rect">
            <a:avLst/>
          </a:prstGeom>
        </p:spPr>
        <p:txBody>
          <a:bodyPr lIns="0" tIns="0" rIns="0" bIns="0"/>
          <a:lstStyle>
            <a:lvl1pPr marL="0" indent="0">
              <a:lnSpc>
                <a:spcPct val="100000"/>
              </a:lnSpc>
              <a:spcBef>
                <a:spcPts val="400"/>
              </a:spcBef>
              <a:spcAft>
                <a:spcPts val="400"/>
              </a:spcAft>
              <a:buClr>
                <a:schemeClr val="accent2"/>
              </a:buClr>
              <a:buFontTx/>
              <a:buNone/>
              <a:defRPr sz="1800" b="1">
                <a:solidFill>
                  <a:schemeClr val="accent2"/>
                </a:solidFill>
                <a:latin typeface="+mn-ea"/>
                <a:ea typeface="+mn-ea"/>
              </a:defRPr>
            </a:lvl1pPr>
            <a:lvl2pPr marL="0" indent="-215900">
              <a:lnSpc>
                <a:spcPct val="100000"/>
              </a:lnSpc>
              <a:spcBef>
                <a:spcPts val="200"/>
              </a:spcBef>
              <a:spcAft>
                <a:spcPts val="200"/>
              </a:spcAft>
              <a:buClr>
                <a:schemeClr val="accent2"/>
              </a:buClr>
              <a:buFont typeface="Arial" panose="020B0604020202020204" pitchFamily="34" charset="0"/>
              <a:buChar char="•"/>
              <a:defRPr sz="1400">
                <a:latin typeface="+mn-ea"/>
                <a:ea typeface="+mn-ea"/>
              </a:defRPr>
            </a:lvl2pPr>
            <a:lvl3pPr marL="504190" indent="-215900">
              <a:lnSpc>
                <a:spcPct val="100000"/>
              </a:lnSpc>
              <a:spcBef>
                <a:spcPts val="400"/>
              </a:spcBef>
              <a:spcAft>
                <a:spcPts val="400"/>
              </a:spcAft>
              <a:buClr>
                <a:schemeClr val="accent2"/>
              </a:buClr>
              <a:buFont typeface="Arial" panose="020B0604020202020204" pitchFamily="34" charset="0"/>
              <a:buChar char="̶"/>
              <a:defRPr sz="1400">
                <a:latin typeface="+mn-ea"/>
                <a:ea typeface="+mn-ea"/>
              </a:defRPr>
            </a:lvl3pPr>
            <a:lvl4pPr marL="791845" indent="-215900">
              <a:lnSpc>
                <a:spcPct val="100000"/>
              </a:lnSpc>
              <a:spcBef>
                <a:spcPts val="400"/>
              </a:spcBef>
              <a:spcAft>
                <a:spcPts val="400"/>
              </a:spcAft>
              <a:buClr>
                <a:schemeClr val="accent2"/>
              </a:buClr>
              <a:buFont typeface="Wingdings" panose="05000000000000000000" pitchFamily="2" charset="2"/>
              <a:buChar char="§"/>
              <a:defRPr sz="1400">
                <a:latin typeface="+mn-ea"/>
                <a:ea typeface="+mn-ea"/>
              </a:defRPr>
            </a:lvl4pPr>
            <a:lvl5pPr marL="1043940" indent="-252095">
              <a:lnSpc>
                <a:spcPct val="100000"/>
              </a:lnSpc>
              <a:spcBef>
                <a:spcPts val="500"/>
              </a:spcBef>
              <a:spcAft>
                <a:spcPts val="500"/>
              </a:spcAft>
              <a:buClr>
                <a:schemeClr val="accent2"/>
              </a:buClr>
              <a:buFont typeface="Wingdings" panose="05000000000000000000" pitchFamily="2" charset="2"/>
              <a:buChar char="v"/>
              <a:defRPr sz="1400">
                <a:latin typeface="+mn-ea"/>
                <a:ea typeface="+mn-ea"/>
              </a:defRPr>
            </a:lvl5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84163" y="380144"/>
            <a:ext cx="11353921" cy="391013"/>
          </a:xfrm>
        </p:spPr>
        <p:txBody>
          <a:bodyPr anchor="b">
            <a:noAutofit/>
          </a:bodyPr>
          <a:lstStyle>
            <a:lvl1pPr>
              <a:lnSpc>
                <a:spcPct val="100000"/>
              </a:lnSpc>
              <a:defRPr sz="2800" b="1">
                <a:solidFill>
                  <a:srgbClr val="11345A"/>
                </a:solidFill>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284162" y="999148"/>
            <a:ext cx="11353921" cy="1707390"/>
          </a:xfrm>
        </p:spPr>
        <p:txBody>
          <a:bodyPr>
            <a:spAutoFit/>
          </a:bodyPr>
          <a:lstStyle>
            <a:lvl1pPr>
              <a:lnSpc>
                <a:spcPct val="120000"/>
              </a:lnSpc>
              <a:spcBef>
                <a:spcPts val="600"/>
              </a:spcBef>
              <a:defRPr sz="1600"/>
            </a:lvl1pPr>
            <a:lvl2pPr>
              <a:lnSpc>
                <a:spcPct val="120000"/>
              </a:lnSpc>
              <a:spcBef>
                <a:spcPts val="600"/>
              </a:spcBef>
              <a:defRPr sz="1400"/>
            </a:lvl2pPr>
            <a:lvl3pPr>
              <a:lnSpc>
                <a:spcPct val="120000"/>
              </a:lnSpc>
              <a:spcBef>
                <a:spcPts val="600"/>
              </a:spcBef>
              <a:defRPr sz="1400"/>
            </a:lvl3pPr>
            <a:lvl4pPr>
              <a:lnSpc>
                <a:spcPct val="120000"/>
              </a:lnSpc>
              <a:spcBef>
                <a:spcPts val="600"/>
              </a:spcBef>
              <a:defRPr sz="1400"/>
            </a:lvl4pPr>
            <a:lvl5pPr>
              <a:lnSpc>
                <a:spcPct val="120000"/>
              </a:lnSpc>
              <a:spcBef>
                <a:spcPts val="600"/>
              </a:spcBef>
              <a:defRPr sz="1400"/>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灯片编号占位符 5"/>
          <p:cNvSpPr>
            <a:spLocks noGrp="1"/>
          </p:cNvSpPr>
          <p:nvPr>
            <p:ph type="sldNum" sz="quarter" idx="12"/>
          </p:nvPr>
        </p:nvSpPr>
        <p:spPr>
          <a:xfrm>
            <a:off x="11638084" y="6356349"/>
            <a:ext cx="553916" cy="365125"/>
          </a:xfrm>
        </p:spPr>
        <p:txBody>
          <a:bodyPr/>
          <a:lstStyle/>
          <a:p>
            <a:fld id="{1A4E4398-E31E-491C-BFE0-68BAF9E2C175}" type="slidenum">
              <a:rPr lang="zh-CN" altLang="en-US" smtClean="0"/>
            </a:fld>
            <a:endParaRPr lang="zh-CN" altLang="en-US"/>
          </a:p>
        </p:txBody>
      </p:sp>
      <p:sp>
        <p:nvSpPr>
          <p:cNvPr id="8" name="文本占位符 7"/>
          <p:cNvSpPr>
            <a:spLocks noGrp="1"/>
          </p:cNvSpPr>
          <p:nvPr>
            <p:ph type="body" sz="quarter" idx="13"/>
          </p:nvPr>
        </p:nvSpPr>
        <p:spPr>
          <a:xfrm>
            <a:off x="284163" y="6477855"/>
            <a:ext cx="10377487" cy="243619"/>
          </a:xfrm>
        </p:spPr>
        <p:txBody>
          <a:bodyPr anchor="b">
            <a:noAutofit/>
          </a:bodyPr>
          <a:lstStyle>
            <a:lvl1pPr marL="0" indent="0">
              <a:spcBef>
                <a:spcPts val="0"/>
              </a:spcBef>
              <a:buNone/>
              <a:defRPr sz="100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587377" y="64680"/>
            <a:ext cx="11017248" cy="653778"/>
          </a:xfrm>
        </p:spPr>
        <p:txBody>
          <a:bodyPr>
            <a:noAutofit/>
          </a:bodyPr>
          <a:lstStyle>
            <a:lvl1pPr>
              <a:defRPr sz="2400" b="1">
                <a:solidFill>
                  <a:schemeClr val="accent1"/>
                </a:solidFill>
              </a:defRPr>
            </a:lvl1pPr>
          </a:lstStyle>
          <a:p>
            <a:r>
              <a:rPr lang="zh-CN" altLang="en-US" dirty="0"/>
              <a:t>单击此处编辑母版标题样式</a:t>
            </a:r>
            <a:endParaRPr lang="zh-CN" altLang="en-US" dirty="0"/>
          </a:p>
        </p:txBody>
      </p:sp>
      <p:sp>
        <p:nvSpPr>
          <p:cNvPr id="5" name="灯片编号占位符 4"/>
          <p:cNvSpPr>
            <a:spLocks noGrp="1"/>
          </p:cNvSpPr>
          <p:nvPr>
            <p:ph type="sldNum" sz="quarter" idx="12"/>
          </p:nvPr>
        </p:nvSpPr>
        <p:spPr>
          <a:xfrm>
            <a:off x="11487727" y="6291695"/>
            <a:ext cx="704273" cy="365125"/>
          </a:xfrm>
        </p:spPr>
        <p:txBody>
          <a:bodyPr/>
          <a:lstStyle/>
          <a:p>
            <a:fld id="{EB6AC1FF-C1F4-411F-87B5-D92CDE1A5415}" type="slidenum">
              <a:rPr lang="zh-CN" altLang="en-US" smtClean="0"/>
            </a:fld>
            <a:endParaRPr lang="zh-CN" altLang="en-US"/>
          </a:p>
        </p:txBody>
      </p:sp>
      <p:sp>
        <p:nvSpPr>
          <p:cNvPr id="8" name="文本占位符 7"/>
          <p:cNvSpPr>
            <a:spLocks noGrp="1"/>
          </p:cNvSpPr>
          <p:nvPr>
            <p:ph type="body" sz="quarter" idx="13" hasCustomPrompt="1"/>
          </p:nvPr>
        </p:nvSpPr>
        <p:spPr>
          <a:xfrm>
            <a:off x="199449" y="6395539"/>
            <a:ext cx="11017249" cy="325936"/>
          </a:xfrm>
        </p:spPr>
        <p:txBody>
          <a:bodyPr anchor="b" anchorCtr="0">
            <a:noAutofit/>
          </a:bodyPr>
          <a:lstStyle>
            <a:lvl1pPr marL="0" indent="0">
              <a:lnSpc>
                <a:spcPct val="100000"/>
              </a:lnSpc>
              <a:spcBef>
                <a:spcPts val="0"/>
              </a:spcBef>
              <a:buNone/>
              <a:defRPr sz="800"/>
            </a:lvl1pPr>
          </a:lstStyle>
          <a:p>
            <a:pPr lvl="0"/>
            <a:r>
              <a:rPr lang="zh-CN" altLang="en-US" dirty="0"/>
              <a:t>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587377" y="64680"/>
            <a:ext cx="11017248" cy="653778"/>
          </a:xfrm>
        </p:spPr>
        <p:txBody>
          <a:bodyPr>
            <a:noAutofit/>
          </a:bodyPr>
          <a:lstStyle>
            <a:lvl1pPr>
              <a:defRPr sz="2400" b="1">
                <a:solidFill>
                  <a:srgbClr val="073370"/>
                </a:solidFill>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A4D6C26C-501D-4E5F-92BA-7AB5179DC636}"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6AC1FF-C1F4-411F-87B5-D92CDE1A5415}" type="slidenum">
              <a:rPr lang="zh-CN" altLang="en-US" smtClean="0"/>
            </a:fld>
            <a:endParaRPr lang="zh-CN" altLang="en-US"/>
          </a:p>
        </p:txBody>
      </p:sp>
      <p:sp>
        <p:nvSpPr>
          <p:cNvPr id="8" name="文本占位符 7"/>
          <p:cNvSpPr>
            <a:spLocks noGrp="1"/>
          </p:cNvSpPr>
          <p:nvPr>
            <p:ph type="body" sz="quarter" idx="13" hasCustomPrompt="1"/>
          </p:nvPr>
        </p:nvSpPr>
        <p:spPr>
          <a:xfrm>
            <a:off x="587376" y="6479812"/>
            <a:ext cx="11017249" cy="325936"/>
          </a:xfrm>
        </p:spPr>
        <p:txBody>
          <a:bodyPr anchor="b" anchorCtr="0">
            <a:noAutofit/>
          </a:bodyPr>
          <a:lstStyle>
            <a:lvl1pPr marL="0" indent="0">
              <a:lnSpc>
                <a:spcPct val="100000"/>
              </a:lnSpc>
              <a:spcBef>
                <a:spcPts val="0"/>
              </a:spcBef>
              <a:buNone/>
              <a:defRPr sz="800"/>
            </a:lvl1pPr>
          </a:lstStyle>
          <a:p>
            <a:pPr lvl="0"/>
            <a:r>
              <a:rPr lang="zh-CN" altLang="en-US" dirty="0"/>
              <a:t>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研究">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587375" y="106844"/>
            <a:ext cx="11017250" cy="682245"/>
          </a:xfrm>
        </p:spPr>
        <p:txBody>
          <a:bodyPr anchor="ctr" anchorCtr="0">
            <a:noAutofit/>
          </a:bodyPr>
          <a:lstStyle>
            <a:lvl1pPr marL="0" indent="0">
              <a:lnSpc>
                <a:spcPct val="100000"/>
              </a:lnSpc>
              <a:spcBef>
                <a:spcPts val="0"/>
              </a:spcBef>
              <a:buNone/>
              <a:defRPr sz="2400" b="1">
                <a:solidFill>
                  <a:srgbClr val="002060"/>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7" name="文本占位符 7"/>
          <p:cNvSpPr>
            <a:spLocks noGrp="1"/>
          </p:cNvSpPr>
          <p:nvPr>
            <p:ph type="body" sz="quarter" idx="13" hasCustomPrompt="1"/>
          </p:nvPr>
        </p:nvSpPr>
        <p:spPr>
          <a:xfrm>
            <a:off x="587376" y="6384276"/>
            <a:ext cx="10117569" cy="325936"/>
          </a:xfrm>
        </p:spPr>
        <p:txBody>
          <a:bodyPr anchor="b" anchorCtr="0">
            <a:noAutofit/>
          </a:bodyPr>
          <a:lstStyle>
            <a:lvl1pPr marL="0" indent="0">
              <a:lnSpc>
                <a:spcPct val="100000"/>
              </a:lnSpc>
              <a:spcBef>
                <a:spcPts val="0"/>
              </a:spcBef>
              <a:buNone/>
              <a:defRPr sz="8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2400"/>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376363"/>
            <a:ext cx="10515600" cy="46434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8" name="内容占位符 7"/>
          <p:cNvSpPr>
            <a:spLocks noGrp="1"/>
          </p:cNvSpPr>
          <p:nvPr>
            <p:ph sz="quarter" idx="10" hasCustomPrompt="1"/>
          </p:nvPr>
        </p:nvSpPr>
        <p:spPr>
          <a:xfrm>
            <a:off x="825500" y="6176963"/>
            <a:ext cx="9774076" cy="471487"/>
          </a:xfrm>
        </p:spPr>
        <p:txBody>
          <a:bodyPr>
            <a:normAutofit/>
          </a:bodyPr>
          <a:lstStyle>
            <a:lvl1pPr marL="179705" indent="-179705" algn="l">
              <a:lnSpc>
                <a:spcPct val="100000"/>
              </a:lnSpc>
              <a:spcBef>
                <a:spcPts val="100"/>
              </a:spcBef>
              <a:buFont typeface="+mj-lt"/>
              <a:buAutoNum type="arabicPeriod"/>
              <a:defRPr sz="700">
                <a:solidFill>
                  <a:schemeClr val="tx1">
                    <a:lumMod val="65000"/>
                    <a:lumOff val="35000"/>
                  </a:schemeClr>
                </a:solidFill>
              </a:defRPr>
            </a:lvl1pPr>
          </a:lstStyle>
          <a:p>
            <a:pPr lvl="0"/>
            <a:r>
              <a:rPr lang="zh-CN" altLang="en-US" dirty="0"/>
              <a:t>参考文献</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5500" y="368300"/>
            <a:ext cx="10515600" cy="5689600"/>
          </a:xfrm>
        </p:spPr>
        <p:txBody>
          <a:bodyPr anchor="ctr">
            <a:normAutofit/>
          </a:bodyPr>
          <a:lstStyle>
            <a:lvl1pPr algn="ctr">
              <a:lnSpc>
                <a:spcPct val="150000"/>
              </a:lnSpc>
              <a:defRPr sz="4800">
                <a:solidFill>
                  <a:srgbClr val="203661"/>
                </a:solidFill>
              </a:defRPr>
            </a:lvl1pPr>
          </a:lstStyle>
          <a:p>
            <a:r>
              <a:rPr lang="zh-CN" altLang="en-US"/>
              <a:t>单击此处编辑母版标题样式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4BF658-92DE-41E4-96C7-900576061B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406078-F5A8-42EF-8E18-849E4FE107C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4BF658-92DE-41E4-96C7-900576061B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406078-F5A8-42EF-8E18-849E4FE107C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64BF658-92DE-41E4-96C7-900576061BD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3406078-F5A8-42EF-8E18-849E4FE107C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文献">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4" name="内容占位符 7"/>
          <p:cNvSpPr>
            <a:spLocks noGrp="1"/>
          </p:cNvSpPr>
          <p:nvPr>
            <p:ph sz="quarter" idx="10" hasCustomPrompt="1"/>
          </p:nvPr>
        </p:nvSpPr>
        <p:spPr>
          <a:xfrm>
            <a:off x="825500" y="6176963"/>
            <a:ext cx="9774076" cy="471487"/>
          </a:xfrm>
        </p:spPr>
        <p:txBody>
          <a:bodyPr>
            <a:normAutofit/>
          </a:bodyPr>
          <a:lstStyle>
            <a:lvl1pPr marL="179705" indent="-179705" algn="l">
              <a:lnSpc>
                <a:spcPct val="100000"/>
              </a:lnSpc>
              <a:spcBef>
                <a:spcPts val="100"/>
              </a:spcBef>
              <a:buFont typeface="+mj-lt"/>
              <a:buAutoNum type="arabicPeriod"/>
              <a:defRPr sz="700">
                <a:solidFill>
                  <a:schemeClr val="tx1">
                    <a:lumMod val="65000"/>
                    <a:lumOff val="35000"/>
                  </a:schemeClr>
                </a:solidFill>
              </a:defRPr>
            </a:lvl1pPr>
          </a:lstStyle>
          <a:p>
            <a:pPr lvl="0"/>
            <a:r>
              <a:rPr lang="zh-CN" altLang="en-US" dirty="0"/>
              <a:t>参考文献</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64BF658-92DE-41E4-96C7-900576061B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3406078-F5A8-42EF-8E18-849E4FE107C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4BF658-92DE-41E4-96C7-900576061B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406078-F5A8-42EF-8E18-849E4FE107C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vmlDrawing" Target="../drawings/vmlDrawing1.vml"/><Relationship Id="rId23" Type="http://schemas.openxmlformats.org/officeDocument/2006/relationships/image" Target="../media/image5.png"/><Relationship Id="rId22" Type="http://schemas.openxmlformats.org/officeDocument/2006/relationships/image" Target="../media/image4.jpeg"/><Relationship Id="rId21" Type="http://schemas.openxmlformats.org/officeDocument/2006/relationships/image" Target="../media/image3.emf"/><Relationship Id="rId20" Type="http://schemas.openxmlformats.org/officeDocument/2006/relationships/oleObject" Target="../embeddings/oleObject1.bin"/><Relationship Id="rId2" Type="http://schemas.openxmlformats.org/officeDocument/2006/relationships/slideLayout" Target="../slideLayouts/slideLayout2.xml"/><Relationship Id="rId19" Type="http://schemas.openxmlformats.org/officeDocument/2006/relationships/tags" Target="../tags/tag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1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幻灯片" r:id="rId20" imgW="5715" imgH="5715" progId="TCLayout.ActiveDocument.1">
                  <p:embed/>
                </p:oleObj>
              </mc:Choice>
              <mc:Fallback>
                <p:oleObj name="think-cell 幻灯片" r:id="rId20" imgW="5715" imgH="5715" progId="TCLayout.ActiveDocument.1">
                  <p:embed/>
                  <p:pic>
                    <p:nvPicPr>
                      <p:cNvPr id="0" name="图片 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3" name="标题占位符 1"/>
          <p:cNvSpPr>
            <a:spLocks noGrp="1"/>
          </p:cNvSpPr>
          <p:nvPr>
            <p:ph type="title"/>
          </p:nvPr>
        </p:nvSpPr>
        <p:spPr>
          <a:xfrm>
            <a:off x="838200" y="377417"/>
            <a:ext cx="10515600" cy="7493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5" name="文本占位符 4"/>
          <p:cNvSpPr>
            <a:spLocks noGrp="1"/>
          </p:cNvSpPr>
          <p:nvPr>
            <p:ph type="body" idx="1"/>
          </p:nvPr>
        </p:nvSpPr>
        <p:spPr>
          <a:xfrm>
            <a:off x="838200" y="1376364"/>
            <a:ext cx="10515600" cy="4681536"/>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6" name="图片 5"/>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1"/>
            <a:ext cx="12192000" cy="6860419"/>
          </a:xfrm>
          <a:prstGeom prst="rect">
            <a:avLst/>
          </a:prstGeom>
        </p:spPr>
      </p:pic>
      <p:pic>
        <p:nvPicPr>
          <p:cNvPr id="7" name="图片 6"/>
          <p:cNvPicPr>
            <a:picLocks noChangeAspect="1"/>
          </p:cNvPicPr>
          <p:nvPr userDrawn="1"/>
        </p:nvPicPr>
        <p:blipFill>
          <a:blip r:embed="rId23"/>
          <a:stretch>
            <a:fillRect/>
          </a:stretch>
        </p:blipFill>
        <p:spPr>
          <a:xfrm>
            <a:off x="10224893" y="5838825"/>
            <a:ext cx="1819275" cy="6762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100000"/>
        </a:lnSpc>
        <a:spcBef>
          <a:spcPct val="0"/>
        </a:spcBef>
        <a:buNone/>
        <a:defRPr sz="2400" b="1" kern="1200">
          <a:solidFill>
            <a:srgbClr val="203661"/>
          </a:solidFill>
          <a:latin typeface="+mj-lt"/>
          <a:ea typeface="+mj-ea"/>
          <a:cs typeface="+mj-cs"/>
        </a:defRPr>
      </a:lvl1pPr>
    </p:titleStyle>
    <p:body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chart" Target="../charts/chart3.xml"/><Relationship Id="rId12" Type="http://schemas.openxmlformats.org/officeDocument/2006/relationships/comments" Target="../comments/comment7.xml"/><Relationship Id="rId11" Type="http://schemas.openxmlformats.org/officeDocument/2006/relationships/slideLayout" Target="../slideLayouts/slideLayout18.xml"/><Relationship Id="rId10" Type="http://schemas.openxmlformats.org/officeDocument/2006/relationships/image" Target="../media/image20.png"/><Relationship Id="rId1"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4" Type="http://schemas.openxmlformats.org/officeDocument/2006/relationships/comments" Target="../comments/comment9.xml"/><Relationship Id="rId3" Type="http://schemas.openxmlformats.org/officeDocument/2006/relationships/slideLayout" Target="../slideLayouts/slideLayout2.xml"/><Relationship Id="rId2" Type="http://schemas.openxmlformats.org/officeDocument/2006/relationships/chart" Target="../charts/chart5.xml"/><Relationship Id="rId1"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7" Type="http://schemas.openxmlformats.org/officeDocument/2006/relationships/comments" Target="../comments/comment11.xml"/><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sv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4" Type="http://schemas.openxmlformats.org/officeDocument/2006/relationships/comments" Target="../comments/comment12.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sv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5" Type="http://schemas.openxmlformats.org/officeDocument/2006/relationships/comments" Target="../comments/comment15.xml"/><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chart" Target="../charts/chart6.xml"/></Relationships>
</file>

<file path=ppt/slides/_rels/slide21.xml.rels><?xml version="1.0" encoding="UTF-8" standalone="yes"?>
<Relationships xmlns="http://schemas.openxmlformats.org/package/2006/relationships"><Relationship Id="rId5" Type="http://schemas.openxmlformats.org/officeDocument/2006/relationships/comments" Target="../comments/comment16.xml"/><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chart" Target="../charts/chart7.xml"/></Relationships>
</file>

<file path=ppt/slides/_rels/slide22.xml.rels><?xml version="1.0" encoding="UTF-8" standalone="yes"?>
<Relationships xmlns="http://schemas.openxmlformats.org/package/2006/relationships"><Relationship Id="rId7" Type="http://schemas.openxmlformats.org/officeDocument/2006/relationships/comments" Target="../comments/comment17.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tags" Target="../tags/tag9.xml"/><Relationship Id="rId2" Type="http://schemas.openxmlformats.org/officeDocument/2006/relationships/image" Target="../media/image31.png"/><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4" Type="http://schemas.openxmlformats.org/officeDocument/2006/relationships/comments" Target="../comments/comment18.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svg"/><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4" Type="http://schemas.openxmlformats.org/officeDocument/2006/relationships/comments" Target="../comments/comment19.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4" Type="http://schemas.openxmlformats.org/officeDocument/2006/relationships/comments" Target="../comments/comment20.xml"/><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7.xml.rels><?xml version="1.0" encoding="UTF-8" standalone="yes"?>
<Relationships xmlns="http://schemas.openxmlformats.org/package/2006/relationships"><Relationship Id="rId4" Type="http://schemas.openxmlformats.org/officeDocument/2006/relationships/comments" Target="../comments/comment21.xml"/><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vmlDrawing" Target="../drawings/vmlDrawing3.vml"/><Relationship Id="rId5" Type="http://schemas.openxmlformats.org/officeDocument/2006/relationships/slideLayout" Target="../slideLayouts/slideLayout17.xml"/><Relationship Id="rId4" Type="http://schemas.openxmlformats.org/officeDocument/2006/relationships/tags" Target="../tags/tag4.xml"/><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slideLayout" Target="../slideLayouts/slideLayout16.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7" Type="http://schemas.openxmlformats.org/officeDocument/2006/relationships/comments" Target="../comments/comment4.xml"/><Relationship Id="rId6" Type="http://schemas.openxmlformats.org/officeDocument/2006/relationships/notesSlide" Target="../notesSlides/notesSlide2.xml"/><Relationship Id="rId5" Type="http://schemas.openxmlformats.org/officeDocument/2006/relationships/vmlDrawing" Target="../drawings/vmlDrawing4.vml"/><Relationship Id="rId4" Type="http://schemas.openxmlformats.org/officeDocument/2006/relationships/slideLayout" Target="../slideLayouts/slideLayout18.xml"/><Relationship Id="rId3" Type="http://schemas.openxmlformats.org/officeDocument/2006/relationships/image" Target="../media/image3.emf"/><Relationship Id="rId2" Type="http://schemas.openxmlformats.org/officeDocument/2006/relationships/oleObject" Target="../embeddings/oleObject4.bin"/><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7" Type="http://schemas.openxmlformats.org/officeDocument/2006/relationships/comments" Target="../comments/comment6.xml"/><Relationship Id="rId6"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幻灯片" r:id="rId2" imgW="5715" imgH="5715" progId="TCLayout.ActiveDocument.1">
                  <p:embed/>
                </p:oleObj>
              </mc:Choice>
              <mc:Fallback>
                <p:oleObj name="think-cell 幻灯片" r:id="rId2" imgW="5715" imgH="5715" progId="TCLayout.ActiveDocument.1">
                  <p:embed/>
                  <p:pic>
                    <p:nvPicPr>
                      <p:cNvPr id="0" name="图片 9217"/>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8" name="标题 4"/>
          <p:cNvSpPr>
            <a:spLocks noGrp="1"/>
          </p:cNvSpPr>
          <p:nvPr>
            <p:ph type="title"/>
          </p:nvPr>
        </p:nvSpPr>
        <p:spPr>
          <a:xfrm>
            <a:off x="929775" y="774756"/>
            <a:ext cx="10515600" cy="1901537"/>
          </a:xfrm>
        </p:spPr>
        <p:txBody>
          <a:bodyPr vert="horz">
            <a:normAutofit/>
          </a:bodyPr>
          <a:lstStyle/>
          <a:p>
            <a:pPr lvl="0" algn="ctr">
              <a:spcBef>
                <a:spcPts val="1000"/>
              </a:spcBef>
            </a:pPr>
            <a:r>
              <a:rPr lang="zh-CN" altLang="en-US" sz="4000" dirty="0">
                <a:solidFill>
                  <a:srgbClr val="F5C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关注</a:t>
            </a:r>
            <a:r>
              <a:rPr lang="en-US" altLang="zh-CN" sz="4000" dirty="0">
                <a:solidFill>
                  <a:srgbClr val="F5C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CHB</a:t>
            </a:r>
            <a:r>
              <a:rPr lang="zh-CN" altLang="en-US" sz="4000" dirty="0">
                <a:solidFill>
                  <a:srgbClr val="F5C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患者中低病毒血症的优化管理，</a:t>
            </a:r>
            <a:br>
              <a:rPr lang="en-US" altLang="zh-CN" sz="4000" dirty="0">
                <a:solidFill>
                  <a:srgbClr val="F5C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br>
            <a:r>
              <a:rPr lang="zh-CN" altLang="en-US" sz="4000" dirty="0">
                <a:solidFill>
                  <a:srgbClr val="F5C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疗效与安全“双剑合璧</a:t>
            </a:r>
            <a:endParaRPr sz="4000" dirty="0">
              <a:solidFill>
                <a:srgbClr val="F5C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16734" y="6488668"/>
            <a:ext cx="6097836" cy="369332"/>
          </a:xfrm>
          <a:prstGeom prst="rect">
            <a:avLst/>
          </a:prstGeom>
          <a:noFill/>
        </p:spPr>
        <p:txBody>
          <a:bodyPr wrap="square">
            <a:spAutoFit/>
          </a:bodyPr>
          <a:lstStyle/>
          <a:p>
            <a:r>
              <a:rPr lang="en-US" altLang="zh-CN" b="0" i="0" dirty="0">
                <a:solidFill>
                  <a:schemeClr val="bg1"/>
                </a:solidFill>
                <a:effectLst/>
                <a:latin typeface="Arial" panose="020B0604020202020204" pitchFamily="34" charset="0"/>
              </a:rPr>
              <a:t>CN-VEM-0120</a:t>
            </a:r>
            <a:endParaRPr lang="zh-CN"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kumimoji="1" lang="zh-CN" altLang="en-US" dirty="0">
                <a:latin typeface="Arial" panose="020B0604020202020204" pitchFamily="34" charset="0"/>
                <a:cs typeface="+mn-ea"/>
                <a:sym typeface="Arial" panose="020B0604020202020204" pitchFamily="34" charset="0"/>
              </a:rPr>
              <a:t>换药至</a:t>
            </a:r>
            <a:r>
              <a:rPr kumimoji="1" lang="en-US" altLang="zh-CN" dirty="0">
                <a:latin typeface="Arial" panose="020B0604020202020204" pitchFamily="34" charset="0"/>
                <a:cs typeface="+mn-ea"/>
                <a:sym typeface="Arial" panose="020B0604020202020204" pitchFamily="34" charset="0"/>
              </a:rPr>
              <a:t>TAF</a:t>
            </a:r>
            <a:r>
              <a:rPr kumimoji="1" lang="zh-CN" altLang="en-US" dirty="0">
                <a:latin typeface="Arial" panose="020B0604020202020204" pitchFamily="34" charset="0"/>
                <a:cs typeface="+mn-ea"/>
                <a:sym typeface="Arial" panose="020B0604020202020204" pitchFamily="34" charset="0"/>
              </a:rPr>
              <a:t>治疗</a:t>
            </a:r>
            <a:r>
              <a:rPr kumimoji="1" lang="en-US" altLang="zh-CN" dirty="0">
                <a:latin typeface="Arial" panose="020B0604020202020204" pitchFamily="34" charset="0"/>
                <a:cs typeface="+mn-ea"/>
                <a:sym typeface="Arial" panose="020B0604020202020204" pitchFamily="34" charset="0"/>
              </a:rPr>
              <a:t>24</a:t>
            </a:r>
            <a:r>
              <a:rPr kumimoji="1" lang="zh-CN" altLang="en-US" dirty="0">
                <a:latin typeface="Arial" panose="020B0604020202020204" pitchFamily="34" charset="0"/>
                <a:cs typeface="+mn-ea"/>
                <a:sym typeface="Arial" panose="020B0604020202020204" pitchFamily="34" charset="0"/>
              </a:rPr>
              <a:t>周，患者的</a:t>
            </a:r>
            <a:r>
              <a:rPr kumimoji="1" lang="en-US" altLang="zh-CN" dirty="0">
                <a:latin typeface="Arial" panose="020B0604020202020204" pitchFamily="34" charset="0"/>
                <a:cs typeface="+mn-ea"/>
                <a:sym typeface="Arial" panose="020B0604020202020204" pitchFamily="34" charset="0"/>
              </a:rPr>
              <a:t>ALT</a:t>
            </a:r>
            <a:r>
              <a:rPr kumimoji="1" lang="zh-CN" altLang="en-US" dirty="0">
                <a:latin typeface="Arial" panose="020B0604020202020204" pitchFamily="34" charset="0"/>
                <a:cs typeface="+mn-ea"/>
                <a:sym typeface="Arial" panose="020B0604020202020204" pitchFamily="34" charset="0"/>
              </a:rPr>
              <a:t>复常率显著高于继续使用</a:t>
            </a:r>
            <a:r>
              <a:rPr kumimoji="1" lang="en-US" altLang="zh-CN" dirty="0">
                <a:latin typeface="Arial" panose="020B0604020202020204" pitchFamily="34" charset="0"/>
                <a:cs typeface="+mn-ea"/>
                <a:sym typeface="Arial" panose="020B0604020202020204" pitchFamily="34" charset="0"/>
              </a:rPr>
              <a:t>ETV</a:t>
            </a:r>
            <a:r>
              <a:rPr kumimoji="1" lang="zh-CN" altLang="en-US" dirty="0">
                <a:latin typeface="Arial" panose="020B0604020202020204" pitchFamily="34" charset="0"/>
                <a:cs typeface="+mn-ea"/>
                <a:sym typeface="Arial" panose="020B0604020202020204" pitchFamily="34" charset="0"/>
              </a:rPr>
              <a:t>的患者</a:t>
            </a:r>
            <a:r>
              <a:rPr kumimoji="1" lang="zh-CN" altLang="en-US" baseline="30000" dirty="0">
                <a:latin typeface="Arial" panose="020B0604020202020204" pitchFamily="34" charset="0"/>
                <a:cs typeface="+mn-ea"/>
                <a:sym typeface="Arial" panose="020B0604020202020204" pitchFamily="34" charset="0"/>
              </a:rPr>
              <a:t>*</a:t>
            </a:r>
            <a:endParaRPr lang="zh-CN" altLang="en-US" baseline="30000" dirty="0">
              <a:latin typeface="Arial" panose="020B0604020202020204" pitchFamily="34" charset="0"/>
              <a:sym typeface="Arial" panose="020B0604020202020204" pitchFamily="34" charset="0"/>
            </a:endParaRPr>
          </a:p>
        </p:txBody>
      </p:sp>
      <p:sp>
        <p:nvSpPr>
          <p:cNvPr id="5" name="文本占位符 4"/>
          <p:cNvSpPr>
            <a:spLocks noGrp="1"/>
          </p:cNvSpPr>
          <p:nvPr>
            <p:ph type="body" sz="quarter" idx="13"/>
          </p:nvPr>
        </p:nvSpPr>
        <p:spPr/>
        <p:txBody>
          <a:bodyPr/>
          <a:lstStyle/>
          <a:p>
            <a:r>
              <a:rPr lang="en-US" altLang="zh-CN" sz="800" dirty="0">
                <a:latin typeface="Arial" panose="020B0604020202020204" pitchFamily="34" charset="0"/>
                <a:ea typeface="微软雅黑" panose="020B0503020204020204" pitchFamily="34" charset="-122"/>
                <a:sym typeface="Arial" panose="020B0604020202020204" pitchFamily="34" charset="0"/>
              </a:rPr>
              <a:t>Zhong-Bin Li, Le Li, Dong Ji. et al. Liver Int. 2021, 41(6):1254-1264</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7" name="图表 26"/>
          <p:cNvGraphicFramePr/>
          <p:nvPr/>
        </p:nvGraphicFramePr>
        <p:xfrm>
          <a:off x="587375" y="1919322"/>
          <a:ext cx="5366022" cy="38620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0" name="图表 29"/>
          <p:cNvGraphicFramePr/>
          <p:nvPr/>
        </p:nvGraphicFramePr>
        <p:xfrm>
          <a:off x="6262534" y="1910808"/>
          <a:ext cx="5366021" cy="3870553"/>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a14="http://schemas.microsoft.com/office/drawing/2010/main" Requires="a14">
          <p:sp>
            <p:nvSpPr>
              <p:cNvPr id="31" name="文本框 30"/>
              <p:cNvSpPr txBox="1"/>
              <p:nvPr/>
            </p:nvSpPr>
            <p:spPr>
              <a:xfrm>
                <a:off x="10529548" y="4870859"/>
                <a:ext cx="436337" cy="49564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12</m:t>
                          </m:r>
                        </m:num>
                        <m:den>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25</m:t>
                          </m:r>
                        </m:den>
                      </m:f>
                    </m:oMath>
                  </m:oMathPara>
                </a14:m>
                <a:endParaRPr kumimoji="0" lang="zh-CN" altLang="en-US" sz="1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31" name="文本框 30"/>
              <p:cNvSpPr txBox="1">
                <a:spLocks noRot="1" noChangeAspect="1" noMove="1" noResize="1" noEditPoints="1" noAdjustHandles="1" noChangeArrowheads="1" noChangeShapeType="1" noTextEdit="1"/>
              </p:cNvSpPr>
              <p:nvPr/>
            </p:nvSpPr>
            <p:spPr>
              <a:xfrm>
                <a:off x="10529548" y="4870859"/>
                <a:ext cx="436337" cy="495649"/>
              </a:xfrm>
              <a:prstGeom prst="rect">
                <a:avLst/>
              </a:prstGeom>
              <a:blipFill rotWithShape="1">
                <a:blip r:embed="rId3"/>
                <a:stretch>
                  <a:fillRect l="-140" t="-83" r="16" b="2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2" name="文本框 31"/>
              <p:cNvSpPr txBox="1"/>
              <p:nvPr/>
            </p:nvSpPr>
            <p:spPr>
              <a:xfrm>
                <a:off x="4284345" y="5009515"/>
                <a:ext cx="356870" cy="3771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2</m:t>
                          </m:r>
                        </m:num>
                        <m:den>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19</m:t>
                          </m:r>
                        </m:den>
                      </m:f>
                    </m:oMath>
                  </m:oMathPara>
                </a14:m>
                <a:endParaRPr kumimoji="0" lang="zh-CN" altLang="en-US" sz="1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32" name="文本框 31"/>
              <p:cNvSpPr txBox="1">
                <a:spLocks noRot="1" noChangeAspect="1" noMove="1" noResize="1" noEditPoints="1" noAdjustHandles="1" noChangeArrowheads="1" noChangeShapeType="1" noTextEdit="1"/>
              </p:cNvSpPr>
              <p:nvPr/>
            </p:nvSpPr>
            <p:spPr>
              <a:xfrm>
                <a:off x="4284345" y="5009515"/>
                <a:ext cx="356870" cy="377190"/>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3" name="文本框 32"/>
              <p:cNvSpPr txBox="1"/>
              <p:nvPr/>
            </p:nvSpPr>
            <p:spPr>
              <a:xfrm>
                <a:off x="9960205" y="4986366"/>
                <a:ext cx="364202" cy="3942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4</m:t>
                          </m:r>
                        </m:num>
                        <m:den>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27</m:t>
                          </m:r>
                        </m:den>
                      </m:f>
                    </m:oMath>
                  </m:oMathPara>
                </a14:m>
                <a:endParaRPr kumimoji="0" lang="zh-CN" altLang="en-US" sz="1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33" name="文本框 32"/>
              <p:cNvSpPr txBox="1">
                <a:spLocks noRot="1" noChangeAspect="1" noMove="1" noResize="1" noEditPoints="1" noAdjustHandles="1" noChangeArrowheads="1" noChangeShapeType="1" noTextEdit="1"/>
              </p:cNvSpPr>
              <p:nvPr/>
            </p:nvSpPr>
            <p:spPr>
              <a:xfrm>
                <a:off x="9960205" y="4986366"/>
                <a:ext cx="364202" cy="394210"/>
              </a:xfrm>
              <a:prstGeom prst="rect">
                <a:avLst/>
              </a:prstGeom>
              <a:blipFill rotWithShape="1">
                <a:blip r:embed="rId5"/>
                <a:stretch>
                  <a:fillRect l="-63" t="-88" r="158" b="5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4" name="文本框 33"/>
              <p:cNvSpPr txBox="1"/>
              <p:nvPr/>
            </p:nvSpPr>
            <p:spPr>
              <a:xfrm>
                <a:off x="4846201" y="4872168"/>
                <a:ext cx="436337" cy="49564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10</m:t>
                          </m:r>
                        </m:num>
                        <m:den>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21</m:t>
                          </m:r>
                        </m:den>
                      </m:f>
                    </m:oMath>
                  </m:oMathPara>
                </a14:m>
                <a:endParaRPr kumimoji="0" lang="zh-CN" altLang="en-US" sz="1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34" name="文本框 33"/>
              <p:cNvSpPr txBox="1">
                <a:spLocks noRot="1" noChangeAspect="1" noMove="1" noResize="1" noEditPoints="1" noAdjustHandles="1" noChangeArrowheads="1" noChangeShapeType="1" noTextEdit="1"/>
              </p:cNvSpPr>
              <p:nvPr/>
            </p:nvSpPr>
            <p:spPr>
              <a:xfrm>
                <a:off x="4846201" y="4872168"/>
                <a:ext cx="436337" cy="495649"/>
              </a:xfrm>
              <a:prstGeom prst="rect">
                <a:avLst/>
              </a:prstGeom>
              <a:blipFill rotWithShape="1">
                <a:blip r:embed="rId6"/>
                <a:stretch>
                  <a:fillRect l="-118" t="-90" r="139" b="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 name="文本框 34"/>
              <p:cNvSpPr txBox="1"/>
              <p:nvPr/>
            </p:nvSpPr>
            <p:spPr>
              <a:xfrm>
                <a:off x="2084705" y="5009515"/>
                <a:ext cx="438150" cy="3771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2</m:t>
                          </m:r>
                        </m:num>
                        <m:den>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19</m:t>
                          </m:r>
                        </m:den>
                      </m:f>
                    </m:oMath>
                  </m:oMathPara>
                </a14:m>
                <a:endParaRPr kumimoji="0" lang="zh-CN" altLang="en-US" sz="1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35" name="文本框 34"/>
              <p:cNvSpPr txBox="1">
                <a:spLocks noRot="1" noChangeAspect="1" noMove="1" noResize="1" noEditPoints="1" noAdjustHandles="1" noChangeArrowheads="1" noChangeShapeType="1" noTextEdit="1"/>
              </p:cNvSpPr>
              <p:nvPr/>
            </p:nvSpPr>
            <p:spPr>
              <a:xfrm>
                <a:off x="2084705" y="5009515"/>
                <a:ext cx="438150" cy="377190"/>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文本框 35"/>
              <p:cNvSpPr txBox="1"/>
              <p:nvPr/>
            </p:nvSpPr>
            <p:spPr>
              <a:xfrm>
                <a:off x="2740473" y="4872168"/>
                <a:ext cx="436337" cy="51424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9</m:t>
                          </m:r>
                        </m:num>
                        <m:den>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21</m:t>
                          </m:r>
                        </m:den>
                      </m:f>
                    </m:oMath>
                  </m:oMathPara>
                </a14:m>
                <a:endParaRPr kumimoji="0" lang="zh-CN" altLang="en-US" sz="1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36" name="文本框 35"/>
              <p:cNvSpPr txBox="1">
                <a:spLocks noRot="1" noChangeAspect="1" noMove="1" noResize="1" noEditPoints="1" noAdjustHandles="1" noChangeArrowheads="1" noChangeShapeType="1" noTextEdit="1"/>
              </p:cNvSpPr>
              <p:nvPr/>
            </p:nvSpPr>
            <p:spPr>
              <a:xfrm>
                <a:off x="2740473" y="4872168"/>
                <a:ext cx="436337" cy="514243"/>
              </a:xfrm>
              <a:prstGeom prst="rect">
                <a:avLst/>
              </a:prstGeom>
              <a:blipFill rotWithShape="1">
                <a:blip r:embed="rId8"/>
                <a:stretch>
                  <a:fillRect l="-103" t="-87" r="124" b="6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 name="文本框 36"/>
              <p:cNvSpPr txBox="1"/>
              <p:nvPr/>
            </p:nvSpPr>
            <p:spPr>
              <a:xfrm>
                <a:off x="7854477" y="4986366"/>
                <a:ext cx="364202" cy="3942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5</m:t>
                          </m:r>
                        </m:num>
                        <m:den>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27</m:t>
                          </m:r>
                        </m:den>
                      </m:f>
                    </m:oMath>
                  </m:oMathPara>
                </a14:m>
                <a:endParaRPr kumimoji="0" lang="zh-CN" altLang="en-US" sz="1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37" name="文本框 36"/>
              <p:cNvSpPr txBox="1">
                <a:spLocks noRot="1" noChangeAspect="1" noMove="1" noResize="1" noEditPoints="1" noAdjustHandles="1" noChangeArrowheads="1" noChangeShapeType="1" noTextEdit="1"/>
              </p:cNvSpPr>
              <p:nvPr/>
            </p:nvSpPr>
            <p:spPr>
              <a:xfrm>
                <a:off x="7854477" y="4986366"/>
                <a:ext cx="364202" cy="394210"/>
              </a:xfrm>
              <a:prstGeom prst="rect">
                <a:avLst/>
              </a:prstGeom>
              <a:blipFill rotWithShape="1">
                <a:blip r:embed="rId9"/>
                <a:stretch>
                  <a:fillRect l="-44" t="-88" r="140" b="5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8" name="文本框 37"/>
              <p:cNvSpPr txBox="1"/>
              <p:nvPr/>
            </p:nvSpPr>
            <p:spPr>
              <a:xfrm>
                <a:off x="8423820" y="4872168"/>
                <a:ext cx="436337" cy="49564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10</m:t>
                          </m:r>
                        </m:num>
                        <m:den>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25</m:t>
                          </m:r>
                        </m:den>
                      </m:f>
                    </m:oMath>
                  </m:oMathPara>
                </a14:m>
                <a:endParaRPr kumimoji="0" lang="zh-CN" altLang="en-US" sz="1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38" name="文本框 37"/>
              <p:cNvSpPr txBox="1">
                <a:spLocks noRot="1" noChangeAspect="1" noMove="1" noResize="1" noEditPoints="1" noAdjustHandles="1" noChangeArrowheads="1" noChangeShapeType="1" noTextEdit="1"/>
              </p:cNvSpPr>
              <p:nvPr/>
            </p:nvSpPr>
            <p:spPr>
              <a:xfrm>
                <a:off x="8423820" y="4872168"/>
                <a:ext cx="436337" cy="495649"/>
              </a:xfrm>
              <a:prstGeom prst="rect">
                <a:avLst/>
              </a:prstGeom>
              <a:blipFill rotWithShape="1">
                <a:blip r:embed="rId10"/>
                <a:stretch>
                  <a:fillRect l="-125" t="-90" b="33"/>
                </a:stretch>
              </a:blipFill>
            </p:spPr>
            <p:txBody>
              <a:bodyPr/>
              <a:lstStyle/>
              <a:p>
                <a:r>
                  <a:rPr lang="zh-CN" altLang="en-US">
                    <a:noFill/>
                  </a:rPr>
                  <a:t> </a:t>
                </a:r>
              </a:p>
            </p:txBody>
          </p:sp>
        </mc:Fallback>
      </mc:AlternateContent>
      <p:sp>
        <p:nvSpPr>
          <p:cNvPr id="39" name="任意多边形 36"/>
          <p:cNvSpPr/>
          <p:nvPr/>
        </p:nvSpPr>
        <p:spPr>
          <a:xfrm>
            <a:off x="10142306" y="3052883"/>
            <a:ext cx="605411" cy="88900"/>
          </a:xfrm>
          <a:custGeom>
            <a:avLst/>
            <a:gdLst>
              <a:gd name="connsiteX0" fmla="*/ 0 w 835025"/>
              <a:gd name="connsiteY0" fmla="*/ 88900 h 88900"/>
              <a:gd name="connsiteX1" fmla="*/ 0 w 835025"/>
              <a:gd name="connsiteY1" fmla="*/ 0 h 88900"/>
              <a:gd name="connsiteX2" fmla="*/ 835025 w 835025"/>
              <a:gd name="connsiteY2" fmla="*/ 0 h 88900"/>
              <a:gd name="connsiteX3" fmla="*/ 835025 w 835025"/>
              <a:gd name="connsiteY3" fmla="*/ 88900 h 88900"/>
            </a:gdLst>
            <a:ahLst/>
            <a:cxnLst>
              <a:cxn ang="0">
                <a:pos x="connsiteX0" y="connsiteY0"/>
              </a:cxn>
              <a:cxn ang="0">
                <a:pos x="connsiteX1" y="connsiteY1"/>
              </a:cxn>
              <a:cxn ang="0">
                <a:pos x="connsiteX2" y="connsiteY2"/>
              </a:cxn>
              <a:cxn ang="0">
                <a:pos x="connsiteX3" y="connsiteY3"/>
              </a:cxn>
            </a:cxnLst>
            <a:rect l="l" t="t" r="r" b="b"/>
            <a:pathLst>
              <a:path w="835025" h="88900">
                <a:moveTo>
                  <a:pt x="0" y="88900"/>
                </a:moveTo>
                <a:lnTo>
                  <a:pt x="0" y="0"/>
                </a:lnTo>
                <a:lnTo>
                  <a:pt x="835025" y="0"/>
                </a:lnTo>
                <a:lnTo>
                  <a:pt x="835025" y="88900"/>
                </a:lnTo>
              </a:path>
            </a:pathLst>
          </a:cu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9967958" y="2698940"/>
            <a:ext cx="954107"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rPr>
              <a:t>P=0.022</a:t>
            </a:r>
            <a:endParaRPr kumimoji="0" lang="zh-CN" altLang="en-US" sz="16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38"/>
          <p:cNvSpPr/>
          <p:nvPr/>
        </p:nvSpPr>
        <p:spPr>
          <a:xfrm>
            <a:off x="4459497" y="3052883"/>
            <a:ext cx="605411" cy="88900"/>
          </a:xfrm>
          <a:custGeom>
            <a:avLst/>
            <a:gdLst>
              <a:gd name="connsiteX0" fmla="*/ 0 w 835025"/>
              <a:gd name="connsiteY0" fmla="*/ 88900 h 88900"/>
              <a:gd name="connsiteX1" fmla="*/ 0 w 835025"/>
              <a:gd name="connsiteY1" fmla="*/ 0 h 88900"/>
              <a:gd name="connsiteX2" fmla="*/ 835025 w 835025"/>
              <a:gd name="connsiteY2" fmla="*/ 0 h 88900"/>
              <a:gd name="connsiteX3" fmla="*/ 835025 w 835025"/>
              <a:gd name="connsiteY3" fmla="*/ 88900 h 88900"/>
            </a:gdLst>
            <a:ahLst/>
            <a:cxnLst>
              <a:cxn ang="0">
                <a:pos x="connsiteX0" y="connsiteY0"/>
              </a:cxn>
              <a:cxn ang="0">
                <a:pos x="connsiteX1" y="connsiteY1"/>
              </a:cxn>
              <a:cxn ang="0">
                <a:pos x="connsiteX2" y="connsiteY2"/>
              </a:cxn>
              <a:cxn ang="0">
                <a:pos x="connsiteX3" y="connsiteY3"/>
              </a:cxn>
            </a:cxnLst>
            <a:rect l="l" t="t" r="r" b="b"/>
            <a:pathLst>
              <a:path w="835025" h="88900">
                <a:moveTo>
                  <a:pt x="0" y="88900"/>
                </a:moveTo>
                <a:lnTo>
                  <a:pt x="0" y="0"/>
                </a:lnTo>
                <a:lnTo>
                  <a:pt x="835025" y="0"/>
                </a:lnTo>
                <a:lnTo>
                  <a:pt x="835025" y="88900"/>
                </a:lnTo>
              </a:path>
            </a:pathLst>
          </a:cu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nvSpPr>
        <p:spPr>
          <a:xfrm>
            <a:off x="4285149" y="2698940"/>
            <a:ext cx="954107"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rPr>
              <a:t>P=0.027</a:t>
            </a:r>
            <a:endParaRPr kumimoji="0" lang="zh-CN" altLang="en-US" sz="16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587375" y="6096345"/>
            <a:ext cx="4434227" cy="400110"/>
          </a:xfrm>
          <a:prstGeom prst="rect">
            <a:avLst/>
          </a:prstGeom>
          <a:noFill/>
        </p:spPr>
        <p:txBody>
          <a:bodyPr wrap="none" rtlCol="0">
            <a:spAutoFit/>
          </a:bodyPr>
          <a:lstStyle/>
          <a:p>
            <a:r>
              <a:rPr lang="zh-CN" altLang="en-US" sz="1000" baseline="30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通过</a:t>
            </a:r>
            <a:r>
              <a:rPr lang="en-US" altLang="zh-CN"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PSM</a:t>
            </a:r>
            <a:r>
              <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减少偏差与混杂后</a:t>
            </a:r>
            <a:endParaRPr lang="en-US" altLang="zh-CN"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ALT</a:t>
            </a:r>
            <a:r>
              <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正常值：中央实验室标准≤</a:t>
            </a:r>
            <a:r>
              <a:rPr lang="en-US" altLang="zh-CN"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40U/L</a:t>
            </a:r>
            <a:r>
              <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AASLD</a:t>
            </a:r>
            <a:r>
              <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标准：男≤</a:t>
            </a:r>
            <a:r>
              <a:rPr lang="en-US" altLang="zh-CN"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35U/L </a:t>
            </a:r>
            <a:r>
              <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女≤</a:t>
            </a:r>
            <a:r>
              <a:rPr lang="en-US" altLang="zh-CN"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25U/L</a:t>
            </a:r>
            <a:endParaRPr lang="en-US" altLang="zh-CN"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圆角矩形 12"/>
          <p:cNvSpPr/>
          <p:nvPr/>
        </p:nvSpPr>
        <p:spPr>
          <a:xfrm>
            <a:off x="497995" y="1352631"/>
            <a:ext cx="5366021" cy="4439920"/>
          </a:xfrm>
          <a:prstGeom prst="roundRect">
            <a:avLst>
              <a:gd name="adj" fmla="val 7137"/>
            </a:avLst>
          </a:prstGeom>
          <a:no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12"/>
          <p:cNvSpPr/>
          <p:nvPr/>
        </p:nvSpPr>
        <p:spPr>
          <a:xfrm>
            <a:off x="6238604" y="1352631"/>
            <a:ext cx="5366021" cy="4439920"/>
          </a:xfrm>
          <a:prstGeom prst="roundRect">
            <a:avLst>
              <a:gd name="adj" fmla="val 7137"/>
            </a:avLst>
          </a:prstGeom>
          <a:no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2217436" y="1104071"/>
            <a:ext cx="1867173" cy="553998"/>
          </a:xfrm>
          <a:prstGeom prst="rect">
            <a:avLst/>
          </a:prstGeom>
          <a:solidFill>
            <a:schemeClr val="bg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ALT</a:t>
            </a:r>
            <a:r>
              <a:rPr kumimoji="0" lang="zh-CN" altLang="en-US" sz="18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复常率</a:t>
            </a:r>
            <a:r>
              <a:rPr kumimoji="0" lang="en-US" altLang="zh-CN" sz="18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en-US" altLang="zh-CN" sz="18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2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中央实验室标准</a:t>
            </a:r>
            <a:r>
              <a:rPr kumimoji="0" lang="en-US" altLang="zh-CN" sz="12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en-US" sz="14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8011959" y="1109360"/>
            <a:ext cx="1867173" cy="553998"/>
          </a:xfrm>
          <a:prstGeom prst="rect">
            <a:avLst/>
          </a:prstGeom>
          <a:solidFill>
            <a:schemeClr val="bg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ALT</a:t>
            </a:r>
            <a:r>
              <a:rPr kumimoji="0" lang="zh-CN" altLang="en-US" sz="18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复常率</a:t>
            </a:r>
            <a:r>
              <a:rPr kumimoji="0" lang="en-US" altLang="zh-CN" sz="18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en-US" altLang="zh-CN" sz="18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(AASLD</a:t>
            </a:r>
            <a:r>
              <a:rPr kumimoji="0" lang="zh-CN" altLang="en-US" sz="12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标准</a:t>
            </a:r>
            <a:r>
              <a:rPr kumimoji="0" lang="en-US" altLang="zh-CN" sz="12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en-US" sz="14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24"/>
          <p:cNvSpPr txBox="1"/>
          <p:nvPr/>
        </p:nvSpPr>
        <p:spPr>
          <a:xfrm>
            <a:off x="2379636" y="2134025"/>
            <a:ext cx="579005"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sym typeface="Arial" panose="020B0604020202020204" pitchFamily="34" charset="0"/>
              </a:rPr>
              <a:t>(n=19)</a:t>
            </a:r>
            <a:endParaRPr kumimoji="0" lang="zh-CN" altLang="en-US" sz="105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nvSpPr>
        <p:spPr>
          <a:xfrm>
            <a:off x="3545524" y="2134025"/>
            <a:ext cx="579005"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sym typeface="Arial" panose="020B0604020202020204" pitchFamily="34" charset="0"/>
              </a:rPr>
              <a:t>(n=</a:t>
            </a:r>
            <a:r>
              <a:rPr lang="en-US" altLang="zh-CN" sz="1050" kern="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21</a:t>
            </a:r>
            <a:r>
              <a:rPr kumimoji="0" lang="en-US" altLang="zh-CN" sz="105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zh-CN" altLang="en-US" sz="105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a:off x="8198147" y="2141308"/>
            <a:ext cx="579005"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sym typeface="Arial" panose="020B0604020202020204" pitchFamily="34" charset="0"/>
              </a:rPr>
              <a:t>(n=</a:t>
            </a:r>
            <a:r>
              <a:rPr lang="en-US" altLang="zh-CN" sz="1050" kern="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27</a:t>
            </a:r>
            <a:r>
              <a:rPr kumimoji="0" lang="en-US" altLang="zh-CN" sz="105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zh-CN" altLang="en-US" sz="105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5" name="文本框 44"/>
          <p:cNvSpPr txBox="1"/>
          <p:nvPr/>
        </p:nvSpPr>
        <p:spPr>
          <a:xfrm>
            <a:off x="9364035" y="2141308"/>
            <a:ext cx="579005"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sym typeface="Arial" panose="020B0604020202020204" pitchFamily="34" charset="0"/>
              </a:rPr>
              <a:t>(n=25)</a:t>
            </a:r>
            <a:endParaRPr kumimoji="0" lang="zh-CN" altLang="en-US" sz="105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Arial" panose="020B0604020202020204" pitchFamily="34" charset="0"/>
                <a:sym typeface="Arial" panose="020B0604020202020204" pitchFamily="34" charset="0"/>
              </a:rPr>
              <a:t>目录</a:t>
            </a:r>
            <a:endParaRPr lang="zh-CN" altLang="en-US" dirty="0">
              <a:latin typeface="Arial" panose="020B0604020202020204" pitchFamily="34" charset="0"/>
              <a:sym typeface="Arial" panose="020B0604020202020204" pitchFamily="34" charset="0"/>
            </a:endParaRPr>
          </a:p>
        </p:txBody>
      </p:sp>
      <p:sp>
        <p:nvSpPr>
          <p:cNvPr id="6" name="矩形: 圆角 5"/>
          <p:cNvSpPr/>
          <p:nvPr/>
        </p:nvSpPr>
        <p:spPr>
          <a:xfrm>
            <a:off x="1884139" y="1985597"/>
            <a:ext cx="7889132" cy="739302"/>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rPr>
              <a:t>换近水：低病毒血症患者换用韦立得</a:t>
            </a:r>
            <a:r>
              <a:rPr lang="en-US" altLang="zh-CN" b="1" dirty="0">
                <a:solidFill>
                  <a:prstClr val="white"/>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rPr>
              <a:t>的疗效较好</a:t>
            </a:r>
            <a:endPar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圆角 6"/>
          <p:cNvSpPr/>
          <p:nvPr/>
        </p:nvSpPr>
        <p:spPr>
          <a:xfrm>
            <a:off x="1884139" y="3059349"/>
            <a:ext cx="7889132" cy="739302"/>
          </a:xfrm>
          <a:prstGeom prst="roundRect">
            <a:avLst/>
          </a:prstGeom>
          <a:solidFill>
            <a:srgbClr val="002E6D"/>
          </a:solidFill>
          <a:ln>
            <a:solidFill>
              <a:srgbClr val="002E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rPr>
              <a:t>解远渴：</a:t>
            </a:r>
            <a:r>
              <a:rPr kumimoji="0" lang="zh-CN" altLang="en-US" sz="1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韦立得</a:t>
            </a:r>
            <a:r>
              <a:rPr kumimoji="0" lang="en-US" altLang="zh-CN" sz="1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zh-CN" altLang="en-US" sz="1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是追求长期骨肾安全性的合适选择</a:t>
            </a:r>
            <a:endPar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8324477" y="1762125"/>
            <a:ext cx="3443752" cy="2393652"/>
            <a:chOff x="4135667" y="2146339"/>
            <a:chExt cx="7257546" cy="2853713"/>
          </a:xfrm>
        </p:grpSpPr>
        <p:sp>
          <p:nvSpPr>
            <p:cNvPr id="21" name="圆角矩形 18"/>
            <p:cNvSpPr/>
            <p:nvPr/>
          </p:nvSpPr>
          <p:spPr>
            <a:xfrm>
              <a:off x="4135667" y="2275432"/>
              <a:ext cx="7210035" cy="2595527"/>
            </a:xfrm>
            <a:prstGeom prst="roundRect">
              <a:avLst>
                <a:gd name="adj" fmla="val 1657"/>
              </a:avLst>
            </a:prstGeom>
            <a:solidFill>
              <a:schemeClr val="bg1"/>
            </a:solidFill>
            <a:ln>
              <a:solidFill>
                <a:schemeClr val="bg1">
                  <a:lumMod val="7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任意多边形: 形状 44"/>
            <p:cNvSpPr/>
            <p:nvPr/>
          </p:nvSpPr>
          <p:spPr bwMode="auto">
            <a:xfrm>
              <a:off x="10665430" y="4623503"/>
              <a:ext cx="727783" cy="376549"/>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102C6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任意多边形: 形状 45"/>
            <p:cNvSpPr/>
            <p:nvPr/>
          </p:nvSpPr>
          <p:spPr bwMode="auto">
            <a:xfrm>
              <a:off x="4135667" y="2146339"/>
              <a:ext cx="720621" cy="37844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102C6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 name="文本占位符 1"/>
          <p:cNvSpPr>
            <a:spLocks noGrp="1"/>
          </p:cNvSpPr>
          <p:nvPr>
            <p:ph type="body" sz="quarter" idx="10"/>
          </p:nvPr>
        </p:nvSpPr>
        <p:spPr/>
        <p:txBody>
          <a:bodyPr/>
          <a:lstStyle/>
          <a:p>
            <a:r>
              <a:rPr lang="en-US" altLang="zh-CN" b="1" dirty="0"/>
              <a:t>CHB</a:t>
            </a:r>
            <a:r>
              <a:rPr lang="zh-CN" altLang="en-US" b="1" dirty="0"/>
              <a:t>抗病毒治疗在关注疗效同时，应关注安全性</a:t>
            </a:r>
            <a:endParaRPr lang="zh-CN" altLang="en-US" dirty="0"/>
          </a:p>
        </p:txBody>
      </p:sp>
      <p:sp>
        <p:nvSpPr>
          <p:cNvPr id="3" name="文本占位符 2"/>
          <p:cNvSpPr>
            <a:spLocks noGrp="1"/>
          </p:cNvSpPr>
          <p:nvPr>
            <p:ph type="body" sz="quarter" idx="13"/>
          </p:nvPr>
        </p:nvSpPr>
        <p:spPr/>
        <p:txBody>
          <a:bodyPr/>
          <a:lstStyle/>
          <a:p>
            <a:r>
              <a:rPr lang="zh-CN" altLang="en-US" dirty="0">
                <a:latin typeface="+mn-lt"/>
                <a:ea typeface="+mn-ea"/>
                <a:cs typeface="+mn-ea"/>
                <a:sym typeface="+mn-lt"/>
              </a:rPr>
              <a:t>中华医学会感染病学分会</a:t>
            </a:r>
            <a:r>
              <a:rPr lang="en-US" altLang="zh-CN" dirty="0">
                <a:latin typeface="+mn-lt"/>
                <a:ea typeface="+mn-ea"/>
                <a:cs typeface="+mn-ea"/>
                <a:sym typeface="+mn-lt"/>
              </a:rPr>
              <a:t>, </a:t>
            </a:r>
            <a:r>
              <a:rPr lang="zh-CN" altLang="en-US" dirty="0">
                <a:latin typeface="+mn-lt"/>
                <a:ea typeface="+mn-ea"/>
                <a:cs typeface="+mn-ea"/>
                <a:sym typeface="+mn-lt"/>
              </a:rPr>
              <a:t>中华医学会肝病学分会</a:t>
            </a:r>
            <a:r>
              <a:rPr lang="en-US" altLang="zh-CN" dirty="0">
                <a:latin typeface="+mn-lt"/>
                <a:ea typeface="+mn-ea"/>
                <a:cs typeface="+mn-ea"/>
                <a:sym typeface="+mn-lt"/>
              </a:rPr>
              <a:t>. </a:t>
            </a:r>
            <a:r>
              <a:rPr lang="zh-CN" altLang="en-US" dirty="0">
                <a:latin typeface="+mn-lt"/>
                <a:ea typeface="+mn-ea"/>
                <a:cs typeface="+mn-ea"/>
                <a:sym typeface="+mn-lt"/>
              </a:rPr>
              <a:t>临床肝胆病杂志</a:t>
            </a:r>
            <a:r>
              <a:rPr lang="en-US" altLang="zh-CN" dirty="0">
                <a:latin typeface="+mn-lt"/>
                <a:ea typeface="+mn-ea"/>
                <a:cs typeface="+mn-ea"/>
                <a:sym typeface="+mn-lt"/>
              </a:rPr>
              <a:t>. 2019;35(12):2648-2669.</a:t>
            </a:r>
            <a:endParaRPr lang="en-US" altLang="zh-CN" dirty="0">
              <a:latin typeface="+mn-lt"/>
              <a:ea typeface="+mn-ea"/>
              <a:cs typeface="+mn-ea"/>
              <a:sym typeface="+mn-lt"/>
            </a:endParaRPr>
          </a:p>
        </p:txBody>
      </p:sp>
      <p:grpSp>
        <p:nvGrpSpPr>
          <p:cNvPr id="4" name="组合 3"/>
          <p:cNvGrpSpPr/>
          <p:nvPr/>
        </p:nvGrpSpPr>
        <p:grpSpPr>
          <a:xfrm>
            <a:off x="3193473" y="2145756"/>
            <a:ext cx="5133974" cy="2157952"/>
            <a:chOff x="2628899" y="2245933"/>
            <a:chExt cx="6181725" cy="1825663"/>
          </a:xfrm>
        </p:grpSpPr>
        <p:grpSp>
          <p:nvGrpSpPr>
            <p:cNvPr id="5" name="组合 4"/>
            <p:cNvGrpSpPr/>
            <p:nvPr/>
          </p:nvGrpSpPr>
          <p:grpSpPr>
            <a:xfrm>
              <a:off x="2628899" y="2245933"/>
              <a:ext cx="6181725" cy="1825663"/>
              <a:chOff x="3436681" y="2564663"/>
              <a:chExt cx="4999982" cy="2304670"/>
            </a:xfrm>
          </p:grpSpPr>
          <p:sp>
            <p:nvSpPr>
              <p:cNvPr id="9" name="圆角矩形 1"/>
              <p:cNvSpPr/>
              <p:nvPr/>
            </p:nvSpPr>
            <p:spPr>
              <a:xfrm rot="21195259">
                <a:off x="3436681" y="2991480"/>
                <a:ext cx="3225294" cy="1877853"/>
              </a:xfrm>
              <a:custGeom>
                <a:avLst/>
                <a:gdLst>
                  <a:gd name="connsiteX0" fmla="*/ 1251884 w 4817937"/>
                  <a:gd name="connsiteY0" fmla="*/ 0 h 2503768"/>
                  <a:gd name="connsiteX1" fmla="*/ 2605834 w 4817937"/>
                  <a:gd name="connsiteY1" fmla="*/ 0 h 2503768"/>
                  <a:gd name="connsiteX2" fmla="*/ 2966300 w 4817937"/>
                  <a:gd name="connsiteY2" fmla="*/ 407993 h 2503768"/>
                  <a:gd name="connsiteX3" fmla="*/ 1308044 w 4817937"/>
                  <a:gd name="connsiteY3" fmla="*/ 407993 h 2503768"/>
                  <a:gd name="connsiteX4" fmla="*/ 451212 w 4817937"/>
                  <a:gd name="connsiteY4" fmla="*/ 1264825 h 2503768"/>
                  <a:gd name="connsiteX5" fmla="*/ 1308044 w 4817937"/>
                  <a:gd name="connsiteY5" fmla="*/ 2121656 h 2503768"/>
                  <a:gd name="connsiteX6" fmla="*/ 4084232 w 4817937"/>
                  <a:gd name="connsiteY6" fmla="*/ 2216985 h 2503768"/>
                  <a:gd name="connsiteX7" fmla="*/ 4471365 w 4817937"/>
                  <a:gd name="connsiteY7" fmla="*/ 2111500 h 2503768"/>
                  <a:gd name="connsiteX8" fmla="*/ 4817937 w 4817937"/>
                  <a:gd name="connsiteY8" fmla="*/ 2503768 h 2503768"/>
                  <a:gd name="connsiteX9" fmla="*/ 1251884 w 4817937"/>
                  <a:gd name="connsiteY9" fmla="*/ 2503768 h 2503768"/>
                  <a:gd name="connsiteX10" fmla="*/ 0 w 4817937"/>
                  <a:gd name="connsiteY10" fmla="*/ 1251884 h 2503768"/>
                  <a:gd name="connsiteX11" fmla="*/ 1251884 w 4817937"/>
                  <a:gd name="connsiteY11" fmla="*/ 0 h 2503768"/>
                  <a:gd name="connsiteX0-1" fmla="*/ 1251884 w 4817937"/>
                  <a:gd name="connsiteY0-2" fmla="*/ 0 h 2503768"/>
                  <a:gd name="connsiteX1-3" fmla="*/ 2605834 w 4817937"/>
                  <a:gd name="connsiteY1-4" fmla="*/ 0 h 2503768"/>
                  <a:gd name="connsiteX2-5" fmla="*/ 2966300 w 4817937"/>
                  <a:gd name="connsiteY2-6" fmla="*/ 407993 h 2503768"/>
                  <a:gd name="connsiteX3-7" fmla="*/ 1308044 w 4817937"/>
                  <a:gd name="connsiteY3-8" fmla="*/ 407993 h 2503768"/>
                  <a:gd name="connsiteX4-9" fmla="*/ 451212 w 4817937"/>
                  <a:gd name="connsiteY4-10" fmla="*/ 1264825 h 2503768"/>
                  <a:gd name="connsiteX5-11" fmla="*/ 1308044 w 4817937"/>
                  <a:gd name="connsiteY5-12" fmla="*/ 2121656 h 2503768"/>
                  <a:gd name="connsiteX6-13" fmla="*/ 4084232 w 4817937"/>
                  <a:gd name="connsiteY6-14" fmla="*/ 2216985 h 2503768"/>
                  <a:gd name="connsiteX7-15" fmla="*/ 4132569 w 4817937"/>
                  <a:gd name="connsiteY7-16" fmla="*/ 2267992 h 2503768"/>
                  <a:gd name="connsiteX8-17" fmla="*/ 4817937 w 4817937"/>
                  <a:gd name="connsiteY8-18" fmla="*/ 2503768 h 2503768"/>
                  <a:gd name="connsiteX9-19" fmla="*/ 1251884 w 4817937"/>
                  <a:gd name="connsiteY9-20" fmla="*/ 2503768 h 2503768"/>
                  <a:gd name="connsiteX10-21" fmla="*/ 0 w 4817937"/>
                  <a:gd name="connsiteY10-22" fmla="*/ 1251884 h 2503768"/>
                  <a:gd name="connsiteX11-23" fmla="*/ 1251884 w 4817937"/>
                  <a:gd name="connsiteY11-24" fmla="*/ 0 h 2503768"/>
                  <a:gd name="connsiteX0-25" fmla="*/ 1251884 w 4416938"/>
                  <a:gd name="connsiteY0-26" fmla="*/ 0 h 2596560"/>
                  <a:gd name="connsiteX1-27" fmla="*/ 2605834 w 4416938"/>
                  <a:gd name="connsiteY1-28" fmla="*/ 0 h 2596560"/>
                  <a:gd name="connsiteX2-29" fmla="*/ 2966300 w 4416938"/>
                  <a:gd name="connsiteY2-30" fmla="*/ 407993 h 2596560"/>
                  <a:gd name="connsiteX3-31" fmla="*/ 1308044 w 4416938"/>
                  <a:gd name="connsiteY3-32" fmla="*/ 407993 h 2596560"/>
                  <a:gd name="connsiteX4-33" fmla="*/ 451212 w 4416938"/>
                  <a:gd name="connsiteY4-34" fmla="*/ 1264825 h 2596560"/>
                  <a:gd name="connsiteX5-35" fmla="*/ 1308044 w 4416938"/>
                  <a:gd name="connsiteY5-36" fmla="*/ 2121656 h 2596560"/>
                  <a:gd name="connsiteX6-37" fmla="*/ 4084232 w 4416938"/>
                  <a:gd name="connsiteY6-38" fmla="*/ 2216985 h 2596560"/>
                  <a:gd name="connsiteX7-39" fmla="*/ 4132569 w 4416938"/>
                  <a:gd name="connsiteY7-40" fmla="*/ 2267992 h 2596560"/>
                  <a:gd name="connsiteX8-41" fmla="*/ 4416938 w 4416938"/>
                  <a:gd name="connsiteY8-42" fmla="*/ 2596560 h 2596560"/>
                  <a:gd name="connsiteX9-43" fmla="*/ 1251884 w 4416938"/>
                  <a:gd name="connsiteY9-44" fmla="*/ 2503768 h 2596560"/>
                  <a:gd name="connsiteX10-45" fmla="*/ 0 w 4416938"/>
                  <a:gd name="connsiteY10-46" fmla="*/ 1251884 h 2596560"/>
                  <a:gd name="connsiteX11-47" fmla="*/ 1251884 w 4416938"/>
                  <a:gd name="connsiteY11-48" fmla="*/ 0 h 2596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416938" h="2596560">
                    <a:moveTo>
                      <a:pt x="1251884" y="0"/>
                    </a:moveTo>
                    <a:lnTo>
                      <a:pt x="2605834" y="0"/>
                    </a:lnTo>
                    <a:lnTo>
                      <a:pt x="2966300" y="407993"/>
                    </a:lnTo>
                    <a:lnTo>
                      <a:pt x="1308044" y="407993"/>
                    </a:lnTo>
                    <a:cubicBezTo>
                      <a:pt x="834829" y="407993"/>
                      <a:pt x="451212" y="791610"/>
                      <a:pt x="451212" y="1264825"/>
                    </a:cubicBezTo>
                    <a:cubicBezTo>
                      <a:pt x="451212" y="1738039"/>
                      <a:pt x="834829" y="2121656"/>
                      <a:pt x="1308044" y="2121656"/>
                    </a:cubicBezTo>
                    <a:cubicBezTo>
                      <a:pt x="2320761" y="2121656"/>
                      <a:pt x="3071515" y="2216985"/>
                      <a:pt x="4084232" y="2216985"/>
                    </a:cubicBezTo>
                    <a:cubicBezTo>
                      <a:pt x="4126803" y="2216985"/>
                      <a:pt x="4091817" y="2275044"/>
                      <a:pt x="4132569" y="2267992"/>
                    </a:cubicBezTo>
                    <a:lnTo>
                      <a:pt x="4416938" y="2596560"/>
                    </a:lnTo>
                    <a:lnTo>
                      <a:pt x="1251884" y="2503768"/>
                    </a:lnTo>
                    <a:cubicBezTo>
                      <a:pt x="560488" y="2503768"/>
                      <a:pt x="0" y="1943281"/>
                      <a:pt x="0" y="1251884"/>
                    </a:cubicBezTo>
                    <a:cubicBezTo>
                      <a:pt x="0" y="560488"/>
                      <a:pt x="560488" y="0"/>
                      <a:pt x="1251884" y="0"/>
                    </a:cubicBezTo>
                    <a:close/>
                  </a:path>
                </a:pathLst>
              </a:custGeom>
              <a:gradFill flip="none" rotWithShape="1">
                <a:gsLst>
                  <a:gs pos="20000">
                    <a:sysClr val="window" lastClr="FFFFFF">
                      <a:lumMod val="50000"/>
                      <a:shade val="30000"/>
                      <a:satMod val="115000"/>
                      <a:alpha val="50000"/>
                    </a:sysClr>
                  </a:gs>
                  <a:gs pos="91000">
                    <a:sysClr val="window" lastClr="FFFFFF">
                      <a:lumMod val="50000"/>
                      <a:shade val="100000"/>
                      <a:satMod val="115000"/>
                      <a:alpha val="0"/>
                    </a:sysClr>
                  </a:gs>
                </a:gsLst>
                <a:lin ang="10800000" scaled="1"/>
                <a:tileRect/>
              </a:gradFill>
              <a:ln w="381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0" name="圆角矩形 1"/>
              <p:cNvSpPr/>
              <p:nvPr/>
            </p:nvSpPr>
            <p:spPr>
              <a:xfrm>
                <a:off x="3439575" y="2941192"/>
                <a:ext cx="3353872" cy="1742928"/>
              </a:xfrm>
              <a:custGeom>
                <a:avLst/>
                <a:gdLst/>
                <a:ahLst/>
                <a:cxnLst/>
                <a:rect l="l" t="t" r="r" b="b"/>
                <a:pathLst>
                  <a:path w="4817937" h="2503768">
                    <a:moveTo>
                      <a:pt x="1251884" y="0"/>
                    </a:moveTo>
                    <a:lnTo>
                      <a:pt x="2605834" y="0"/>
                    </a:lnTo>
                    <a:lnTo>
                      <a:pt x="2966300" y="407993"/>
                    </a:lnTo>
                    <a:lnTo>
                      <a:pt x="1308044" y="407993"/>
                    </a:lnTo>
                    <a:cubicBezTo>
                      <a:pt x="834829" y="407993"/>
                      <a:pt x="451212" y="791610"/>
                      <a:pt x="451212" y="1264825"/>
                    </a:cubicBezTo>
                    <a:cubicBezTo>
                      <a:pt x="451212" y="1738039"/>
                      <a:pt x="834829" y="2121656"/>
                      <a:pt x="1308044" y="2121656"/>
                    </a:cubicBezTo>
                    <a:lnTo>
                      <a:pt x="4346196" y="2121657"/>
                    </a:lnTo>
                    <a:cubicBezTo>
                      <a:pt x="4388767" y="2121657"/>
                      <a:pt x="4430613" y="2118552"/>
                      <a:pt x="4471365" y="2111500"/>
                    </a:cubicBezTo>
                    <a:lnTo>
                      <a:pt x="4817937" y="2503768"/>
                    </a:lnTo>
                    <a:lnTo>
                      <a:pt x="1251884" y="2503768"/>
                    </a:lnTo>
                    <a:cubicBezTo>
                      <a:pt x="560488" y="2503768"/>
                      <a:pt x="0" y="1943281"/>
                      <a:pt x="0" y="1251884"/>
                    </a:cubicBezTo>
                    <a:cubicBezTo>
                      <a:pt x="0" y="560488"/>
                      <a:pt x="560488" y="0"/>
                      <a:pt x="1251884" y="0"/>
                    </a:cubicBezTo>
                    <a:close/>
                  </a:path>
                </a:pathLst>
              </a:custGeom>
              <a:solidFill>
                <a:srgbClr val="002E6D"/>
              </a:solidFill>
              <a:ln w="381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1" name="圆角矩形 1"/>
              <p:cNvSpPr/>
              <p:nvPr/>
            </p:nvSpPr>
            <p:spPr>
              <a:xfrm rot="21195259" flipH="1" flipV="1">
                <a:off x="5211369" y="2564663"/>
                <a:ext cx="3225294" cy="1877853"/>
              </a:xfrm>
              <a:custGeom>
                <a:avLst/>
                <a:gdLst>
                  <a:gd name="connsiteX0" fmla="*/ 1251884 w 4817937"/>
                  <a:gd name="connsiteY0" fmla="*/ 0 h 2503768"/>
                  <a:gd name="connsiteX1" fmla="*/ 2605834 w 4817937"/>
                  <a:gd name="connsiteY1" fmla="*/ 0 h 2503768"/>
                  <a:gd name="connsiteX2" fmla="*/ 2966300 w 4817937"/>
                  <a:gd name="connsiteY2" fmla="*/ 407993 h 2503768"/>
                  <a:gd name="connsiteX3" fmla="*/ 1308044 w 4817937"/>
                  <a:gd name="connsiteY3" fmla="*/ 407993 h 2503768"/>
                  <a:gd name="connsiteX4" fmla="*/ 451212 w 4817937"/>
                  <a:gd name="connsiteY4" fmla="*/ 1264825 h 2503768"/>
                  <a:gd name="connsiteX5" fmla="*/ 1308044 w 4817937"/>
                  <a:gd name="connsiteY5" fmla="*/ 2121656 h 2503768"/>
                  <a:gd name="connsiteX6" fmla="*/ 4084232 w 4817937"/>
                  <a:gd name="connsiteY6" fmla="*/ 2216985 h 2503768"/>
                  <a:gd name="connsiteX7" fmla="*/ 4471365 w 4817937"/>
                  <a:gd name="connsiteY7" fmla="*/ 2111500 h 2503768"/>
                  <a:gd name="connsiteX8" fmla="*/ 4817937 w 4817937"/>
                  <a:gd name="connsiteY8" fmla="*/ 2503768 h 2503768"/>
                  <a:gd name="connsiteX9" fmla="*/ 1251884 w 4817937"/>
                  <a:gd name="connsiteY9" fmla="*/ 2503768 h 2503768"/>
                  <a:gd name="connsiteX10" fmla="*/ 0 w 4817937"/>
                  <a:gd name="connsiteY10" fmla="*/ 1251884 h 2503768"/>
                  <a:gd name="connsiteX11" fmla="*/ 1251884 w 4817937"/>
                  <a:gd name="connsiteY11" fmla="*/ 0 h 2503768"/>
                  <a:gd name="connsiteX0-1" fmla="*/ 1251884 w 4817937"/>
                  <a:gd name="connsiteY0-2" fmla="*/ 0 h 2503768"/>
                  <a:gd name="connsiteX1-3" fmla="*/ 2605834 w 4817937"/>
                  <a:gd name="connsiteY1-4" fmla="*/ 0 h 2503768"/>
                  <a:gd name="connsiteX2-5" fmla="*/ 2966300 w 4817937"/>
                  <a:gd name="connsiteY2-6" fmla="*/ 407993 h 2503768"/>
                  <a:gd name="connsiteX3-7" fmla="*/ 1308044 w 4817937"/>
                  <a:gd name="connsiteY3-8" fmla="*/ 407993 h 2503768"/>
                  <a:gd name="connsiteX4-9" fmla="*/ 451212 w 4817937"/>
                  <a:gd name="connsiteY4-10" fmla="*/ 1264825 h 2503768"/>
                  <a:gd name="connsiteX5-11" fmla="*/ 1308044 w 4817937"/>
                  <a:gd name="connsiteY5-12" fmla="*/ 2121656 h 2503768"/>
                  <a:gd name="connsiteX6-13" fmla="*/ 4084232 w 4817937"/>
                  <a:gd name="connsiteY6-14" fmla="*/ 2216985 h 2503768"/>
                  <a:gd name="connsiteX7-15" fmla="*/ 4132569 w 4817937"/>
                  <a:gd name="connsiteY7-16" fmla="*/ 2267992 h 2503768"/>
                  <a:gd name="connsiteX8-17" fmla="*/ 4817937 w 4817937"/>
                  <a:gd name="connsiteY8-18" fmla="*/ 2503768 h 2503768"/>
                  <a:gd name="connsiteX9-19" fmla="*/ 1251884 w 4817937"/>
                  <a:gd name="connsiteY9-20" fmla="*/ 2503768 h 2503768"/>
                  <a:gd name="connsiteX10-21" fmla="*/ 0 w 4817937"/>
                  <a:gd name="connsiteY10-22" fmla="*/ 1251884 h 2503768"/>
                  <a:gd name="connsiteX11-23" fmla="*/ 1251884 w 4817937"/>
                  <a:gd name="connsiteY11-24" fmla="*/ 0 h 2503768"/>
                  <a:gd name="connsiteX0-25" fmla="*/ 1251884 w 4416938"/>
                  <a:gd name="connsiteY0-26" fmla="*/ 0 h 2596560"/>
                  <a:gd name="connsiteX1-27" fmla="*/ 2605834 w 4416938"/>
                  <a:gd name="connsiteY1-28" fmla="*/ 0 h 2596560"/>
                  <a:gd name="connsiteX2-29" fmla="*/ 2966300 w 4416938"/>
                  <a:gd name="connsiteY2-30" fmla="*/ 407993 h 2596560"/>
                  <a:gd name="connsiteX3-31" fmla="*/ 1308044 w 4416938"/>
                  <a:gd name="connsiteY3-32" fmla="*/ 407993 h 2596560"/>
                  <a:gd name="connsiteX4-33" fmla="*/ 451212 w 4416938"/>
                  <a:gd name="connsiteY4-34" fmla="*/ 1264825 h 2596560"/>
                  <a:gd name="connsiteX5-35" fmla="*/ 1308044 w 4416938"/>
                  <a:gd name="connsiteY5-36" fmla="*/ 2121656 h 2596560"/>
                  <a:gd name="connsiteX6-37" fmla="*/ 4084232 w 4416938"/>
                  <a:gd name="connsiteY6-38" fmla="*/ 2216985 h 2596560"/>
                  <a:gd name="connsiteX7-39" fmla="*/ 4132569 w 4416938"/>
                  <a:gd name="connsiteY7-40" fmla="*/ 2267992 h 2596560"/>
                  <a:gd name="connsiteX8-41" fmla="*/ 4416938 w 4416938"/>
                  <a:gd name="connsiteY8-42" fmla="*/ 2596560 h 2596560"/>
                  <a:gd name="connsiteX9-43" fmla="*/ 1251884 w 4416938"/>
                  <a:gd name="connsiteY9-44" fmla="*/ 2503768 h 2596560"/>
                  <a:gd name="connsiteX10-45" fmla="*/ 0 w 4416938"/>
                  <a:gd name="connsiteY10-46" fmla="*/ 1251884 h 2596560"/>
                  <a:gd name="connsiteX11-47" fmla="*/ 1251884 w 4416938"/>
                  <a:gd name="connsiteY11-48" fmla="*/ 0 h 2596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416938" h="2596560">
                    <a:moveTo>
                      <a:pt x="1251884" y="0"/>
                    </a:moveTo>
                    <a:lnTo>
                      <a:pt x="2605834" y="0"/>
                    </a:lnTo>
                    <a:lnTo>
                      <a:pt x="2966300" y="407993"/>
                    </a:lnTo>
                    <a:lnTo>
                      <a:pt x="1308044" y="407993"/>
                    </a:lnTo>
                    <a:cubicBezTo>
                      <a:pt x="834829" y="407993"/>
                      <a:pt x="451212" y="791610"/>
                      <a:pt x="451212" y="1264825"/>
                    </a:cubicBezTo>
                    <a:cubicBezTo>
                      <a:pt x="451212" y="1738039"/>
                      <a:pt x="834829" y="2121656"/>
                      <a:pt x="1308044" y="2121656"/>
                    </a:cubicBezTo>
                    <a:cubicBezTo>
                      <a:pt x="2320761" y="2121656"/>
                      <a:pt x="3071515" y="2216985"/>
                      <a:pt x="4084232" y="2216985"/>
                    </a:cubicBezTo>
                    <a:cubicBezTo>
                      <a:pt x="4126803" y="2216985"/>
                      <a:pt x="4091817" y="2275044"/>
                      <a:pt x="4132569" y="2267992"/>
                    </a:cubicBezTo>
                    <a:lnTo>
                      <a:pt x="4416938" y="2596560"/>
                    </a:lnTo>
                    <a:lnTo>
                      <a:pt x="1251884" y="2503768"/>
                    </a:lnTo>
                    <a:cubicBezTo>
                      <a:pt x="560488" y="2503768"/>
                      <a:pt x="0" y="1943281"/>
                      <a:pt x="0" y="1251884"/>
                    </a:cubicBezTo>
                    <a:cubicBezTo>
                      <a:pt x="0" y="560488"/>
                      <a:pt x="560488" y="0"/>
                      <a:pt x="1251884" y="0"/>
                    </a:cubicBezTo>
                    <a:close/>
                  </a:path>
                </a:pathLst>
              </a:custGeom>
              <a:gradFill flip="none" rotWithShape="1">
                <a:gsLst>
                  <a:gs pos="20000">
                    <a:sysClr val="window" lastClr="FFFFFF">
                      <a:lumMod val="50000"/>
                      <a:shade val="30000"/>
                      <a:satMod val="115000"/>
                      <a:alpha val="50000"/>
                    </a:sysClr>
                  </a:gs>
                  <a:gs pos="91000">
                    <a:sysClr val="window" lastClr="FFFFFF">
                      <a:lumMod val="50000"/>
                      <a:shade val="100000"/>
                      <a:satMod val="115000"/>
                      <a:alpha val="0"/>
                    </a:sysClr>
                  </a:gs>
                </a:gsLst>
                <a:lin ang="10800000" scaled="1"/>
                <a:tileRect/>
              </a:gradFill>
              <a:ln w="381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2" name="圆角矩形 1"/>
              <p:cNvSpPr/>
              <p:nvPr/>
            </p:nvSpPr>
            <p:spPr>
              <a:xfrm flipH="1" flipV="1">
                <a:off x="5079897" y="2749876"/>
                <a:ext cx="3353872" cy="1742928"/>
              </a:xfrm>
              <a:custGeom>
                <a:avLst/>
                <a:gdLst/>
                <a:ahLst/>
                <a:cxnLst/>
                <a:rect l="l" t="t" r="r" b="b"/>
                <a:pathLst>
                  <a:path w="4817937" h="2503768">
                    <a:moveTo>
                      <a:pt x="1251884" y="0"/>
                    </a:moveTo>
                    <a:lnTo>
                      <a:pt x="2605834" y="0"/>
                    </a:lnTo>
                    <a:lnTo>
                      <a:pt x="2966300" y="407993"/>
                    </a:lnTo>
                    <a:lnTo>
                      <a:pt x="1308044" y="407993"/>
                    </a:lnTo>
                    <a:cubicBezTo>
                      <a:pt x="834829" y="407993"/>
                      <a:pt x="451212" y="791610"/>
                      <a:pt x="451212" y="1264825"/>
                    </a:cubicBezTo>
                    <a:cubicBezTo>
                      <a:pt x="451212" y="1738039"/>
                      <a:pt x="834829" y="2121656"/>
                      <a:pt x="1308044" y="2121656"/>
                    </a:cubicBezTo>
                    <a:lnTo>
                      <a:pt x="4346196" y="2121657"/>
                    </a:lnTo>
                    <a:cubicBezTo>
                      <a:pt x="4388767" y="2121657"/>
                      <a:pt x="4430613" y="2118552"/>
                      <a:pt x="4471365" y="2111500"/>
                    </a:cubicBezTo>
                    <a:lnTo>
                      <a:pt x="4817937" y="2503768"/>
                    </a:lnTo>
                    <a:lnTo>
                      <a:pt x="1251884" y="2503768"/>
                    </a:lnTo>
                    <a:cubicBezTo>
                      <a:pt x="560488" y="2503768"/>
                      <a:pt x="0" y="1943281"/>
                      <a:pt x="0" y="1251884"/>
                    </a:cubicBezTo>
                    <a:cubicBezTo>
                      <a:pt x="0" y="560488"/>
                      <a:pt x="560488" y="0"/>
                      <a:pt x="1251884" y="0"/>
                    </a:cubicBezTo>
                    <a:close/>
                  </a:path>
                </a:pathLst>
              </a:custGeom>
              <a:solidFill>
                <a:srgbClr val="FFC100"/>
              </a:solidFill>
              <a:ln w="38100" cap="flat" cmpd="sng" algn="ctr">
                <a:solidFill>
                  <a:srgbClr val="FFC100"/>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3" name="平行四边形 12"/>
              <p:cNvSpPr/>
              <p:nvPr/>
            </p:nvSpPr>
            <p:spPr>
              <a:xfrm rot="2527928">
                <a:off x="4600230" y="3520754"/>
                <a:ext cx="2808480" cy="323606"/>
              </a:xfrm>
              <a:prstGeom prst="parallelogram">
                <a:avLst>
                  <a:gd name="adj" fmla="val 69466"/>
                </a:avLst>
              </a:prstGeom>
              <a:gradFill flip="none" rotWithShape="1">
                <a:gsLst>
                  <a:gs pos="0">
                    <a:sysClr val="windowText" lastClr="000000">
                      <a:lumMod val="75000"/>
                      <a:lumOff val="25000"/>
                      <a:shade val="30000"/>
                      <a:satMod val="115000"/>
                    </a:sysClr>
                  </a:gs>
                  <a:gs pos="40000">
                    <a:sysClr val="windowText" lastClr="000000">
                      <a:lumMod val="75000"/>
                      <a:lumOff val="25000"/>
                      <a:shade val="100000"/>
                      <a:satMod val="115000"/>
                      <a:alpha val="0"/>
                    </a:sysClr>
                  </a:gs>
                </a:gsLst>
                <a:lin ang="162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grpSp>
        <p:sp>
          <p:nvSpPr>
            <p:cNvPr id="6" name="文本框 5"/>
            <p:cNvSpPr txBox="1"/>
            <p:nvPr/>
          </p:nvSpPr>
          <p:spPr>
            <a:xfrm>
              <a:off x="2946491" y="3078109"/>
              <a:ext cx="2552700" cy="390576"/>
            </a:xfrm>
            <a:prstGeom prst="rect">
              <a:avLst/>
            </a:prstGeom>
            <a:noFill/>
          </p:spPr>
          <p:txBody>
            <a:bodyPr wrap="square" rtlCol="0">
              <a:spAutoFit/>
            </a:bodyPr>
            <a:lstStyle/>
            <a:p>
              <a:pPr algn="ctr"/>
              <a:r>
                <a:rPr lang="zh-CN" altLang="en-US" sz="2400" b="1" dirty="0">
                  <a:solidFill>
                    <a:srgbClr val="002E6D"/>
                  </a:solidFill>
                </a:rPr>
                <a:t>疗效</a:t>
              </a:r>
              <a:endParaRPr lang="zh-CN" altLang="en-US" dirty="0"/>
            </a:p>
          </p:txBody>
        </p:sp>
        <p:sp>
          <p:nvSpPr>
            <p:cNvPr id="7" name="文本框 6"/>
            <p:cNvSpPr txBox="1"/>
            <p:nvPr/>
          </p:nvSpPr>
          <p:spPr>
            <a:xfrm>
              <a:off x="6028256" y="2857324"/>
              <a:ext cx="2552700" cy="390576"/>
            </a:xfrm>
            <a:prstGeom prst="rect">
              <a:avLst/>
            </a:prstGeom>
            <a:noFill/>
          </p:spPr>
          <p:txBody>
            <a:bodyPr wrap="square" rtlCol="0">
              <a:spAutoFit/>
            </a:bodyPr>
            <a:lstStyle/>
            <a:p>
              <a:pPr algn="ctr"/>
              <a:r>
                <a:rPr lang="zh-CN" altLang="en-US" sz="2400" b="1" dirty="0">
                  <a:solidFill>
                    <a:schemeClr val="accent4">
                      <a:lumMod val="50000"/>
                    </a:schemeClr>
                  </a:solidFill>
                </a:rPr>
                <a:t>安全性</a:t>
              </a:r>
              <a:endParaRPr lang="zh-CN" altLang="en-US" dirty="0"/>
            </a:p>
          </p:txBody>
        </p:sp>
        <p:sp>
          <p:nvSpPr>
            <p:cNvPr id="8" name="文本框 7"/>
            <p:cNvSpPr txBox="1"/>
            <p:nvPr/>
          </p:nvSpPr>
          <p:spPr>
            <a:xfrm>
              <a:off x="5268191" y="2940259"/>
              <a:ext cx="834602" cy="598883"/>
            </a:xfrm>
            <a:prstGeom prst="rect">
              <a:avLst/>
            </a:prstGeom>
            <a:solidFill>
              <a:schemeClr val="bg1"/>
            </a:solidFill>
          </p:spPr>
          <p:txBody>
            <a:bodyPr wrap="square" rtlCol="0">
              <a:spAutoFit/>
            </a:bodyPr>
            <a:lstStyle/>
            <a:p>
              <a:r>
                <a:rPr lang="en-US" altLang="zh-CN" sz="4000" b="1" i="1" dirty="0">
                  <a:solidFill>
                    <a:schemeClr val="tx1">
                      <a:lumMod val="65000"/>
                      <a:lumOff val="35000"/>
                    </a:schemeClr>
                  </a:solidFill>
                </a:rPr>
                <a:t>+</a:t>
              </a:r>
              <a:endParaRPr lang="zh-CN" altLang="en-US" sz="4000" b="1" i="1" dirty="0">
                <a:solidFill>
                  <a:schemeClr val="tx1">
                    <a:lumMod val="65000"/>
                    <a:lumOff val="35000"/>
                  </a:schemeClr>
                </a:solidFill>
              </a:endParaRPr>
            </a:p>
          </p:txBody>
        </p:sp>
      </p:grpSp>
      <p:sp>
        <p:nvSpPr>
          <p:cNvPr id="14" name="文本框 13"/>
          <p:cNvSpPr txBox="1"/>
          <p:nvPr/>
        </p:nvSpPr>
        <p:spPr>
          <a:xfrm>
            <a:off x="3665084" y="1321229"/>
            <a:ext cx="4415743" cy="369332"/>
          </a:xfrm>
          <a:prstGeom prst="rect">
            <a:avLst/>
          </a:prstGeom>
          <a:noFill/>
        </p:spPr>
        <p:txBody>
          <a:bodyPr wrap="square">
            <a:spAutoFit/>
          </a:bodyPr>
          <a:lstStyle/>
          <a:p>
            <a:r>
              <a:rPr lang="zh-CN" altLang="en-US" b="1" dirty="0"/>
              <a:t>慢性乙型肝炎防治指南</a:t>
            </a:r>
            <a:r>
              <a:rPr lang="en-US" altLang="zh-CN" b="1" dirty="0"/>
              <a:t>(2019</a:t>
            </a:r>
            <a:r>
              <a:rPr lang="zh-CN" altLang="en-US" b="1" dirty="0"/>
              <a:t>年版</a:t>
            </a:r>
            <a:r>
              <a:rPr lang="en-US" altLang="zh-CN" b="1" dirty="0"/>
              <a:t>)</a:t>
            </a:r>
            <a:r>
              <a:rPr lang="zh-CN" altLang="en-US" b="1" dirty="0"/>
              <a:t>指出：</a:t>
            </a:r>
            <a:endParaRPr lang="zh-CN" altLang="en-US" b="1" dirty="0"/>
          </a:p>
        </p:txBody>
      </p:sp>
      <p:grpSp>
        <p:nvGrpSpPr>
          <p:cNvPr id="24" name="组合 23"/>
          <p:cNvGrpSpPr/>
          <p:nvPr/>
        </p:nvGrpSpPr>
        <p:grpSpPr>
          <a:xfrm>
            <a:off x="157566" y="2498314"/>
            <a:ext cx="3034903" cy="1735993"/>
            <a:chOff x="4135667" y="2146339"/>
            <a:chExt cx="7257545" cy="2853713"/>
          </a:xfrm>
        </p:grpSpPr>
        <p:sp>
          <p:nvSpPr>
            <p:cNvPr id="25" name="圆角矩形 18"/>
            <p:cNvSpPr/>
            <p:nvPr/>
          </p:nvSpPr>
          <p:spPr>
            <a:xfrm>
              <a:off x="4135667" y="2275432"/>
              <a:ext cx="7210034" cy="2595527"/>
            </a:xfrm>
            <a:prstGeom prst="roundRect">
              <a:avLst>
                <a:gd name="adj" fmla="val 1657"/>
              </a:avLst>
            </a:prstGeom>
            <a:solidFill>
              <a:schemeClr val="bg1"/>
            </a:solidFill>
            <a:ln>
              <a:solidFill>
                <a:schemeClr val="bg1">
                  <a:lumMod val="7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任意多边形: 形状 44"/>
            <p:cNvSpPr/>
            <p:nvPr/>
          </p:nvSpPr>
          <p:spPr bwMode="auto">
            <a:xfrm>
              <a:off x="10665429" y="4623503"/>
              <a:ext cx="727783" cy="376549"/>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102C6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任意多边形: 形状 45"/>
            <p:cNvSpPr/>
            <p:nvPr/>
          </p:nvSpPr>
          <p:spPr bwMode="auto">
            <a:xfrm>
              <a:off x="4135667" y="2146339"/>
              <a:ext cx="720621" cy="37844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102C6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8" name="文本框 27"/>
          <p:cNvSpPr txBox="1"/>
          <p:nvPr/>
        </p:nvSpPr>
        <p:spPr>
          <a:xfrm>
            <a:off x="257375" y="2591728"/>
            <a:ext cx="2865831" cy="1477328"/>
          </a:xfrm>
          <a:prstGeom prst="rect">
            <a:avLst/>
          </a:prstGeom>
          <a:noFill/>
        </p:spPr>
        <p:txBody>
          <a:bodyPr wrap="square">
            <a:spAutoFit/>
          </a:bodyPr>
          <a:lstStyle/>
          <a:p>
            <a:pPr algn="ctr"/>
            <a:r>
              <a:rPr lang="zh-CN" altLang="en-US" sz="1400" b="1" dirty="0"/>
              <a:t>治疗目标</a:t>
            </a:r>
            <a:endParaRPr lang="en-US" altLang="zh-CN" sz="1400" b="1" dirty="0"/>
          </a:p>
          <a:p>
            <a:endParaRPr lang="en-US" altLang="zh-CN" sz="1400" b="1" dirty="0"/>
          </a:p>
          <a:p>
            <a:r>
              <a:rPr lang="zh-CN" altLang="en-US" sz="1400" b="1" dirty="0"/>
              <a:t>最大限度地长期抑制HBV复制</a:t>
            </a:r>
            <a:r>
              <a:rPr lang="zh-CN" altLang="en-US" sz="1200" dirty="0"/>
              <a:t>，减轻肝细胞炎症坏死及肝脏纤维组织增生，延缓和减少肝功能衰竭、肝硬化失代偿、肝细胞癌和其他并发症的发生，改善患者生活质量，延长其生存时间。</a:t>
            </a:r>
            <a:endParaRPr lang="zh-CN" altLang="en-US" sz="1200" dirty="0"/>
          </a:p>
        </p:txBody>
      </p:sp>
      <p:sp>
        <p:nvSpPr>
          <p:cNvPr id="31" name="文本框 30"/>
          <p:cNvSpPr txBox="1"/>
          <p:nvPr/>
        </p:nvSpPr>
        <p:spPr>
          <a:xfrm>
            <a:off x="8419252" y="1938929"/>
            <a:ext cx="3287337" cy="1877437"/>
          </a:xfrm>
          <a:prstGeom prst="rect">
            <a:avLst/>
          </a:prstGeom>
          <a:noFill/>
        </p:spPr>
        <p:txBody>
          <a:bodyPr wrap="square">
            <a:spAutoFit/>
          </a:bodyPr>
          <a:lstStyle/>
          <a:p>
            <a:pPr algn="ctr"/>
            <a:r>
              <a:rPr lang="zh-CN" altLang="en-US" sz="1600" b="1" dirty="0"/>
              <a:t>关注不良反应</a:t>
            </a:r>
            <a:endParaRPr lang="en-US" altLang="zh-CN" sz="1600" b="1" dirty="0"/>
          </a:p>
          <a:p>
            <a:pPr algn="ctr"/>
            <a:endParaRPr lang="zh-CN" altLang="en-US" sz="1600" b="1" dirty="0"/>
          </a:p>
          <a:p>
            <a:r>
              <a:rPr lang="zh-CN" altLang="en-US" sz="1200" dirty="0"/>
              <a:t>如</a:t>
            </a:r>
            <a:r>
              <a:rPr lang="zh-CN" altLang="en-US" sz="1200" b="1" dirty="0"/>
              <a:t>肾功能不全(服用TDF、ADV)</a:t>
            </a:r>
            <a:r>
              <a:rPr lang="zh-CN" altLang="en-US" sz="1200" dirty="0"/>
              <a:t>、低磷性骨病(服用TDF、 ADV)、肌炎/横纹肌溶解 (服用替比夫定)、乳酸酸中毒等(服用恩替卡韦、替比夫定)等。</a:t>
            </a:r>
            <a:endParaRPr lang="zh-CN" altLang="en-US" sz="1200" dirty="0"/>
          </a:p>
          <a:p>
            <a:r>
              <a:rPr lang="zh-CN" altLang="en-US" sz="1200" dirty="0"/>
              <a:t>……一旦确诊为</a:t>
            </a:r>
            <a:r>
              <a:rPr lang="zh-CN" altLang="en-US" sz="1200" b="1" dirty="0"/>
              <a:t>肾功能不全</a:t>
            </a:r>
            <a:r>
              <a:rPr lang="zh-CN" altLang="en-US" sz="1200" dirty="0"/>
              <a:t>、肌炎、横纹肌溶解、乳酸酸中毒等，应及时停药并改用其他药物，同时给予积极的相应治疗干预。</a:t>
            </a:r>
            <a:endParaRPr lang="zh-CN" alt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79425" y="330200"/>
            <a:ext cx="10882630" cy="749300"/>
          </a:xfrm>
        </p:spPr>
        <p:txBody>
          <a:bodyPr>
            <a:normAutofit fontScale="90000"/>
          </a:bodyPr>
          <a:lstStyle/>
          <a:p>
            <a:r>
              <a:rPr lang="zh-CN" altLang="en-US" sz="2665" dirty="0">
                <a:solidFill>
                  <a:srgbClr val="002E6D"/>
                </a:solidFill>
                <a:latin typeface="+mj-ea"/>
                <a:cs typeface="+mj-ea"/>
              </a:rPr>
              <a:t>随着年龄增长，</a:t>
            </a:r>
            <a:r>
              <a:rPr lang="en-US" altLang="zh-CN" sz="2665" dirty="0">
                <a:solidFill>
                  <a:srgbClr val="002E6D"/>
                </a:solidFill>
                <a:latin typeface="+mj-ea"/>
                <a:cs typeface="+mj-ea"/>
              </a:rPr>
              <a:t>CHB</a:t>
            </a:r>
            <a:r>
              <a:rPr lang="zh-CN" altLang="en-US" sz="2665" dirty="0">
                <a:solidFill>
                  <a:srgbClr val="002E6D"/>
                </a:solidFill>
                <a:latin typeface="+mj-ea"/>
                <a:cs typeface="+mj-ea"/>
              </a:rPr>
              <a:t>患者的合并症（高血压，糖尿病，骨质疏松等）风险增加</a:t>
            </a:r>
            <a:endParaRPr lang="zh-CN" altLang="en-US" sz="2665" dirty="0">
              <a:solidFill>
                <a:srgbClr val="002E6D"/>
              </a:solidFill>
              <a:latin typeface="+mj-ea"/>
              <a:cs typeface="+mj-ea"/>
            </a:endParaRPr>
          </a:p>
        </p:txBody>
      </p:sp>
      <p:sp>
        <p:nvSpPr>
          <p:cNvPr id="5" name="文本框 4"/>
          <p:cNvSpPr txBox="1"/>
          <p:nvPr/>
        </p:nvSpPr>
        <p:spPr>
          <a:xfrm>
            <a:off x="946673" y="1225332"/>
            <a:ext cx="10515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一项来自韩国的回顾性横断面研究，利用韩国健康保险审核及评估服务（</a:t>
            </a:r>
            <a:r>
              <a:rPr kumimoji="0" lang="en-US" altLang="zh-CN"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HIRA</a:t>
            </a: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）数据系统 </a:t>
            </a:r>
            <a:r>
              <a:rPr kumimoji="0" lang="en-US" altLang="zh-CN"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2007-201</a:t>
            </a: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的数据，分析</a:t>
            </a:r>
            <a:r>
              <a:rPr kumimoji="0" lang="en-US" altLang="zh-CN"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CHB</a:t>
            </a: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患者的人口统计学特征及并发展，并设置非</a:t>
            </a:r>
            <a:r>
              <a:rPr kumimoji="0" lang="en-US" altLang="zh-CN"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CHB</a:t>
            </a: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患者作为参照。研究共纳入</a:t>
            </a:r>
            <a:r>
              <a:rPr kumimoji="0" lang="en-US" altLang="zh-CN"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CHB</a:t>
            </a: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患者</a:t>
            </a:r>
            <a:r>
              <a:rPr kumimoji="0" lang="en-US" altLang="zh-CN"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991346</a:t>
            </a: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例</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（其中</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2007</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年</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253002</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例，</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2011</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年</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320245</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例，</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2016</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年</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418099</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例）</a:t>
            </a: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和对照组非</a:t>
            </a:r>
            <a:r>
              <a:rPr kumimoji="0" lang="en-US" altLang="zh-CN"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CHB</a:t>
            </a: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患者</a:t>
            </a:r>
            <a:r>
              <a:rPr kumimoji="0" lang="en-US" altLang="zh-CN"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3965384</a:t>
            </a: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例</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（其中</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2007</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年</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1012008</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例，</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2011</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年</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1280980</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例，</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2016</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年</a:t>
            </a: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1672396</a:t>
            </a:r>
            <a:r>
              <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例）</a:t>
            </a:r>
            <a:r>
              <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t>
            </a:r>
            <a:endPar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2" name="文本框 1"/>
          <p:cNvSpPr txBox="1"/>
          <p:nvPr/>
        </p:nvSpPr>
        <p:spPr>
          <a:xfrm>
            <a:off x="1423925" y="2416970"/>
            <a:ext cx="305517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不同年份</a:t>
            </a:r>
            <a:r>
              <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CHB</a:t>
            </a:r>
            <a:r>
              <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患者年龄构成</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6" name="文本框 5"/>
          <p:cNvSpPr txBox="1"/>
          <p:nvPr/>
        </p:nvSpPr>
        <p:spPr>
          <a:xfrm>
            <a:off x="7310996" y="2490505"/>
            <a:ext cx="305517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CHB</a:t>
            </a:r>
            <a:r>
              <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患者部分合并症的比例</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graphicFrame>
        <p:nvGraphicFramePr>
          <p:cNvPr id="7" name="图表 6"/>
          <p:cNvGraphicFramePr/>
          <p:nvPr/>
        </p:nvGraphicFramePr>
        <p:xfrm>
          <a:off x="709108" y="2999719"/>
          <a:ext cx="4720142" cy="2743200"/>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709108" y="6463716"/>
            <a:ext cx="1061960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Oh H, Jun DW, Lee I-H, et </a:t>
            </a:r>
            <a:r>
              <a:rPr kumimoji="0" lang="en-US" altLang="zh-CN" sz="800" b="0" i="0" u="none" strike="noStrike" kern="1200" cap="none" spc="0" normalizeH="0" baseline="0" noProof="0" dirty="0" err="1">
                <a:ln>
                  <a:noFill/>
                </a:ln>
                <a:solidFill>
                  <a:prstClr val="black"/>
                </a:solidFill>
                <a:effectLst/>
                <a:uLnTx/>
                <a:uFillTx/>
                <a:latin typeface="Arial" panose="020B0604020202020204"/>
                <a:ea typeface="微软雅黑" panose="020B0503020204020204" pitchFamily="34" charset="-122"/>
                <a:cs typeface="+mn-cs"/>
              </a:rPr>
              <a:t>al.Increasing</a:t>
            </a:r>
            <a:r>
              <a:rPr kumimoji="0" lang="en-US" altLang="zh-CN" sz="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comorbidities in a South Korea insured </a:t>
            </a:r>
            <a:r>
              <a:rPr kumimoji="0" lang="en-US" altLang="zh-CN" sz="800" b="0" i="0" u="none" strike="noStrike" kern="1200" cap="none" spc="0" normalizeH="0" baseline="0" noProof="0" dirty="0" err="1">
                <a:ln>
                  <a:noFill/>
                </a:ln>
                <a:solidFill>
                  <a:prstClr val="black"/>
                </a:solidFill>
                <a:effectLst/>
                <a:uLnTx/>
                <a:uFillTx/>
                <a:latin typeface="Arial" panose="020B0604020202020204"/>
                <a:ea typeface="微软雅黑" panose="020B0503020204020204" pitchFamily="34" charset="-122"/>
                <a:cs typeface="+mn-cs"/>
              </a:rPr>
              <a:t>populationbased</a:t>
            </a:r>
            <a:r>
              <a:rPr kumimoji="0" lang="en-US" altLang="zh-CN" sz="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cohort of patients with chronic hepatitis B. Aliment </a:t>
            </a:r>
            <a:r>
              <a:rPr kumimoji="0" lang="en-US" altLang="zh-CN" sz="800" b="0" i="0" u="none" strike="noStrike" kern="1200" cap="none" spc="0" normalizeH="0" baseline="0" noProof="0" dirty="0" err="1">
                <a:ln>
                  <a:noFill/>
                </a:ln>
                <a:solidFill>
                  <a:prstClr val="black"/>
                </a:solidFill>
                <a:effectLst/>
                <a:uLnTx/>
                <a:uFillTx/>
                <a:latin typeface="Arial" panose="020B0604020202020204"/>
                <a:ea typeface="微软雅黑" panose="020B0503020204020204" pitchFamily="34" charset="-122"/>
                <a:cs typeface="+mn-cs"/>
              </a:rPr>
              <a:t>Pharmacol</a:t>
            </a:r>
            <a:r>
              <a:rPr kumimoji="0" lang="en-US" altLang="zh-CN" sz="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en-US" altLang="zh-CN" sz="800" b="0" i="0" u="none" strike="noStrike" kern="1200" cap="none" spc="0" normalizeH="0" baseline="0" noProof="0" dirty="0" err="1">
                <a:ln>
                  <a:noFill/>
                </a:ln>
                <a:solidFill>
                  <a:prstClr val="black"/>
                </a:solidFill>
                <a:effectLst/>
                <a:uLnTx/>
                <a:uFillTx/>
                <a:latin typeface="Arial" panose="020B0604020202020204"/>
                <a:ea typeface="微软雅黑" panose="020B0503020204020204" pitchFamily="34" charset="-122"/>
                <a:cs typeface="+mn-cs"/>
              </a:rPr>
              <a:t>Ther</a:t>
            </a:r>
            <a:r>
              <a:rPr kumimoji="0" lang="en-US" altLang="zh-CN" sz="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2020;52:371–381. https://doi.org/10.1111/apt.15867</a:t>
            </a:r>
            <a:endParaRPr kumimoji="0" lang="zh-CN" altLang="en-US" sz="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graphicFrame>
        <p:nvGraphicFramePr>
          <p:cNvPr id="8" name="图表 7"/>
          <p:cNvGraphicFramePr/>
          <p:nvPr/>
        </p:nvGraphicFramePr>
        <p:xfrm>
          <a:off x="6286499" y="2999720"/>
          <a:ext cx="530542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8"/>
          <p:cNvSpPr txBox="1"/>
          <p:nvPr/>
        </p:nvSpPr>
        <p:spPr>
          <a:xfrm>
            <a:off x="7225889" y="3142391"/>
            <a:ext cx="276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8183151" y="3521248"/>
            <a:ext cx="276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9140412" y="3966780"/>
            <a:ext cx="276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10089943" y="3935961"/>
            <a:ext cx="276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 name="文本框 12"/>
          <p:cNvSpPr txBox="1"/>
          <p:nvPr/>
        </p:nvSpPr>
        <p:spPr>
          <a:xfrm>
            <a:off x="11086595" y="4678911"/>
            <a:ext cx="276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4" name="文本框 13"/>
          <p:cNvSpPr txBox="1"/>
          <p:nvPr/>
        </p:nvSpPr>
        <p:spPr>
          <a:xfrm>
            <a:off x="6564516" y="5642828"/>
            <a:ext cx="390228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en-US" altLang="zh-CN" sz="105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P&lt;0.001 Between all years for each </a:t>
            </a:r>
            <a:r>
              <a:rPr kumimoji="0" lang="en-US" altLang="zh-CN" sz="1050" b="0" i="0" u="none" strike="noStrike" kern="1200" cap="none" spc="0" normalizeH="0" baseline="0" noProof="0" dirty="0" err="1">
                <a:ln>
                  <a:noFill/>
                </a:ln>
                <a:solidFill>
                  <a:prstClr val="black"/>
                </a:solidFill>
                <a:effectLst/>
                <a:uLnTx/>
                <a:uFillTx/>
                <a:latin typeface="Arial" panose="020B0604020202020204"/>
                <a:ea typeface="微软雅黑" panose="020B0503020204020204" pitchFamily="34" charset="-122"/>
                <a:cs typeface="+mn-cs"/>
              </a:rPr>
              <a:t>comobidities</a:t>
            </a:r>
            <a:endParaRPr kumimoji="0" lang="zh-CN" altLang="en-US" sz="105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5500" y="319186"/>
            <a:ext cx="10189483" cy="749300"/>
          </a:xfrm>
        </p:spPr>
        <p:txBody>
          <a:bodyPr>
            <a:normAutofit fontScale="90000"/>
          </a:bodyPr>
          <a:lstStyle/>
          <a:p>
            <a:pPr lvl="1" algn="l" rtl="0">
              <a:lnSpc>
                <a:spcPct val="90000"/>
              </a:lnSpc>
              <a:spcBef>
                <a:spcPct val="0"/>
              </a:spcBef>
            </a:pPr>
            <a:r>
              <a:rPr lang="zh-CN" altLang="en-US" sz="2665" b="1" kern="1200"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国内外权威肝病指南</a:t>
            </a:r>
            <a:r>
              <a:rPr lang="en-US" altLang="zh-CN" sz="2665" b="1" kern="1200" baseline="50000"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1,2,3</a:t>
            </a:r>
            <a:r>
              <a:rPr lang="zh-CN" altLang="en-US" sz="2665" b="1" kern="1200"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一线推荐的抗病毒药物中</a:t>
            </a:r>
            <a:r>
              <a:rPr lang="en-US" altLang="zh-CN" sz="2665" b="1" kern="1200"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665" b="1" kern="1200"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仅</a:t>
            </a:r>
            <a:r>
              <a:rPr lang="en-US" altLang="zh-CN" sz="2665" b="1" kern="1200"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TAF</a:t>
            </a:r>
            <a:r>
              <a:rPr lang="zh-CN" altLang="en-US" sz="2665" b="1" kern="1200"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对肾功能不全的患者不需要调整剂量</a:t>
            </a:r>
            <a:endParaRPr lang="zh-CN" altLang="en-US" sz="2665" b="1" kern="1200"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 name="内容占位符 2"/>
          <p:cNvSpPr>
            <a:spLocks noGrp="1"/>
          </p:cNvSpPr>
          <p:nvPr>
            <p:ph idx="1"/>
          </p:nvPr>
        </p:nvSpPr>
        <p:spPr>
          <a:xfrm>
            <a:off x="838200" y="4899759"/>
            <a:ext cx="10515600" cy="494178"/>
          </a:xfrm>
        </p:spPr>
        <p:txBody>
          <a:bodyPr>
            <a:normAutofit/>
          </a:bodyPr>
          <a:lstStyle/>
          <a:p>
            <a:pPr>
              <a:lnSpc>
                <a:spcPct val="120000"/>
              </a:lnSpc>
              <a:spcBef>
                <a:spcPts val="0"/>
              </a:spcBef>
            </a:pPr>
            <a:r>
              <a:rPr lang="zh-CN" altLang="en-US" sz="1000" b="1" dirty="0">
                <a:cs typeface="+mn-ea"/>
                <a:sym typeface="+mn-lt"/>
              </a:rPr>
              <a:t>*拉米夫定治疗失败患者；</a:t>
            </a:r>
            <a:r>
              <a:rPr lang="en-US" altLang="zh-CN" sz="1000" b="1" dirty="0">
                <a:cs typeface="+mn-ea"/>
                <a:sym typeface="+mn-lt"/>
              </a:rPr>
              <a:t>#</a:t>
            </a:r>
            <a:r>
              <a:rPr lang="zh-CN" altLang="en-US" sz="1000" b="1" dirty="0">
                <a:cs typeface="+mn-ea"/>
                <a:sym typeface="+mn-lt"/>
              </a:rPr>
              <a:t>一般每周一次（假定每周</a:t>
            </a:r>
            <a:r>
              <a:rPr lang="en-US" altLang="zh-CN" sz="1000" b="1" dirty="0">
                <a:cs typeface="+mn-ea"/>
                <a:sym typeface="+mn-lt"/>
              </a:rPr>
              <a:t>3</a:t>
            </a:r>
            <a:r>
              <a:rPr lang="zh-CN" altLang="en-US" sz="1000" b="1" dirty="0">
                <a:cs typeface="+mn-ea"/>
                <a:sym typeface="+mn-lt"/>
              </a:rPr>
              <a:t>次血液透析，每次大约持续</a:t>
            </a:r>
            <a:r>
              <a:rPr lang="en-US" altLang="zh-CN" sz="1000" b="1" dirty="0">
                <a:cs typeface="+mn-ea"/>
                <a:sym typeface="+mn-lt"/>
              </a:rPr>
              <a:t>4</a:t>
            </a:r>
            <a:r>
              <a:rPr lang="zh-CN" altLang="en-US" sz="1000" b="1" dirty="0">
                <a:cs typeface="+mn-ea"/>
                <a:sym typeface="+mn-lt"/>
              </a:rPr>
              <a:t>小时）。富马酸替诺福韦二吡呋酯应当在完成透析后给药。</a:t>
            </a:r>
            <a:endParaRPr lang="zh-CN" altLang="en-US" sz="1000" b="1" dirty="0">
              <a:cs typeface="+mn-ea"/>
              <a:sym typeface="+mn-lt"/>
            </a:endParaRPr>
          </a:p>
          <a:p>
            <a:pPr>
              <a:lnSpc>
                <a:spcPct val="120000"/>
              </a:lnSpc>
              <a:spcBef>
                <a:spcPts val="0"/>
              </a:spcBef>
            </a:pPr>
            <a:r>
              <a:rPr lang="zh-CN" altLang="en-US" sz="1000" b="1" dirty="0">
                <a:cs typeface="+mn-ea"/>
                <a:sym typeface="+mn-lt"/>
              </a:rPr>
              <a:t>**不推荐富马酸丙酚替诺福韦片用于肌酐清除率 </a:t>
            </a:r>
            <a:r>
              <a:rPr lang="en-US" altLang="zh-CN" sz="1000" b="1" dirty="0">
                <a:cs typeface="+mn-ea"/>
                <a:sym typeface="+mn-lt"/>
              </a:rPr>
              <a:t>&lt; 15 mL/min </a:t>
            </a:r>
            <a:r>
              <a:rPr lang="zh-CN" altLang="en-US" sz="1000" b="1" dirty="0">
                <a:cs typeface="+mn-ea"/>
                <a:sym typeface="+mn-lt"/>
              </a:rPr>
              <a:t>且未接受血液透析的患者。</a:t>
            </a:r>
            <a:endParaRPr lang="zh-CN" altLang="en-US" sz="1000" b="1" dirty="0">
              <a:cs typeface="+mn-ea"/>
              <a:sym typeface="+mn-lt"/>
            </a:endParaRPr>
          </a:p>
        </p:txBody>
      </p:sp>
      <p:sp>
        <p:nvSpPr>
          <p:cNvPr id="4" name="内容占位符 3"/>
          <p:cNvSpPr>
            <a:spLocks noGrp="1"/>
          </p:cNvSpPr>
          <p:nvPr>
            <p:ph sz="quarter" idx="10"/>
          </p:nvPr>
        </p:nvSpPr>
        <p:spPr>
          <a:xfrm>
            <a:off x="825500" y="5682785"/>
            <a:ext cx="10528300" cy="965665"/>
          </a:xfrm>
        </p:spPr>
        <p:txBody>
          <a:bodyPr>
            <a:normAutofit/>
          </a:bodyPr>
          <a:lstStyle/>
          <a:p>
            <a:pPr>
              <a:spcBef>
                <a:spcPct val="0"/>
              </a:spcBef>
            </a:pPr>
            <a:r>
              <a:rPr lang="en-US" altLang="zh-CN" sz="900" dirty="0">
                <a:cs typeface="+mn-ea"/>
                <a:sym typeface="+mn-lt"/>
              </a:rPr>
              <a:t>EASL. J </a:t>
            </a:r>
            <a:r>
              <a:rPr lang="en-US" altLang="zh-CN" sz="900" dirty="0" err="1">
                <a:cs typeface="+mn-ea"/>
                <a:sym typeface="+mn-lt"/>
              </a:rPr>
              <a:t>Hepatol</a:t>
            </a:r>
            <a:r>
              <a:rPr lang="en-US" altLang="zh-CN" sz="900" dirty="0">
                <a:cs typeface="+mn-ea"/>
                <a:sym typeface="+mn-lt"/>
              </a:rPr>
              <a:t>. 2017;67(2):370-398. </a:t>
            </a:r>
            <a:endParaRPr lang="en-US" altLang="zh-CN" sz="900" dirty="0">
              <a:cs typeface="+mn-ea"/>
              <a:sym typeface="+mn-lt"/>
            </a:endParaRPr>
          </a:p>
          <a:p>
            <a:pPr>
              <a:spcBef>
                <a:spcPct val="0"/>
              </a:spcBef>
            </a:pPr>
            <a:r>
              <a:rPr lang="en-US" altLang="zh-CN" sz="900" dirty="0" err="1">
                <a:cs typeface="+mn-ea"/>
                <a:sym typeface="+mn-lt"/>
              </a:rPr>
              <a:t>Terrault</a:t>
            </a:r>
            <a:r>
              <a:rPr lang="en-US" altLang="zh-CN" sz="900" dirty="0">
                <a:cs typeface="+mn-ea"/>
                <a:sym typeface="+mn-lt"/>
              </a:rPr>
              <a:t> NA, et al. Hepatology 2018;67(4):1560-1599.</a:t>
            </a:r>
            <a:endParaRPr lang="en-US" altLang="zh-CN" sz="900" dirty="0">
              <a:cs typeface="+mn-ea"/>
              <a:sym typeface="+mn-lt"/>
            </a:endParaRPr>
          </a:p>
          <a:p>
            <a:pPr>
              <a:spcBef>
                <a:spcPct val="0"/>
              </a:spcBef>
            </a:pPr>
            <a:r>
              <a:rPr lang="zh-CN" altLang="en-US" sz="900" dirty="0">
                <a:cs typeface="+mn-ea"/>
                <a:sym typeface="+mn-lt"/>
              </a:rPr>
              <a:t>中华医学会感染病学分会</a:t>
            </a:r>
            <a:r>
              <a:rPr lang="en-US" altLang="zh-CN" sz="900" dirty="0">
                <a:cs typeface="+mn-ea"/>
                <a:sym typeface="+mn-lt"/>
              </a:rPr>
              <a:t>,</a:t>
            </a:r>
            <a:r>
              <a:rPr lang="zh-CN" altLang="en-US" sz="900" dirty="0">
                <a:cs typeface="+mn-ea"/>
                <a:sym typeface="+mn-lt"/>
              </a:rPr>
              <a:t>等</a:t>
            </a:r>
            <a:r>
              <a:rPr lang="en-US" altLang="zh-CN" sz="900" dirty="0">
                <a:cs typeface="+mn-ea"/>
                <a:sym typeface="+mn-lt"/>
              </a:rPr>
              <a:t>.</a:t>
            </a:r>
            <a:r>
              <a:rPr lang="zh-CN" altLang="en-US" sz="900" dirty="0">
                <a:cs typeface="+mn-ea"/>
                <a:sym typeface="+mn-lt"/>
              </a:rPr>
              <a:t>中华传染病杂志</a:t>
            </a:r>
            <a:r>
              <a:rPr lang="en-US" altLang="zh-CN" sz="900" dirty="0">
                <a:cs typeface="+mn-ea"/>
                <a:sym typeface="+mn-lt"/>
              </a:rPr>
              <a:t>.2019;37(12):711-736</a:t>
            </a:r>
            <a:endParaRPr lang="en-US" altLang="zh-CN" sz="900" dirty="0">
              <a:cs typeface="+mn-ea"/>
              <a:sym typeface="+mn-lt"/>
            </a:endParaRPr>
          </a:p>
          <a:p>
            <a:pPr>
              <a:spcBef>
                <a:spcPct val="0"/>
              </a:spcBef>
            </a:pPr>
            <a:r>
              <a:rPr lang="zh-CN" altLang="en-US" sz="900" dirty="0">
                <a:cs typeface="+mn-ea"/>
                <a:sym typeface="+mn-lt"/>
              </a:rPr>
              <a:t>恩替卡韦片说明书，</a:t>
            </a:r>
            <a:r>
              <a:rPr lang="en-US" altLang="zh-CN" sz="900" dirty="0">
                <a:cs typeface="+mn-ea"/>
                <a:sym typeface="+mn-lt"/>
              </a:rPr>
              <a:t>2017.</a:t>
            </a:r>
            <a:endParaRPr lang="en-US" altLang="zh-CN" sz="900" dirty="0">
              <a:cs typeface="+mn-ea"/>
              <a:sym typeface="+mn-lt"/>
            </a:endParaRPr>
          </a:p>
          <a:p>
            <a:pPr>
              <a:spcBef>
                <a:spcPct val="0"/>
              </a:spcBef>
            </a:pPr>
            <a:r>
              <a:rPr lang="zh-CN" altLang="en-US" sz="900" dirty="0">
                <a:cs typeface="+mn-ea"/>
                <a:sym typeface="+mn-lt"/>
              </a:rPr>
              <a:t>富马酸替诺福韦二吡呋酯片说明书，</a:t>
            </a:r>
            <a:r>
              <a:rPr lang="en-US" altLang="zh-CN" sz="900" dirty="0">
                <a:cs typeface="+mn-ea"/>
                <a:sym typeface="+mn-lt"/>
              </a:rPr>
              <a:t>2015. </a:t>
            </a:r>
            <a:endParaRPr lang="en-US" altLang="zh-CN" sz="900" dirty="0">
              <a:cs typeface="+mn-ea"/>
              <a:sym typeface="+mn-lt"/>
            </a:endParaRPr>
          </a:p>
          <a:p>
            <a:pPr>
              <a:spcBef>
                <a:spcPct val="0"/>
              </a:spcBef>
            </a:pPr>
            <a:r>
              <a:rPr lang="zh-CN" altLang="en-US" sz="900" dirty="0">
                <a:cs typeface="+mn-ea"/>
                <a:sym typeface="+mn-lt"/>
              </a:rPr>
              <a:t>富马酸丙酚替诺福韦片说明书，</a:t>
            </a:r>
            <a:r>
              <a:rPr lang="en-US" altLang="zh-CN" sz="900" dirty="0">
                <a:cs typeface="+mn-ea"/>
                <a:sym typeface="+mn-lt"/>
              </a:rPr>
              <a:t>2020.</a:t>
            </a:r>
            <a:endParaRPr lang="zh-CN" altLang="en-US" sz="900" dirty="0">
              <a:cs typeface="+mn-ea"/>
              <a:sym typeface="+mn-lt"/>
            </a:endParaRPr>
          </a:p>
        </p:txBody>
      </p:sp>
      <p:graphicFrame>
        <p:nvGraphicFramePr>
          <p:cNvPr id="11" name="Group 3"/>
          <p:cNvGraphicFramePr>
            <a:graphicFrameLocks noGrp="1"/>
          </p:cNvGraphicFramePr>
          <p:nvPr>
            <p:custDataLst>
              <p:tags r:id="rId1"/>
            </p:custDataLst>
          </p:nvPr>
        </p:nvGraphicFramePr>
        <p:xfrm>
          <a:off x="838200" y="1332377"/>
          <a:ext cx="10515600" cy="3364973"/>
        </p:xfrm>
        <a:graphic>
          <a:graphicData uri="http://schemas.openxmlformats.org/drawingml/2006/table">
            <a:tbl>
              <a:tblPr/>
              <a:tblGrid>
                <a:gridCol w="1586190"/>
                <a:gridCol w="1299885"/>
                <a:gridCol w="1019175"/>
                <a:gridCol w="2076450"/>
                <a:gridCol w="2400300"/>
                <a:gridCol w="2133600"/>
              </a:tblGrid>
              <a:tr h="479346">
                <a:tc rowSpan="2">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药物</a:t>
                      </a:r>
                      <a:endParaRPr kumimoji="0" lang="en-US" altLang="en-US" sz="1200" b="1" i="0" u="none" strike="noStrike" cap="none" normalizeH="0" baseline="0" dirty="0">
                        <a:ln>
                          <a:noFill/>
                        </a:ln>
                        <a:solidFill>
                          <a:schemeClr val="bg1"/>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solidFill>
                  </a:tcPr>
                </a:tc>
                <a:tc rowSpan="2">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推荐的给药方案</a:t>
                      </a:r>
                      <a:endParaRPr kumimoji="0" lang="en-GB" altLang="en-US" sz="1200" b="1" i="0" u="none" strike="noStrike" cap="none" normalizeH="0" baseline="0" dirty="0">
                        <a:ln>
                          <a:noFill/>
                        </a:ln>
                        <a:solidFill>
                          <a:schemeClr val="bg1"/>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solidFill>
                  </a:tcPr>
                </a:tc>
                <a:tc gridSpan="3">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肌酐清除率</a:t>
                      </a:r>
                      <a:r>
                        <a:rPr kumimoji="0" lang="en-US" altLang="en-US" sz="1200" b="1" i="0" u="none" strike="noStrike" cap="none" normalizeH="0" baseline="0" dirty="0">
                          <a:ln>
                            <a:noFill/>
                          </a:ln>
                          <a:solidFill>
                            <a:schemeClr val="bg1"/>
                          </a:solidFill>
                          <a:effectLst/>
                          <a:latin typeface="+mn-lt"/>
                          <a:ea typeface="+mn-ea"/>
                          <a:cs typeface="+mn-ea"/>
                          <a:sym typeface="+mn-lt"/>
                        </a:rPr>
                        <a:t> (mL/min)*</a:t>
                      </a:r>
                      <a:endParaRPr kumimoji="0" lang="en-US" altLang="en-US" sz="1200" b="1" i="0" u="none" strike="noStrike" cap="none" normalizeH="0" baseline="0" dirty="0">
                        <a:ln>
                          <a:noFill/>
                        </a:ln>
                        <a:solidFill>
                          <a:schemeClr val="bg1"/>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solidFill>
                  </a:tcPr>
                </a:tc>
                <a:tc hMerge="1">
                  <a:tcPr/>
                </a:tc>
                <a:tc hMerge="1">
                  <a:tcPr marL="85756" marR="85756" marT="42878" marB="42878"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接受血液透析的患者</a:t>
                      </a:r>
                      <a:endParaRPr kumimoji="0" lang="en-US" altLang="en-US" sz="1200" b="1" i="0" u="none" strike="noStrike" cap="none" normalizeH="0" baseline="0" dirty="0">
                        <a:ln>
                          <a:noFill/>
                        </a:ln>
                        <a:solidFill>
                          <a:schemeClr val="bg1"/>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solidFill>
                  </a:tcPr>
                </a:tc>
              </a:tr>
              <a:tr h="565785">
                <a:tc vMerge="1">
                  <a:tcPr/>
                </a:tc>
                <a:tc vMerge="1">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en-US" altLang="en-US" sz="1200" b="1" i="0" u="none" strike="noStrike" cap="none" normalizeH="0" baseline="0" dirty="0">
                          <a:ln>
                            <a:noFill/>
                          </a:ln>
                          <a:solidFill>
                            <a:schemeClr val="bg1"/>
                          </a:solidFill>
                          <a:effectLst/>
                          <a:latin typeface="+mn-lt"/>
                          <a:ea typeface="+mn-ea"/>
                          <a:cs typeface="+mn-ea"/>
                          <a:sym typeface="+mn-lt"/>
                        </a:rPr>
                        <a:t>≥50</a:t>
                      </a:r>
                      <a:endParaRPr kumimoji="0" lang="en-US" altLang="en-US" sz="1200" b="1" i="0" u="none" strike="noStrike" cap="none" normalizeH="0" baseline="0" dirty="0">
                        <a:ln>
                          <a:noFill/>
                        </a:ln>
                        <a:solidFill>
                          <a:schemeClr val="bg1"/>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en-US" altLang="en-US" sz="1200" b="1" i="0" u="none" strike="noStrike" cap="none" normalizeH="0" baseline="0" dirty="0">
                          <a:ln>
                            <a:noFill/>
                          </a:ln>
                          <a:solidFill>
                            <a:schemeClr val="bg1"/>
                          </a:solidFill>
                          <a:effectLst/>
                          <a:latin typeface="+mn-lt"/>
                          <a:ea typeface="+mn-ea"/>
                          <a:cs typeface="+mn-ea"/>
                          <a:sym typeface="+mn-lt"/>
                        </a:rPr>
                        <a:t>30-49</a:t>
                      </a:r>
                      <a:endParaRPr kumimoji="0" lang="en-US" altLang="en-US" sz="1200" b="1" i="0" u="none" strike="noStrike" cap="none" normalizeH="0" baseline="0" dirty="0">
                        <a:ln>
                          <a:noFill/>
                        </a:ln>
                        <a:solidFill>
                          <a:schemeClr val="bg1"/>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pPr>
                      <a:r>
                        <a:rPr kumimoji="0" lang="en-US" altLang="en-US" sz="1200" b="1" i="0" u="none" strike="noStrike" cap="none" normalizeH="0" baseline="0" dirty="0">
                          <a:ln>
                            <a:noFill/>
                          </a:ln>
                          <a:solidFill>
                            <a:schemeClr val="bg1"/>
                          </a:solidFill>
                          <a:effectLst/>
                          <a:latin typeface="+mn-lt"/>
                          <a:ea typeface="+mn-ea"/>
                          <a:cs typeface="+mn-ea"/>
                          <a:sym typeface="+mn-lt"/>
                        </a:rPr>
                        <a:t>10-29</a:t>
                      </a:r>
                      <a:endParaRPr kumimoji="0" lang="en-US" altLang="en-US" sz="1200" b="1" i="0" u="none" strike="noStrike" cap="none" normalizeH="0" baseline="0" dirty="0">
                        <a:ln>
                          <a:noFill/>
                        </a:ln>
                        <a:solidFill>
                          <a:schemeClr val="bg1"/>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solidFill>
                  </a:tcPr>
                </a:tc>
                <a:tc vMerge="1">
                  <a:tcPr/>
                </a:tc>
              </a:tr>
              <a:tr h="643565">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en-US" sz="1800" b="1" i="0" u="none" strike="noStrike" cap="none" normalizeH="0" baseline="0" dirty="0">
                          <a:ln>
                            <a:noFill/>
                          </a:ln>
                          <a:solidFill>
                            <a:srgbClr val="002E6D"/>
                          </a:solidFill>
                          <a:effectLst/>
                          <a:latin typeface="+mn-lt"/>
                          <a:ea typeface="+mn-ea"/>
                          <a:cs typeface="+mn-ea"/>
                          <a:sym typeface="+mn-lt"/>
                        </a:rPr>
                        <a:t>TAF</a:t>
                      </a:r>
                      <a:r>
                        <a:rPr kumimoji="0" lang="en-US" altLang="en-US" sz="1800" b="1" i="0" u="none" strike="noStrike" cap="none" normalizeH="0" baseline="30000" dirty="0">
                          <a:ln>
                            <a:noFill/>
                          </a:ln>
                          <a:solidFill>
                            <a:srgbClr val="002E6D"/>
                          </a:solidFill>
                          <a:effectLst/>
                          <a:latin typeface="+mn-lt"/>
                          <a:ea typeface="+mn-ea"/>
                          <a:cs typeface="+mn-ea"/>
                          <a:sym typeface="+mn-lt"/>
                        </a:rPr>
                        <a:t>6</a:t>
                      </a:r>
                      <a:endParaRPr kumimoji="0" lang="en-US" altLang="en-US" sz="1800" b="1" i="0" u="none" strike="noStrike" cap="none" normalizeH="0" baseline="30000" dirty="0">
                        <a:ln>
                          <a:noFill/>
                        </a:ln>
                        <a:solidFill>
                          <a:srgbClr val="002E6D"/>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1" i="0" u="none" strike="noStrike" cap="none" normalizeH="0" baseline="0" dirty="0">
                          <a:ln>
                            <a:noFill/>
                          </a:ln>
                          <a:solidFill>
                            <a:srgbClr val="002E6D"/>
                          </a:solidFill>
                          <a:effectLst/>
                          <a:latin typeface="+mn-lt"/>
                          <a:ea typeface="+mn-ea"/>
                          <a:cs typeface="+mn-ea"/>
                          <a:sym typeface="+mn-lt"/>
                        </a:rPr>
                        <a:t>25 mg QD</a:t>
                      </a:r>
                      <a:endParaRPr kumimoji="0" lang="en-US" altLang="en-US" sz="1400" b="1" i="0" u="none" strike="noStrike" cap="none" normalizeH="0" baseline="0" dirty="0">
                        <a:ln>
                          <a:noFill/>
                        </a:ln>
                        <a:solidFill>
                          <a:srgbClr val="002E6D"/>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1" i="0" u="none" strike="noStrike" cap="none" normalizeH="0" baseline="0" dirty="0">
                          <a:ln>
                            <a:noFill/>
                          </a:ln>
                          <a:solidFill>
                            <a:srgbClr val="002E6D"/>
                          </a:solidFill>
                          <a:effectLst/>
                          <a:latin typeface="+mn-lt"/>
                          <a:ea typeface="+mn-ea"/>
                          <a:cs typeface="+mn-ea"/>
                          <a:sym typeface="+mn-lt"/>
                        </a:rPr>
                        <a:t>25 mg QD</a:t>
                      </a:r>
                      <a:endParaRPr kumimoji="0" lang="en-US" altLang="en-US" sz="1400" b="1" i="0" u="none" strike="noStrike" cap="none" normalizeH="0" baseline="0" dirty="0">
                        <a:ln>
                          <a:noFill/>
                        </a:ln>
                        <a:solidFill>
                          <a:srgbClr val="002E6D"/>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rgbClr val="002E6D"/>
                          </a:solidFill>
                          <a:effectLst/>
                          <a:latin typeface="+mn-lt"/>
                          <a:ea typeface="+mn-ea"/>
                          <a:cs typeface="+mn-ea"/>
                          <a:sym typeface="+mn-lt"/>
                        </a:rPr>
                        <a:t>25 mg QD</a:t>
                      </a:r>
                      <a:endParaRPr kumimoji="0" lang="en-US" altLang="zh-CN" sz="1400" b="1" i="0" u="none" strike="noStrike" cap="none" normalizeH="0" baseline="0" dirty="0">
                        <a:ln>
                          <a:noFill/>
                        </a:ln>
                        <a:solidFill>
                          <a:srgbClr val="002E6D"/>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rgbClr val="002E6D"/>
                          </a:solidFill>
                          <a:effectLst/>
                          <a:latin typeface="+mn-lt"/>
                          <a:ea typeface="+mn-ea"/>
                          <a:cs typeface="+mn-ea"/>
                          <a:sym typeface="+mn-lt"/>
                        </a:rPr>
                        <a:t>25 mg QD**</a:t>
                      </a:r>
                      <a:endParaRPr kumimoji="0" lang="en-US" altLang="zh-CN" sz="1400" b="1" i="0" u="none" strike="noStrike" cap="none" normalizeH="0" baseline="0" dirty="0">
                        <a:ln>
                          <a:noFill/>
                        </a:ln>
                        <a:solidFill>
                          <a:srgbClr val="002E6D"/>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rgbClr val="002E6D"/>
                          </a:solidFill>
                          <a:effectLst/>
                          <a:latin typeface="+mn-lt"/>
                          <a:ea typeface="+mn-ea"/>
                          <a:cs typeface="+mn-ea"/>
                          <a:sym typeface="+mn-lt"/>
                        </a:rPr>
                        <a:t>25 mg QD</a:t>
                      </a:r>
                      <a:endParaRPr kumimoji="0" lang="en-US" altLang="zh-CN" sz="1400" b="1" i="0" u="none" strike="noStrike" cap="none" normalizeH="0" baseline="0" dirty="0">
                        <a:ln>
                          <a:noFill/>
                        </a:ln>
                        <a:solidFill>
                          <a:srgbClr val="002E6D"/>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r>
              <a:tr h="558174">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en-US" sz="1400" b="1" i="0" u="none" strike="noStrike" cap="none" normalizeH="0" baseline="0" dirty="0">
                          <a:ln>
                            <a:noFill/>
                          </a:ln>
                          <a:solidFill>
                            <a:srgbClr val="A6A6A6"/>
                          </a:solidFill>
                          <a:effectLst/>
                          <a:latin typeface="+mn-lt"/>
                          <a:ea typeface="+mn-ea"/>
                          <a:cs typeface="+mn-ea"/>
                          <a:sym typeface="+mn-lt"/>
                        </a:rPr>
                        <a:t>ETV</a:t>
                      </a:r>
                      <a:r>
                        <a:rPr kumimoji="0" lang="en-US" altLang="en-US" sz="1400" b="1" i="0" u="none" strike="noStrike" cap="none" normalizeH="0" baseline="30000" dirty="0">
                          <a:ln>
                            <a:noFill/>
                          </a:ln>
                          <a:solidFill>
                            <a:srgbClr val="A6A6A6"/>
                          </a:solidFill>
                          <a:effectLst/>
                          <a:latin typeface="+mn-lt"/>
                          <a:ea typeface="+mn-ea"/>
                          <a:cs typeface="+mn-ea"/>
                          <a:sym typeface="+mn-lt"/>
                        </a:rPr>
                        <a:t>4</a:t>
                      </a:r>
                      <a:endParaRPr kumimoji="0" lang="en-US" altLang="en-US" sz="1400" b="1" i="0" u="none" strike="noStrike" cap="none" normalizeH="0" baseline="3000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0.5 mg QD</a:t>
                      </a:r>
                      <a:endParaRPr kumimoji="0" lang="en-US" altLang="en-US"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0.5 mg </a:t>
                      </a:r>
                      <a:r>
                        <a:rPr kumimoji="0" lang="en-US" altLang="zh-CN" sz="1100" b="1" i="0" u="none" strike="noStrike" cap="none" normalizeH="0" baseline="0" dirty="0">
                          <a:ln>
                            <a:noFill/>
                          </a:ln>
                          <a:solidFill>
                            <a:srgbClr val="A6A6A6"/>
                          </a:solidFill>
                          <a:effectLst/>
                          <a:latin typeface="+mn-lt"/>
                          <a:ea typeface="+mn-ea"/>
                          <a:cs typeface="+mn-ea"/>
                          <a:sym typeface="+mn-lt"/>
                        </a:rPr>
                        <a:t>QD</a:t>
                      </a:r>
                      <a:endParaRPr kumimoji="0" lang="en-US" altLang="zh-CN"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0.25 mg </a:t>
                      </a:r>
                      <a:r>
                        <a:rPr kumimoji="0" lang="en-US" altLang="zh-CN" sz="1100" b="1" i="0" u="none" strike="noStrike" cap="none" normalizeH="0" baseline="0" dirty="0">
                          <a:ln>
                            <a:noFill/>
                          </a:ln>
                          <a:solidFill>
                            <a:srgbClr val="A6A6A6"/>
                          </a:solidFill>
                          <a:effectLst/>
                          <a:latin typeface="+mn-lt"/>
                          <a:ea typeface="+mn-ea"/>
                          <a:cs typeface="+mn-ea"/>
                          <a:sym typeface="+mn-lt"/>
                        </a:rPr>
                        <a:t>QD</a:t>
                      </a:r>
                      <a:r>
                        <a:rPr kumimoji="0" lang="zh-CN" altLang="en-US" sz="1100" b="1" i="0" u="none" strike="noStrike" cap="none" normalizeH="0" baseline="0" dirty="0">
                          <a:ln>
                            <a:noFill/>
                          </a:ln>
                          <a:solidFill>
                            <a:srgbClr val="A6A6A6"/>
                          </a:solidFill>
                          <a:effectLst/>
                          <a:latin typeface="+mn-lt"/>
                          <a:ea typeface="+mn-ea"/>
                          <a:cs typeface="+mn-ea"/>
                          <a:sym typeface="+mn-lt"/>
                        </a:rPr>
                        <a:t>或者</a:t>
                      </a:r>
                      <a:r>
                        <a:rPr kumimoji="0" lang="en-US" altLang="en-US" sz="1100" b="1" i="0" u="none" strike="noStrike" cap="none" normalizeH="0" baseline="0" dirty="0">
                          <a:ln>
                            <a:noFill/>
                          </a:ln>
                          <a:solidFill>
                            <a:srgbClr val="A6A6A6"/>
                          </a:solidFill>
                          <a:effectLst/>
                          <a:latin typeface="+mn-lt"/>
                          <a:ea typeface="+mn-ea"/>
                          <a:cs typeface="+mn-ea"/>
                          <a:sym typeface="+mn-lt"/>
                        </a:rPr>
                        <a:t>0.5 mg </a:t>
                      </a:r>
                      <a:r>
                        <a:rPr kumimoji="0" lang="en-US" altLang="zh-CN" sz="1100" b="1" i="0" u="none" strike="noStrike" cap="none" normalizeH="0" baseline="0" dirty="0">
                          <a:ln>
                            <a:noFill/>
                          </a:ln>
                          <a:solidFill>
                            <a:srgbClr val="A6A6A6"/>
                          </a:solidFill>
                          <a:effectLst/>
                          <a:latin typeface="+mn-lt"/>
                          <a:ea typeface="+mn-ea"/>
                          <a:cs typeface="+mn-ea"/>
                          <a:sym typeface="+mn-lt"/>
                        </a:rPr>
                        <a:t>Q 48h</a:t>
                      </a:r>
                      <a:endParaRPr kumimoji="0" lang="en-US" altLang="zh-CN"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0.15 mg </a:t>
                      </a:r>
                      <a:r>
                        <a:rPr kumimoji="0" lang="en-US" altLang="zh-CN" sz="1100" b="1" i="0" u="none" strike="noStrike" cap="none" normalizeH="0" baseline="0" dirty="0">
                          <a:ln>
                            <a:noFill/>
                          </a:ln>
                          <a:solidFill>
                            <a:srgbClr val="A6A6A6"/>
                          </a:solidFill>
                          <a:effectLst/>
                          <a:latin typeface="+mn-lt"/>
                          <a:ea typeface="+mn-ea"/>
                          <a:cs typeface="+mn-ea"/>
                          <a:sym typeface="+mn-lt"/>
                        </a:rPr>
                        <a:t>QD</a:t>
                      </a:r>
                      <a:r>
                        <a:rPr kumimoji="0" lang="zh-CN" altLang="en-US" sz="1100" b="1" i="0" u="none" strike="noStrike" cap="none" normalizeH="0" baseline="0" dirty="0">
                          <a:ln>
                            <a:noFill/>
                          </a:ln>
                          <a:solidFill>
                            <a:srgbClr val="A6A6A6"/>
                          </a:solidFill>
                          <a:effectLst/>
                          <a:latin typeface="+mn-lt"/>
                          <a:ea typeface="+mn-ea"/>
                          <a:cs typeface="+mn-ea"/>
                          <a:sym typeface="+mn-lt"/>
                        </a:rPr>
                        <a:t>或者</a:t>
                      </a:r>
                      <a:r>
                        <a:rPr kumimoji="0" lang="en-US" altLang="en-US" sz="1100" b="1" i="0" u="none" strike="noStrike" cap="none" normalizeH="0" baseline="0" dirty="0">
                          <a:ln>
                            <a:noFill/>
                          </a:ln>
                          <a:solidFill>
                            <a:srgbClr val="A6A6A6"/>
                          </a:solidFill>
                          <a:effectLst/>
                          <a:latin typeface="+mn-lt"/>
                          <a:ea typeface="+mn-ea"/>
                          <a:cs typeface="+mn-ea"/>
                          <a:sym typeface="+mn-lt"/>
                        </a:rPr>
                        <a:t>0.5 mg </a:t>
                      </a:r>
                      <a:r>
                        <a:rPr kumimoji="0" lang="en-US" altLang="zh-CN" sz="1100" b="1" i="0" u="none" strike="noStrike" cap="none" normalizeH="0" baseline="0" dirty="0">
                          <a:ln>
                            <a:noFill/>
                          </a:ln>
                          <a:solidFill>
                            <a:srgbClr val="A6A6A6"/>
                          </a:solidFill>
                          <a:effectLst/>
                          <a:latin typeface="+mn-lt"/>
                          <a:ea typeface="+mn-ea"/>
                          <a:cs typeface="+mn-ea"/>
                          <a:sym typeface="+mn-lt"/>
                        </a:rPr>
                        <a:t>Q 72h</a:t>
                      </a:r>
                      <a:endParaRPr kumimoji="0" lang="en-US" altLang="zh-CN"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0.05 mg</a:t>
                      </a:r>
                      <a:r>
                        <a:rPr kumimoji="0" lang="zh-CN" altLang="en-US" sz="1100" b="1" i="0" u="none" strike="noStrike" cap="none" normalizeH="0" baseline="0" dirty="0">
                          <a:ln>
                            <a:noFill/>
                          </a:ln>
                          <a:solidFill>
                            <a:srgbClr val="A6A6A6"/>
                          </a:solidFill>
                          <a:effectLst/>
                          <a:latin typeface="+mn-lt"/>
                          <a:ea typeface="+mn-ea"/>
                          <a:cs typeface="+mn-ea"/>
                          <a:sym typeface="+mn-lt"/>
                        </a:rPr>
                        <a:t> </a:t>
                      </a:r>
                      <a:r>
                        <a:rPr kumimoji="0" lang="en-US" altLang="zh-CN" sz="1100" b="1" i="0" u="none" strike="noStrike" cap="none" normalizeH="0" baseline="0" dirty="0">
                          <a:ln>
                            <a:noFill/>
                          </a:ln>
                          <a:solidFill>
                            <a:srgbClr val="A6A6A6"/>
                          </a:solidFill>
                          <a:effectLst/>
                          <a:latin typeface="+mn-lt"/>
                          <a:ea typeface="+mn-ea"/>
                          <a:cs typeface="+mn-ea"/>
                          <a:sym typeface="+mn-lt"/>
                        </a:rPr>
                        <a:t>QD</a:t>
                      </a:r>
                      <a:r>
                        <a:rPr kumimoji="0" lang="zh-CN" altLang="en-US" sz="1100" b="1" i="0" u="none" strike="noStrike" cap="none" normalizeH="0" baseline="0" dirty="0">
                          <a:ln>
                            <a:noFill/>
                          </a:ln>
                          <a:solidFill>
                            <a:srgbClr val="A6A6A6"/>
                          </a:solidFill>
                          <a:effectLst/>
                          <a:latin typeface="+mn-lt"/>
                          <a:ea typeface="+mn-ea"/>
                          <a:cs typeface="+mn-ea"/>
                          <a:sym typeface="+mn-lt"/>
                        </a:rPr>
                        <a:t>或者</a:t>
                      </a:r>
                      <a:r>
                        <a:rPr kumimoji="0" lang="en-US" altLang="en-US" sz="1100" b="1" i="0" u="none" strike="noStrike" cap="none" normalizeH="0" baseline="0" dirty="0">
                          <a:ln>
                            <a:noFill/>
                          </a:ln>
                          <a:solidFill>
                            <a:srgbClr val="A6A6A6"/>
                          </a:solidFill>
                          <a:effectLst/>
                          <a:latin typeface="+mn-lt"/>
                          <a:ea typeface="+mn-ea"/>
                          <a:cs typeface="+mn-ea"/>
                          <a:sym typeface="+mn-lt"/>
                        </a:rPr>
                        <a:t> 0.5 mg </a:t>
                      </a:r>
                      <a:r>
                        <a:rPr kumimoji="0" lang="en-US" altLang="zh-CN" sz="1100" b="1" i="0" u="none" strike="noStrike" cap="none" normalizeH="0" baseline="0" dirty="0">
                          <a:ln>
                            <a:noFill/>
                          </a:ln>
                          <a:solidFill>
                            <a:srgbClr val="A6A6A6"/>
                          </a:solidFill>
                          <a:effectLst/>
                          <a:latin typeface="+mn-lt"/>
                          <a:ea typeface="+mn-ea"/>
                          <a:cs typeface="+mn-ea"/>
                          <a:sym typeface="+mn-lt"/>
                        </a:rPr>
                        <a:t>Q 7d</a:t>
                      </a:r>
                      <a:endParaRPr kumimoji="0" lang="en-US" altLang="zh-CN"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59929">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en-US" sz="1400" b="1" i="0" u="none" strike="noStrike" cap="none" normalizeH="0" baseline="0" dirty="0">
                          <a:ln>
                            <a:noFill/>
                          </a:ln>
                          <a:solidFill>
                            <a:srgbClr val="A6A6A6"/>
                          </a:solidFill>
                          <a:effectLst/>
                          <a:latin typeface="+mn-lt"/>
                          <a:ea typeface="+mn-ea"/>
                          <a:cs typeface="+mn-ea"/>
                          <a:sym typeface="+mn-lt"/>
                        </a:rPr>
                        <a:t>ETV</a:t>
                      </a:r>
                      <a:r>
                        <a:rPr kumimoji="0" lang="en-US" altLang="en-US" sz="1400" b="1" i="0" u="none" strike="noStrike" cap="none" normalizeH="0" baseline="30000" dirty="0">
                          <a:ln>
                            <a:noFill/>
                          </a:ln>
                          <a:solidFill>
                            <a:srgbClr val="A6A6A6"/>
                          </a:solidFill>
                          <a:effectLst/>
                          <a:latin typeface="+mn-lt"/>
                          <a:ea typeface="+mn-ea"/>
                          <a:cs typeface="+mn-ea"/>
                          <a:sym typeface="+mn-lt"/>
                        </a:rPr>
                        <a:t>1</a:t>
                      </a:r>
                      <a:r>
                        <a:rPr kumimoji="0" lang="en-US" altLang="en-US" sz="1400" b="1" i="0" u="none" strike="noStrike" cap="none" normalizeH="0" baseline="0" dirty="0">
                          <a:ln>
                            <a:noFill/>
                          </a:ln>
                          <a:solidFill>
                            <a:srgbClr val="A6A6A6"/>
                          </a:solidFill>
                          <a:effectLst/>
                          <a:latin typeface="+mn-lt"/>
                          <a:ea typeface="+mn-ea"/>
                          <a:cs typeface="+mn-ea"/>
                          <a:sym typeface="+mn-lt"/>
                        </a:rPr>
                        <a:t>, (LAM</a:t>
                      </a:r>
                      <a:r>
                        <a:rPr kumimoji="0" lang="zh-CN" altLang="en-US" sz="1400" b="1" i="0" u="none" strike="noStrike" cap="none" normalizeH="0" baseline="0" dirty="0">
                          <a:ln>
                            <a:noFill/>
                          </a:ln>
                          <a:solidFill>
                            <a:srgbClr val="A6A6A6"/>
                          </a:solidFill>
                          <a:effectLst/>
                          <a:latin typeface="+mn-lt"/>
                          <a:ea typeface="+mn-ea"/>
                          <a:cs typeface="+mn-ea"/>
                          <a:sym typeface="+mn-lt"/>
                        </a:rPr>
                        <a:t>耐药</a:t>
                      </a:r>
                      <a:r>
                        <a:rPr kumimoji="0" lang="en-US" altLang="en-US" sz="1400" b="1" i="0" u="none" strike="noStrike" cap="none" normalizeH="0" baseline="0" dirty="0">
                          <a:ln>
                            <a:noFill/>
                          </a:ln>
                          <a:solidFill>
                            <a:srgbClr val="A6A6A6"/>
                          </a:solidFill>
                          <a:effectLst/>
                          <a:latin typeface="+mn-lt"/>
                          <a:ea typeface="+mn-ea"/>
                          <a:cs typeface="+mn-ea"/>
                          <a:sym typeface="+mn-lt"/>
                        </a:rPr>
                        <a:t>)</a:t>
                      </a:r>
                      <a:r>
                        <a:rPr kumimoji="0" lang="en-US" altLang="en-US" sz="1400" b="1" i="0" u="none" strike="noStrike" cap="none" normalizeH="0" baseline="30000" dirty="0">
                          <a:ln>
                            <a:noFill/>
                          </a:ln>
                          <a:solidFill>
                            <a:srgbClr val="A6A6A6"/>
                          </a:solidFill>
                          <a:effectLst/>
                          <a:latin typeface="+mn-lt"/>
                          <a:ea typeface="+mn-ea"/>
                          <a:cs typeface="+mn-ea"/>
                          <a:sym typeface="+mn-lt"/>
                        </a:rPr>
                        <a:t>*</a:t>
                      </a:r>
                      <a:endParaRPr kumimoji="0" lang="en-US" altLang="en-US" sz="1400" b="1" i="0" u="none" strike="noStrike" cap="none" normalizeH="0" baseline="3000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1.0 mg QD</a:t>
                      </a:r>
                      <a:endParaRPr kumimoji="0" lang="en-US" altLang="en-US"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1 mg  </a:t>
                      </a:r>
                      <a:r>
                        <a:rPr kumimoji="0" lang="en-US" altLang="zh-CN" sz="1100" b="1" i="0" u="none" strike="noStrike" cap="none" normalizeH="0" baseline="0" dirty="0">
                          <a:ln>
                            <a:noFill/>
                          </a:ln>
                          <a:solidFill>
                            <a:srgbClr val="A6A6A6"/>
                          </a:solidFill>
                          <a:effectLst/>
                          <a:latin typeface="+mn-lt"/>
                          <a:ea typeface="+mn-ea"/>
                          <a:cs typeface="+mn-ea"/>
                          <a:sym typeface="+mn-lt"/>
                        </a:rPr>
                        <a:t>QD</a:t>
                      </a:r>
                      <a:endParaRPr kumimoji="0" lang="en-US" altLang="zh-CN"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0.5 mg </a:t>
                      </a:r>
                      <a:r>
                        <a:rPr kumimoji="0" lang="en-US" altLang="zh-CN" sz="1100" b="1" i="0" u="none" strike="noStrike" cap="none" normalizeH="0" baseline="0" dirty="0">
                          <a:ln>
                            <a:noFill/>
                          </a:ln>
                          <a:solidFill>
                            <a:srgbClr val="A6A6A6"/>
                          </a:solidFill>
                          <a:effectLst/>
                          <a:latin typeface="+mn-lt"/>
                          <a:ea typeface="+mn-ea"/>
                          <a:cs typeface="+mn-ea"/>
                          <a:sym typeface="+mn-lt"/>
                        </a:rPr>
                        <a:t>QD</a:t>
                      </a:r>
                      <a:r>
                        <a:rPr kumimoji="0" lang="zh-CN" altLang="en-US" sz="1100" b="1" i="0" u="none" strike="noStrike" cap="none" normalizeH="0" baseline="0" dirty="0">
                          <a:ln>
                            <a:noFill/>
                          </a:ln>
                          <a:solidFill>
                            <a:srgbClr val="A6A6A6"/>
                          </a:solidFill>
                          <a:effectLst/>
                          <a:latin typeface="+mn-lt"/>
                          <a:ea typeface="+mn-ea"/>
                          <a:cs typeface="+mn-ea"/>
                          <a:sym typeface="+mn-lt"/>
                        </a:rPr>
                        <a:t>或者</a:t>
                      </a:r>
                      <a:r>
                        <a:rPr kumimoji="0" lang="en-US" altLang="en-US" sz="1100" b="1" i="0" u="none" strike="noStrike" cap="none" normalizeH="0" baseline="0" dirty="0">
                          <a:ln>
                            <a:noFill/>
                          </a:ln>
                          <a:solidFill>
                            <a:srgbClr val="A6A6A6"/>
                          </a:solidFill>
                          <a:effectLst/>
                          <a:latin typeface="+mn-lt"/>
                          <a:ea typeface="+mn-ea"/>
                          <a:cs typeface="+mn-ea"/>
                          <a:sym typeface="+mn-lt"/>
                        </a:rPr>
                        <a:t>1 mg </a:t>
                      </a:r>
                      <a:r>
                        <a:rPr kumimoji="0" lang="en-US" altLang="zh-CN" sz="1100" b="1" i="0" u="none" strike="noStrike" cap="none" normalizeH="0" baseline="0" dirty="0">
                          <a:ln>
                            <a:noFill/>
                          </a:ln>
                          <a:solidFill>
                            <a:srgbClr val="A6A6A6"/>
                          </a:solidFill>
                          <a:effectLst/>
                          <a:latin typeface="+mn-lt"/>
                          <a:ea typeface="+mn-ea"/>
                          <a:cs typeface="+mn-ea"/>
                          <a:sym typeface="+mn-lt"/>
                        </a:rPr>
                        <a:t>Q 48h</a:t>
                      </a:r>
                      <a:endParaRPr kumimoji="0" lang="en-US" altLang="zh-CN"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0.3 mg </a:t>
                      </a:r>
                      <a:r>
                        <a:rPr kumimoji="0" lang="en-US" altLang="zh-CN" sz="1100" b="1" i="0" u="none" strike="noStrike" cap="none" normalizeH="0" baseline="0" dirty="0">
                          <a:ln>
                            <a:noFill/>
                          </a:ln>
                          <a:solidFill>
                            <a:srgbClr val="A6A6A6"/>
                          </a:solidFill>
                          <a:effectLst/>
                          <a:latin typeface="+mn-lt"/>
                          <a:ea typeface="+mn-ea"/>
                          <a:cs typeface="+mn-ea"/>
                          <a:sym typeface="+mn-lt"/>
                        </a:rPr>
                        <a:t>QD</a:t>
                      </a:r>
                      <a:r>
                        <a:rPr kumimoji="0" lang="zh-CN" altLang="en-US" sz="1100" b="1" i="0" u="none" strike="noStrike" cap="none" normalizeH="0" baseline="0" dirty="0">
                          <a:ln>
                            <a:noFill/>
                          </a:ln>
                          <a:solidFill>
                            <a:srgbClr val="A6A6A6"/>
                          </a:solidFill>
                          <a:effectLst/>
                          <a:latin typeface="+mn-lt"/>
                          <a:ea typeface="+mn-ea"/>
                          <a:cs typeface="+mn-ea"/>
                          <a:sym typeface="+mn-lt"/>
                        </a:rPr>
                        <a:t>或者</a:t>
                      </a:r>
                      <a:r>
                        <a:rPr kumimoji="0" lang="en-US" altLang="en-US" sz="1100" b="1" i="0" u="none" strike="noStrike" cap="none" normalizeH="0" baseline="0" dirty="0">
                          <a:ln>
                            <a:noFill/>
                          </a:ln>
                          <a:solidFill>
                            <a:srgbClr val="A6A6A6"/>
                          </a:solidFill>
                          <a:effectLst/>
                          <a:latin typeface="+mn-lt"/>
                          <a:ea typeface="+mn-ea"/>
                          <a:cs typeface="+mn-ea"/>
                          <a:sym typeface="+mn-lt"/>
                        </a:rPr>
                        <a:t>1 mg </a:t>
                      </a:r>
                      <a:r>
                        <a:rPr kumimoji="0" lang="en-US" altLang="zh-CN" sz="1100" b="1" i="0" u="none" strike="noStrike" cap="none" normalizeH="0" baseline="0" dirty="0">
                          <a:ln>
                            <a:noFill/>
                          </a:ln>
                          <a:solidFill>
                            <a:srgbClr val="A6A6A6"/>
                          </a:solidFill>
                          <a:effectLst/>
                          <a:latin typeface="+mn-lt"/>
                          <a:ea typeface="+mn-ea"/>
                          <a:cs typeface="+mn-ea"/>
                          <a:sym typeface="+mn-lt"/>
                        </a:rPr>
                        <a:t>Q 72h</a:t>
                      </a:r>
                      <a:endParaRPr kumimoji="0" lang="en-US" altLang="zh-CN"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0.1 mg </a:t>
                      </a:r>
                      <a:r>
                        <a:rPr kumimoji="0" lang="en-US" altLang="zh-CN" sz="1100" b="1" i="0" u="none" strike="noStrike" cap="none" normalizeH="0" baseline="0" dirty="0">
                          <a:ln>
                            <a:noFill/>
                          </a:ln>
                          <a:solidFill>
                            <a:srgbClr val="A6A6A6"/>
                          </a:solidFill>
                          <a:effectLst/>
                          <a:latin typeface="+mn-lt"/>
                          <a:ea typeface="+mn-ea"/>
                          <a:cs typeface="+mn-ea"/>
                          <a:sym typeface="+mn-lt"/>
                        </a:rPr>
                        <a:t>QD</a:t>
                      </a:r>
                      <a:r>
                        <a:rPr kumimoji="0" lang="zh-CN" altLang="en-US" sz="1100" b="1" i="0" u="none" strike="noStrike" cap="none" normalizeH="0" baseline="0" dirty="0">
                          <a:ln>
                            <a:noFill/>
                          </a:ln>
                          <a:solidFill>
                            <a:srgbClr val="A6A6A6"/>
                          </a:solidFill>
                          <a:effectLst/>
                          <a:latin typeface="+mn-lt"/>
                          <a:ea typeface="+mn-ea"/>
                          <a:cs typeface="+mn-ea"/>
                          <a:sym typeface="+mn-lt"/>
                        </a:rPr>
                        <a:t>或者</a:t>
                      </a:r>
                      <a:r>
                        <a:rPr kumimoji="0" lang="en-US" altLang="zh-CN" sz="1100" b="1" i="0" u="none" strike="noStrike" cap="none" normalizeH="0" baseline="0" dirty="0">
                          <a:ln>
                            <a:noFill/>
                          </a:ln>
                          <a:solidFill>
                            <a:srgbClr val="A6A6A6"/>
                          </a:solidFill>
                          <a:effectLst/>
                          <a:latin typeface="+mn-lt"/>
                          <a:ea typeface="+mn-ea"/>
                          <a:cs typeface="+mn-ea"/>
                          <a:sym typeface="+mn-lt"/>
                        </a:rPr>
                        <a:t> </a:t>
                      </a:r>
                      <a:r>
                        <a:rPr kumimoji="0" lang="en-US" altLang="en-US" sz="1100" b="1" i="0" u="none" strike="noStrike" cap="none" normalizeH="0" baseline="0" dirty="0">
                          <a:ln>
                            <a:noFill/>
                          </a:ln>
                          <a:solidFill>
                            <a:srgbClr val="A6A6A6"/>
                          </a:solidFill>
                          <a:effectLst/>
                          <a:latin typeface="+mn-lt"/>
                          <a:ea typeface="+mn-ea"/>
                          <a:cs typeface="+mn-ea"/>
                          <a:sym typeface="+mn-lt"/>
                        </a:rPr>
                        <a:t>1 mg </a:t>
                      </a:r>
                      <a:r>
                        <a:rPr kumimoji="0" lang="en-US" altLang="zh-CN" sz="1100" b="1" i="0" u="none" strike="noStrike" cap="none" normalizeH="0" baseline="0" dirty="0">
                          <a:ln>
                            <a:noFill/>
                          </a:ln>
                          <a:solidFill>
                            <a:srgbClr val="A6A6A6"/>
                          </a:solidFill>
                          <a:effectLst/>
                          <a:latin typeface="+mn-lt"/>
                          <a:ea typeface="+mn-ea"/>
                          <a:cs typeface="+mn-ea"/>
                          <a:sym typeface="+mn-lt"/>
                        </a:rPr>
                        <a:t>Q 7d</a:t>
                      </a:r>
                      <a:endParaRPr kumimoji="0" lang="en-US" altLang="zh-CN"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661">
                        <a:alpha val="5000"/>
                      </a:srgbClr>
                    </a:solidFill>
                  </a:tcPr>
                </a:tc>
              </a:tr>
              <a:tr h="558174">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en-US" sz="1400" b="1" i="0" u="none" strike="noStrike" cap="none" normalizeH="0" baseline="0" dirty="0">
                          <a:ln>
                            <a:noFill/>
                          </a:ln>
                          <a:solidFill>
                            <a:srgbClr val="A6A6A6"/>
                          </a:solidFill>
                          <a:effectLst/>
                          <a:latin typeface="+mn-lt"/>
                          <a:ea typeface="+mn-ea"/>
                          <a:cs typeface="+mn-ea"/>
                          <a:sym typeface="+mn-lt"/>
                        </a:rPr>
                        <a:t>TDF</a:t>
                      </a:r>
                      <a:r>
                        <a:rPr kumimoji="0" lang="en-US" altLang="en-US" sz="1400" b="1" i="0" u="none" strike="noStrike" cap="none" normalizeH="0" baseline="30000" dirty="0">
                          <a:ln>
                            <a:noFill/>
                          </a:ln>
                          <a:solidFill>
                            <a:srgbClr val="A6A6A6"/>
                          </a:solidFill>
                          <a:effectLst/>
                          <a:latin typeface="+mn-lt"/>
                          <a:ea typeface="+mn-ea"/>
                          <a:cs typeface="+mn-ea"/>
                          <a:sym typeface="+mn-lt"/>
                        </a:rPr>
                        <a:t>5</a:t>
                      </a:r>
                      <a:r>
                        <a:rPr kumimoji="0" lang="en-US" altLang="en-US" sz="1400" b="1" i="0" u="none" strike="noStrike" cap="none" normalizeH="0" baseline="0" dirty="0">
                          <a:ln>
                            <a:noFill/>
                          </a:ln>
                          <a:solidFill>
                            <a:srgbClr val="A6A6A6"/>
                          </a:solidFill>
                          <a:effectLst/>
                          <a:latin typeface="+mn-lt"/>
                          <a:ea typeface="+mn-ea"/>
                          <a:cs typeface="+mn-ea"/>
                          <a:sym typeface="+mn-lt"/>
                        </a:rPr>
                        <a:t> </a:t>
                      </a:r>
                      <a:endParaRPr kumimoji="0" lang="en-US" altLang="en-US" sz="14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A6A6A6"/>
                          </a:solidFill>
                          <a:effectLst/>
                          <a:latin typeface="+mn-lt"/>
                          <a:ea typeface="+mn-ea"/>
                          <a:cs typeface="+mn-ea"/>
                          <a:sym typeface="+mn-lt"/>
                        </a:rPr>
                        <a:t>300 mg QD</a:t>
                      </a:r>
                      <a:endParaRPr kumimoji="0" lang="en-US" altLang="en-US"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A6A6A6"/>
                          </a:solidFill>
                          <a:effectLst/>
                          <a:latin typeface="+mn-lt"/>
                          <a:ea typeface="+mn-ea"/>
                          <a:cs typeface="+mn-ea"/>
                          <a:sym typeface="+mn-lt"/>
                        </a:rPr>
                        <a:t>300mg QD</a:t>
                      </a:r>
                      <a:endParaRPr kumimoji="0" lang="en-US" altLang="zh-CN" sz="1100" b="1" i="0" u="none" strike="noStrike" cap="none" normalizeH="0" baseline="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dirty="0">
                          <a:ln>
                            <a:noFill/>
                          </a:ln>
                          <a:solidFill>
                            <a:srgbClr val="A6A6A6"/>
                          </a:solidFill>
                          <a:effectLst/>
                          <a:latin typeface="+mn-lt"/>
                          <a:ea typeface="+mn-ea"/>
                          <a:cs typeface="+mn-ea"/>
                          <a:sym typeface="+mn-lt"/>
                        </a:rPr>
                        <a:t>Q 48h</a:t>
                      </a:r>
                      <a:endParaRPr kumimoji="0" lang="en-US" altLang="zh-CN"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dirty="0">
                          <a:ln>
                            <a:noFill/>
                          </a:ln>
                          <a:solidFill>
                            <a:srgbClr val="A6A6A6"/>
                          </a:solidFill>
                          <a:effectLst/>
                          <a:latin typeface="+mn-lt"/>
                          <a:ea typeface="+mn-ea"/>
                          <a:cs typeface="+mn-ea"/>
                          <a:sym typeface="+mn-lt"/>
                        </a:rPr>
                        <a:t>Q 72-96h</a:t>
                      </a:r>
                      <a:endParaRPr kumimoji="0" lang="en-US" altLang="zh-CN" sz="1100" b="1" i="0" u="none" strike="noStrike" cap="none" normalizeH="0" baseline="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charset="-122"/>
                          <a:ea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等线" panose="02010600030101010101" charset="-122"/>
                          <a:ea typeface="等线" panose="0201060003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dirty="0">
                          <a:ln>
                            <a:noFill/>
                          </a:ln>
                          <a:solidFill>
                            <a:srgbClr val="A6A6A6"/>
                          </a:solidFill>
                          <a:effectLst/>
                          <a:latin typeface="+mn-lt"/>
                          <a:ea typeface="+mn-ea"/>
                          <a:cs typeface="+mn-ea"/>
                          <a:sym typeface="+mn-lt"/>
                        </a:rPr>
                        <a:t>Q 7d</a:t>
                      </a:r>
                      <a:r>
                        <a:rPr kumimoji="0" lang="zh-CN" altLang="en-US" sz="1100" b="1" i="0" u="none" strike="noStrike" cap="none" normalizeH="0" baseline="0" dirty="0">
                          <a:ln>
                            <a:noFill/>
                          </a:ln>
                          <a:solidFill>
                            <a:srgbClr val="A6A6A6"/>
                          </a:solidFill>
                          <a:effectLst/>
                          <a:latin typeface="+mn-lt"/>
                          <a:ea typeface="+mn-ea"/>
                          <a:cs typeface="+mn-ea"/>
                          <a:sym typeface="+mn-lt"/>
                        </a:rPr>
                        <a:t>或者共约</a:t>
                      </a:r>
                      <a:r>
                        <a:rPr kumimoji="0" lang="en-US" altLang="zh-CN" sz="1100" b="1" i="0" u="none" strike="noStrike" cap="none" normalizeH="0" baseline="0" dirty="0">
                          <a:ln>
                            <a:noFill/>
                          </a:ln>
                          <a:solidFill>
                            <a:srgbClr val="A6A6A6"/>
                          </a:solidFill>
                          <a:effectLst/>
                          <a:latin typeface="+mn-lt"/>
                          <a:ea typeface="+mn-ea"/>
                          <a:cs typeface="+mn-ea"/>
                          <a:sym typeface="+mn-lt"/>
                        </a:rPr>
                        <a:t>12</a:t>
                      </a:r>
                      <a:r>
                        <a:rPr kumimoji="0" lang="zh-CN" altLang="en-US" sz="1100" b="1" i="0" u="none" strike="noStrike" cap="none" normalizeH="0" baseline="0" dirty="0">
                          <a:ln>
                            <a:noFill/>
                          </a:ln>
                          <a:solidFill>
                            <a:srgbClr val="A6A6A6"/>
                          </a:solidFill>
                          <a:effectLst/>
                          <a:latin typeface="+mn-lt"/>
                          <a:ea typeface="+mn-ea"/>
                          <a:cs typeface="+mn-ea"/>
                          <a:sym typeface="+mn-lt"/>
                        </a:rPr>
                        <a:t>小时的透析后</a:t>
                      </a:r>
                      <a:r>
                        <a:rPr kumimoji="0" lang="en-US" altLang="zh-CN" sz="1100" b="1" i="0" u="none" strike="noStrike" cap="none" normalizeH="0" baseline="30000" dirty="0">
                          <a:ln>
                            <a:noFill/>
                          </a:ln>
                          <a:solidFill>
                            <a:srgbClr val="A6A6A6"/>
                          </a:solidFill>
                          <a:effectLst/>
                          <a:latin typeface="+mn-lt"/>
                          <a:ea typeface="+mn-ea"/>
                          <a:cs typeface="+mn-ea"/>
                          <a:sym typeface="+mn-lt"/>
                        </a:rPr>
                        <a:t>#</a:t>
                      </a:r>
                      <a:endParaRPr kumimoji="0" lang="en-US" altLang="zh-CN" sz="1100" b="1" i="0" u="none" strike="noStrike" cap="none" normalizeH="0" baseline="30000" dirty="0">
                        <a:ln>
                          <a:noFill/>
                        </a:ln>
                        <a:solidFill>
                          <a:srgbClr val="A6A6A6"/>
                        </a:solidFill>
                        <a:effectLst/>
                        <a:latin typeface="+mn-lt"/>
                        <a:ea typeface="+mn-ea"/>
                        <a:cs typeface="+mn-ea"/>
                        <a:sym typeface="+mn-lt"/>
                      </a:endParaRPr>
                    </a:p>
                  </a:txBody>
                  <a:tcPr marL="45720" marR="45720" marT="108000" marB="108000" anchor="ctr" horzOverflow="overflow">
                    <a:lnL w="12700" cap="flat" cmpd="sng" algn="ctr">
                      <a:solidFill>
                        <a:schemeClr val="tx1">
                          <a:lumMod val="85000"/>
                          <a:lumOff val="1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矩形: 圆角 4"/>
          <p:cNvSpPr/>
          <p:nvPr/>
        </p:nvSpPr>
        <p:spPr>
          <a:xfrm>
            <a:off x="825500" y="2353540"/>
            <a:ext cx="10528300" cy="6210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9425" y="324181"/>
            <a:ext cx="10515600" cy="749300"/>
          </a:xfrm>
        </p:spPr>
        <p:txBody>
          <a:bodyPr>
            <a:normAutofit/>
          </a:bodyPr>
          <a:lstStyle/>
          <a:p>
            <a:r>
              <a:rPr lang="en-US" altLang="zh-CN" sz="2400" b="1" dirty="0">
                <a:solidFill>
                  <a:srgbClr val="002E6D"/>
                </a:solidFill>
                <a:latin typeface="+mj-ea"/>
                <a:cs typeface="+mj-ea"/>
                <a:sym typeface="+mn-lt"/>
              </a:rPr>
              <a:t>2017EASL:</a:t>
            </a:r>
            <a:r>
              <a:rPr lang="zh-CN" altLang="en-US" sz="2400" b="1" dirty="0">
                <a:solidFill>
                  <a:srgbClr val="002E6D"/>
                </a:solidFill>
                <a:latin typeface="+mj-ea"/>
                <a:cs typeface="+mj-ea"/>
                <a:sym typeface="+mn-lt"/>
              </a:rPr>
              <a:t>存在或伴有</a:t>
            </a:r>
            <a:r>
              <a:rPr lang="zh-CN" altLang="zh-CN" sz="2400" b="1" dirty="0">
                <a:solidFill>
                  <a:srgbClr val="002E6D"/>
                </a:solidFill>
                <a:latin typeface="+mj-ea"/>
                <a:cs typeface="+mj-ea"/>
                <a:sym typeface="+mn-lt"/>
              </a:rPr>
              <a:t>肾功能</a:t>
            </a:r>
            <a:r>
              <a:rPr lang="zh-CN" altLang="en-US" sz="2400" b="1" dirty="0">
                <a:solidFill>
                  <a:srgbClr val="002E6D"/>
                </a:solidFill>
                <a:latin typeface="+mj-ea"/>
                <a:cs typeface="+mj-ea"/>
                <a:sym typeface="+mn-lt"/>
              </a:rPr>
              <a:t>损伤</a:t>
            </a:r>
            <a:r>
              <a:rPr lang="en-US" altLang="zh-CN" sz="2400" b="1" dirty="0">
                <a:solidFill>
                  <a:srgbClr val="002E6D"/>
                </a:solidFill>
                <a:latin typeface="+mj-ea"/>
                <a:cs typeface="+mj-ea"/>
                <a:sym typeface="+mn-lt"/>
              </a:rPr>
              <a:t>/</a:t>
            </a:r>
            <a:r>
              <a:rPr lang="zh-CN" altLang="en-US" sz="2400" b="1" dirty="0">
                <a:solidFill>
                  <a:srgbClr val="002E6D"/>
                </a:solidFill>
                <a:latin typeface="+mj-ea"/>
                <a:cs typeface="+mj-ea"/>
                <a:sym typeface="+mn-lt"/>
              </a:rPr>
              <a:t>骨病</a:t>
            </a:r>
            <a:r>
              <a:rPr lang="zh-CN" altLang="zh-CN" sz="2400" b="1" dirty="0">
                <a:solidFill>
                  <a:srgbClr val="002E6D"/>
                </a:solidFill>
                <a:latin typeface="+mj-ea"/>
                <a:cs typeface="+mj-ea"/>
                <a:sym typeface="+mn-lt"/>
              </a:rPr>
              <a:t>高危风险</a:t>
            </a:r>
            <a:r>
              <a:rPr lang="en-US" altLang="zh-CN" sz="2400" b="1" dirty="0">
                <a:solidFill>
                  <a:srgbClr val="002E6D"/>
                </a:solidFill>
                <a:latin typeface="+mj-ea"/>
                <a:cs typeface="+mj-ea"/>
                <a:sym typeface="+mn-lt"/>
              </a:rPr>
              <a:t>CHB</a:t>
            </a:r>
            <a:r>
              <a:rPr lang="zh-CN" altLang="zh-CN" sz="2400" b="1" dirty="0">
                <a:solidFill>
                  <a:srgbClr val="002E6D"/>
                </a:solidFill>
                <a:latin typeface="+mj-ea"/>
                <a:cs typeface="+mj-ea"/>
                <a:sym typeface="+mn-lt"/>
              </a:rPr>
              <a:t>患者的管理流程</a:t>
            </a:r>
            <a:endParaRPr lang="zh-CN" altLang="zh-CN" sz="2400" b="1" dirty="0">
              <a:solidFill>
                <a:srgbClr val="002E6D"/>
              </a:solidFill>
              <a:latin typeface="+mj-ea"/>
              <a:cs typeface="+mj-ea"/>
              <a:sym typeface="+mn-lt"/>
            </a:endParaRPr>
          </a:p>
        </p:txBody>
      </p:sp>
      <p:sp>
        <p:nvSpPr>
          <p:cNvPr id="4" name="内容占位符 3"/>
          <p:cNvSpPr>
            <a:spLocks noGrp="1"/>
          </p:cNvSpPr>
          <p:nvPr>
            <p:ph idx="1"/>
          </p:nvPr>
        </p:nvSpPr>
        <p:spPr>
          <a:xfrm>
            <a:off x="3893540" y="1485901"/>
            <a:ext cx="3783604" cy="380999"/>
          </a:xfrm>
          <a:prstGeom prst="roundRect">
            <a:avLst/>
          </a:prstGeom>
          <a:solidFill>
            <a:srgbClr val="26656C"/>
          </a:solidFill>
        </p:spPr>
        <p:txBody>
          <a:bodyPr anchor="ctr">
            <a:normAutofit/>
          </a:bodyPr>
          <a:lstStyle/>
          <a:p>
            <a:pPr marL="0" indent="0" algn="ctr">
              <a:lnSpc>
                <a:spcPct val="100000"/>
              </a:lnSpc>
              <a:spcBef>
                <a:spcPts val="0"/>
              </a:spcBef>
              <a:buNone/>
            </a:pPr>
            <a:r>
              <a:rPr lang="zh-CN" altLang="en-US" sz="1400" b="1" dirty="0">
                <a:solidFill>
                  <a:schemeClr val="bg1"/>
                </a:solidFill>
                <a:cs typeface="+mn-ea"/>
                <a:sym typeface="+mn-lt"/>
              </a:rPr>
              <a:t>有抗病毒治疗适应症</a:t>
            </a:r>
            <a:endParaRPr lang="zh-CN" altLang="en-US" sz="1400" b="1" dirty="0">
              <a:solidFill>
                <a:schemeClr val="bg1"/>
              </a:solidFill>
              <a:cs typeface="+mn-ea"/>
              <a:sym typeface="+mn-lt"/>
            </a:endParaRPr>
          </a:p>
        </p:txBody>
      </p:sp>
      <p:sp>
        <p:nvSpPr>
          <p:cNvPr id="5" name="内容占位符 4"/>
          <p:cNvSpPr>
            <a:spLocks noGrp="1"/>
          </p:cNvSpPr>
          <p:nvPr>
            <p:ph sz="quarter" idx="10"/>
          </p:nvPr>
        </p:nvSpPr>
        <p:spPr/>
        <p:txBody>
          <a:bodyPr/>
          <a:lstStyle/>
          <a:p>
            <a:r>
              <a:rPr kumimoji="1" lang="en-US" altLang="zh-CN" dirty="0">
                <a:cs typeface="+mn-ea"/>
                <a:sym typeface="+mn-lt"/>
              </a:rPr>
              <a:t>EASL. J </a:t>
            </a:r>
            <a:r>
              <a:rPr kumimoji="1" lang="en-US" altLang="zh-CN" dirty="0" err="1">
                <a:cs typeface="+mn-ea"/>
                <a:sym typeface="+mn-lt"/>
              </a:rPr>
              <a:t>Hepatol</a:t>
            </a:r>
            <a:r>
              <a:rPr kumimoji="1" lang="en-US" altLang="zh-CN" dirty="0">
                <a:cs typeface="+mn-ea"/>
                <a:sym typeface="+mn-lt"/>
              </a:rPr>
              <a:t>. 2017 Aug;67(2):370-398. </a:t>
            </a:r>
            <a:endParaRPr kumimoji="1" lang="en-US" altLang="zh-CN" dirty="0">
              <a:cs typeface="+mn-ea"/>
              <a:sym typeface="+mn-lt"/>
            </a:endParaRPr>
          </a:p>
        </p:txBody>
      </p:sp>
      <p:sp>
        <p:nvSpPr>
          <p:cNvPr id="51" name="矩形 50"/>
          <p:cNvSpPr/>
          <p:nvPr/>
        </p:nvSpPr>
        <p:spPr>
          <a:xfrm>
            <a:off x="3601334" y="6161696"/>
            <a:ext cx="3676543" cy="261611"/>
          </a:xfrm>
          <a:prstGeom prst="rect">
            <a:avLst/>
          </a:prstGeom>
        </p:spPr>
        <p:txBody>
          <a:bodyPr wrap="square" lIns="91438" tIns="45719" rIns="91438" bIns="4571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1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a:t>
            </a:r>
            <a:r>
              <a:rPr kumimoji="0" lang="en-US" altLang="zh-CN" sz="1100" b="1" i="0" u="none" strike="noStrike" kern="1200" cap="none" spc="0" normalizeH="0" baseline="0" noProof="0" dirty="0" err="1">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eGFR</a:t>
            </a:r>
            <a:r>
              <a:rPr kumimoji="0" lang="zh-CN" altLang="en-US" sz="11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1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50ml/min</a:t>
            </a:r>
            <a:r>
              <a:rPr kumimoji="0" lang="zh-CN" altLang="en-US" sz="11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时，调整</a:t>
            </a:r>
            <a:r>
              <a:rPr kumimoji="0" lang="en-US" altLang="zh-CN" sz="11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ETV</a:t>
            </a:r>
            <a:r>
              <a:rPr kumimoji="0" lang="zh-CN" altLang="en-US" sz="11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剂量。</a:t>
            </a:r>
            <a:endParaRPr kumimoji="0" lang="zh-CN" altLang="en-US" sz="11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6" name="矩形 5"/>
          <p:cNvSpPr/>
          <p:nvPr/>
        </p:nvSpPr>
        <p:spPr>
          <a:xfrm>
            <a:off x="1230552" y="2230423"/>
            <a:ext cx="9028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03661"/>
                </a:solidFill>
                <a:effectLst/>
                <a:uLnTx/>
                <a:uFillTx/>
                <a:latin typeface="Arial" panose="020B0604020202020204"/>
                <a:ea typeface="微软雅黑" panose="020B0503020204020204" pitchFamily="34" charset="-122"/>
                <a:cs typeface="+mn-ea"/>
                <a:sym typeface="+mn-lt"/>
              </a:rPr>
              <a:t>风险评估</a:t>
            </a:r>
            <a:endParaRPr kumimoji="0" lang="zh-CN" altLang="en-US" sz="1400" b="1" i="0" u="none" strike="noStrike" kern="1200" cap="none" spc="0" normalizeH="0" baseline="0" noProof="0" dirty="0">
              <a:ln>
                <a:noFill/>
              </a:ln>
              <a:solidFill>
                <a:srgbClr val="203661"/>
              </a:solidFill>
              <a:effectLst/>
              <a:uLnTx/>
              <a:uFillTx/>
              <a:latin typeface="Arial" panose="020B0604020202020204"/>
              <a:ea typeface="微软雅黑" panose="020B0503020204020204" pitchFamily="34" charset="-122"/>
              <a:cs typeface="+mn-ea"/>
              <a:sym typeface="+mn-lt"/>
            </a:endParaRPr>
          </a:p>
        </p:txBody>
      </p:sp>
      <p:sp>
        <p:nvSpPr>
          <p:cNvPr id="47" name="内容占位符 3"/>
          <p:cNvSpPr txBox="1"/>
          <p:nvPr/>
        </p:nvSpPr>
        <p:spPr>
          <a:xfrm>
            <a:off x="2872804" y="2250710"/>
            <a:ext cx="2780068" cy="1407502"/>
          </a:xfrm>
          <a:prstGeom prst="roundRect">
            <a:avLst>
              <a:gd name="adj" fmla="val 0"/>
            </a:avLst>
          </a:prstGeom>
          <a:noFill/>
        </p:spPr>
        <p:txBody>
          <a:bodyPr vert="horz" lIns="91440" tIns="45720" rIns="91440" bIns="45720" rtlCol="0" anchor="t">
            <a:normAutofit/>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3030" marR="0" lvl="0" indent="-1130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年龄</a:t>
            </a:r>
            <a:r>
              <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&gt;60</a:t>
            </a: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岁</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113030" marR="0" lvl="0" indent="-1130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控制不良的</a:t>
            </a:r>
            <a:r>
              <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HTN</a:t>
            </a: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或</a:t>
            </a:r>
            <a:r>
              <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DM</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113030" marR="0" lvl="0" indent="-1130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失代偿期肝硬化</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113030" marR="0" lvl="0" indent="-1130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同时应用肾毒性药物</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113030" marR="0" lvl="0" indent="-1130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实体器官移植</a:t>
            </a:r>
            <a:endPar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52" name="内容占位符 3"/>
          <p:cNvSpPr txBox="1"/>
          <p:nvPr/>
        </p:nvSpPr>
        <p:spPr>
          <a:xfrm>
            <a:off x="5652872" y="2250710"/>
            <a:ext cx="2780068" cy="1407502"/>
          </a:xfrm>
          <a:prstGeom prst="roundRect">
            <a:avLst>
              <a:gd name="adj" fmla="val 0"/>
            </a:avLst>
          </a:prstGeom>
          <a:noFill/>
        </p:spPr>
        <p:txBody>
          <a:bodyPr vert="horz" lIns="91440" tIns="45720" rIns="91440" bIns="45720" rtlCol="0" anchor="t">
            <a:normAutofit/>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marR="0" lvl="0" indent="-225425" algn="l" defTabSz="914400" rtl="0" eaLnBrk="1" fontAlgn="auto" latinLnBrk="0" hangingPunct="1">
              <a:lnSpc>
                <a:spcPct val="130000"/>
              </a:lnSpc>
              <a:spcBef>
                <a:spcPts val="0"/>
              </a:spcBef>
              <a:spcAft>
                <a:spcPts val="60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长期使用类固醇或其他加重骨密度变化的药物</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225425" marR="0" lvl="0" indent="-225425"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脆性骨折史</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225425" marR="0" lvl="0" indent="-225425"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骨质疏松</a:t>
            </a:r>
            <a:endPar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53" name="内容占位符 3"/>
          <p:cNvSpPr txBox="1"/>
          <p:nvPr/>
        </p:nvSpPr>
        <p:spPr>
          <a:xfrm>
            <a:off x="9236178" y="2250710"/>
            <a:ext cx="1976830" cy="1407502"/>
          </a:xfrm>
          <a:prstGeom prst="roundRect">
            <a:avLst>
              <a:gd name="adj" fmla="val 0"/>
            </a:avLst>
          </a:prstGeom>
          <a:noFill/>
        </p:spPr>
        <p:txBody>
          <a:bodyPr vert="horz" lIns="91440" tIns="45720" rIns="91440" bIns="45720" rtlCol="0" anchor="t">
            <a:normAutofit/>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marR="0" lvl="0" indent="-225425" algn="just"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eGFR</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225425" marR="0" lvl="0" indent="-225425"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血磷</a:t>
            </a:r>
            <a:endPar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225425" marR="0" lvl="0" indent="-225425" algn="just"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蛋白尿</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225425" marR="0" lvl="0" indent="-225425" algn="just"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活动性肾小球肾炎</a:t>
            </a:r>
            <a:endParaRPr kumimoji="0" lang="zh-CN" altLang="en-US" sz="13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57" name="内容占位符 3"/>
          <p:cNvSpPr txBox="1"/>
          <p:nvPr/>
        </p:nvSpPr>
        <p:spPr>
          <a:xfrm>
            <a:off x="3893540" y="3890043"/>
            <a:ext cx="3783604" cy="372644"/>
          </a:xfrm>
          <a:prstGeom prst="roundRect">
            <a:avLst/>
          </a:prstGeom>
          <a:solidFill>
            <a:srgbClr val="26656C"/>
          </a:solidFill>
        </p:spPr>
        <p:txBody>
          <a:bodyPr vert="horz" lIns="91440" tIns="45720" rIns="91440" bIns="45720" rtlCol="0" anchor="ctr">
            <a:normAutofit/>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存在或伴有</a:t>
            </a:r>
            <a:r>
              <a:rPr kumimoji="0" lang="zh-CN"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肾功能</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损伤</a:t>
            </a: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骨病</a:t>
            </a:r>
            <a:r>
              <a:rPr kumimoji="0" lang="zh-CN"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高危风险</a:t>
            </a:r>
            <a:endPar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63" name="图片 6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16245" y="2286856"/>
            <a:ext cx="314345" cy="378094"/>
          </a:xfrm>
          <a:prstGeom prst="rect">
            <a:avLst/>
          </a:prstGeom>
        </p:spPr>
      </p:pic>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46960">
            <a:off x="5104177" y="2343789"/>
            <a:ext cx="510458" cy="220334"/>
          </a:xfrm>
          <a:prstGeom prst="rect">
            <a:avLst/>
          </a:prstGeom>
        </p:spPr>
      </p:pic>
      <p:pic>
        <p:nvPicPr>
          <p:cNvPr id="16" name="图形 1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8129" y="2286856"/>
            <a:ext cx="328049" cy="463297"/>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 y="2159658"/>
            <a:ext cx="757084" cy="757084"/>
          </a:xfrm>
          <a:prstGeom prst="rect">
            <a:avLst/>
          </a:prstGeom>
        </p:spPr>
      </p:pic>
      <p:sp>
        <p:nvSpPr>
          <p:cNvPr id="19" name="矩形 18"/>
          <p:cNvSpPr/>
          <p:nvPr/>
        </p:nvSpPr>
        <p:spPr>
          <a:xfrm>
            <a:off x="825500" y="2159023"/>
            <a:ext cx="10528300" cy="1498554"/>
          </a:xfrm>
          <a:prstGeom prst="rect">
            <a:avLst/>
          </a:prstGeom>
          <a:noFill/>
          <a:ln w="19050">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0" name="箭头: 下 19"/>
          <p:cNvSpPr/>
          <p:nvPr/>
        </p:nvSpPr>
        <p:spPr>
          <a:xfrm>
            <a:off x="5699966" y="1894086"/>
            <a:ext cx="190500" cy="25184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70" name="矩形 69"/>
          <p:cNvSpPr/>
          <p:nvPr/>
        </p:nvSpPr>
        <p:spPr>
          <a:xfrm>
            <a:off x="5976107" y="4535618"/>
            <a:ext cx="2034604" cy="285600"/>
          </a:xfrm>
          <a:prstGeom prst="rect">
            <a:avLst/>
          </a:prstGeom>
          <a:noFill/>
          <a:ln w="19050">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已经使用</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TDF</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治疗</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71" name="矩形 70"/>
          <p:cNvSpPr/>
          <p:nvPr/>
        </p:nvSpPr>
        <p:spPr>
          <a:xfrm>
            <a:off x="3601335" y="4524909"/>
            <a:ext cx="2034603" cy="285598"/>
          </a:xfrm>
          <a:prstGeom prst="rect">
            <a:avLst/>
          </a:prstGeom>
          <a:noFill/>
          <a:ln w="19050">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NA</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初治</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72" name="矩形 71"/>
          <p:cNvSpPr/>
          <p:nvPr/>
        </p:nvSpPr>
        <p:spPr>
          <a:xfrm>
            <a:off x="838201" y="4494340"/>
            <a:ext cx="2034603" cy="322606"/>
          </a:xfrm>
          <a:prstGeom prst="rect">
            <a:avLst/>
          </a:prstGeom>
          <a:solidFill>
            <a:srgbClr val="F5C400"/>
          </a:solidFill>
          <a:ln w="19050">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优选</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或</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ETV**</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73" name="矩形 72"/>
          <p:cNvSpPr/>
          <p:nvPr/>
        </p:nvSpPr>
        <p:spPr>
          <a:xfrm>
            <a:off x="8670944" y="4306421"/>
            <a:ext cx="2682849" cy="743995"/>
          </a:xfrm>
          <a:prstGeom prst="rect">
            <a:avLst/>
          </a:prstGeom>
          <a:solidFill>
            <a:srgbClr val="F5C400"/>
          </a:solidFill>
          <a:ln w="19050">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转换为</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或</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ETV</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先前</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暴露于</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NA</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者，应优先选用</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74" name="箭头: 下 73"/>
          <p:cNvSpPr/>
          <p:nvPr/>
        </p:nvSpPr>
        <p:spPr>
          <a:xfrm>
            <a:off x="5699966" y="3670421"/>
            <a:ext cx="190500" cy="21962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cxnSp>
        <p:nvCxnSpPr>
          <p:cNvPr id="22" name="直接箭头连接符 21"/>
          <p:cNvCxnSpPr/>
          <p:nvPr/>
        </p:nvCxnSpPr>
        <p:spPr>
          <a:xfrm>
            <a:off x="4576763" y="4262687"/>
            <a:ext cx="0" cy="217906"/>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6938963" y="4262687"/>
            <a:ext cx="0" cy="217906"/>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flipH="1">
            <a:off x="2872805" y="4667553"/>
            <a:ext cx="728530" cy="311"/>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a:off x="8010711" y="4667553"/>
            <a:ext cx="607509"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838200" y="5435493"/>
            <a:ext cx="10528299" cy="568350"/>
          </a:xfrm>
          <a:prstGeom prst="rect">
            <a:avLst/>
          </a:prstGeom>
          <a:noFill/>
          <a:ln w="19050">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定期监测肾功能（治疗第</a:t>
            </a:r>
            <a:r>
              <a:rPr kumimoji="0" lang="en-US" altLang="zh-CN"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1</a:t>
            </a:r>
            <a:r>
              <a:rPr kumimoji="0" lang="zh-CN" altLang="en-US"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年每</a:t>
            </a:r>
            <a:r>
              <a:rPr kumimoji="0" lang="en-US" altLang="zh-CN"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3</a:t>
            </a:r>
            <a:r>
              <a:rPr kumimoji="0" lang="zh-CN" altLang="en-US"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个月监测１次</a:t>
            </a:r>
            <a:r>
              <a:rPr kumimoji="0" lang="en-US" altLang="zh-CN"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eGFR</a:t>
            </a:r>
            <a:r>
              <a:rPr kumimoji="0" lang="zh-CN" altLang="en-US"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，以后每</a:t>
            </a:r>
            <a:r>
              <a:rPr kumimoji="0" lang="en-US" altLang="zh-CN"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6</a:t>
            </a:r>
            <a:r>
              <a:rPr kumimoji="0" lang="zh-CN" altLang="en-US"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个月监测</a:t>
            </a:r>
            <a:r>
              <a:rPr kumimoji="0" lang="en-US" altLang="zh-CN"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1</a:t>
            </a:r>
            <a:r>
              <a:rPr kumimoji="0" lang="zh-CN" altLang="en-US"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次）</a:t>
            </a:r>
            <a:endParaRPr kumimoji="0" lang="zh-CN" altLang="en-US"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81" name="箭头: 下 80"/>
          <p:cNvSpPr/>
          <p:nvPr/>
        </p:nvSpPr>
        <p:spPr>
          <a:xfrm>
            <a:off x="1665002" y="4830793"/>
            <a:ext cx="190500" cy="59099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82" name="箭头: 下 81"/>
          <p:cNvSpPr/>
          <p:nvPr/>
        </p:nvSpPr>
        <p:spPr>
          <a:xfrm>
            <a:off x="9891181" y="5064125"/>
            <a:ext cx="190500" cy="35765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 name="矩形: 圆角 2"/>
          <p:cNvSpPr/>
          <p:nvPr/>
        </p:nvSpPr>
        <p:spPr>
          <a:xfrm>
            <a:off x="10787742" y="17561"/>
            <a:ext cx="1404257" cy="306620"/>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2017 EASL</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0439" y="4519611"/>
            <a:ext cx="11425084" cy="1539545"/>
          </a:xfrm>
          <a:prstGeom prst="rect">
            <a:avLst/>
          </a:prstGeom>
          <a:solidFill>
            <a:srgbClr val="E7E6E6"/>
          </a:solidFill>
          <a:ln w="12700" cap="flat" cmpd="sng" algn="ctr">
            <a:no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Seravek" panose="020B0503040000020004" pitchFamily="34" charset="0"/>
              <a:ea typeface="等线" panose="02010600030101010101" charset="-122"/>
              <a:cs typeface="+mn-cs"/>
            </a:endParaRPr>
          </a:p>
        </p:txBody>
      </p:sp>
      <p:sp>
        <p:nvSpPr>
          <p:cNvPr id="3" name="标题 1"/>
          <p:cNvSpPr txBox="1">
            <a:spLocks noChangeArrowheads="1"/>
          </p:cNvSpPr>
          <p:nvPr/>
        </p:nvSpPr>
        <p:spPr bwMode="auto">
          <a:xfrm>
            <a:off x="292100" y="325755"/>
            <a:ext cx="11823700" cy="614680"/>
          </a:xfrm>
          <a:prstGeom prst="rect">
            <a:avLst/>
          </a:prstGeom>
        </p:spPr>
        <p:txBody>
          <a:bodyPr vert="horz" lIns="91440" tIns="45720" rIns="91440" bIns="45720" numCol="1" rtlCol="0" anchor="ctr" anchorCtr="0" compatLnSpc="1">
            <a:noAutofit/>
          </a:bodyPr>
          <a:lstStyle>
            <a:lvl1pPr algn="l" defTabSz="914400" rtl="0" eaLnBrk="1" latinLnBrk="0" hangingPunct="1">
              <a:lnSpc>
                <a:spcPct val="90000"/>
              </a:lnSpc>
              <a:spcBef>
                <a:spcPct val="0"/>
              </a:spcBef>
              <a:buNone/>
              <a:defRPr sz="3200" b="0" kern="1200">
                <a:solidFill>
                  <a:srgbClr val="00624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2E6D"/>
                </a:solidFill>
                <a:effectLst/>
                <a:uLnTx/>
                <a:uFillTx/>
                <a:latin typeface="+mj-ea"/>
                <a:cs typeface="+mj-ea"/>
              </a:rPr>
              <a:t>对于有肾脏和骨骼疾病的患者，</a:t>
            </a:r>
            <a:r>
              <a:rPr kumimoji="0" lang="en-US" altLang="zh-CN" sz="2400" b="1" i="0" u="none" strike="noStrike" kern="1200" cap="none" spc="0" normalizeH="0" baseline="0" noProof="0" dirty="0">
                <a:ln>
                  <a:noFill/>
                </a:ln>
                <a:solidFill>
                  <a:srgbClr val="002E6D"/>
                </a:solidFill>
                <a:effectLst/>
                <a:uLnTx/>
                <a:uFillTx/>
                <a:latin typeface="+mj-ea"/>
                <a:cs typeface="+mj-ea"/>
              </a:rPr>
              <a:t>2018AASLD</a:t>
            </a:r>
            <a:r>
              <a:rPr kumimoji="0" lang="zh-CN" altLang="en-US" sz="2400" b="1" i="0" u="none" strike="noStrike" kern="1200" cap="none" spc="0" normalizeH="0" baseline="0" noProof="0" dirty="0">
                <a:ln>
                  <a:noFill/>
                </a:ln>
                <a:solidFill>
                  <a:srgbClr val="002E6D"/>
                </a:solidFill>
                <a:effectLst/>
                <a:uLnTx/>
                <a:uFillTx/>
                <a:latin typeface="+mj-ea"/>
                <a:cs typeface="+mj-ea"/>
              </a:rPr>
              <a:t>指南对于</a:t>
            </a:r>
            <a:r>
              <a:rPr kumimoji="0" lang="en-US" altLang="zh-CN" sz="2400" b="1" i="0" u="none" strike="noStrike" kern="1200" cap="none" spc="0" normalizeH="0" baseline="0" noProof="0" dirty="0">
                <a:ln>
                  <a:noFill/>
                </a:ln>
                <a:solidFill>
                  <a:srgbClr val="002E6D"/>
                </a:solidFill>
                <a:effectLst/>
                <a:uLnTx/>
                <a:uFillTx/>
                <a:latin typeface="+mj-ea"/>
                <a:cs typeface="+mj-ea"/>
              </a:rPr>
              <a:t>ETV</a:t>
            </a:r>
            <a:r>
              <a:rPr kumimoji="0" lang="zh-CN" altLang="en-US" sz="2400" b="1" i="0" u="none" strike="noStrike" kern="1200" cap="none" spc="0" normalizeH="0" baseline="0" noProof="0" dirty="0">
                <a:ln>
                  <a:noFill/>
                </a:ln>
                <a:solidFill>
                  <a:srgbClr val="002E6D"/>
                </a:solidFill>
                <a:effectLst/>
                <a:uLnTx/>
                <a:uFillTx/>
                <a:latin typeface="+mj-ea"/>
                <a:cs typeface="+mj-ea"/>
              </a:rPr>
              <a:t>和</a:t>
            </a:r>
            <a:r>
              <a:rPr kumimoji="0" lang="en-US" altLang="zh-CN" sz="2400" b="1" i="0" u="none" strike="noStrike" kern="1200" cap="none" spc="0" normalizeH="0" baseline="0" noProof="0" dirty="0">
                <a:ln>
                  <a:noFill/>
                </a:ln>
                <a:solidFill>
                  <a:srgbClr val="002E6D"/>
                </a:solidFill>
                <a:effectLst/>
                <a:uLnTx/>
                <a:uFillTx/>
                <a:latin typeface="+mj-ea"/>
                <a:cs typeface="+mj-ea"/>
              </a:rPr>
              <a:t>TDF</a:t>
            </a:r>
            <a:r>
              <a:rPr kumimoji="0" lang="zh-CN" altLang="en-US" sz="2400" b="1" i="0" u="none" strike="noStrike" kern="1200" cap="none" spc="0" normalizeH="0" baseline="0" noProof="0" dirty="0">
                <a:ln>
                  <a:noFill/>
                </a:ln>
                <a:solidFill>
                  <a:srgbClr val="002E6D"/>
                </a:solidFill>
                <a:effectLst/>
                <a:uLnTx/>
                <a:uFillTx/>
                <a:latin typeface="+mj-ea"/>
                <a:cs typeface="+mj-ea"/>
              </a:rPr>
              <a:t>的选择无优选推荐</a:t>
            </a:r>
            <a:endParaRPr kumimoji="0" lang="zh-CN" altLang="en-US" sz="2400" b="1" i="0" u="none" strike="noStrike" kern="1200" cap="none" spc="0" normalizeH="0" baseline="0" noProof="0" dirty="0">
              <a:ln>
                <a:noFill/>
              </a:ln>
              <a:solidFill>
                <a:srgbClr val="002E6D"/>
              </a:solidFill>
              <a:effectLst/>
              <a:uLnTx/>
              <a:uFillTx/>
              <a:latin typeface="+mj-ea"/>
              <a:cs typeface="+mj-ea"/>
            </a:endParaRPr>
          </a:p>
        </p:txBody>
      </p:sp>
      <p:sp>
        <p:nvSpPr>
          <p:cNvPr id="4" name="矩形 3"/>
          <p:cNvSpPr>
            <a:spLocks noChangeArrowheads="1"/>
          </p:cNvSpPr>
          <p:nvPr/>
        </p:nvSpPr>
        <p:spPr bwMode="auto">
          <a:xfrm>
            <a:off x="560439" y="4591250"/>
            <a:ext cx="11286568"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lnSpc>
                <a:spcPct val="120000"/>
              </a:lnSpc>
              <a:spcBef>
                <a:spcPts val="1200"/>
              </a:spcBef>
              <a:buFont typeface="Arial" panose="020B0604020202020204" pitchFamily="34" charset="0"/>
              <a:buChar char="•"/>
              <a:defRPr sz="3200" b="1">
                <a:solidFill>
                  <a:schemeClr val="bg2"/>
                </a:solidFill>
                <a:latin typeface="Arial" panose="020B0604020202020204" pitchFamily="34" charset="0"/>
              </a:defRPr>
            </a:lvl1pPr>
            <a:lvl2pPr marL="742950" indent="-285750" eaLnBrk="0" hangingPunct="0">
              <a:spcBef>
                <a:spcPts val="400"/>
              </a:spcBef>
              <a:spcAft>
                <a:spcPts val="400"/>
              </a:spcAft>
              <a:buClr>
                <a:schemeClr val="tx2"/>
              </a:buClr>
              <a:buFont typeface="Arial" panose="020B0604020202020204" pitchFamily="34" charset="0"/>
              <a:buChar char="•"/>
              <a:defRPr sz="1500">
                <a:solidFill>
                  <a:schemeClr val="tx1"/>
                </a:solidFill>
                <a:latin typeface="Arial" panose="020B0604020202020204" pitchFamily="34" charset="0"/>
              </a:defRPr>
            </a:lvl2pPr>
            <a:lvl3pPr marL="1143000" indent="-228600" eaLnBrk="0" hangingPunct="0">
              <a:spcBef>
                <a:spcPts val="400"/>
              </a:spcBef>
              <a:spcAft>
                <a:spcPts val="400"/>
              </a:spcAft>
              <a:buFont typeface="Arial" panose="020B0604020202020204" pitchFamily="34" charset="0"/>
              <a:buChar char="–"/>
              <a:defRPr sz="1500">
                <a:solidFill>
                  <a:schemeClr val="tx1"/>
                </a:solidFill>
                <a:latin typeface="Arial" panose="020B0604020202020204" pitchFamily="34" charset="0"/>
              </a:defRPr>
            </a:lvl3pPr>
            <a:lvl4pPr marL="1600200" indent="-228600" eaLnBrk="0"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4pPr>
            <a:lvl5pPr marL="2057400" indent="-228600" eaLnBrk="0"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9p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对于存在骨肾疾病的抗病毒患者，考虑到潜在长期肾脏和骨骼疾病风险，</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2018AASLD</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在推荐</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ETV</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或</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TDF</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方面没有倾向性推荐</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TAF</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所致骨骼和肾脏损害的风险发生率低于</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TDF</a:t>
            </a:r>
            <a:endParaRPr kumimoji="0" lang="zh-CN" altLang="en-GB"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Picture 2" descr="“AASLD”的图片搜索结果"/>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5026" y="1383912"/>
            <a:ext cx="19383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3"/>
          <p:cNvSpPr>
            <a:spLocks noChangeArrowheads="1"/>
          </p:cNvSpPr>
          <p:nvPr/>
        </p:nvSpPr>
        <p:spPr bwMode="auto">
          <a:xfrm>
            <a:off x="679714" y="6453956"/>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ts val="1200"/>
              </a:spcBef>
              <a:buFont typeface="Arial" panose="020B0604020202020204" pitchFamily="34" charset="0"/>
              <a:buChar char="•"/>
              <a:defRPr sz="3200" b="1">
                <a:solidFill>
                  <a:schemeClr val="bg2"/>
                </a:solidFill>
                <a:latin typeface="Arial" panose="020B0604020202020204" pitchFamily="34" charset="0"/>
              </a:defRPr>
            </a:lvl1pPr>
            <a:lvl2pPr marL="742950" indent="-285750" eaLnBrk="0" hangingPunct="0">
              <a:spcBef>
                <a:spcPts val="400"/>
              </a:spcBef>
              <a:spcAft>
                <a:spcPts val="400"/>
              </a:spcAft>
              <a:buClr>
                <a:schemeClr val="tx2"/>
              </a:buClr>
              <a:buFont typeface="Arial" panose="020B0604020202020204" pitchFamily="34" charset="0"/>
              <a:buChar char="•"/>
              <a:defRPr sz="1500">
                <a:solidFill>
                  <a:schemeClr val="tx1"/>
                </a:solidFill>
                <a:latin typeface="Arial" panose="020B0604020202020204" pitchFamily="34" charset="0"/>
              </a:defRPr>
            </a:lvl2pPr>
            <a:lvl3pPr marL="1143000" indent="-228600" eaLnBrk="0" hangingPunct="0">
              <a:spcBef>
                <a:spcPts val="400"/>
              </a:spcBef>
              <a:spcAft>
                <a:spcPts val="400"/>
              </a:spcAft>
              <a:buFont typeface="Arial" panose="020B0604020202020204" pitchFamily="34" charset="0"/>
              <a:buChar char="–"/>
              <a:defRPr sz="1500">
                <a:solidFill>
                  <a:schemeClr val="tx1"/>
                </a:solidFill>
                <a:latin typeface="Arial" panose="020B0604020202020204" pitchFamily="34" charset="0"/>
              </a:defRPr>
            </a:lvl3pPr>
            <a:lvl4pPr marL="1600200" indent="-228600" eaLnBrk="0"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4pPr>
            <a:lvl5pPr marL="2057400" indent="-228600" eaLnBrk="0"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800" b="0" i="0" u="none" strike="noStrike" kern="1200" cap="none" spc="0" normalizeH="0" baseline="0" noProof="0" dirty="0" err="1">
                <a:ln>
                  <a:noFill/>
                </a:ln>
                <a:solidFill>
                  <a:prstClr val="black"/>
                </a:solidFill>
                <a:effectLst/>
                <a:uLnTx/>
                <a:uFillTx/>
                <a:latin typeface="Seravek" panose="020B0503040000020004" pitchFamily="34" charset="0"/>
                <a:ea typeface="黑体" panose="02010609060101010101" pitchFamily="49" charset="-122"/>
                <a:cs typeface="Times New Roman" panose="02020603050405020304" pitchFamily="18" charset="0"/>
              </a:rPr>
              <a:t>Terrault</a:t>
            </a:r>
            <a:r>
              <a:rPr kumimoji="0" lang="en-US" altLang="en-US" sz="800" b="0" i="0" u="none" strike="noStrike" kern="1200" cap="none" spc="0" normalizeH="0" baseline="0" noProof="0" dirty="0">
                <a:ln>
                  <a:noFill/>
                </a:ln>
                <a:solidFill>
                  <a:prstClr val="black"/>
                </a:solidFill>
                <a:effectLst/>
                <a:uLnTx/>
                <a:uFillTx/>
                <a:latin typeface="Seravek" panose="020B0503040000020004" pitchFamily="34" charset="0"/>
                <a:ea typeface="黑体" panose="02010609060101010101" pitchFamily="49" charset="-122"/>
                <a:cs typeface="Times New Roman" panose="02020603050405020304" pitchFamily="18" charset="0"/>
              </a:rPr>
              <a:t> NA, Lok ASF, McMahon BJ, et al. Hepatology. 2018 Apr;67(4):1560-1599.</a:t>
            </a:r>
            <a:endParaRPr kumimoji="0" lang="en-US" altLang="en-US" sz="800" b="0" i="0" u="none" strike="noStrike" kern="1200" cap="none" spc="0" normalizeH="0" baseline="0" noProof="0" dirty="0">
              <a:ln>
                <a:noFill/>
              </a:ln>
              <a:solidFill>
                <a:prstClr val="black"/>
              </a:solidFill>
              <a:effectLst/>
              <a:uLnTx/>
              <a:uFillTx/>
              <a:latin typeface="Seravek" panose="020B0503040000020004" pitchFamily="34" charset="0"/>
              <a:ea typeface="黑体" panose="02010609060101010101" pitchFamily="49" charset="-122"/>
              <a:cs typeface="Times New Roman" panose="02020603050405020304" pitchFamily="18" charset="0"/>
            </a:endParaRPr>
          </a:p>
        </p:txBody>
      </p:sp>
      <p:pic>
        <p:nvPicPr>
          <p:cNvPr id="8" name="图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3984" y="1105088"/>
            <a:ext cx="6778625"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圆角 8"/>
          <p:cNvSpPr/>
          <p:nvPr/>
        </p:nvSpPr>
        <p:spPr>
          <a:xfrm>
            <a:off x="10755087" y="0"/>
            <a:ext cx="1436914" cy="325937"/>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white"/>
                </a:solidFill>
                <a:effectLst/>
                <a:uLnTx/>
                <a:uFillTx/>
                <a:latin typeface="Calibri" panose="020F0502020204030204"/>
                <a:ea typeface="等线" panose="02010600030101010101" charset="-122"/>
                <a:cs typeface="+mn-cs"/>
              </a:rPr>
              <a:t>2018 AASLD</a:t>
            </a:r>
            <a:endParaRPr kumimoji="0" lang="zh-CN" altLang="en-US" sz="1600" b="1" i="0" u="none" strike="noStrike" kern="0" cap="none" spc="0" normalizeH="0" baseline="0" noProof="0" dirty="0">
              <a:ln>
                <a:noFill/>
              </a:ln>
              <a:solidFill>
                <a:prstClr val="white"/>
              </a:solidFill>
              <a:effectLst/>
              <a:uLnTx/>
              <a:uFillTx/>
              <a:latin typeface="Calibri" panose="020F0502020204030204"/>
              <a:ea typeface="等线" panose="02010600030101010101"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4175" y="142875"/>
            <a:ext cx="11423650" cy="749300"/>
          </a:xfrm>
        </p:spPr>
        <p:txBody>
          <a:bodyPr>
            <a:normAutofit fontScale="90000"/>
          </a:bodyPr>
          <a:lstStyle/>
          <a:p>
            <a:r>
              <a:rPr lang="en-US" altLang="zh-CN" sz="2665" dirty="0">
                <a:solidFill>
                  <a:srgbClr val="002E6D"/>
                </a:solidFill>
                <a:latin typeface="+mj-ea"/>
                <a:cs typeface="+mj-ea"/>
              </a:rPr>
              <a:t>2021《</a:t>
            </a:r>
            <a:r>
              <a:rPr lang="zh-CN" altLang="en-US" sz="2665" dirty="0">
                <a:solidFill>
                  <a:srgbClr val="002E6D"/>
                </a:solidFill>
                <a:latin typeface="+mj-ea"/>
                <a:cs typeface="+mj-ea"/>
              </a:rPr>
              <a:t>美国慢性</a:t>
            </a:r>
            <a:r>
              <a:rPr lang="en-US" altLang="zh-CN" sz="2665" dirty="0">
                <a:solidFill>
                  <a:srgbClr val="002E6D"/>
                </a:solidFill>
                <a:latin typeface="+mj-ea"/>
                <a:cs typeface="+mj-ea"/>
              </a:rPr>
              <a:t>HBV</a:t>
            </a:r>
            <a:r>
              <a:rPr lang="zh-CN" altLang="en-US" sz="2665" dirty="0">
                <a:solidFill>
                  <a:srgbClr val="002E6D"/>
                </a:solidFill>
                <a:latin typeface="+mj-ea"/>
                <a:cs typeface="+mj-ea"/>
              </a:rPr>
              <a:t>感染管理治疗流程</a:t>
            </a:r>
            <a:r>
              <a:rPr lang="en-US" altLang="zh-CN" sz="2665" dirty="0">
                <a:solidFill>
                  <a:srgbClr val="002E6D"/>
                </a:solidFill>
                <a:latin typeface="+mj-ea"/>
                <a:cs typeface="+mj-ea"/>
              </a:rPr>
              <a:t>》</a:t>
            </a:r>
            <a:r>
              <a:rPr lang="zh-CN" altLang="en-US" sz="2665" dirty="0">
                <a:solidFill>
                  <a:srgbClr val="002E6D"/>
                </a:solidFill>
                <a:latin typeface="+mj-ea"/>
                <a:cs typeface="+mj-ea"/>
              </a:rPr>
              <a:t>同样关注一线药物治疗时的骨肾安全性</a:t>
            </a:r>
            <a:endParaRPr lang="zh-CN" altLang="en-US" sz="2665" dirty="0">
              <a:solidFill>
                <a:srgbClr val="002E6D"/>
              </a:solidFill>
              <a:latin typeface="+mj-ea"/>
              <a:cs typeface="+mj-ea"/>
            </a:endParaRPr>
          </a:p>
        </p:txBody>
      </p:sp>
      <p:sp>
        <p:nvSpPr>
          <p:cNvPr id="4" name="内容占位符 3"/>
          <p:cNvSpPr>
            <a:spLocks noGrp="1"/>
          </p:cNvSpPr>
          <p:nvPr>
            <p:ph sz="quarter" idx="10"/>
          </p:nvPr>
        </p:nvSpPr>
        <p:spPr>
          <a:xfrm>
            <a:off x="1206098" y="6388274"/>
            <a:ext cx="10528300" cy="281517"/>
          </a:xfrm>
        </p:spPr>
        <p:txBody>
          <a:bodyPr>
            <a:normAutofit/>
          </a:bodyPr>
          <a:lstStyle/>
          <a:p>
            <a:pPr marL="0" indent="0">
              <a:buNone/>
            </a:pPr>
            <a:r>
              <a:rPr lang="en-US" altLang="zh-CN" sz="900" dirty="0"/>
              <a:t>Martin P.et al. Clinical Gastroenterology and Hepatology 2021</a:t>
            </a:r>
            <a:endParaRPr lang="zh-CN" altLang="en-US" sz="900" dirty="0"/>
          </a:p>
        </p:txBody>
      </p:sp>
      <p:grpSp>
        <p:nvGrpSpPr>
          <p:cNvPr id="10" name="组合 9"/>
          <p:cNvGrpSpPr/>
          <p:nvPr/>
        </p:nvGrpSpPr>
        <p:grpSpPr>
          <a:xfrm>
            <a:off x="1125811" y="1368248"/>
            <a:ext cx="4633860" cy="749299"/>
            <a:chOff x="47" y="536666"/>
            <a:chExt cx="4503807" cy="559282"/>
          </a:xfrm>
        </p:grpSpPr>
        <p:sp>
          <p:nvSpPr>
            <p:cNvPr id="11" name="矩形 10"/>
            <p:cNvSpPr/>
            <p:nvPr/>
          </p:nvSpPr>
          <p:spPr>
            <a:xfrm>
              <a:off x="47" y="536666"/>
              <a:ext cx="4503807" cy="55928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47" y="536666"/>
              <a:ext cx="4503807" cy="559282"/>
            </a:xfrm>
            <a:prstGeom prst="rect">
              <a:avLst/>
            </a:prstGeom>
            <a:solidFill>
              <a:srgbClr val="002E6D"/>
            </a:solid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marR="0" lvl="0" indent="0" algn="ctr" defTabSz="8890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启动治疗时关于骨肾安全的用药指引</a:t>
              </a:r>
              <a:endPar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3" name="组合 12"/>
          <p:cNvGrpSpPr/>
          <p:nvPr/>
        </p:nvGrpSpPr>
        <p:grpSpPr>
          <a:xfrm>
            <a:off x="6395325" y="1368247"/>
            <a:ext cx="4631036" cy="749300"/>
            <a:chOff x="5134387" y="584800"/>
            <a:chExt cx="4503807" cy="350011"/>
          </a:xfrm>
          <a:solidFill>
            <a:srgbClr val="002E6D"/>
          </a:solidFill>
        </p:grpSpPr>
        <p:sp>
          <p:nvSpPr>
            <p:cNvPr id="14" name="矩形 13"/>
            <p:cNvSpPr/>
            <p:nvPr/>
          </p:nvSpPr>
          <p:spPr>
            <a:xfrm>
              <a:off x="5134387" y="584800"/>
              <a:ext cx="4503807" cy="350011"/>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文本框 14"/>
            <p:cNvSpPr txBox="1"/>
            <p:nvPr/>
          </p:nvSpPr>
          <p:spPr>
            <a:xfrm>
              <a:off x="5134387" y="584800"/>
              <a:ext cx="4503807" cy="3500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加强对</a:t>
              </a:r>
              <a:r>
                <a:rPr kumimoji="0" lang="en-US" altLang="zh-CN"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CHB</a:t>
              </a:r>
              <a:r>
                <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患者的</a:t>
              </a:r>
              <a:endParaRPr kumimoji="0" lang="en-US" altLang="zh-CN"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a:p>
              <a:pPr marL="0" marR="0" lvl="0" indent="0" algn="ctr" defTabSz="8890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肾毒性监测和骨密度测定</a:t>
              </a:r>
              <a:endPar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6" name="组合 15"/>
          <p:cNvGrpSpPr/>
          <p:nvPr/>
        </p:nvGrpSpPr>
        <p:grpSpPr>
          <a:xfrm>
            <a:off x="1125810" y="2250382"/>
            <a:ext cx="4633861" cy="3561138"/>
            <a:chOff x="31842" y="1390472"/>
            <a:chExt cx="4503808" cy="3905352"/>
          </a:xfrm>
        </p:grpSpPr>
        <p:sp>
          <p:nvSpPr>
            <p:cNvPr id="17" name="矩形 16"/>
            <p:cNvSpPr/>
            <p:nvPr/>
          </p:nvSpPr>
          <p:spPr>
            <a:xfrm>
              <a:off x="31843" y="1390472"/>
              <a:ext cx="4503807" cy="35684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文本框 17"/>
            <p:cNvSpPr txBox="1"/>
            <p:nvPr/>
          </p:nvSpPr>
          <p:spPr>
            <a:xfrm>
              <a:off x="31842" y="1390472"/>
              <a:ext cx="4501064" cy="39053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marR="0" lvl="1" indent="-228600" algn="l" defTabSz="889000" rtl="0" eaLnBrk="1" fontAlgn="auto" latinLnBrk="0" hangingPunct="1">
                <a:lnSpc>
                  <a:spcPct val="150000"/>
                </a:lnSpc>
                <a:spcBef>
                  <a:spcPct val="0"/>
                </a:spcBef>
                <a:spcAft>
                  <a:spcPts val="1000"/>
                </a:spcAft>
                <a:buClrTx/>
                <a:buSzTx/>
                <a:buFontTx/>
                <a:buChar char="•"/>
                <a:defRPr/>
              </a:pP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对于</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CHB</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患者，大多数专家认同</a:t>
              </a:r>
              <a:r>
                <a:rPr kumimoji="0" lang="en-US" altLang="zh-CN" sz="16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TAF</a:t>
              </a:r>
              <a:r>
                <a:rPr kumimoji="0" lang="zh-CN" altLang="en-US" sz="16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优于</a:t>
              </a:r>
              <a:r>
                <a:rPr kumimoji="0" lang="en-US" altLang="zh-CN" sz="16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TDF</a:t>
              </a:r>
              <a:r>
                <a:rPr kumimoji="0" lang="zh-CN" altLang="en-US" sz="16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主要表现在：</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TAF</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发生肾和骨副反应风险较低</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对并发症多的老年患者的骨肾安全性更好</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治疗</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48</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周时</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ALT</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复常率更高</a:t>
              </a:r>
              <a:endPar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endParaRPr>
            </a:p>
            <a:p>
              <a:pPr marL="228600" marR="0" lvl="1" indent="-228600" algn="l" defTabSz="889000" rtl="0" eaLnBrk="1" fontAlgn="auto" latinLnBrk="0" hangingPunct="1">
                <a:lnSpc>
                  <a:spcPct val="150000"/>
                </a:lnSpc>
                <a:spcBef>
                  <a:spcPct val="0"/>
                </a:spcBef>
                <a:spcAft>
                  <a:spcPts val="1000"/>
                </a:spcAft>
                <a:buClrTx/>
                <a:buSzTx/>
                <a:buFontTx/>
                <a:buChar char="•"/>
                <a:defRPr/>
              </a:pP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专家组一致同意：</a:t>
              </a:r>
              <a:r>
                <a:rPr kumimoji="0" lang="zh-CN" altLang="en-US"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对肾功能临界值</a:t>
              </a:r>
              <a:r>
                <a:rPr kumimoji="0" lang="en-US" altLang="zh-CN"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(eGFR&lt;90 </a:t>
              </a:r>
              <a:r>
                <a:rPr kumimoji="0" lang="en-US" altLang="zh-CN" sz="1600" b="1" i="0" u="none" strike="noStrike" kern="1200" cap="none" spc="0" normalizeH="0" baseline="0" noProof="0" dirty="0">
                  <a:ln>
                    <a:noFill/>
                  </a:ln>
                  <a:solidFill>
                    <a:prstClr val="black">
                      <a:hueOff val="0"/>
                      <a:satOff val="0"/>
                      <a:lumOff val="0"/>
                      <a:alphaOff val="0"/>
                    </a:prstClr>
                  </a:solidFill>
                  <a:effectLst/>
                  <a:uLnTx/>
                  <a:uFillTx/>
                  <a:latin typeface="AdvTT08640291"/>
                  <a:ea typeface="微软雅黑" panose="020B0503020204020204" pitchFamily="34" charset="-122"/>
                  <a:cs typeface="+mn-cs"/>
                </a:rPr>
                <a:t>mL/min/1.73m</a:t>
              </a:r>
              <a:r>
                <a:rPr kumimoji="0" lang="en-US" altLang="zh-CN" sz="1600" b="1" i="0" u="none" strike="noStrike" kern="1200" cap="none" spc="0" normalizeH="0" baseline="30000" noProof="0" dirty="0">
                  <a:ln>
                    <a:noFill/>
                  </a:ln>
                  <a:solidFill>
                    <a:prstClr val="black">
                      <a:hueOff val="0"/>
                      <a:satOff val="0"/>
                      <a:lumOff val="0"/>
                      <a:alphaOff val="0"/>
                    </a:prstClr>
                  </a:solidFill>
                  <a:effectLst/>
                  <a:uLnTx/>
                  <a:uFillTx/>
                  <a:latin typeface="AdvTT08640291"/>
                  <a:ea typeface="微软雅黑" panose="020B0503020204020204" pitchFamily="34" charset="-122"/>
                  <a:cs typeface="+mn-cs"/>
                </a:rPr>
                <a:t>2</a:t>
              </a:r>
              <a:r>
                <a:rPr kumimoji="0" lang="en-US" altLang="zh-CN"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a:t>
              </a:r>
              <a:r>
                <a:rPr kumimoji="0" lang="zh-CN" altLang="en-US"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、骨质疏松、高血压、糖尿病风险高和年龄</a:t>
              </a:r>
              <a:r>
                <a:rPr kumimoji="0" lang="en-US" altLang="zh-CN"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&gt;50</a:t>
              </a:r>
              <a:r>
                <a:rPr kumimoji="0" lang="zh-CN" altLang="en-US"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岁患者</a:t>
              </a:r>
              <a:r>
                <a:rPr kumimoji="0" lang="zh-CN" altLang="en-US" sz="16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应将</a:t>
              </a:r>
              <a:r>
                <a:rPr kumimoji="0" lang="en-US" altLang="zh-CN" sz="16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TDF</a:t>
              </a:r>
              <a:r>
                <a:rPr kumimoji="0" lang="zh-CN" altLang="en-US" sz="16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改用</a:t>
              </a:r>
              <a:r>
                <a:rPr kumimoji="0" lang="en-US" altLang="zh-CN" sz="16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TAF</a:t>
              </a:r>
              <a:endParaRPr kumimoji="0" lang="zh-CN" altLang="en-US" sz="16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endParaRPr>
            </a:p>
          </p:txBody>
        </p:sp>
      </p:grpSp>
      <p:grpSp>
        <p:nvGrpSpPr>
          <p:cNvPr id="22" name="组合 21"/>
          <p:cNvGrpSpPr/>
          <p:nvPr/>
        </p:nvGrpSpPr>
        <p:grpSpPr>
          <a:xfrm>
            <a:off x="6395129" y="2250382"/>
            <a:ext cx="4749342" cy="3253976"/>
            <a:chOff x="5134434" y="1532888"/>
            <a:chExt cx="4618863" cy="3601440"/>
          </a:xfrm>
        </p:grpSpPr>
        <p:sp>
          <p:nvSpPr>
            <p:cNvPr id="23" name="矩形 22"/>
            <p:cNvSpPr/>
            <p:nvPr/>
          </p:nvSpPr>
          <p:spPr>
            <a:xfrm>
              <a:off x="5134434" y="1532888"/>
              <a:ext cx="4503807" cy="360144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文本框 23"/>
            <p:cNvSpPr txBox="1"/>
            <p:nvPr/>
          </p:nvSpPr>
          <p:spPr>
            <a:xfrm>
              <a:off x="5134434" y="1532888"/>
              <a:ext cx="4618863" cy="36014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marR="0" lvl="1" indent="-171450" algn="l" defTabSz="711200" rtl="0" eaLnBrk="1" fontAlgn="auto" latinLnBrk="0" hangingPunct="1">
                <a:lnSpc>
                  <a:spcPct val="100000"/>
                </a:lnSpc>
                <a:spcBef>
                  <a:spcPct val="0"/>
                </a:spcBef>
                <a:spcAft>
                  <a:spcPts val="1000"/>
                </a:spcAft>
                <a:buClrTx/>
                <a:buSzTx/>
                <a:buFontTx/>
                <a:buChar char="•"/>
                <a:defRPr/>
              </a:pP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治疗</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NAs</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前，应评估血清肌酐水平和肌酐清除率</a:t>
              </a:r>
              <a:endPar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endParaRPr>
            </a:p>
            <a:p>
              <a:pPr marL="171450" marR="0" lvl="1" indent="-171450" algn="l" defTabSz="711200" rtl="0" eaLnBrk="1" fontAlgn="auto" latinLnBrk="0" hangingPunct="1">
                <a:lnSpc>
                  <a:spcPct val="100000"/>
                </a:lnSpc>
                <a:spcBef>
                  <a:spcPct val="0"/>
                </a:spcBef>
                <a:spcAft>
                  <a:spcPts val="1000"/>
                </a:spcAft>
                <a:buClrTx/>
                <a:buSzTx/>
                <a:buFontTx/>
                <a:buChar char="•"/>
                <a:defRPr/>
              </a:pP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失代偿期肝硬化、治疗前肌酐清除率</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&lt;60mL/min</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、未控制高血压</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糖尿病，蛋白尿、活动性肾小球肾炎、肾毒性药物等易发生肾不良时间，应加强监测</a:t>
              </a:r>
              <a:endPar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endParaRPr>
            </a:p>
            <a:p>
              <a:pPr marL="171450" marR="0" lvl="1" indent="-171450" algn="l" defTabSz="711200" rtl="0" eaLnBrk="1" fontAlgn="auto" latinLnBrk="0" hangingPunct="1">
                <a:lnSpc>
                  <a:spcPct val="100000"/>
                </a:lnSpc>
                <a:spcBef>
                  <a:spcPct val="0"/>
                </a:spcBef>
                <a:spcAft>
                  <a:spcPts val="1000"/>
                </a:spcAft>
                <a:buClrTx/>
                <a:buSzTx/>
                <a:buFontTx/>
                <a:buChar char="•"/>
                <a:defRPr/>
              </a:pPr>
              <a:r>
                <a:rPr kumimoji="0" lang="zh-CN" altLang="en-US"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对有肾毒性风险或服用</a:t>
              </a:r>
              <a:r>
                <a:rPr kumimoji="0" lang="en-US" altLang="zh-CN"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TDF</a:t>
              </a:r>
              <a:r>
                <a:rPr kumimoji="0" lang="zh-CN" altLang="en-US"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患者</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，在治疗第一年应每</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3</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个月监测</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eGFR</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和血磷，如肾功能无变化，可每</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6</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个月监测</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1</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次</a:t>
              </a:r>
              <a:endPar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endParaRPr>
            </a:p>
            <a:p>
              <a:pPr marL="171450" marR="0" lvl="1" indent="-171450" algn="l" defTabSz="711200" rtl="0" eaLnBrk="1" fontAlgn="auto" latinLnBrk="0" hangingPunct="1">
                <a:lnSpc>
                  <a:spcPct val="100000"/>
                </a:lnSpc>
                <a:spcBef>
                  <a:spcPct val="0"/>
                </a:spcBef>
                <a:spcAft>
                  <a:spcPts val="1000"/>
                </a:spcAft>
                <a:buClrTx/>
                <a:buSzTx/>
                <a:buFontTx/>
                <a:buChar char="•"/>
                <a:defRPr/>
              </a:pP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还有一些专家建议，在启动</a:t>
              </a:r>
              <a:r>
                <a:rPr kumimoji="0" lang="en-US" altLang="zh-CN"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NAs</a:t>
              </a:r>
              <a:r>
                <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rPr>
                <a:t>治疗前进行骨密度扫描，特别对于有骨质疏松风险的患者</a:t>
              </a:r>
              <a:endParaRPr kumimoji="0" lang="zh-CN" alt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微软雅黑" panose="020B0503020204020204" pitchFamily="34" charset="-122"/>
                <a:cs typeface="+mn-c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09852" y="1772578"/>
            <a:ext cx="5043947" cy="3629025"/>
          </a:xfrm>
        </p:spPr>
        <p:txBody>
          <a:bodyPr anchor="ctr">
            <a:normAutofit/>
          </a:bodyPr>
          <a:lstStyle/>
          <a:p>
            <a:r>
              <a:rPr lang="en-US" altLang="zh-CN" sz="2400" dirty="0">
                <a:solidFill>
                  <a:schemeClr val="tx1">
                    <a:lumMod val="85000"/>
                    <a:lumOff val="15000"/>
                  </a:schemeClr>
                </a:solidFill>
                <a:latin typeface="+mn-lt"/>
                <a:ea typeface="+mn-ea"/>
                <a:cs typeface="+mn-ea"/>
                <a:sym typeface="+mn-lt"/>
              </a:rPr>
              <a:t>TAF</a:t>
            </a:r>
            <a:r>
              <a:rPr lang="zh-CN" altLang="en-US" sz="2400" dirty="0">
                <a:solidFill>
                  <a:schemeClr val="tx1">
                    <a:lumMod val="85000"/>
                    <a:lumOff val="15000"/>
                  </a:schemeClr>
                </a:solidFill>
                <a:latin typeface="+mn-lt"/>
                <a:ea typeface="+mn-ea"/>
                <a:cs typeface="+mn-ea"/>
                <a:sym typeface="+mn-lt"/>
              </a:rPr>
              <a:t>应用于</a:t>
            </a:r>
            <a:r>
              <a:rPr lang="en-US" altLang="zh-CN" sz="2400" dirty="0">
                <a:solidFill>
                  <a:schemeClr val="tx1">
                    <a:lumMod val="85000"/>
                    <a:lumOff val="15000"/>
                  </a:schemeClr>
                </a:solidFill>
                <a:latin typeface="+mn-lt"/>
                <a:ea typeface="+mn-ea"/>
                <a:cs typeface="+mn-ea"/>
                <a:sym typeface="+mn-lt"/>
              </a:rPr>
              <a:t>TDF</a:t>
            </a:r>
            <a:r>
              <a:rPr lang="zh-CN" altLang="en-US" sz="2400" dirty="0">
                <a:solidFill>
                  <a:schemeClr val="tx1">
                    <a:lumMod val="85000"/>
                    <a:lumOff val="15000"/>
                  </a:schemeClr>
                </a:solidFill>
                <a:latin typeface="+mn-lt"/>
                <a:ea typeface="+mn-ea"/>
                <a:cs typeface="+mn-ea"/>
                <a:sym typeface="+mn-lt"/>
              </a:rPr>
              <a:t>经治患者中的有效性及安全性</a:t>
            </a:r>
            <a:endParaRPr lang="en-SG" sz="2400" dirty="0">
              <a:solidFill>
                <a:schemeClr val="tx1">
                  <a:lumMod val="85000"/>
                  <a:lumOff val="15000"/>
                </a:schemeClr>
              </a:solidFill>
              <a:latin typeface="+mn-lt"/>
              <a:ea typeface="+mn-ea"/>
              <a:cs typeface="+mn-ea"/>
              <a:sym typeface="+mn-lt"/>
            </a:endParaRPr>
          </a:p>
        </p:txBody>
      </p:sp>
      <p:sp>
        <p:nvSpPr>
          <p:cNvPr id="3" name="Rectangle 1"/>
          <p:cNvSpPr/>
          <p:nvPr/>
        </p:nvSpPr>
        <p:spPr>
          <a:xfrm>
            <a:off x="0" y="0"/>
            <a:ext cx="596265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 name="矩形 1"/>
          <p:cNvSpPr/>
          <p:nvPr/>
        </p:nvSpPr>
        <p:spPr>
          <a:xfrm>
            <a:off x="572287" y="3233148"/>
            <a:ext cx="505939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002E6D"/>
                </a:solidFill>
                <a:effectLst/>
                <a:uLnTx/>
                <a:uFillTx/>
                <a:latin typeface="Arial" panose="020B0604020202020204"/>
                <a:ea typeface="微软雅黑" panose="020B0503020204020204" pitchFamily="34" charset="-122"/>
                <a:cs typeface="+mn-ea"/>
                <a:sym typeface="+mn-lt"/>
              </a:rPr>
              <a:t>三期临床：</a:t>
            </a:r>
            <a:r>
              <a:rPr kumimoji="0" lang="en-SG" altLang="zh-CN" sz="4000" b="1" i="0" u="none" strike="noStrike" kern="1200" cap="none" spc="0" normalizeH="0" baseline="0" noProof="0" dirty="0">
                <a:ln>
                  <a:noFill/>
                </a:ln>
                <a:solidFill>
                  <a:srgbClr val="002E6D"/>
                </a:solidFill>
                <a:effectLst/>
                <a:uLnTx/>
                <a:uFillTx/>
                <a:latin typeface="Arial" panose="020B0604020202020204"/>
                <a:ea typeface="微软雅黑" panose="020B0503020204020204" pitchFamily="34" charset="-122"/>
                <a:cs typeface="+mn-ea"/>
                <a:sym typeface="+mn-lt"/>
              </a:rPr>
              <a:t>4018 </a:t>
            </a:r>
            <a:r>
              <a:rPr kumimoji="0" lang="zh-CN" altLang="en-US" sz="4000" b="1" i="0" u="none" strike="noStrike" kern="1200" cap="none" spc="0" normalizeH="0" baseline="0" noProof="0" dirty="0">
                <a:ln>
                  <a:noFill/>
                </a:ln>
                <a:solidFill>
                  <a:srgbClr val="002E6D"/>
                </a:solidFill>
                <a:effectLst/>
                <a:uLnTx/>
                <a:uFillTx/>
                <a:latin typeface="Arial" panose="020B0604020202020204"/>
                <a:ea typeface="微软雅黑" panose="020B0503020204020204" pitchFamily="34" charset="-122"/>
                <a:cs typeface="+mn-ea"/>
                <a:sym typeface="+mn-lt"/>
              </a:rPr>
              <a:t>研究</a:t>
            </a:r>
            <a:endParaRPr kumimoji="0" lang="zh-CN" altLang="en-US" sz="4000" b="1" i="0" u="none" strike="noStrike" kern="1200" cap="none" spc="0" normalizeH="0" baseline="0" noProof="0" dirty="0">
              <a:ln>
                <a:noFill/>
              </a:ln>
              <a:solidFill>
                <a:srgbClr val="002E6D"/>
              </a:solidFill>
              <a:effectLst/>
              <a:uLnTx/>
              <a:uFillTx/>
              <a:latin typeface="Arial" panose="020B0604020202020204"/>
              <a:ea typeface="微软雅黑" panose="020B0503020204020204" pitchFamily="34" charset="-122"/>
              <a:cs typeface="+mn-ea"/>
              <a:sym typeface="+mn-lt"/>
            </a:endParaRPr>
          </a:p>
        </p:txBody>
      </p:sp>
      <p:sp>
        <p:nvSpPr>
          <p:cNvPr id="7" name="椭圆 6"/>
          <p:cNvSpPr/>
          <p:nvPr/>
        </p:nvSpPr>
        <p:spPr>
          <a:xfrm>
            <a:off x="2308708" y="1971674"/>
            <a:ext cx="886985" cy="886985"/>
          </a:xfrm>
          <a:prstGeom prst="ellipse">
            <a:avLst/>
          </a:prstGeom>
          <a:solidFill>
            <a:schemeClr val="bg1"/>
          </a:solidFill>
          <a:ln w="31750">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5" name="图形 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22560" y="2135516"/>
            <a:ext cx="459279" cy="5592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solidFill>
                  <a:srgbClr val="002E6D"/>
                </a:solidFill>
                <a:latin typeface="+mj-ea"/>
                <a:cs typeface="+mn-ea"/>
                <a:sym typeface="+mn-lt"/>
              </a:rPr>
              <a:t>研究设计</a:t>
            </a:r>
            <a:endParaRPr lang="zh-CN" altLang="en-US" dirty="0">
              <a:solidFill>
                <a:srgbClr val="002E6D"/>
              </a:solidFill>
              <a:latin typeface="+mj-ea"/>
              <a:cs typeface="+mn-ea"/>
              <a:sym typeface="+mn-lt"/>
            </a:endParaRPr>
          </a:p>
        </p:txBody>
      </p:sp>
      <p:sp>
        <p:nvSpPr>
          <p:cNvPr id="3" name="内容占位符 2"/>
          <p:cNvSpPr>
            <a:spLocks noGrp="1"/>
          </p:cNvSpPr>
          <p:nvPr>
            <p:ph sz="quarter" idx="10"/>
          </p:nvPr>
        </p:nvSpPr>
        <p:spPr>
          <a:xfrm>
            <a:off x="825500" y="6176963"/>
            <a:ext cx="9569163" cy="471487"/>
          </a:xfrm>
        </p:spPr>
        <p:txBody>
          <a:bodyPr/>
          <a:lstStyle/>
          <a:p>
            <a:r>
              <a:rPr lang="en-US" altLang="zh-CN" b="1" dirty="0" err="1">
                <a:cs typeface="+mn-ea"/>
                <a:sym typeface="+mn-lt"/>
              </a:rPr>
              <a:t>Lampertico</a:t>
            </a:r>
            <a:r>
              <a:rPr lang="en-US" altLang="zh-CN" b="1" dirty="0">
                <a:cs typeface="+mn-ea"/>
                <a:sym typeface="+mn-lt"/>
              </a:rPr>
              <a:t> et al., </a:t>
            </a:r>
            <a:r>
              <a:rPr lang="en-SG" altLang="zh-CN" b="1" dirty="0">
                <a:cs typeface="+mn-ea"/>
                <a:sym typeface="+mn-lt"/>
              </a:rPr>
              <a:t>EASL 2020, Oral #AS091</a:t>
            </a:r>
            <a:endParaRPr lang="en-SG" altLang="zh-CN" b="1" dirty="0">
              <a:cs typeface="+mn-ea"/>
              <a:sym typeface="+mn-lt"/>
            </a:endParaRPr>
          </a:p>
        </p:txBody>
      </p:sp>
      <p:sp>
        <p:nvSpPr>
          <p:cNvPr id="28" name="Right Brace 27"/>
          <p:cNvSpPr/>
          <p:nvPr/>
        </p:nvSpPr>
        <p:spPr bwMode="auto">
          <a:xfrm flipH="1">
            <a:off x="3518434" y="2017102"/>
            <a:ext cx="1171417" cy="579114"/>
          </a:xfrm>
          <a:prstGeom prst="rightBrace">
            <a:avLst>
              <a:gd name="adj1" fmla="val 0"/>
              <a:gd name="adj2" fmla="val 50000"/>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25000"/>
              </a:spcAft>
              <a:buClrTx/>
              <a:buSzTx/>
              <a:buFontTx/>
              <a:buChar char="•"/>
              <a:defRPr/>
            </a:pPr>
            <a:endParaRPr kumimoji="0" lang="en-US" sz="3600" b="1" i="0" u="none" strike="noStrike" kern="1200" cap="none" spc="0" normalizeH="0" baseline="-2500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6" name="Text Box 23"/>
          <p:cNvSpPr txBox="1">
            <a:spLocks noChangeArrowheads="1"/>
          </p:cNvSpPr>
          <p:nvPr/>
        </p:nvSpPr>
        <p:spPr bwMode="auto">
          <a:xfrm>
            <a:off x="4067409" y="1411347"/>
            <a:ext cx="1226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600" b="1" baseline="-25000">
                <a:solidFill>
                  <a:schemeClr val="tx1"/>
                </a:solidFill>
                <a:latin typeface="Arial" panose="020B0604020202020204" pitchFamily="34" charset="0"/>
                <a:cs typeface="Arial" panose="020B0604020202020204" pitchFamily="34" charset="0"/>
              </a:defRPr>
            </a:lvl1pPr>
            <a:lvl2pPr marL="742950" indent="-285750" eaLnBrk="0" hangingPunct="0">
              <a:defRPr sz="1600" b="1" baseline="-25000">
                <a:solidFill>
                  <a:schemeClr val="tx1"/>
                </a:solidFill>
                <a:latin typeface="Arial" panose="020B0604020202020204" pitchFamily="34" charset="0"/>
                <a:cs typeface="Arial" panose="020B0604020202020204" pitchFamily="34" charset="0"/>
              </a:defRPr>
            </a:lvl2pPr>
            <a:lvl3pPr marL="1143000" indent="-228600" eaLnBrk="0" hangingPunct="0">
              <a:defRPr sz="1600" b="1" baseline="-25000">
                <a:solidFill>
                  <a:schemeClr val="tx1"/>
                </a:solidFill>
                <a:latin typeface="Arial" panose="020B0604020202020204" pitchFamily="34" charset="0"/>
                <a:cs typeface="Arial" panose="020B0604020202020204" pitchFamily="34" charset="0"/>
              </a:defRPr>
            </a:lvl3pPr>
            <a:lvl4pPr marL="1600200" indent="-228600" eaLnBrk="0" hangingPunct="0">
              <a:defRPr sz="1600" b="1" baseline="-25000">
                <a:solidFill>
                  <a:schemeClr val="tx1"/>
                </a:solidFill>
                <a:latin typeface="Arial" panose="020B0604020202020204" pitchFamily="34" charset="0"/>
                <a:cs typeface="Arial" panose="020B0604020202020204" pitchFamily="34" charset="0"/>
              </a:defRPr>
            </a:lvl4pPr>
            <a:lvl5pPr marL="2057400" indent="-228600" eaLnBrk="0" hangingPunct="0">
              <a:defRPr sz="1600" b="1"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baseline="-25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 </a:t>
            </a:r>
            <a:r>
              <a:rPr kumimoji="0" lang="en-US" altLang="zh-HK"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0</a:t>
            </a:r>
            <a:endParaRPr kumimoji="0" lang="en-US" altLang="zh-HK"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8" name="Text Box 23"/>
          <p:cNvSpPr txBox="1">
            <a:spLocks noChangeArrowheads="1"/>
          </p:cNvSpPr>
          <p:nvPr/>
        </p:nvSpPr>
        <p:spPr bwMode="auto">
          <a:xfrm>
            <a:off x="10713009" y="1424749"/>
            <a:ext cx="10610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600" b="1" baseline="-25000">
                <a:solidFill>
                  <a:schemeClr val="tx1"/>
                </a:solidFill>
                <a:latin typeface="Arial" panose="020B0604020202020204" pitchFamily="34" charset="0"/>
                <a:cs typeface="Arial" panose="020B0604020202020204" pitchFamily="34" charset="0"/>
              </a:defRPr>
            </a:lvl1pPr>
            <a:lvl2pPr marL="742950" indent="-285750" eaLnBrk="0" hangingPunct="0">
              <a:defRPr sz="1600" b="1" baseline="-25000">
                <a:solidFill>
                  <a:schemeClr val="tx1"/>
                </a:solidFill>
                <a:latin typeface="Arial" panose="020B0604020202020204" pitchFamily="34" charset="0"/>
                <a:cs typeface="Arial" panose="020B0604020202020204" pitchFamily="34" charset="0"/>
              </a:defRPr>
            </a:lvl2pPr>
            <a:lvl3pPr marL="1143000" indent="-228600" eaLnBrk="0" hangingPunct="0">
              <a:defRPr sz="1600" b="1" baseline="-25000">
                <a:solidFill>
                  <a:schemeClr val="tx1"/>
                </a:solidFill>
                <a:latin typeface="Arial" panose="020B0604020202020204" pitchFamily="34" charset="0"/>
                <a:cs typeface="Arial" panose="020B0604020202020204" pitchFamily="34" charset="0"/>
              </a:defRPr>
            </a:lvl3pPr>
            <a:lvl4pPr marL="1600200" indent="-228600" eaLnBrk="0" hangingPunct="0">
              <a:defRPr sz="1600" b="1" baseline="-25000">
                <a:solidFill>
                  <a:schemeClr val="tx1"/>
                </a:solidFill>
                <a:latin typeface="Arial" panose="020B0604020202020204" pitchFamily="34" charset="0"/>
                <a:cs typeface="Arial" panose="020B0604020202020204" pitchFamily="34" charset="0"/>
              </a:defRPr>
            </a:lvl4pPr>
            <a:lvl5pPr marL="2057400" indent="-228600" eaLnBrk="0" hangingPunct="0">
              <a:defRPr sz="1600" b="1"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baseline="-25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defRPr/>
            </a:pPr>
            <a:r>
              <a:rPr kumimoji="0" lang="en-US" altLang="zh-HK" sz="1400" b="1"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96</a:t>
            </a:r>
            <a:endParaRPr kumimoji="0" lang="en-US" altLang="zh-HK" sz="1400" b="1" i="0" u="none" strike="noStrike" kern="1200" cap="none" spc="0" normalizeH="0" baseline="30000" noProof="0" dirty="0">
              <a:ln>
                <a:noFill/>
              </a:ln>
              <a:solidFill>
                <a:srgbClr val="C00000"/>
              </a:solidFill>
              <a:effectLst/>
              <a:uLnTx/>
              <a:uFillTx/>
              <a:latin typeface="Arial" panose="020B0604020202020204"/>
              <a:ea typeface="微软雅黑" panose="020B0503020204020204" pitchFamily="34" charset="-122"/>
              <a:cs typeface="+mn-ea"/>
              <a:sym typeface="+mn-lt"/>
            </a:endParaRPr>
          </a:p>
        </p:txBody>
      </p:sp>
      <p:sp>
        <p:nvSpPr>
          <p:cNvPr id="9" name="Freeform 66"/>
          <p:cNvSpPr/>
          <p:nvPr/>
        </p:nvSpPr>
        <p:spPr bwMode="auto">
          <a:xfrm>
            <a:off x="4689851" y="1715100"/>
            <a:ext cx="6559595" cy="86438"/>
          </a:xfrm>
          <a:custGeom>
            <a:avLst/>
            <a:gdLst>
              <a:gd name="T0" fmla="*/ 316236 w 2663825"/>
              <a:gd name="T1" fmla="*/ 0 h 127000"/>
              <a:gd name="T2" fmla="*/ 316236 w 2663825"/>
              <a:gd name="T3" fmla="*/ 127000 h 127000"/>
              <a:gd name="T4" fmla="*/ 0 w 2663825"/>
              <a:gd name="T5" fmla="*/ 127000 h 127000"/>
              <a:gd name="T6" fmla="*/ 0 w 2663825"/>
              <a:gd name="T7" fmla="*/ 3175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lgn="ctr">
            <a:solidFill>
              <a:schemeClr val="tx1">
                <a:lumMod val="85000"/>
                <a:lumOff val="15000"/>
              </a:schemeClr>
            </a:solidFill>
            <a:prstDash val="solid"/>
            <a:round/>
            <a:headEnd type="none" w="med" len="med"/>
            <a:tailEnd type="non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0" name="Rectangle 4"/>
          <p:cNvSpPr>
            <a:spLocks noChangeArrowheads="1"/>
          </p:cNvSpPr>
          <p:nvPr/>
        </p:nvSpPr>
        <p:spPr bwMode="auto">
          <a:xfrm>
            <a:off x="7673497" y="1411396"/>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marL="0" marR="0" lvl="0" indent="0" algn="ctr" defTabSz="457200" rtl="0" eaLnBrk="1" fontAlgn="base" latinLnBrk="0" hangingPunct="1">
              <a:lnSpc>
                <a:spcPct val="100000"/>
              </a:lnSpc>
              <a:spcBef>
                <a:spcPct val="50000"/>
              </a:spcBef>
              <a:spcAft>
                <a:spcPct val="0"/>
              </a:spcAft>
              <a:buClrTx/>
              <a:buSzTx/>
              <a:buFontTx/>
              <a:buNone/>
              <a:defRPr/>
            </a:pPr>
            <a:r>
              <a:rPr kumimoji="0" lang="en-US" altLang="zh-HK" sz="1400" b="1"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48</a:t>
            </a:r>
            <a:endParaRPr kumimoji="0" lang="en-US" altLang="zh-HK" sz="1400" b="1"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cxnSp>
        <p:nvCxnSpPr>
          <p:cNvPr id="11" name="Straight Connector 10"/>
          <p:cNvCxnSpPr/>
          <p:nvPr/>
        </p:nvCxnSpPr>
        <p:spPr>
          <a:xfrm>
            <a:off x="7868451" y="1708645"/>
            <a:ext cx="2335" cy="105927"/>
          </a:xfrm>
          <a:prstGeom prst="line">
            <a:avLst/>
          </a:prstGeom>
          <a:ln w="19050">
            <a:solidFill>
              <a:schemeClr val="tx1">
                <a:lumMod val="85000"/>
                <a:lumOff val="1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5"/>
          <p:cNvSpPr txBox="1">
            <a:spLocks noChangeArrowheads="1"/>
          </p:cNvSpPr>
          <p:nvPr/>
        </p:nvSpPr>
        <p:spPr bwMode="auto">
          <a:xfrm>
            <a:off x="3908580" y="1728232"/>
            <a:ext cx="895341" cy="327211"/>
          </a:xfrm>
          <a:prstGeom prst="rect">
            <a:avLst/>
          </a:prstGeom>
          <a:noFill/>
          <a:ln>
            <a:noFill/>
          </a:ln>
        </p:spPr>
        <p:txBody>
          <a:bodyPr lIns="91440"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auto" latinLnBrk="0" hangingPunct="0">
              <a:lnSpc>
                <a:spcPct val="100000"/>
              </a:lnSpc>
              <a:spcBef>
                <a:spcPct val="20000"/>
              </a:spcBef>
              <a:spcAft>
                <a:spcPts val="0"/>
              </a:spcAft>
              <a:buClr>
                <a:srgbClr val="990000"/>
              </a:buClr>
              <a:buSzTx/>
              <a:buFont typeface="Symbol" panose="05050102010706020507" pitchFamily="18" charset="2"/>
              <a:buNone/>
              <a:defRPr/>
            </a:pPr>
            <a:r>
              <a:rPr kumimoji="0" lang="en-US" altLang="en-US"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n=243</a:t>
            </a:r>
            <a:endParaRPr kumimoji="0" lang="en-US" altLang="en-US" sz="1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13" name="Rectangle 5"/>
          <p:cNvSpPr txBox="1">
            <a:spLocks noChangeArrowheads="1"/>
          </p:cNvSpPr>
          <p:nvPr/>
        </p:nvSpPr>
        <p:spPr bwMode="auto">
          <a:xfrm>
            <a:off x="3908580" y="2559250"/>
            <a:ext cx="895341" cy="327211"/>
          </a:xfrm>
          <a:prstGeom prst="rect">
            <a:avLst/>
          </a:prstGeom>
          <a:noFill/>
          <a:ln>
            <a:noFill/>
          </a:ln>
        </p:spPr>
        <p:txBody>
          <a:bodyPr lIns="91440"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auto" latinLnBrk="0" hangingPunct="0">
              <a:lnSpc>
                <a:spcPct val="100000"/>
              </a:lnSpc>
              <a:spcBef>
                <a:spcPct val="20000"/>
              </a:spcBef>
              <a:spcAft>
                <a:spcPts val="0"/>
              </a:spcAft>
              <a:buClr>
                <a:srgbClr val="990000"/>
              </a:buClr>
              <a:buSzTx/>
              <a:buFont typeface="Symbol" panose="05050102010706020507" pitchFamily="18" charset="2"/>
              <a:buNone/>
              <a:defRPr/>
            </a:pPr>
            <a:r>
              <a:rPr kumimoji="0" lang="en-US" altLang="en-US" sz="1400" b="1"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n=245</a:t>
            </a:r>
            <a:endParaRPr kumimoji="0" lang="en-US" altLang="en-US" sz="1400" b="1"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14" name="Line 6"/>
          <p:cNvSpPr>
            <a:spLocks noChangeShapeType="1"/>
          </p:cNvSpPr>
          <p:nvPr/>
        </p:nvSpPr>
        <p:spPr bwMode="auto">
          <a:xfrm>
            <a:off x="6175793" y="2986794"/>
            <a:ext cx="25326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14:hiddenLine>
            </a:ext>
          </a:extLst>
        </p:spPr>
        <p:txBody>
          <a:bodyPr anchor="ctr">
            <a:spAutoFit/>
          </a:body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15" name="Rectangle 13"/>
          <p:cNvSpPr>
            <a:spLocks noChangeArrowheads="1"/>
          </p:cNvSpPr>
          <p:nvPr/>
        </p:nvSpPr>
        <p:spPr bwMode="auto">
          <a:xfrm>
            <a:off x="4680858" y="1869701"/>
            <a:ext cx="3056355" cy="343850"/>
          </a:xfrm>
          <a:prstGeom prst="rect">
            <a:avLst/>
          </a:prstGeom>
          <a:solidFill>
            <a:srgbClr val="002E6D"/>
          </a:solidFill>
          <a:ln>
            <a:noFill/>
          </a:ln>
        </p:spPr>
        <p:txBody>
          <a:bodyPr anchor="ctr"/>
          <a:lstStyle/>
          <a:p>
            <a:pPr marL="0" marR="0" lvl="0" indent="0" algn="ctr" defTabSz="457200" rtl="0" eaLnBrk="1" fontAlgn="auto" latinLnBrk="0" hangingPunct="1">
              <a:lnSpc>
                <a:spcPct val="100000"/>
              </a:lnSpc>
              <a:spcBef>
                <a:spcPct val="20000"/>
              </a:spcBef>
              <a:spcAft>
                <a:spcPts val="0"/>
              </a:spcAft>
              <a:buClrTx/>
              <a:buSzTx/>
              <a:buFontTx/>
              <a:buNone/>
              <a:defRPr/>
            </a:pPr>
            <a:r>
              <a:rPr kumimoji="0" lang="zh-CN" altLang="en-US" sz="14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rPr>
              <a:t> 转换为 </a:t>
            </a:r>
            <a:r>
              <a:rPr kumimoji="0" lang="en-US" sz="14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rPr>
              <a:t>TAF 25 mg QD</a:t>
            </a:r>
            <a:endParaRPr kumimoji="0" lang="en-US" sz="14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16" name="Group 15"/>
          <p:cNvGrpSpPr/>
          <p:nvPr/>
        </p:nvGrpSpPr>
        <p:grpSpPr>
          <a:xfrm>
            <a:off x="7758850" y="2073915"/>
            <a:ext cx="299051" cy="460115"/>
            <a:chOff x="5498321" y="3520561"/>
            <a:chExt cx="280987" cy="503456"/>
          </a:xfrm>
        </p:grpSpPr>
        <p:sp>
          <p:nvSpPr>
            <p:cNvPr id="20" name="Line 7"/>
            <p:cNvSpPr>
              <a:spLocks noChangeShapeType="1"/>
            </p:cNvSpPr>
            <p:nvPr/>
          </p:nvSpPr>
          <p:spPr bwMode="auto">
            <a:xfrm>
              <a:off x="5498321" y="3522259"/>
              <a:ext cx="90488" cy="0"/>
            </a:xfrm>
            <a:prstGeom prst="line">
              <a:avLst/>
            </a:prstGeom>
            <a:noFill/>
            <a:ln w="19050" cap="sq">
              <a:solidFill>
                <a:schemeClr val="tx1">
                  <a:lumMod val="85000"/>
                  <a:lumOff val="15000"/>
                </a:schemeClr>
              </a:solidFill>
              <a:round/>
            </a:ln>
            <a:extLst>
              <a:ext uri="{909E8E84-426E-40DD-AFC4-6F175D3DCCD1}">
                <a14:hiddenFill xmlns:a14="http://schemas.microsoft.com/office/drawing/2010/main">
                  <a:noFill/>
                </a14:hiddenFill>
              </a:ext>
            </a:ex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21" name="Line 7"/>
            <p:cNvSpPr>
              <a:spLocks noChangeShapeType="1"/>
            </p:cNvSpPr>
            <p:nvPr/>
          </p:nvSpPr>
          <p:spPr bwMode="auto">
            <a:xfrm>
              <a:off x="5498321" y="4024017"/>
              <a:ext cx="90487" cy="0"/>
            </a:xfrm>
            <a:prstGeom prst="line">
              <a:avLst/>
            </a:prstGeom>
            <a:noFill/>
            <a:ln w="19050" cap="sq">
              <a:solidFill>
                <a:schemeClr val="tx1">
                  <a:lumMod val="85000"/>
                  <a:lumOff val="15000"/>
                </a:schemeClr>
              </a:solidFill>
              <a:round/>
            </a:ln>
            <a:extLst>
              <a:ext uri="{909E8E84-426E-40DD-AFC4-6F175D3DCCD1}">
                <a14:hiddenFill xmlns:a14="http://schemas.microsoft.com/office/drawing/2010/main">
                  <a:noFill/>
                </a14:hiddenFill>
              </a:ext>
            </a:ex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22" name="Line 7"/>
            <p:cNvSpPr>
              <a:spLocks noChangeShapeType="1"/>
            </p:cNvSpPr>
            <p:nvPr/>
          </p:nvSpPr>
          <p:spPr bwMode="auto">
            <a:xfrm rot="16200000">
              <a:off x="5339988" y="3769381"/>
              <a:ext cx="503456" cy="5815"/>
            </a:xfrm>
            <a:prstGeom prst="line">
              <a:avLst/>
            </a:prstGeom>
            <a:noFill/>
            <a:ln w="19050" cap="sq">
              <a:solidFill>
                <a:schemeClr val="tx1">
                  <a:lumMod val="85000"/>
                  <a:lumOff val="15000"/>
                </a:schemeClr>
              </a:solidFill>
              <a:round/>
            </a:ln>
            <a:extLst>
              <a:ext uri="{909E8E84-426E-40DD-AFC4-6F175D3DCCD1}">
                <a14:hiddenFill xmlns:a14="http://schemas.microsoft.com/office/drawing/2010/main">
                  <a:noFill/>
                </a14:hiddenFill>
              </a:ext>
            </a:extLst>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cxnSp>
          <p:nvCxnSpPr>
            <p:cNvPr id="23" name="Straight Arrow Connector 40"/>
            <p:cNvCxnSpPr>
              <a:cxnSpLocks noChangeShapeType="1"/>
            </p:cNvCxnSpPr>
            <p:nvPr/>
          </p:nvCxnSpPr>
          <p:spPr bwMode="auto">
            <a:xfrm>
              <a:off x="5588808" y="3776012"/>
              <a:ext cx="190500" cy="0"/>
            </a:xfrm>
            <a:prstGeom prst="straightConnector1">
              <a:avLst/>
            </a:prstGeom>
            <a:noFill/>
            <a:ln w="19050" algn="ctr">
              <a:solidFill>
                <a:schemeClr val="tx1">
                  <a:lumMod val="85000"/>
                  <a:lumOff val="15000"/>
                </a:schemeClr>
              </a:solidFill>
              <a:round/>
              <a:tailEnd type="triangle" w="med" len="med"/>
            </a:ln>
            <a:extLst>
              <a:ext uri="{909E8E84-426E-40DD-AFC4-6F175D3DCCD1}">
                <a14:hiddenFill xmlns:a14="http://schemas.microsoft.com/office/drawing/2010/main">
                  <a:noFill/>
                </a14:hiddenFill>
              </a:ext>
            </a:extLst>
          </p:spPr>
        </p:cxnSp>
      </p:grpSp>
      <p:sp>
        <p:nvSpPr>
          <p:cNvPr id="17" name="Rectangle 13"/>
          <p:cNvSpPr>
            <a:spLocks noChangeArrowheads="1"/>
          </p:cNvSpPr>
          <p:nvPr/>
        </p:nvSpPr>
        <p:spPr bwMode="auto">
          <a:xfrm>
            <a:off x="4682475" y="2363351"/>
            <a:ext cx="3054736" cy="343850"/>
          </a:xfrm>
          <a:prstGeom prst="rect">
            <a:avLst/>
          </a:prstGeom>
          <a:solidFill>
            <a:srgbClr val="00ACC8"/>
          </a:solidFill>
          <a:ln>
            <a:noFill/>
          </a:ln>
        </p:spPr>
        <p:txBody>
          <a:bodyPr anchor="ctr"/>
          <a:lstStyle/>
          <a:p>
            <a:pPr marL="0" marR="0" lvl="0" indent="0" algn="ctr" defTabSz="457200" rtl="0" eaLnBrk="1" fontAlgn="auto" latinLnBrk="0" hangingPunct="1">
              <a:lnSpc>
                <a:spcPct val="100000"/>
              </a:lnSpc>
              <a:spcBef>
                <a:spcPct val="20000"/>
              </a:spcBef>
              <a:spcAft>
                <a:spcPts val="0"/>
              </a:spcAft>
              <a:buClrTx/>
              <a:buSzTx/>
              <a:buFontTx/>
              <a:buNone/>
              <a:defRPr/>
            </a:pPr>
            <a:r>
              <a:rPr kumimoji="0" lang="zh-CN" altLang="en-US" sz="14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rPr>
              <a:t> 继续 </a:t>
            </a:r>
            <a:r>
              <a:rPr kumimoji="0" lang="en-US" sz="14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rPr>
              <a:t>TDF 300 mg QD</a:t>
            </a:r>
            <a:endParaRPr kumimoji="0" lang="en-US" sz="14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8" name="Rectangle 13"/>
          <p:cNvSpPr>
            <a:spLocks noChangeArrowheads="1"/>
          </p:cNvSpPr>
          <p:nvPr/>
        </p:nvSpPr>
        <p:spPr bwMode="auto">
          <a:xfrm>
            <a:off x="7978802" y="2102759"/>
            <a:ext cx="3282707" cy="341502"/>
          </a:xfrm>
          <a:prstGeom prst="rect">
            <a:avLst/>
          </a:prstGeom>
          <a:solidFill>
            <a:srgbClr val="002E6D"/>
          </a:solidFill>
          <a:ln>
            <a:noFill/>
          </a:ln>
        </p:spPr>
        <p:txBody>
          <a:bodyPr anchor="ctr"/>
          <a:lstStyle/>
          <a:p>
            <a:pPr marL="0" marR="0" lvl="0" indent="0" algn="ctr" defTabSz="457200" rtl="0" eaLnBrk="1" fontAlgn="auto" latinLnBrk="0" hangingPunct="1">
              <a:lnSpc>
                <a:spcPct val="100000"/>
              </a:lnSpc>
              <a:spcBef>
                <a:spcPct val="20000"/>
              </a:spcBef>
              <a:spcAft>
                <a:spcPts val="0"/>
              </a:spcAft>
              <a:buClrTx/>
              <a:buSzTx/>
              <a:buFontTx/>
              <a:buNone/>
              <a:defRPr/>
            </a:pPr>
            <a:r>
              <a:rPr kumimoji="0" lang="en-US" sz="1400" b="1"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 OL TAF 25 mg QD</a:t>
            </a:r>
            <a:endParaRPr kumimoji="0" lang="en-US" sz="1400" b="1"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9" name="TextBox 18"/>
          <p:cNvSpPr txBox="1"/>
          <p:nvPr/>
        </p:nvSpPr>
        <p:spPr>
          <a:xfrm>
            <a:off x="838200" y="1883345"/>
            <a:ext cx="2952436" cy="800867"/>
          </a:xfrm>
          <a:prstGeom prst="rect">
            <a:avLst/>
          </a:prstGeom>
          <a:solidFill>
            <a:srgbClr val="00ACC8"/>
          </a:solidFill>
          <a:ln>
            <a:solidFill>
              <a:schemeClr val="bg1">
                <a:lumMod val="50000"/>
              </a:schemeClr>
            </a:solidFill>
          </a:ln>
        </p:spPr>
        <p:txBody>
          <a:bodyPr lIns="91440" anchor="ctr"/>
          <a:lstStyle>
            <a:defPPr>
              <a:defRPr lang="en-US"/>
            </a:defPPr>
            <a:lvl1pPr algn="ctr">
              <a:spcBef>
                <a:spcPct val="20000"/>
              </a:spcBef>
              <a:buClr>
                <a:srgbClr val="990000"/>
              </a:buClr>
              <a:buFont typeface="Symbol" panose="05050102010706020507" pitchFamily="18" charset="2"/>
              <a:buNone/>
              <a:defRPr sz="1400" b="0">
                <a:solidFill>
                  <a:prstClr val="black"/>
                </a:solidFill>
                <a:latin typeface="Arial" panose="020B0604020202020204" pitchFamily="34" charset="0"/>
                <a:cs typeface="Arial" panose="020B0604020202020204" pitchFamily="34" charset="0"/>
              </a:defRPr>
            </a:lvl1pPr>
            <a:lvl2pPr marL="742950" indent="-285750">
              <a:defRPr sz="2400" b="1">
                <a:latin typeface="Arial" panose="020B0604020202020204" pitchFamily="34" charset="0"/>
                <a:cs typeface="Arial" panose="020B0604020202020204" pitchFamily="34" charset="0"/>
              </a:defRPr>
            </a:lvl2pPr>
            <a:lvl3pPr marL="1143000" indent="-228600">
              <a:defRPr sz="2400" b="1">
                <a:latin typeface="Arial" panose="020B0604020202020204" pitchFamily="34" charset="0"/>
                <a:cs typeface="Arial" panose="020B0604020202020204" pitchFamily="34" charset="0"/>
              </a:defRPr>
            </a:lvl3pPr>
            <a:lvl4pPr marL="1600200" indent="-228600">
              <a:defRPr sz="2400" b="1">
                <a:latin typeface="Arial" panose="020B0604020202020204" pitchFamily="34" charset="0"/>
                <a:cs typeface="Arial" panose="020B0604020202020204" pitchFamily="34" charset="0"/>
              </a:defRPr>
            </a:lvl4pPr>
            <a:lvl5pPr marL="2057400" indent="-228600">
              <a:defRPr sz="2400" b="1">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
                <a:srgbClr val="990000"/>
              </a:buClr>
              <a:buSzTx/>
              <a:buFont typeface="Symbol" panose="05050102010706020507" pitchFamily="18" charset="2"/>
              <a:buNone/>
              <a:defRPr/>
            </a:pPr>
            <a:r>
              <a:rPr kumimoji="0" 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TDF </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经治 ≥</a:t>
            </a:r>
            <a:r>
              <a:rPr kumimoji="0" lang="en-SG"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1 </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年</a:t>
            </a:r>
            <a:br>
              <a:rPr kumimoji="0" lang="en-SG"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b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且获病毒学抑制的 </a:t>
            </a:r>
            <a:r>
              <a:rPr kumimoji="0" lang="en-SG"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CHB </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患者</a:t>
            </a:r>
            <a:endParaRPr kumimoji="0" lang="en-SG"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a:p>
            <a:pPr marL="0" marR="0" lvl="0" indent="0" algn="ctr" defTabSz="457200" rtl="0" eaLnBrk="1" fontAlgn="auto" latinLnBrk="0" hangingPunct="1">
              <a:lnSpc>
                <a:spcPct val="100000"/>
              </a:lnSpc>
              <a:spcBef>
                <a:spcPct val="20000"/>
              </a:spcBef>
              <a:spcAft>
                <a:spcPts val="0"/>
              </a:spcAft>
              <a:buClr>
                <a:srgbClr val="990000"/>
              </a:buClr>
              <a:buSzTx/>
              <a:buFont typeface="Symbol" panose="05050102010706020507" pitchFamily="18" charset="2"/>
              <a:buNone/>
              <a:defRPr/>
            </a:pPr>
            <a:r>
              <a:rPr kumimoji="0" lang="en-SG"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N=488</a:t>
            </a:r>
            <a:endParaRPr kumimoji="0" 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6" name="Isosceles Triangle 9"/>
          <p:cNvSpPr>
            <a:spLocks noChangeArrowheads="1"/>
          </p:cNvSpPr>
          <p:nvPr/>
        </p:nvSpPr>
        <p:spPr bwMode="auto">
          <a:xfrm rot="10800000">
            <a:off x="11129607" y="1284075"/>
            <a:ext cx="227848" cy="178728"/>
          </a:xfrm>
          <a:prstGeom prst="triangle">
            <a:avLst>
              <a:gd name="adj" fmla="val 50000"/>
            </a:avLst>
          </a:prstGeom>
          <a:solidFill>
            <a:srgbClr val="C00000"/>
          </a:solidFill>
          <a:ln w="9525" algn="ctr">
            <a:noFill/>
            <a:round/>
          </a:ln>
        </p:spPr>
        <p:txBody>
          <a:bodyPr/>
          <a:lstStyle>
            <a:lvl1pPr eaLnBrk="0" hangingPunct="0">
              <a:spcBef>
                <a:spcPct val="20000"/>
              </a:spcBef>
              <a:buClr>
                <a:srgbClr val="990000"/>
              </a:buClr>
              <a:buFont typeface="Symbol" panose="05050102010706020507" pitchFamily="18" charset="2"/>
              <a:buChar char="¨"/>
              <a:defRPr sz="2400">
                <a:solidFill>
                  <a:schemeClr val="tx1"/>
                </a:solidFill>
                <a:latin typeface="Arial" panose="020B0604020202020204" pitchFamily="34" charset="0"/>
              </a:defRPr>
            </a:lvl1pPr>
            <a:lvl2pPr marL="742950" indent="-285750" eaLnBrk="0" hangingPunct="0">
              <a:spcBef>
                <a:spcPct val="20000"/>
              </a:spcBef>
              <a:buChar char="–"/>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5000"/>
              </a:spcAft>
              <a:buClrTx/>
              <a:buSzTx/>
              <a:buFontTx/>
              <a:buChar char="•"/>
              <a:defRPr/>
            </a:pPr>
            <a:endParaRPr kumimoji="0" lang="en-US" altLang="en-US" sz="3200" b="1"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30" name="Content Placeholder 3"/>
          <p:cNvSpPr txBox="1"/>
          <p:nvPr/>
        </p:nvSpPr>
        <p:spPr>
          <a:xfrm>
            <a:off x="838200" y="2999828"/>
            <a:ext cx="10528300" cy="3019972"/>
          </a:xfrm>
          <a:prstGeom prst="rect">
            <a:avLst/>
          </a:prstGeom>
          <a:solidFill>
            <a:srgbClr val="203661">
              <a:alpha val="5000"/>
            </a:srgbClr>
          </a:solidFill>
        </p:spPr>
        <p:txBody>
          <a:bodyPr vert="horz" lIns="91440" tIns="45720" rIns="91440" bIns="45720" rtlCol="0">
            <a:normAutofit fontScale="92500" lnSpcReduction="20000"/>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60000"/>
              </a:lnSpc>
              <a:spcBef>
                <a:spcPts val="0"/>
              </a:spcBef>
              <a:spcAft>
                <a:spcPts val="0"/>
              </a:spcAft>
              <a:buClr>
                <a:prstClr val="black">
                  <a:lumMod val="85000"/>
                  <a:lumOff val="15000"/>
                </a:prstClr>
              </a:buClr>
              <a:buSzTx/>
              <a:buFont typeface="Arial" panose="020B0604020202020204" pitchFamily="34" charset="0"/>
              <a:buNone/>
              <a:defRPr/>
            </a:pPr>
            <a:r>
              <a:rPr kumimoji="0" lang="zh-CN" altLang="en-US"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随机、双盲、多中心、活性对照、</a:t>
            </a:r>
            <a:r>
              <a:rPr kumimoji="0" lang="en-SG" altLang="zh-CN"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III </a:t>
            </a:r>
            <a:r>
              <a:rPr kumimoji="0" lang="zh-CN" altLang="en-US"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期临床研究</a:t>
            </a:r>
            <a:r>
              <a:rPr kumimoji="0" lang="zh-CN" altLang="en-US" sz="1400" b="1" i="0" u="none" strike="noStrike" kern="0" cap="none" spc="0" normalizeH="0" baseline="3000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en-SG" altLang="zh-CN" sz="1400" b="1" i="0" u="none" strike="noStrike" kern="0" cap="none" spc="0" normalizeH="0" baseline="3000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742950" marR="0" lvl="1" indent="-342900" algn="l" defTabSz="457200" rtl="0" eaLnBrk="0" fontAlgn="base" latinLnBrk="0" hangingPunct="0">
              <a:lnSpc>
                <a:spcPct val="160000"/>
              </a:lnSpc>
              <a:spcBef>
                <a:spcPts val="0"/>
              </a:spcBef>
              <a:spcAft>
                <a:spcPts val="0"/>
              </a:spcAft>
              <a:buClr>
                <a:prstClr val="black">
                  <a:lumMod val="85000"/>
                  <a:lumOff val="15000"/>
                </a:prstClr>
              </a:buClr>
              <a:buSzTx/>
              <a:buFont typeface="Times New Roman" panose="02020603050405020304" pitchFamily="18" charset="0"/>
              <a:buChar char="•"/>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根据 </a:t>
            </a:r>
            <a:r>
              <a:rPr kumimoji="0" lang="en-US" altLang="zh-CN" sz="1400" b="0" i="0" u="none" strike="noStrike" kern="0" cap="none" spc="0" normalizeH="0" baseline="0" noProof="0" dirty="0" err="1">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HBeAg</a:t>
            </a:r>
            <a:r>
              <a:rPr kumimoji="0" lang="en-US"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状态和年龄（</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&gt;50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岁 </a:t>
            </a:r>
            <a:r>
              <a:rPr kumimoji="0" lang="en-US"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vs. ≤50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岁）分层随机分组</a:t>
            </a:r>
            <a:endPar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742950" marR="0" lvl="1" indent="-342900" algn="l" defTabSz="457200" rtl="0" eaLnBrk="0" fontAlgn="base" latinLnBrk="0" hangingPunct="0">
              <a:lnSpc>
                <a:spcPct val="160000"/>
              </a:lnSpc>
              <a:spcBef>
                <a:spcPts val="0"/>
              </a:spcBef>
              <a:spcAft>
                <a:spcPts val="0"/>
              </a:spcAft>
              <a:buClr>
                <a:prstClr val="black">
                  <a:lumMod val="85000"/>
                  <a:lumOff val="15000"/>
                </a:prstClr>
              </a:buClr>
              <a:buSzTx/>
              <a:buFont typeface="Times New Roman" panose="02020603050405020304" pitchFamily="18" charset="0"/>
              <a:buChar char="•"/>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所有患者第 </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48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周后均入选开放标签阶段</a:t>
            </a:r>
            <a:endPar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0" marR="0" lvl="0" indent="0" algn="l" defTabSz="457200" rtl="0" eaLnBrk="0" fontAlgn="base" latinLnBrk="0" hangingPunct="0">
              <a:lnSpc>
                <a:spcPct val="160000"/>
              </a:lnSpc>
              <a:spcBef>
                <a:spcPts val="0"/>
              </a:spcBef>
              <a:spcAft>
                <a:spcPts val="0"/>
              </a:spcAft>
              <a:buClr>
                <a:srgbClr val="0288A3"/>
              </a:buClr>
              <a:buSzTx/>
              <a:buFont typeface="Arial" panose="020B0604020202020204" pitchFamily="34" charset="0"/>
              <a:buNone/>
              <a:defRPr/>
            </a:pPr>
            <a:r>
              <a:rPr kumimoji="0" lang="zh-CN" altLang="en-US"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关键纳入标准</a:t>
            </a:r>
            <a:endParaRPr kumimoji="0" lang="en-SG" altLang="zh-CN"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742950" marR="0" lvl="1" indent="-342900" algn="l" defTabSz="457200" rtl="0" eaLnBrk="0" fontAlgn="base" latinLnBrk="0" hangingPunct="0">
              <a:lnSpc>
                <a:spcPct val="160000"/>
              </a:lnSpc>
              <a:spcBef>
                <a:spcPts val="0"/>
              </a:spcBef>
              <a:spcAft>
                <a:spcPts val="0"/>
              </a:spcAft>
              <a:buClr>
                <a:prstClr val="black">
                  <a:lumMod val="85000"/>
                  <a:lumOff val="15000"/>
                </a:prstClr>
              </a:buClr>
              <a:buSzTx/>
              <a:buFont typeface="Arial" panose="020B0604020202020204" pitchFamily="34" charset="0"/>
              <a:buChar char="•"/>
              <a:defRPr/>
            </a:pP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a:t>
            </a:r>
            <a:r>
              <a:rPr kumimoji="0" lang="en-US" altLang="zh-CN" sz="1400" b="0" i="0" u="none" strike="noStrike" kern="0" cap="none" spc="0" normalizeH="0" baseline="0" noProof="0" dirty="0" err="1">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eAg</a:t>
            </a:r>
            <a:r>
              <a:rPr kumimoji="0" lang="en-US"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阴性或阳性患者，无</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HCC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，包括代偿期肝硬化患者</a:t>
            </a:r>
            <a:endPar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742950" marR="0" lvl="1" indent="-342900" algn="l" defTabSz="457200" rtl="0" eaLnBrk="0" fontAlgn="base" latinLnBrk="0" hangingPunct="0">
              <a:lnSpc>
                <a:spcPct val="160000"/>
              </a:lnSpc>
              <a:spcBef>
                <a:spcPts val="0"/>
              </a:spcBef>
              <a:spcAft>
                <a:spcPts val="0"/>
              </a:spcAft>
              <a:buClr>
                <a:prstClr val="black">
                  <a:lumMod val="85000"/>
                  <a:lumOff val="15000"/>
                </a:prstClr>
              </a:buClr>
              <a:buSzTx/>
              <a:buFont typeface="Arial" panose="020B0604020202020204" pitchFamily="34" charset="0"/>
              <a:buChar char="•"/>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达病毒学抑制</a:t>
            </a:r>
            <a:r>
              <a:rPr kumimoji="0" lang="en-US" altLang="zh-CN" sz="1400" b="0" i="0" u="none" strike="noStrike" kern="1200" cap="none" spc="0" normalizeH="0" baseline="3000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至少 </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12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周且筛查时 </a:t>
            </a:r>
            <a:r>
              <a:rPr kumimoji="0" lang="en-US"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HBV DNA &lt;20 IU/mL</a:t>
            </a:r>
            <a:endPar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742950" marR="0" lvl="1" indent="-342900" algn="l" defTabSz="457200" rtl="0" eaLnBrk="0" fontAlgn="base" latinLnBrk="0" hangingPunct="0">
              <a:lnSpc>
                <a:spcPct val="160000"/>
              </a:lnSpc>
              <a:spcBef>
                <a:spcPts val="0"/>
              </a:spcBef>
              <a:spcAft>
                <a:spcPts val="0"/>
              </a:spcAft>
              <a:buClr>
                <a:prstClr val="black">
                  <a:lumMod val="85000"/>
                  <a:lumOff val="15000"/>
                </a:prstClr>
              </a:buClr>
              <a:buSzTx/>
              <a:buFont typeface="Arial" panose="020B0604020202020204" pitchFamily="34" charset="0"/>
              <a:buChar char="•"/>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肌酐清除率</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≥50 mL/min</a:t>
            </a:r>
            <a:endPar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0" marR="0" lvl="0" indent="0" algn="l" defTabSz="457200" rtl="0" eaLnBrk="0" fontAlgn="base" latinLnBrk="0" hangingPunct="0">
              <a:lnSpc>
                <a:spcPct val="160000"/>
              </a:lnSpc>
              <a:spcBef>
                <a:spcPts val="0"/>
              </a:spcBef>
              <a:spcAft>
                <a:spcPts val="0"/>
              </a:spcAft>
              <a:buClr>
                <a:srgbClr val="0288A3"/>
              </a:buClr>
              <a:buSzTx/>
              <a:buFont typeface="Arial" panose="020B0604020202020204" pitchFamily="34" charset="0"/>
              <a:buNone/>
              <a:defRPr/>
            </a:pPr>
            <a:r>
              <a:rPr kumimoji="0" lang="zh-CN" altLang="en-US"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主要终点：</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48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周时 </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HBV DNA ≥20 IU/</a:t>
            </a:r>
            <a:r>
              <a:rPr kumimoji="0" lang="en-US"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mL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的患者比例</a:t>
            </a:r>
            <a:endPar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0" marR="0" lvl="0" indent="0" algn="l" defTabSz="457200" rtl="0" eaLnBrk="0" fontAlgn="base" latinLnBrk="0" hangingPunct="0">
              <a:lnSpc>
                <a:spcPct val="160000"/>
              </a:lnSpc>
              <a:spcBef>
                <a:spcPts val="0"/>
              </a:spcBef>
              <a:spcAft>
                <a:spcPts val="0"/>
              </a:spcAft>
              <a:buClr>
                <a:srgbClr val="0288A3"/>
              </a:buClr>
              <a:buSzTx/>
              <a:buFont typeface="Arial" panose="020B0604020202020204" pitchFamily="34" charset="0"/>
              <a:buNone/>
              <a:defRPr/>
            </a:pPr>
            <a:r>
              <a:rPr kumimoji="0" lang="zh-CN" altLang="en-US"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次要终点：</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96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周时 </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HBV DNA ≥20 IU/</a:t>
            </a:r>
            <a:r>
              <a:rPr kumimoji="0" lang="en-US"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mL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的患者比例，</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48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周及 </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96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周时 </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ALT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复常率、血清学阴转患者比例、髋部</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脊椎骨密度变化、</a:t>
            </a:r>
            <a:r>
              <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eGFR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变</a:t>
            </a:r>
            <a:r>
              <a:rPr kumimoji="0" lang="en-US"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a:t>
            </a:r>
            <a:r>
              <a:rPr kumimoji="0" lang="zh-CN" altLang="en-US"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化、耐药性等</a:t>
            </a:r>
            <a:endParaRPr kumimoji="0" lang="en-SG" altLang="zh-CN" sz="1400" b="0"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29" name="矩形 28"/>
          <p:cNvSpPr/>
          <p:nvPr/>
        </p:nvSpPr>
        <p:spPr>
          <a:xfrm>
            <a:off x="3278898" y="6137423"/>
            <a:ext cx="8074901" cy="31604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3000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a:t>
            </a:r>
            <a:r>
              <a:rPr kumimoji="0" lang="en-SG" altLang="zh-CN"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ClinicalTrials.gov NCT02979613</a:t>
            </a:r>
            <a:r>
              <a:rPr kumimoji="0" lang="zh-CN" altLang="en-US"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a:t>
            </a:r>
            <a:r>
              <a:rPr kumimoji="0" lang="en-US" altLang="zh-CN"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 </a:t>
            </a:r>
            <a:r>
              <a:rPr kumimoji="0" lang="en-US" altLang="zh-CN" sz="1050" b="0" i="0" u="none" strike="noStrike" kern="1200" cap="none" spc="0" normalizeH="0" baseline="3000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a:t>
            </a:r>
            <a:r>
              <a:rPr kumimoji="0" lang="zh-CN" altLang="en-US"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本地实验室标准；</a:t>
            </a:r>
            <a:r>
              <a:rPr kumimoji="0" lang="en-SG" altLang="zh-CN"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DB</a:t>
            </a:r>
            <a:r>
              <a:rPr kumimoji="0" lang="zh-CN" altLang="en-US"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：双盲；</a:t>
            </a:r>
            <a:r>
              <a:rPr kumimoji="0" lang="en-SG" altLang="zh-CN"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HCC</a:t>
            </a:r>
            <a:r>
              <a:rPr kumimoji="0" lang="zh-CN" altLang="en-US"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：肝细胞癌；</a:t>
            </a:r>
            <a:r>
              <a:rPr kumimoji="0" lang="en-SG" altLang="zh-CN"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OL</a:t>
            </a:r>
            <a:r>
              <a:rPr kumimoji="0" lang="zh-CN" altLang="en-US"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：开放标签；</a:t>
            </a:r>
            <a:r>
              <a:rPr kumimoji="0" lang="en-SG" altLang="zh-CN"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QD：</a:t>
            </a:r>
            <a:r>
              <a:rPr kumimoji="0" lang="zh-CN" altLang="en-US"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每日一次</a:t>
            </a:r>
            <a:endParaRPr kumimoji="0" lang="zh-CN" altLang="en-US" sz="105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Arial" panose="020B0604020202020204" pitchFamily="34" charset="0"/>
                <a:sym typeface="Arial" panose="020B0604020202020204" pitchFamily="34" charset="0"/>
              </a:rPr>
              <a:t>目录</a:t>
            </a:r>
            <a:endParaRPr lang="zh-CN" altLang="en-US" dirty="0">
              <a:latin typeface="Arial" panose="020B0604020202020204" pitchFamily="34" charset="0"/>
              <a:sym typeface="Arial" panose="020B0604020202020204" pitchFamily="34" charset="0"/>
            </a:endParaRPr>
          </a:p>
        </p:txBody>
      </p:sp>
      <p:sp>
        <p:nvSpPr>
          <p:cNvPr id="6" name="矩形: 圆角 5"/>
          <p:cNvSpPr/>
          <p:nvPr/>
        </p:nvSpPr>
        <p:spPr>
          <a:xfrm>
            <a:off x="1884139" y="1985597"/>
            <a:ext cx="7889132" cy="739302"/>
          </a:xfrm>
          <a:prstGeom prst="roundRect">
            <a:avLst/>
          </a:prstGeom>
          <a:solidFill>
            <a:srgbClr val="002E6D"/>
          </a:solidFill>
          <a:ln>
            <a:solidFill>
              <a:srgbClr val="002E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rPr>
              <a:t>换近水：低病毒血症患者换用韦立得</a:t>
            </a:r>
            <a:r>
              <a:rPr lang="en-US" altLang="zh-CN" b="1" dirty="0">
                <a:solidFill>
                  <a:prstClr val="white"/>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rPr>
              <a:t>的疗效较好</a:t>
            </a:r>
            <a:endPar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圆角 6"/>
          <p:cNvSpPr/>
          <p:nvPr/>
        </p:nvSpPr>
        <p:spPr>
          <a:xfrm>
            <a:off x="1884139" y="3059349"/>
            <a:ext cx="7889132" cy="739302"/>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解远渴：韦立得</a:t>
            </a:r>
            <a:r>
              <a:rPr kumimoji="0" lang="en-US" altLang="zh-CN" sz="1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zh-CN" altLang="en-US" sz="1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是追求长期骨肾安全性的合适选择</a:t>
            </a:r>
            <a:endParaRPr kumimoji="0" lang="zh-CN" altLang="en-US" sz="1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838200" y="2282364"/>
            <a:ext cx="5913551" cy="358413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 name="标题 1"/>
          <p:cNvSpPr>
            <a:spLocks noGrp="1"/>
          </p:cNvSpPr>
          <p:nvPr>
            <p:ph type="title"/>
          </p:nvPr>
        </p:nvSpPr>
        <p:spPr>
          <a:xfrm>
            <a:off x="838200" y="584200"/>
            <a:ext cx="10569498" cy="749300"/>
          </a:xfrm>
        </p:spPr>
        <p:txBody>
          <a:bodyPr>
            <a:noAutofit/>
          </a:bodyPr>
          <a:lstStyle/>
          <a:p>
            <a:pPr>
              <a:lnSpc>
                <a:spcPct val="120000"/>
              </a:lnSpc>
            </a:pPr>
            <a:r>
              <a:rPr lang="en-US" altLang="en-US" dirty="0">
                <a:solidFill>
                  <a:srgbClr val="002E6D"/>
                </a:solidFill>
                <a:latin typeface="+mj-ea"/>
                <a:cs typeface="+mj-ea"/>
                <a:sym typeface="+mn-lt"/>
              </a:rPr>
              <a:t>4018 </a:t>
            </a:r>
            <a:r>
              <a:rPr lang="zh-CN" altLang="en-US" dirty="0">
                <a:solidFill>
                  <a:srgbClr val="002E6D"/>
                </a:solidFill>
                <a:latin typeface="+mj-ea"/>
                <a:cs typeface="+mj-ea"/>
                <a:sym typeface="+mn-lt"/>
              </a:rPr>
              <a:t>研究亚组分析：在伴有</a:t>
            </a:r>
            <a:r>
              <a:rPr lang="en-US" altLang="zh-CN" dirty="0">
                <a:solidFill>
                  <a:srgbClr val="002E6D"/>
                </a:solidFill>
                <a:latin typeface="+mj-ea"/>
                <a:cs typeface="+mj-ea"/>
                <a:sym typeface="+mn-lt"/>
              </a:rPr>
              <a:t>TDF</a:t>
            </a:r>
            <a:r>
              <a:rPr lang="zh-CN" altLang="en-US" dirty="0">
                <a:solidFill>
                  <a:srgbClr val="002E6D"/>
                </a:solidFill>
                <a:latin typeface="+mj-ea"/>
                <a:cs typeface="+mj-ea"/>
                <a:sym typeface="+mn-lt"/>
              </a:rPr>
              <a:t>危险因素的</a:t>
            </a:r>
            <a:r>
              <a:rPr lang="en-US" altLang="zh-CN" dirty="0">
                <a:solidFill>
                  <a:srgbClr val="002E6D"/>
                </a:solidFill>
                <a:latin typeface="+mj-ea"/>
                <a:cs typeface="+mj-ea"/>
                <a:sym typeface="+mn-lt"/>
              </a:rPr>
              <a:t>CHB</a:t>
            </a:r>
            <a:r>
              <a:rPr lang="zh-CN" altLang="en-US" dirty="0">
                <a:solidFill>
                  <a:srgbClr val="002E6D"/>
                </a:solidFill>
                <a:latin typeface="+mj-ea"/>
                <a:cs typeface="+mj-ea"/>
                <a:sym typeface="+mn-lt"/>
              </a:rPr>
              <a:t>患者中</a:t>
            </a:r>
            <a:r>
              <a:rPr lang="en-US" altLang="zh-CN" dirty="0">
                <a:solidFill>
                  <a:srgbClr val="002E6D"/>
                </a:solidFill>
                <a:latin typeface="+mj-ea"/>
                <a:cs typeface="+mj-ea"/>
                <a:sym typeface="+mn-lt"/>
              </a:rPr>
              <a:t>TDF</a:t>
            </a:r>
            <a:r>
              <a:rPr lang="zh-CN" altLang="en-US" dirty="0">
                <a:solidFill>
                  <a:srgbClr val="002E6D"/>
                </a:solidFill>
                <a:latin typeface="+mj-ea"/>
                <a:cs typeface="+mj-ea"/>
                <a:sym typeface="+mn-lt"/>
              </a:rPr>
              <a:t>转换为韦立得</a:t>
            </a:r>
            <a:r>
              <a:rPr lang="en-US" altLang="zh-CN" baseline="48000" dirty="0">
                <a:solidFill>
                  <a:srgbClr val="002E6D"/>
                </a:solidFill>
                <a:latin typeface="+mj-ea"/>
                <a:cs typeface="+mj-ea"/>
                <a:sym typeface="+mn-lt"/>
              </a:rPr>
              <a:t>®  </a:t>
            </a:r>
            <a:r>
              <a:rPr lang="en-US" altLang="zh-CN" dirty="0">
                <a:solidFill>
                  <a:srgbClr val="002E6D"/>
                </a:solidFill>
                <a:latin typeface="+mj-ea"/>
                <a:cs typeface="+mj-ea"/>
                <a:sym typeface="+mn-lt"/>
              </a:rPr>
              <a:t>(</a:t>
            </a:r>
            <a:r>
              <a:rPr lang="zh-CN" altLang="en-US" dirty="0">
                <a:solidFill>
                  <a:srgbClr val="002E6D"/>
                </a:solidFill>
                <a:latin typeface="+mj-ea"/>
                <a:cs typeface="+mj-ea"/>
                <a:sym typeface="+mn-lt"/>
              </a:rPr>
              <a:t>丙酚替诺福韦片</a:t>
            </a:r>
            <a:r>
              <a:rPr lang="en-US" altLang="zh-CN" dirty="0">
                <a:solidFill>
                  <a:srgbClr val="002E6D"/>
                </a:solidFill>
                <a:latin typeface="+mj-ea"/>
                <a:cs typeface="+mj-ea"/>
                <a:sym typeface="+mn-lt"/>
              </a:rPr>
              <a:t>)</a:t>
            </a:r>
            <a:r>
              <a:rPr lang="zh-CN" altLang="en-US" dirty="0">
                <a:solidFill>
                  <a:srgbClr val="002E6D"/>
                </a:solidFill>
                <a:latin typeface="+mj-ea"/>
                <a:cs typeface="+mj-ea"/>
                <a:sym typeface="+mn-lt"/>
              </a:rPr>
              <a:t>治疗</a:t>
            </a:r>
            <a:r>
              <a:rPr lang="en-US" altLang="zh-CN" dirty="0">
                <a:solidFill>
                  <a:srgbClr val="002E6D"/>
                </a:solidFill>
                <a:latin typeface="+mj-ea"/>
                <a:cs typeface="+mj-ea"/>
                <a:sym typeface="+mn-lt"/>
              </a:rPr>
              <a:t>48</a:t>
            </a:r>
            <a:r>
              <a:rPr lang="zh-CN" altLang="en-US" dirty="0">
                <a:solidFill>
                  <a:srgbClr val="002E6D"/>
                </a:solidFill>
                <a:latin typeface="+mj-ea"/>
                <a:cs typeface="+mj-ea"/>
                <a:sym typeface="+mn-lt"/>
              </a:rPr>
              <a:t>周后，肾功能得到显著改善</a:t>
            </a:r>
            <a:endParaRPr lang="zh-CN" altLang="en-US" dirty="0">
              <a:solidFill>
                <a:srgbClr val="002E6D"/>
              </a:solidFill>
              <a:latin typeface="+mj-ea"/>
              <a:cs typeface="+mj-ea"/>
              <a:sym typeface="+mn-lt"/>
            </a:endParaRPr>
          </a:p>
        </p:txBody>
      </p:sp>
      <p:sp>
        <p:nvSpPr>
          <p:cNvPr id="35" name="内容占位符 34"/>
          <p:cNvSpPr>
            <a:spLocks noGrp="1"/>
          </p:cNvSpPr>
          <p:nvPr>
            <p:ph idx="1"/>
          </p:nvPr>
        </p:nvSpPr>
        <p:spPr>
          <a:xfrm>
            <a:off x="6909190" y="4313477"/>
            <a:ext cx="4444610" cy="1706323"/>
          </a:xfrm>
        </p:spPr>
        <p:txBody>
          <a:bodyPr>
            <a:normAutofit/>
          </a:bodyPr>
          <a:lstStyle/>
          <a:p>
            <a:pPr marL="0" indent="0">
              <a:buNone/>
            </a:pPr>
            <a:r>
              <a:rPr lang="en-US" altLang="zh-CN" sz="1050" dirty="0">
                <a:cs typeface="+mn-ea"/>
                <a:sym typeface="+mn-lt"/>
              </a:rPr>
              <a:t>4018</a:t>
            </a:r>
            <a:r>
              <a:rPr lang="zh-CN" altLang="en-US" sz="1050" dirty="0">
                <a:cs typeface="+mn-ea"/>
                <a:sym typeface="+mn-lt"/>
              </a:rPr>
              <a:t>研究：一项多中心、随机、双盲、非劣效性的</a:t>
            </a:r>
            <a:r>
              <a:rPr lang="en-US" altLang="zh-CN" sz="1050" dirty="0">
                <a:cs typeface="+mn-ea"/>
                <a:sym typeface="+mn-lt"/>
              </a:rPr>
              <a:t>III</a:t>
            </a:r>
            <a:r>
              <a:rPr lang="zh-CN" altLang="en-US" sz="1050" dirty="0">
                <a:cs typeface="+mn-ea"/>
                <a:sym typeface="+mn-lt"/>
              </a:rPr>
              <a:t>期试验，纳入了</a:t>
            </a:r>
            <a:r>
              <a:rPr lang="en-US" altLang="zh-CN" sz="1050" dirty="0">
                <a:cs typeface="+mn-ea"/>
                <a:sym typeface="+mn-lt"/>
              </a:rPr>
              <a:t>488</a:t>
            </a:r>
            <a:r>
              <a:rPr lang="zh-CN" altLang="en-US" sz="1050" dirty="0">
                <a:cs typeface="+mn-ea"/>
                <a:sym typeface="+mn-lt"/>
              </a:rPr>
              <a:t>例既往接受</a:t>
            </a:r>
            <a:r>
              <a:rPr lang="en-US" altLang="zh-CN" sz="1050" dirty="0">
                <a:cs typeface="+mn-ea"/>
                <a:sym typeface="+mn-lt"/>
              </a:rPr>
              <a:t>TDF</a:t>
            </a:r>
            <a:r>
              <a:rPr lang="zh-CN" altLang="en-US" sz="1050" dirty="0">
                <a:cs typeface="+mn-ea"/>
                <a:sym typeface="+mn-lt"/>
              </a:rPr>
              <a:t>治疗≥</a:t>
            </a:r>
            <a:r>
              <a:rPr lang="en-US" altLang="zh-CN" sz="1050" dirty="0">
                <a:cs typeface="+mn-ea"/>
                <a:sym typeface="+mn-lt"/>
              </a:rPr>
              <a:t>48</a:t>
            </a:r>
            <a:r>
              <a:rPr lang="zh-CN" altLang="en-US" sz="1050" dirty="0">
                <a:cs typeface="+mn-ea"/>
                <a:sym typeface="+mn-lt"/>
              </a:rPr>
              <a:t>周，病毒抑制的</a:t>
            </a:r>
            <a:r>
              <a:rPr lang="en-US" altLang="zh-CN" sz="1050" dirty="0">
                <a:cs typeface="+mn-ea"/>
                <a:sym typeface="+mn-lt"/>
              </a:rPr>
              <a:t>CHB</a:t>
            </a:r>
            <a:r>
              <a:rPr lang="zh-CN" altLang="en-US" sz="1050" dirty="0">
                <a:cs typeface="+mn-ea"/>
                <a:sym typeface="+mn-lt"/>
              </a:rPr>
              <a:t>患者，按</a:t>
            </a:r>
            <a:r>
              <a:rPr lang="en-US" altLang="zh-CN" sz="1050" dirty="0">
                <a:cs typeface="+mn-ea"/>
                <a:sym typeface="+mn-lt"/>
              </a:rPr>
              <a:t>1:1</a:t>
            </a:r>
            <a:r>
              <a:rPr lang="zh-CN" altLang="en-US" sz="1050" dirty="0">
                <a:cs typeface="+mn-ea"/>
                <a:sym typeface="+mn-lt"/>
              </a:rPr>
              <a:t>随机分组转换</a:t>
            </a:r>
            <a:r>
              <a:rPr lang="en-US" altLang="zh-CN" sz="1050" dirty="0">
                <a:cs typeface="+mn-ea"/>
                <a:sym typeface="+mn-lt"/>
              </a:rPr>
              <a:t>TAF</a:t>
            </a:r>
            <a:r>
              <a:rPr lang="zh-CN" altLang="en-US" sz="1050" dirty="0">
                <a:cs typeface="+mn-ea"/>
                <a:sym typeface="+mn-lt"/>
              </a:rPr>
              <a:t>或继续</a:t>
            </a:r>
            <a:r>
              <a:rPr lang="en-US" altLang="zh-CN" sz="1050" dirty="0">
                <a:cs typeface="+mn-ea"/>
                <a:sym typeface="+mn-lt"/>
              </a:rPr>
              <a:t>TDF</a:t>
            </a:r>
            <a:r>
              <a:rPr lang="zh-CN" altLang="en-US" sz="1050" dirty="0">
                <a:cs typeface="+mn-ea"/>
                <a:sym typeface="+mn-lt"/>
              </a:rPr>
              <a:t>治疗</a:t>
            </a:r>
            <a:r>
              <a:rPr lang="en-US" altLang="zh-CN" sz="1050" dirty="0">
                <a:cs typeface="+mn-ea"/>
                <a:sym typeface="+mn-lt"/>
              </a:rPr>
              <a:t>48</a:t>
            </a:r>
            <a:r>
              <a:rPr lang="zh-CN" altLang="en-US" sz="1050" dirty="0">
                <a:cs typeface="+mn-ea"/>
                <a:sym typeface="+mn-lt"/>
              </a:rPr>
              <a:t>周。对基线中具有</a:t>
            </a:r>
            <a:r>
              <a:rPr lang="en-US" altLang="zh-CN" sz="1050" dirty="0">
                <a:cs typeface="+mn-ea"/>
                <a:sym typeface="+mn-lt"/>
              </a:rPr>
              <a:t>TDF</a:t>
            </a:r>
            <a:r>
              <a:rPr lang="zh-CN" altLang="en-US" sz="1050" dirty="0">
                <a:cs typeface="+mn-ea"/>
                <a:sym typeface="+mn-lt"/>
              </a:rPr>
              <a:t>使用危险因素的</a:t>
            </a:r>
            <a:r>
              <a:rPr lang="en-US" altLang="zh-CN" sz="1050" dirty="0">
                <a:cs typeface="+mn-ea"/>
                <a:sym typeface="+mn-lt"/>
              </a:rPr>
              <a:t>358</a:t>
            </a:r>
            <a:r>
              <a:rPr lang="zh-CN" altLang="en-US" sz="1050" dirty="0">
                <a:cs typeface="+mn-ea"/>
                <a:sym typeface="+mn-lt"/>
              </a:rPr>
              <a:t>例患者评估其肾脏（</a:t>
            </a:r>
            <a:r>
              <a:rPr lang="en-US" altLang="zh-CN" sz="1050" dirty="0">
                <a:cs typeface="+mn-ea"/>
                <a:sym typeface="+mn-lt"/>
              </a:rPr>
              <a:t> </a:t>
            </a:r>
            <a:r>
              <a:rPr lang="en-US" altLang="zh-CN" sz="1050" dirty="0" err="1">
                <a:cs typeface="+mn-ea"/>
                <a:sym typeface="+mn-lt"/>
              </a:rPr>
              <a:t>eGFR</a:t>
            </a:r>
            <a:r>
              <a:rPr lang="en-US" altLang="zh-CN" sz="1050" baseline="-25000" dirty="0" err="1">
                <a:cs typeface="+mn-ea"/>
                <a:sym typeface="+mn-lt"/>
              </a:rPr>
              <a:t>CG</a:t>
            </a:r>
            <a:r>
              <a:rPr lang="en-US" altLang="zh-CN" sz="1050" dirty="0">
                <a:cs typeface="+mn-ea"/>
                <a:sym typeface="+mn-lt"/>
              </a:rPr>
              <a:t> </a:t>
            </a:r>
            <a:r>
              <a:rPr lang="zh-CN" altLang="en-US" sz="1050" dirty="0">
                <a:cs typeface="+mn-ea"/>
                <a:sym typeface="+mn-lt"/>
              </a:rPr>
              <a:t>和肾小管功能的尿液标记物）和骨骼（臀部，脊柱的骨密度和骨转换的血清学标记物）安全性指标的变化，以及抗病毒有效性（</a:t>
            </a:r>
            <a:r>
              <a:rPr lang="en-US" altLang="zh-CN" sz="1050" dirty="0">
                <a:cs typeface="+mn-ea"/>
                <a:sym typeface="+mn-lt"/>
              </a:rPr>
              <a:t> HBV DNA &lt;20 IU / mL</a:t>
            </a:r>
            <a:r>
              <a:rPr lang="zh-CN" altLang="en-US" sz="1050" dirty="0">
                <a:cs typeface="+mn-ea"/>
                <a:sym typeface="+mn-lt"/>
              </a:rPr>
              <a:t>；</a:t>
            </a:r>
            <a:r>
              <a:rPr lang="en-US" altLang="zh-CN" sz="1050" dirty="0">
                <a:cs typeface="+mn-ea"/>
                <a:sym typeface="+mn-lt"/>
              </a:rPr>
              <a:t>ALT</a:t>
            </a:r>
            <a:r>
              <a:rPr lang="zh-CN" altLang="en-US" sz="1050" dirty="0">
                <a:cs typeface="+mn-ea"/>
                <a:sym typeface="+mn-lt"/>
              </a:rPr>
              <a:t>复常率）。</a:t>
            </a:r>
            <a:endParaRPr lang="en-US" altLang="zh-CN" sz="1050" dirty="0">
              <a:cs typeface="+mn-ea"/>
              <a:sym typeface="+mn-lt"/>
            </a:endParaRPr>
          </a:p>
        </p:txBody>
      </p:sp>
      <p:sp>
        <p:nvSpPr>
          <p:cNvPr id="4" name="文本占位符 3"/>
          <p:cNvSpPr>
            <a:spLocks noGrp="1"/>
          </p:cNvSpPr>
          <p:nvPr>
            <p:ph sz="quarter" idx="10"/>
          </p:nvPr>
        </p:nvSpPr>
        <p:spPr/>
        <p:txBody>
          <a:bodyPr>
            <a:normAutofit/>
          </a:bodyPr>
          <a:lstStyle/>
          <a:p>
            <a:r>
              <a:rPr lang="en-US" altLang="zh-CN" dirty="0">
                <a:cs typeface="+mn-ea"/>
                <a:sym typeface="+mn-lt"/>
              </a:rPr>
              <a:t>Maria </a:t>
            </a:r>
            <a:r>
              <a:rPr lang="en-US" altLang="zh-CN" dirty="0" err="1">
                <a:cs typeface="+mn-ea"/>
                <a:sym typeface="+mn-lt"/>
              </a:rPr>
              <a:t>Buri</a:t>
            </a:r>
            <a:r>
              <a:rPr lang="en-US" altLang="zh-CN" dirty="0">
                <a:cs typeface="+mn-ea"/>
                <a:sym typeface="+mn-lt"/>
              </a:rPr>
              <a:t>, et al.  AASLD 2019. poster 0476</a:t>
            </a:r>
            <a:endParaRPr lang="en-US" altLang="zh-CN" dirty="0">
              <a:cs typeface="+mn-ea"/>
              <a:sym typeface="+mn-lt"/>
            </a:endParaRPr>
          </a:p>
        </p:txBody>
      </p:sp>
      <p:sp>
        <p:nvSpPr>
          <p:cNvPr id="5" name="矩形 4"/>
          <p:cNvSpPr/>
          <p:nvPr/>
        </p:nvSpPr>
        <p:spPr>
          <a:xfrm>
            <a:off x="838200" y="1801180"/>
            <a:ext cx="5838825" cy="338554"/>
          </a:xfrm>
          <a:prstGeom prst="rect">
            <a:avLst/>
          </a:prstGeom>
          <a:solidFill>
            <a:srgbClr val="203661">
              <a:alpha val="5000"/>
            </a:srgbClr>
          </a:solidFill>
          <a:ln w="19050">
            <a:solidFill>
              <a:srgbClr val="20366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伴≥</a:t>
            </a:r>
            <a:r>
              <a:rPr kumimoji="0" lang="en-US" altLang="zh-CN" sz="1600" b="1"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1</a:t>
            </a:r>
            <a:r>
              <a:rPr kumimoji="0" lang="zh-CN" altLang="en-US" sz="1600" b="1"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个</a:t>
            </a:r>
            <a:r>
              <a:rPr kumimoji="0" lang="en-US" altLang="zh-CN" sz="1600" b="1"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TDF</a:t>
            </a:r>
            <a:r>
              <a:rPr kumimoji="0" lang="zh-CN" altLang="en-US" sz="1600" b="1"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使用风险因素</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的</a:t>
            </a:r>
            <a:r>
              <a:rPr kumimoji="0" lang="en-US" altLang="zh-CN" sz="16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CHB</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患者（</a:t>
            </a:r>
            <a:r>
              <a:rPr kumimoji="0" lang="en-US" altLang="zh-CN" sz="16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n=358</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600" b="1" i="0" u="none" strike="noStrike" kern="0" cap="none" spc="0" normalizeH="0" baseline="0" noProof="0" dirty="0" err="1">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eGFR</a:t>
            </a:r>
            <a:r>
              <a:rPr kumimoji="0" lang="en-US" altLang="zh-CN" sz="1600" b="1" i="0" u="none" strike="noStrike" kern="0" cap="none" spc="0" normalizeH="0" baseline="-25000" noProof="0" dirty="0" err="1">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CG</a:t>
            </a:r>
            <a:r>
              <a:rPr kumimoji="0" lang="zh-CN" altLang="en-US" sz="16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的变化</a:t>
            </a:r>
            <a:endParaRPr kumimoji="0" lang="zh-CN" altLang="en-US" sz="16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graphicFrame>
        <p:nvGraphicFramePr>
          <p:cNvPr id="37" name="表格 36"/>
          <p:cNvGraphicFramePr>
            <a:graphicFrameLocks noGrp="1"/>
          </p:cNvGraphicFramePr>
          <p:nvPr>
            <p:custDataLst>
              <p:tags r:id="rId2"/>
            </p:custDataLst>
          </p:nvPr>
        </p:nvGraphicFramePr>
        <p:xfrm>
          <a:off x="6898229" y="1811320"/>
          <a:ext cx="4455571" cy="2437028"/>
        </p:xfrm>
        <a:graphic>
          <a:graphicData uri="http://schemas.openxmlformats.org/drawingml/2006/table">
            <a:tbl>
              <a:tblPr firstRow="1" bandRow="1">
                <a:tableStyleId>{5940675A-B579-460E-94D1-54222C63F5DA}</a:tableStyleId>
              </a:tblPr>
              <a:tblGrid>
                <a:gridCol w="1120906"/>
                <a:gridCol w="3334665"/>
              </a:tblGrid>
              <a:tr h="304800">
                <a:tc>
                  <a:txBody>
                    <a:bodyPr/>
                    <a:lstStyle/>
                    <a:p>
                      <a:pPr marL="0" marR="0" lvl="0" indent="0" algn="l" defTabSz="913130" rtl="0" eaLnBrk="1" fontAlgn="auto" latinLnBrk="0" hangingPunct="1">
                        <a:lnSpc>
                          <a:spcPct val="100000"/>
                        </a:lnSpc>
                        <a:spcBef>
                          <a:spcPts val="0"/>
                        </a:spcBef>
                        <a:spcAft>
                          <a:spcPts val="0"/>
                        </a:spcAft>
                        <a:buClrTx/>
                        <a:buSzTx/>
                        <a:buFontTx/>
                        <a:buNone/>
                        <a:defRPr/>
                      </a:pPr>
                      <a:endParaRPr lang="en-US" altLang="zh-CN" sz="1200" dirty="0">
                        <a:solidFill>
                          <a:schemeClr val="bg1"/>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6D"/>
                    </a:solidFill>
                  </a:tcPr>
                </a:tc>
                <a:tc>
                  <a:txBody>
                    <a:bodyPr/>
                    <a:lstStyle/>
                    <a:p>
                      <a:pPr algn="ctr"/>
                      <a:r>
                        <a:rPr lang="zh-CN" altLang="en-US" sz="1200" b="1" dirty="0">
                          <a:solidFill>
                            <a:schemeClr val="bg1"/>
                          </a:solidFill>
                          <a:latin typeface="+mn-lt"/>
                          <a:ea typeface="+mn-ea"/>
                          <a:cs typeface="+mn-ea"/>
                          <a:sym typeface="+mn-lt"/>
                        </a:rPr>
                        <a:t>基线时</a:t>
                      </a:r>
                      <a:r>
                        <a:rPr lang="en-US" altLang="zh-CN" sz="1200" b="1" dirty="0">
                          <a:solidFill>
                            <a:schemeClr val="bg1"/>
                          </a:solidFill>
                          <a:latin typeface="+mn-lt"/>
                          <a:ea typeface="+mn-ea"/>
                          <a:cs typeface="+mn-ea"/>
                          <a:sym typeface="+mn-lt"/>
                        </a:rPr>
                        <a:t>TDF</a:t>
                      </a:r>
                      <a:r>
                        <a:rPr lang="zh-CN" altLang="en-US" sz="1200" b="1" dirty="0">
                          <a:solidFill>
                            <a:schemeClr val="bg1"/>
                          </a:solidFill>
                          <a:latin typeface="+mn-lt"/>
                          <a:ea typeface="+mn-ea"/>
                          <a:cs typeface="+mn-ea"/>
                          <a:sym typeface="+mn-lt"/>
                        </a:rPr>
                        <a:t>风险因素</a:t>
                      </a:r>
                      <a:endParaRPr lang="zh-CN" altLang="en-US" sz="1200" b="1" dirty="0">
                        <a:solidFill>
                          <a:schemeClr val="bg1"/>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6D"/>
                    </a:solidFill>
                  </a:tcPr>
                </a:tc>
              </a:tr>
              <a:tr h="304604">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mn-lt"/>
                          <a:ea typeface="+mn-ea"/>
                          <a:cs typeface="+mn-ea"/>
                          <a:sym typeface="+mn-lt"/>
                        </a:rPr>
                        <a:t>高龄</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en-US" altLang="zh-CN" sz="1200" dirty="0">
                          <a:solidFill>
                            <a:schemeClr val="tx1">
                              <a:lumMod val="85000"/>
                              <a:lumOff val="15000"/>
                            </a:schemeClr>
                          </a:solidFill>
                          <a:latin typeface="+mn-lt"/>
                          <a:ea typeface="+mn-ea"/>
                          <a:cs typeface="+mn-ea"/>
                          <a:sym typeface="+mn-lt"/>
                        </a:rPr>
                        <a:t>&gt;60</a:t>
                      </a:r>
                      <a:r>
                        <a:rPr lang="zh-CN" altLang="en-US" sz="1200" dirty="0">
                          <a:solidFill>
                            <a:schemeClr val="tx1">
                              <a:lumMod val="85000"/>
                              <a:lumOff val="15000"/>
                            </a:schemeClr>
                          </a:solidFill>
                          <a:latin typeface="+mn-lt"/>
                          <a:ea typeface="+mn-ea"/>
                          <a:cs typeface="+mn-ea"/>
                          <a:sym typeface="+mn-lt"/>
                        </a:rPr>
                        <a:t>岁</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r>
              <a:tr h="304604">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mn-lt"/>
                          <a:ea typeface="+mn-ea"/>
                          <a:cs typeface="+mn-ea"/>
                          <a:sym typeface="+mn-lt"/>
                        </a:rPr>
                        <a:t>骨骼疾病</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mn-lt"/>
                          <a:ea typeface="+mn-ea"/>
                          <a:cs typeface="+mn-ea"/>
                          <a:sym typeface="+mn-lt"/>
                        </a:rPr>
                        <a:t>骨质疏松症，经髋部或脊柱</a:t>
                      </a:r>
                      <a:r>
                        <a:rPr lang="en-US" altLang="zh-CN" sz="1200" dirty="0">
                          <a:solidFill>
                            <a:schemeClr val="tx1">
                              <a:lumMod val="85000"/>
                              <a:lumOff val="15000"/>
                            </a:schemeClr>
                          </a:solidFill>
                          <a:latin typeface="+mn-lt"/>
                          <a:ea typeface="+mn-ea"/>
                          <a:cs typeface="+mn-ea"/>
                          <a:sym typeface="+mn-lt"/>
                        </a:rPr>
                        <a:t>T</a:t>
                      </a:r>
                      <a:r>
                        <a:rPr lang="zh-CN" altLang="en-US" sz="1200" dirty="0">
                          <a:solidFill>
                            <a:schemeClr val="tx1">
                              <a:lumMod val="85000"/>
                              <a:lumOff val="15000"/>
                            </a:schemeClr>
                          </a:solidFill>
                          <a:latin typeface="+mn-lt"/>
                          <a:ea typeface="+mn-ea"/>
                          <a:cs typeface="+mn-ea"/>
                          <a:sym typeface="+mn-lt"/>
                        </a:rPr>
                        <a:t>评分确诊</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r>
              <a:tr h="304604">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mn-lt"/>
                          <a:ea typeface="+mn-ea"/>
                          <a:cs typeface="+mn-ea"/>
                          <a:sym typeface="+mn-lt"/>
                        </a:rPr>
                        <a:t>肾损伤</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en-US" altLang="zh-CN" sz="1200" dirty="0">
                          <a:solidFill>
                            <a:schemeClr val="tx1">
                              <a:lumMod val="85000"/>
                              <a:lumOff val="15000"/>
                            </a:schemeClr>
                          </a:solidFill>
                          <a:latin typeface="+mn-lt"/>
                          <a:ea typeface="+mn-ea"/>
                          <a:cs typeface="+mn-ea"/>
                          <a:sym typeface="+mn-lt"/>
                        </a:rPr>
                        <a:t>CKD</a:t>
                      </a:r>
                      <a:r>
                        <a:rPr lang="zh-CN" altLang="en-US" sz="1200" dirty="0">
                          <a:solidFill>
                            <a:schemeClr val="tx1">
                              <a:lumMod val="85000"/>
                              <a:lumOff val="15000"/>
                            </a:schemeClr>
                          </a:solidFill>
                          <a:latin typeface="+mn-lt"/>
                          <a:ea typeface="+mn-ea"/>
                          <a:cs typeface="+mn-ea"/>
                          <a:sym typeface="+mn-lt"/>
                        </a:rPr>
                        <a:t>分期≥</a:t>
                      </a:r>
                      <a:r>
                        <a:rPr lang="en-US" altLang="zh-CN" sz="1200" dirty="0">
                          <a:solidFill>
                            <a:schemeClr val="tx1">
                              <a:lumMod val="85000"/>
                              <a:lumOff val="15000"/>
                            </a:schemeClr>
                          </a:solidFill>
                          <a:latin typeface="+mn-lt"/>
                          <a:ea typeface="+mn-ea"/>
                          <a:cs typeface="+mn-ea"/>
                          <a:sym typeface="+mn-lt"/>
                        </a:rPr>
                        <a:t>2</a:t>
                      </a:r>
                      <a:r>
                        <a:rPr lang="zh-CN" altLang="en-US" sz="1200" dirty="0">
                          <a:solidFill>
                            <a:schemeClr val="tx1">
                              <a:lumMod val="85000"/>
                              <a:lumOff val="15000"/>
                            </a:schemeClr>
                          </a:solidFill>
                          <a:latin typeface="+mn-lt"/>
                          <a:ea typeface="+mn-ea"/>
                          <a:cs typeface="+mn-ea"/>
                          <a:sym typeface="+mn-lt"/>
                        </a:rPr>
                        <a:t>（基线</a:t>
                      </a:r>
                      <a:r>
                        <a:rPr lang="en-US" altLang="zh-CN" sz="1200" dirty="0" err="1">
                          <a:solidFill>
                            <a:schemeClr val="tx1">
                              <a:lumMod val="85000"/>
                              <a:lumOff val="15000"/>
                            </a:schemeClr>
                          </a:solidFill>
                          <a:latin typeface="+mn-lt"/>
                          <a:ea typeface="+mn-ea"/>
                          <a:cs typeface="+mn-ea"/>
                          <a:sym typeface="+mn-lt"/>
                        </a:rPr>
                        <a:t>eGFR</a:t>
                      </a:r>
                      <a:r>
                        <a:rPr lang="en-US" altLang="zh-CN" sz="1200" baseline="-25000" dirty="0" err="1">
                          <a:solidFill>
                            <a:schemeClr val="tx1">
                              <a:lumMod val="85000"/>
                              <a:lumOff val="15000"/>
                            </a:schemeClr>
                          </a:solidFill>
                          <a:latin typeface="+mn-lt"/>
                          <a:ea typeface="+mn-ea"/>
                          <a:cs typeface="+mn-ea"/>
                          <a:sym typeface="+mn-lt"/>
                        </a:rPr>
                        <a:t>CG</a:t>
                      </a:r>
                      <a:r>
                        <a:rPr lang="en-US" altLang="zh-CN" sz="1200" dirty="0">
                          <a:solidFill>
                            <a:schemeClr val="tx1">
                              <a:lumMod val="85000"/>
                              <a:lumOff val="15000"/>
                            </a:schemeClr>
                          </a:solidFill>
                          <a:latin typeface="+mn-lt"/>
                          <a:ea typeface="+mn-ea"/>
                          <a:cs typeface="+mn-ea"/>
                          <a:sym typeface="+mn-lt"/>
                        </a:rPr>
                        <a:t>&lt;90 mL/min)</a:t>
                      </a:r>
                      <a:r>
                        <a:rPr lang="en-US" altLang="zh-CN" sz="1200" kern="0" baseline="30000" dirty="0">
                          <a:solidFill>
                            <a:schemeClr val="tx1">
                              <a:lumMod val="85000"/>
                              <a:lumOff val="15000"/>
                            </a:schemeClr>
                          </a:solidFill>
                          <a:latin typeface="+mn-lt"/>
                          <a:ea typeface="+mn-ea"/>
                          <a:cs typeface="+mn-ea"/>
                          <a:sym typeface="+mn-lt"/>
                        </a:rPr>
                        <a:t>†</a:t>
                      </a:r>
                      <a:r>
                        <a:rPr lang="en-US" altLang="zh-CN" sz="1200" kern="0" dirty="0">
                          <a:solidFill>
                            <a:schemeClr val="tx1">
                              <a:lumMod val="85000"/>
                              <a:lumOff val="15000"/>
                            </a:schemeClr>
                          </a:solidFill>
                          <a:latin typeface="+mn-lt"/>
                          <a:ea typeface="+mn-ea"/>
                          <a:cs typeface="+mn-ea"/>
                          <a:sym typeface="+mn-lt"/>
                        </a:rPr>
                        <a:t> </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r>
              <a:tr h="304604">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mn-lt"/>
                          <a:ea typeface="+mn-ea"/>
                          <a:cs typeface="+mn-ea"/>
                          <a:sym typeface="+mn-lt"/>
                        </a:rPr>
                        <a:t>白蛋白尿</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en-US" altLang="zh-CN" sz="1200" dirty="0">
                          <a:solidFill>
                            <a:schemeClr val="tx1">
                              <a:lumMod val="85000"/>
                              <a:lumOff val="15000"/>
                            </a:schemeClr>
                          </a:solidFill>
                          <a:latin typeface="+mn-lt"/>
                          <a:ea typeface="+mn-ea"/>
                          <a:cs typeface="+mn-ea"/>
                          <a:sym typeface="+mn-lt"/>
                        </a:rPr>
                        <a:t>UACR</a:t>
                      </a:r>
                      <a:r>
                        <a:rPr lang="zh-CN" altLang="en-US" sz="1200" dirty="0">
                          <a:solidFill>
                            <a:schemeClr val="tx1">
                              <a:lumMod val="85000"/>
                              <a:lumOff val="15000"/>
                            </a:schemeClr>
                          </a:solidFill>
                          <a:latin typeface="+mn-lt"/>
                          <a:ea typeface="+mn-ea"/>
                          <a:cs typeface="+mn-ea"/>
                          <a:sym typeface="+mn-lt"/>
                        </a:rPr>
                        <a:t> </a:t>
                      </a:r>
                      <a:r>
                        <a:rPr lang="en-US" altLang="zh-CN" sz="1200" dirty="0">
                          <a:solidFill>
                            <a:schemeClr val="tx1">
                              <a:lumMod val="85000"/>
                              <a:lumOff val="15000"/>
                            </a:schemeClr>
                          </a:solidFill>
                          <a:latin typeface="+mn-lt"/>
                          <a:ea typeface="+mn-ea"/>
                          <a:cs typeface="+mn-ea"/>
                          <a:sym typeface="+mn-lt"/>
                        </a:rPr>
                        <a:t>&gt;30</a:t>
                      </a:r>
                      <a:r>
                        <a:rPr lang="zh-CN" altLang="en-US" sz="1200" dirty="0">
                          <a:solidFill>
                            <a:schemeClr val="tx1">
                              <a:lumMod val="85000"/>
                              <a:lumOff val="15000"/>
                            </a:schemeClr>
                          </a:solidFill>
                          <a:latin typeface="+mn-lt"/>
                          <a:ea typeface="+mn-ea"/>
                          <a:cs typeface="+mn-ea"/>
                          <a:sym typeface="+mn-lt"/>
                        </a:rPr>
                        <a:t> </a:t>
                      </a:r>
                      <a:r>
                        <a:rPr lang="en-US" altLang="zh-CN" sz="1200" dirty="0">
                          <a:solidFill>
                            <a:schemeClr val="tx1">
                              <a:lumMod val="85000"/>
                              <a:lumOff val="15000"/>
                            </a:schemeClr>
                          </a:solidFill>
                          <a:latin typeface="+mn-lt"/>
                          <a:ea typeface="+mn-ea"/>
                          <a:cs typeface="+mn-ea"/>
                          <a:sym typeface="+mn-lt"/>
                        </a:rPr>
                        <a:t>mg/g</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r>
              <a:tr h="304604">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mn-lt"/>
                          <a:ea typeface="+mn-ea"/>
                          <a:cs typeface="+mn-ea"/>
                          <a:sym typeface="+mn-lt"/>
                        </a:rPr>
                        <a:t>低磷血症</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mn-lt"/>
                          <a:ea typeface="+mn-ea"/>
                          <a:cs typeface="+mn-ea"/>
                          <a:sym typeface="+mn-lt"/>
                        </a:rPr>
                        <a:t>血磷 </a:t>
                      </a:r>
                      <a:r>
                        <a:rPr lang="en-US" altLang="zh-CN" sz="1200" dirty="0">
                          <a:solidFill>
                            <a:schemeClr val="tx1">
                              <a:lumMod val="85000"/>
                              <a:lumOff val="15000"/>
                            </a:schemeClr>
                          </a:solidFill>
                          <a:latin typeface="+mn-lt"/>
                          <a:ea typeface="+mn-ea"/>
                          <a:cs typeface="+mn-ea"/>
                          <a:sym typeface="+mn-lt"/>
                        </a:rPr>
                        <a:t>&lt; 2.5mg/dL</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r>
              <a:tr h="304604">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mn-lt"/>
                          <a:ea typeface="+mn-ea"/>
                          <a:cs typeface="+mn-ea"/>
                          <a:sym typeface="+mn-lt"/>
                        </a:rPr>
                        <a:t>肥胖</a:t>
                      </a:r>
                      <a:endParaRPr lang="en-US" altLang="zh-CN"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en-US" altLang="zh-CN" sz="1200" dirty="0">
                          <a:solidFill>
                            <a:schemeClr val="tx1">
                              <a:lumMod val="85000"/>
                              <a:lumOff val="15000"/>
                            </a:schemeClr>
                          </a:solidFill>
                          <a:latin typeface="+mn-lt"/>
                          <a:ea typeface="+mn-ea"/>
                          <a:cs typeface="+mn-ea"/>
                          <a:sym typeface="+mn-lt"/>
                        </a:rPr>
                        <a:t>BMI</a:t>
                      </a:r>
                      <a:r>
                        <a:rPr lang="zh-CN" altLang="en-US" sz="1200" dirty="0">
                          <a:solidFill>
                            <a:schemeClr val="tx1">
                              <a:lumMod val="85000"/>
                              <a:lumOff val="15000"/>
                            </a:schemeClr>
                          </a:solidFill>
                          <a:latin typeface="+mn-lt"/>
                          <a:ea typeface="+mn-ea"/>
                          <a:cs typeface="+mn-ea"/>
                          <a:sym typeface="+mn-lt"/>
                        </a:rPr>
                        <a:t> ≥</a:t>
                      </a:r>
                      <a:r>
                        <a:rPr lang="en-US" altLang="zh-CN" sz="1200" dirty="0">
                          <a:solidFill>
                            <a:schemeClr val="tx1">
                              <a:lumMod val="85000"/>
                              <a:lumOff val="15000"/>
                            </a:schemeClr>
                          </a:solidFill>
                          <a:latin typeface="+mn-lt"/>
                          <a:ea typeface="+mn-ea"/>
                          <a:cs typeface="+mn-ea"/>
                          <a:sym typeface="+mn-lt"/>
                        </a:rPr>
                        <a:t>30</a:t>
                      </a:r>
                      <a:r>
                        <a:rPr lang="zh-CN" altLang="en-US" sz="1200" dirty="0">
                          <a:solidFill>
                            <a:schemeClr val="tx1">
                              <a:lumMod val="85000"/>
                              <a:lumOff val="15000"/>
                            </a:schemeClr>
                          </a:solidFill>
                          <a:latin typeface="+mn-lt"/>
                          <a:ea typeface="+mn-ea"/>
                          <a:cs typeface="+mn-ea"/>
                          <a:sym typeface="+mn-lt"/>
                        </a:rPr>
                        <a:t> </a:t>
                      </a:r>
                      <a:r>
                        <a:rPr lang="en-US" altLang="zh-CN" sz="1200" dirty="0">
                          <a:solidFill>
                            <a:schemeClr val="tx1">
                              <a:lumMod val="85000"/>
                              <a:lumOff val="15000"/>
                            </a:schemeClr>
                          </a:solidFill>
                          <a:latin typeface="+mn-lt"/>
                          <a:ea typeface="+mn-ea"/>
                          <a:cs typeface="+mn-ea"/>
                          <a:sym typeface="+mn-lt"/>
                        </a:rPr>
                        <a:t>kg/m</a:t>
                      </a:r>
                      <a:r>
                        <a:rPr lang="en-US" altLang="zh-CN" sz="1200" baseline="30000" dirty="0">
                          <a:solidFill>
                            <a:schemeClr val="tx1">
                              <a:lumMod val="85000"/>
                              <a:lumOff val="15000"/>
                            </a:schemeClr>
                          </a:solidFill>
                          <a:latin typeface="+mn-lt"/>
                          <a:ea typeface="+mn-ea"/>
                          <a:cs typeface="+mn-ea"/>
                          <a:sym typeface="+mn-lt"/>
                        </a:rPr>
                        <a:t>2</a:t>
                      </a:r>
                      <a:endParaRPr lang="en-US" altLang="zh-CN" sz="1200" baseline="300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r>
              <a:tr h="304604">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mn-lt"/>
                          <a:ea typeface="+mn-ea"/>
                          <a:cs typeface="+mn-ea"/>
                          <a:sym typeface="+mn-lt"/>
                        </a:rPr>
                        <a:t>合并症</a:t>
                      </a:r>
                      <a:endParaRPr lang="zh-CN" altLang="en-US"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marL="0" marR="0" lvl="0" indent="0" algn="l" defTabSz="91313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mn-lt"/>
                          <a:ea typeface="+mn-ea"/>
                          <a:cs typeface="+mn-ea"/>
                          <a:sym typeface="+mn-lt"/>
                        </a:rPr>
                        <a:t>心血管疾病，糖尿病，高血压，血脂异常</a:t>
                      </a:r>
                      <a:endParaRPr lang="zh-CN" altLang="en-US" sz="1200" dirty="0">
                        <a:solidFill>
                          <a:schemeClr val="tx1">
                            <a:lumMod val="85000"/>
                            <a:lumOff val="15000"/>
                          </a:schemeClr>
                        </a:solidFill>
                        <a:latin typeface="+mn-lt"/>
                        <a:ea typeface="+mn-ea"/>
                        <a:cs typeface="+mn-ea"/>
                        <a:sym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r>
            </a:tbl>
          </a:graphicData>
        </a:graphic>
      </p:graphicFrame>
      <p:sp>
        <p:nvSpPr>
          <p:cNvPr id="25" name="矩形 24"/>
          <p:cNvSpPr/>
          <p:nvPr/>
        </p:nvSpPr>
        <p:spPr>
          <a:xfrm>
            <a:off x="11407698" y="0"/>
            <a:ext cx="784302" cy="492579"/>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48</a:t>
            </a: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周</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nvGrpSpPr>
          <p:cNvPr id="66" name="组合 65"/>
          <p:cNvGrpSpPr/>
          <p:nvPr/>
        </p:nvGrpSpPr>
        <p:grpSpPr>
          <a:xfrm>
            <a:off x="920302" y="2420356"/>
            <a:ext cx="5730053" cy="3541812"/>
            <a:chOff x="1407080" y="1873747"/>
            <a:chExt cx="5577498" cy="3787282"/>
          </a:xfrm>
        </p:grpSpPr>
        <p:sp>
          <p:nvSpPr>
            <p:cNvPr id="74" name="TextBox 46"/>
            <p:cNvSpPr txBox="1"/>
            <p:nvPr/>
          </p:nvSpPr>
          <p:spPr>
            <a:xfrm>
              <a:off x="1407080" y="2520117"/>
              <a:ext cx="392231" cy="2322751"/>
            </a:xfrm>
            <a:prstGeom prst="rect">
              <a:avLst/>
            </a:prstGeom>
            <a:solidFill>
              <a:srgbClr val="FFFFFF"/>
            </a:solidFill>
          </p:spPr>
          <p:txBody>
            <a:bodyPr vert="vert270"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err="1">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eGFR</a:t>
              </a:r>
              <a:r>
                <a:rPr kumimoji="0" lang="en-US" sz="1400" b="1" i="0" u="none" strike="noStrike" kern="0" cap="none" spc="0" normalizeH="0" baseline="-25000" noProof="0" dirty="0" err="1">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CG</a:t>
              </a:r>
              <a:r>
                <a:rPr kumimoji="0" lang="zh-CN" altLang="en-US"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距基线的中位数变化</a:t>
              </a:r>
              <a:r>
                <a:rPr kumimoji="0" lang="en-US"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en-US"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mL/min (Q1,Q3) </a:t>
              </a:r>
              <a:endParaRPr kumimoji="0" lang="en-US" sz="14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graphicFrame>
          <p:nvGraphicFramePr>
            <p:cNvPr id="75" name="Chart 120"/>
            <p:cNvGraphicFramePr/>
            <p:nvPr/>
          </p:nvGraphicFramePr>
          <p:xfrm>
            <a:off x="1812153" y="1873747"/>
            <a:ext cx="4786773" cy="3787282"/>
          </p:xfrm>
          <a:graphic>
            <a:graphicData uri="http://schemas.openxmlformats.org/drawingml/2006/chart">
              <c:chart xmlns:c="http://schemas.openxmlformats.org/drawingml/2006/chart" xmlns:r="http://schemas.openxmlformats.org/officeDocument/2006/relationships" r:id="rId1"/>
            </a:graphicData>
          </a:graphic>
        </p:graphicFrame>
        <p:sp>
          <p:nvSpPr>
            <p:cNvPr id="76" name="TextBox 121"/>
            <p:cNvSpPr txBox="1"/>
            <p:nvPr/>
          </p:nvSpPr>
          <p:spPr>
            <a:xfrm>
              <a:off x="6276047" y="5200499"/>
              <a:ext cx="331529" cy="307777"/>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周</a:t>
              </a:r>
              <a:endParaRPr kumimoji="0" 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77" name="TextBox 122"/>
            <p:cNvSpPr txBox="1"/>
            <p:nvPr/>
          </p:nvSpPr>
          <p:spPr>
            <a:xfrm>
              <a:off x="6257080" y="4072022"/>
              <a:ext cx="538735"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rPr>
                <a:t>-2.70</a:t>
              </a:r>
              <a:endParaRPr kumimoji="0" lang="en-US" sz="1400" b="1" i="0" u="none" strike="noStrike" kern="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endParaRPr>
            </a:p>
          </p:txBody>
        </p:sp>
        <p:sp>
          <p:nvSpPr>
            <p:cNvPr id="78" name="TextBox 123"/>
            <p:cNvSpPr txBox="1"/>
            <p:nvPr/>
          </p:nvSpPr>
          <p:spPr>
            <a:xfrm>
              <a:off x="6260903" y="3195081"/>
              <a:ext cx="518340" cy="329108"/>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rgbClr val="203661"/>
                  </a:solidFill>
                  <a:effectLst/>
                  <a:uLnTx/>
                  <a:uFillTx/>
                  <a:latin typeface="Arial" panose="020B0604020202020204"/>
                  <a:ea typeface="微软雅黑" panose="020B0503020204020204" pitchFamily="34" charset="-122"/>
                  <a:cs typeface="+mn-ea"/>
                  <a:sym typeface="+mn-lt"/>
                </a:rPr>
                <a:t>1.86</a:t>
              </a:r>
              <a:endParaRPr kumimoji="0" lang="en-US" sz="1400" b="1" i="0" u="none" strike="noStrike" kern="0" cap="none" spc="0" normalizeH="0" baseline="0" noProof="0" dirty="0">
                <a:ln>
                  <a:noFill/>
                </a:ln>
                <a:solidFill>
                  <a:srgbClr val="203661"/>
                </a:solidFill>
                <a:effectLst/>
                <a:uLnTx/>
                <a:uFillTx/>
                <a:latin typeface="Arial" panose="020B0604020202020204"/>
                <a:ea typeface="微软雅黑" panose="020B0503020204020204" pitchFamily="34" charset="-122"/>
                <a:cs typeface="+mn-ea"/>
                <a:sym typeface="+mn-lt"/>
              </a:endParaRPr>
            </a:p>
          </p:txBody>
        </p:sp>
        <p:sp>
          <p:nvSpPr>
            <p:cNvPr id="79" name="Freeform 5"/>
            <p:cNvSpPr/>
            <p:nvPr/>
          </p:nvSpPr>
          <p:spPr bwMode="auto">
            <a:xfrm rot="10800000">
              <a:off x="6721306" y="3316629"/>
              <a:ext cx="74508" cy="914400"/>
            </a:xfrm>
            <a:custGeom>
              <a:avLst/>
              <a:gdLst>
                <a:gd name="T0" fmla="*/ 672 w 672"/>
                <a:gd name="T1" fmla="*/ 2736 h 2736"/>
                <a:gd name="T2" fmla="*/ 0 w 672"/>
                <a:gd name="T3" fmla="*/ 2736 h 2736"/>
                <a:gd name="T4" fmla="*/ 0 w 672"/>
                <a:gd name="T5" fmla="*/ 0 h 2736"/>
                <a:gd name="T6" fmla="*/ 672 w 672"/>
                <a:gd name="T7" fmla="*/ 0 h 2736"/>
              </a:gdLst>
              <a:ahLst/>
              <a:cxnLst>
                <a:cxn ang="0">
                  <a:pos x="T0" y="T1"/>
                </a:cxn>
                <a:cxn ang="0">
                  <a:pos x="T2" y="T3"/>
                </a:cxn>
                <a:cxn ang="0">
                  <a:pos x="T4" y="T5"/>
                </a:cxn>
                <a:cxn ang="0">
                  <a:pos x="T6" y="T7"/>
                </a:cxn>
              </a:cxnLst>
              <a:rect l="0" t="0" r="r" b="b"/>
              <a:pathLst>
                <a:path w="672" h="2736">
                  <a:moveTo>
                    <a:pt x="672" y="2736"/>
                  </a:moveTo>
                  <a:cubicBezTo>
                    <a:pt x="301" y="2736"/>
                    <a:pt x="0" y="2736"/>
                    <a:pt x="0" y="2736"/>
                  </a:cubicBezTo>
                  <a:lnTo>
                    <a:pt x="0" y="0"/>
                  </a:lnTo>
                  <a:cubicBezTo>
                    <a:pt x="0" y="0"/>
                    <a:pt x="301" y="0"/>
                    <a:pt x="672" y="0"/>
                  </a:cubicBezTo>
                </a:path>
              </a:pathLst>
            </a:custGeom>
            <a:noFill/>
            <a:ln w="952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80" name="TextBox 125"/>
            <p:cNvSpPr txBox="1"/>
            <p:nvPr/>
          </p:nvSpPr>
          <p:spPr>
            <a:xfrm>
              <a:off x="6346910" y="3650717"/>
              <a:ext cx="637668" cy="215444"/>
            </a:xfrm>
            <a:prstGeom prst="rect">
              <a:avLst/>
            </a:prstGeom>
            <a:solidFill>
              <a:srgbClr val="FFFFFF"/>
            </a:solidFill>
          </p:spPr>
          <p:txBody>
            <a:bodyPr wrap="non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p &lt;0.001</a:t>
              </a:r>
              <a:endParaRPr kumimoji="0" 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nvGrpSpPr>
            <p:cNvPr id="81" name="Group 126"/>
            <p:cNvGrpSpPr/>
            <p:nvPr/>
          </p:nvGrpSpPr>
          <p:grpSpPr>
            <a:xfrm>
              <a:off x="2285993" y="5168495"/>
              <a:ext cx="3901758" cy="64008"/>
              <a:chOff x="1481269" y="5158629"/>
              <a:chExt cx="4025778" cy="64008"/>
            </a:xfrm>
          </p:grpSpPr>
          <p:cxnSp>
            <p:nvCxnSpPr>
              <p:cNvPr id="85" name="Straight Connector 127"/>
              <p:cNvCxnSpPr/>
              <p:nvPr/>
            </p:nvCxnSpPr>
            <p:spPr bwMode="auto">
              <a:xfrm flipV="1">
                <a:off x="1481269" y="5158629"/>
                <a:ext cx="0" cy="64008"/>
              </a:xfrm>
              <a:prstGeom prst="line">
                <a:avLst/>
              </a:prstGeom>
              <a:noFill/>
              <a:ln w="9525" cap="flat" cmpd="sng" algn="ctr">
                <a:solidFill>
                  <a:srgbClr val="000000"/>
                </a:solidFill>
                <a:prstDash val="solid"/>
                <a:round/>
                <a:headEnd type="none" w="med" len="med"/>
                <a:tailEnd type="none" w="med" len="med"/>
              </a:ln>
              <a:effectLst/>
            </p:spPr>
          </p:cxnSp>
          <p:cxnSp>
            <p:nvCxnSpPr>
              <p:cNvPr id="86" name="Straight Connector 128"/>
              <p:cNvCxnSpPr/>
              <p:nvPr/>
            </p:nvCxnSpPr>
            <p:spPr bwMode="auto">
              <a:xfrm flipV="1">
                <a:off x="2152233" y="5158629"/>
                <a:ext cx="0" cy="64008"/>
              </a:xfrm>
              <a:prstGeom prst="line">
                <a:avLst/>
              </a:prstGeom>
              <a:noFill/>
              <a:ln w="9525" cap="flat" cmpd="sng" algn="ctr">
                <a:solidFill>
                  <a:srgbClr val="000000"/>
                </a:solidFill>
                <a:prstDash val="solid"/>
                <a:round/>
                <a:headEnd type="none" w="med" len="med"/>
                <a:tailEnd type="none" w="med" len="med"/>
              </a:ln>
              <a:effectLst/>
            </p:spPr>
          </p:cxnSp>
          <p:cxnSp>
            <p:nvCxnSpPr>
              <p:cNvPr id="87" name="Straight Connector 129"/>
              <p:cNvCxnSpPr/>
              <p:nvPr/>
            </p:nvCxnSpPr>
            <p:spPr bwMode="auto">
              <a:xfrm flipV="1">
                <a:off x="4500602" y="5158629"/>
                <a:ext cx="0" cy="64008"/>
              </a:xfrm>
              <a:prstGeom prst="line">
                <a:avLst/>
              </a:prstGeom>
              <a:noFill/>
              <a:ln w="9525" cap="flat" cmpd="sng" algn="ctr">
                <a:solidFill>
                  <a:srgbClr val="000000"/>
                </a:solidFill>
                <a:prstDash val="solid"/>
                <a:round/>
                <a:headEnd type="none" w="med" len="med"/>
                <a:tailEnd type="none" w="med" len="med"/>
              </a:ln>
              <a:effectLst/>
            </p:spPr>
          </p:cxnSp>
          <p:cxnSp>
            <p:nvCxnSpPr>
              <p:cNvPr id="88" name="Straight Connector 130"/>
              <p:cNvCxnSpPr/>
              <p:nvPr/>
            </p:nvCxnSpPr>
            <p:spPr bwMode="auto">
              <a:xfrm flipV="1">
                <a:off x="1816751" y="5158629"/>
                <a:ext cx="0" cy="64008"/>
              </a:xfrm>
              <a:prstGeom prst="line">
                <a:avLst/>
              </a:prstGeom>
              <a:noFill/>
              <a:ln w="9525" cap="flat" cmpd="sng" algn="ctr">
                <a:solidFill>
                  <a:srgbClr val="000000"/>
                </a:solidFill>
                <a:prstDash val="solid"/>
                <a:round/>
                <a:headEnd type="none" w="med" len="med"/>
                <a:tailEnd type="none" w="med" len="med"/>
              </a:ln>
              <a:effectLst/>
            </p:spPr>
          </p:cxnSp>
          <p:cxnSp>
            <p:nvCxnSpPr>
              <p:cNvPr id="89" name="Straight Connector 131"/>
              <p:cNvCxnSpPr/>
              <p:nvPr/>
            </p:nvCxnSpPr>
            <p:spPr bwMode="auto">
              <a:xfrm flipV="1">
                <a:off x="3494158" y="5158629"/>
                <a:ext cx="0" cy="64008"/>
              </a:xfrm>
              <a:prstGeom prst="line">
                <a:avLst/>
              </a:prstGeom>
              <a:noFill/>
              <a:ln w="9525" cap="flat" cmpd="sng" algn="ctr">
                <a:solidFill>
                  <a:srgbClr val="000000"/>
                </a:solidFill>
                <a:prstDash val="solid"/>
                <a:round/>
                <a:headEnd type="none" w="med" len="med"/>
                <a:tailEnd type="none" w="med" len="med"/>
              </a:ln>
              <a:effectLst/>
            </p:spPr>
          </p:cxnSp>
          <p:cxnSp>
            <p:nvCxnSpPr>
              <p:cNvPr id="90" name="Straight Connector 132"/>
              <p:cNvCxnSpPr/>
              <p:nvPr/>
            </p:nvCxnSpPr>
            <p:spPr bwMode="auto">
              <a:xfrm flipV="1">
                <a:off x="5507047" y="5158629"/>
                <a:ext cx="0" cy="64008"/>
              </a:xfrm>
              <a:prstGeom prst="line">
                <a:avLst/>
              </a:prstGeom>
              <a:noFill/>
              <a:ln w="9525" cap="flat" cmpd="sng" algn="ctr">
                <a:solidFill>
                  <a:srgbClr val="000000"/>
                </a:solidFill>
                <a:prstDash val="solid"/>
                <a:round/>
                <a:headEnd type="none" w="med" len="med"/>
                <a:tailEnd type="none" w="med" len="med"/>
              </a:ln>
              <a:effectLst/>
            </p:spPr>
          </p:cxnSp>
          <p:cxnSp>
            <p:nvCxnSpPr>
              <p:cNvPr id="91" name="Straight Connector 133"/>
              <p:cNvCxnSpPr/>
              <p:nvPr/>
            </p:nvCxnSpPr>
            <p:spPr bwMode="auto">
              <a:xfrm flipV="1">
                <a:off x="2487714" y="5158629"/>
                <a:ext cx="0" cy="64008"/>
              </a:xfrm>
              <a:prstGeom prst="line">
                <a:avLst/>
              </a:prstGeom>
              <a:noFill/>
              <a:ln w="9525" cap="flat" cmpd="sng" algn="ctr">
                <a:solidFill>
                  <a:srgbClr val="000000"/>
                </a:solidFill>
                <a:prstDash val="solid"/>
                <a:round/>
                <a:headEnd type="none" w="med" len="med"/>
                <a:tailEnd type="none" w="med" len="med"/>
              </a:ln>
              <a:effectLst/>
            </p:spPr>
          </p:cxnSp>
        </p:grpSp>
        <p:sp>
          <p:nvSpPr>
            <p:cNvPr id="82" name="Rectangle 134"/>
            <p:cNvSpPr/>
            <p:nvPr/>
          </p:nvSpPr>
          <p:spPr bwMode="auto">
            <a:xfrm>
              <a:off x="3414681" y="5216374"/>
              <a:ext cx="664673" cy="30529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25000"/>
                </a:spcAft>
                <a:buClrTx/>
                <a:buSzTx/>
                <a:buFontTx/>
                <a:buChar char="•"/>
                <a:defRPr/>
              </a:pPr>
              <a:endParaRPr kumimoji="0" lang="en-US" sz="1400" b="1" i="0" u="none" strike="noStrike" kern="0" cap="none" spc="0" normalizeH="0" baseline="-2500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83" name="Rectangle 135"/>
            <p:cNvSpPr/>
            <p:nvPr/>
          </p:nvSpPr>
          <p:spPr bwMode="auto">
            <a:xfrm>
              <a:off x="4390797" y="5216374"/>
              <a:ext cx="664673" cy="30529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25000"/>
                </a:spcAft>
                <a:buClrTx/>
                <a:buSzTx/>
                <a:buFontTx/>
                <a:buChar char="•"/>
                <a:defRPr/>
              </a:pPr>
              <a:endParaRPr kumimoji="0" lang="en-US" sz="1400" b="1" i="0" u="none" strike="noStrike" kern="0" cap="none" spc="0" normalizeH="0" baseline="-2500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84" name="Rectangle 136"/>
            <p:cNvSpPr/>
            <p:nvPr/>
          </p:nvSpPr>
          <p:spPr bwMode="auto">
            <a:xfrm>
              <a:off x="5396329" y="5216374"/>
              <a:ext cx="664673" cy="30529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25000"/>
                </a:spcAft>
                <a:buClrTx/>
                <a:buSzTx/>
                <a:buFontTx/>
                <a:buChar char="•"/>
                <a:defRPr/>
              </a:pPr>
              <a:endParaRPr kumimoji="0" lang="en-US" sz="1400" b="1" i="0" u="none" strike="noStrike" kern="0" cap="none" spc="0" normalizeH="0" baseline="-2500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sp>
        <p:nvSpPr>
          <p:cNvPr id="67" name="TextBox 53"/>
          <p:cNvSpPr txBox="1"/>
          <p:nvPr/>
        </p:nvSpPr>
        <p:spPr>
          <a:xfrm>
            <a:off x="5160532" y="2282364"/>
            <a:ext cx="1213794" cy="276999"/>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TAF</a:t>
            </a:r>
            <a:r>
              <a:rPr kumimoji="0" lang="zh-CN" altLang="en-US"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a:t>
            </a:r>
            <a:r>
              <a:rPr kumimoji="0" lang="en-US" altLang="zh-CN"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n=180</a:t>
            </a:r>
            <a:r>
              <a:rPr kumimoji="0" lang="zh-CN" altLang="en-US"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a:t>
            </a:r>
            <a:endParaRPr kumimoji="0" lang="en-US"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nvGrpSpPr>
          <p:cNvPr id="68" name="Group 58"/>
          <p:cNvGrpSpPr/>
          <p:nvPr/>
        </p:nvGrpSpPr>
        <p:grpSpPr>
          <a:xfrm>
            <a:off x="4777715" y="2360959"/>
            <a:ext cx="365760" cy="118872"/>
            <a:chOff x="2796702" y="4783077"/>
            <a:chExt cx="274320" cy="118872"/>
          </a:xfrm>
          <a:solidFill>
            <a:srgbClr val="002E6D"/>
          </a:solidFill>
        </p:grpSpPr>
        <p:sp>
          <p:nvSpPr>
            <p:cNvPr id="72" name="Oval 59"/>
            <p:cNvSpPr>
              <a:spLocks noChangeAspect="1"/>
            </p:cNvSpPr>
            <p:nvPr/>
          </p:nvSpPr>
          <p:spPr bwMode="auto">
            <a:xfrm>
              <a:off x="2884802" y="4783077"/>
              <a:ext cx="89154" cy="118872"/>
            </a:xfrm>
            <a:prstGeom prst="ellipse">
              <a:avLst/>
            </a:prstGeom>
            <a:grpFill/>
            <a:ln w="9525" cap="flat" cmpd="sng" algn="ctr">
              <a:solidFill>
                <a:srgbClr val="20366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25000"/>
                </a:spcAft>
                <a:buClrTx/>
                <a:buSzTx/>
                <a:buFontTx/>
                <a:buChar char="•"/>
                <a:defRPr/>
              </a:pPr>
              <a:endParaRPr kumimoji="0" lang="en-US" sz="1200" b="1" i="0" u="none" strike="noStrike" kern="0" cap="none" spc="0" normalizeH="0" baseline="-2500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73" name="Freeform 36"/>
            <p:cNvSpPr/>
            <p:nvPr/>
          </p:nvSpPr>
          <p:spPr bwMode="auto">
            <a:xfrm>
              <a:off x="2796702" y="4842513"/>
              <a:ext cx="274320" cy="0"/>
            </a:xfrm>
            <a:custGeom>
              <a:avLst/>
              <a:gdLst>
                <a:gd name="connsiteX0" fmla="*/ 0 w 447472"/>
                <a:gd name="connsiteY0" fmla="*/ 0 h 0"/>
                <a:gd name="connsiteX1" fmla="*/ 447472 w 447472"/>
                <a:gd name="connsiteY1" fmla="*/ 0 h 0"/>
              </a:gdLst>
              <a:ahLst/>
              <a:cxnLst>
                <a:cxn ang="0">
                  <a:pos x="connsiteX0" y="connsiteY0"/>
                </a:cxn>
                <a:cxn ang="0">
                  <a:pos x="connsiteX1" y="connsiteY1"/>
                </a:cxn>
              </a:cxnLst>
              <a:rect l="l" t="t" r="r" b="b"/>
              <a:pathLst>
                <a:path w="447472">
                  <a:moveTo>
                    <a:pt x="0" y="0"/>
                  </a:moveTo>
                  <a:lnTo>
                    <a:pt x="447472" y="0"/>
                  </a:lnTo>
                </a:path>
              </a:pathLst>
            </a:custGeom>
            <a:grpFill/>
            <a:ln w="31750" cap="flat" cmpd="sng" algn="ctr">
              <a:solidFill>
                <a:srgbClr val="002E6D"/>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25000"/>
                </a:spcAft>
                <a:buClrTx/>
                <a:buSzTx/>
                <a:buFontTx/>
                <a:buChar char="•"/>
                <a:defRPr/>
              </a:pPr>
              <a:endParaRPr kumimoji="0" lang="en-US" sz="1200" b="1" i="0" u="none" strike="noStrike" kern="0" cap="none" spc="0" normalizeH="0" baseline="-2500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sp>
        <p:nvSpPr>
          <p:cNvPr id="69" name="Oval 62"/>
          <p:cNvSpPr>
            <a:spLocks noChangeAspect="1"/>
          </p:cNvSpPr>
          <p:nvPr/>
        </p:nvSpPr>
        <p:spPr bwMode="auto">
          <a:xfrm>
            <a:off x="4895182" y="2766319"/>
            <a:ext cx="118872" cy="118872"/>
          </a:xfrm>
          <a:prstGeom prst="ellips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25000"/>
              </a:spcAft>
              <a:buClrTx/>
              <a:buSzTx/>
              <a:buFontTx/>
              <a:buChar char="•"/>
              <a:defRPr/>
            </a:pPr>
            <a:endParaRPr kumimoji="0" lang="en-US" sz="1200" b="1" i="0" u="none" strike="noStrike" kern="0" cap="none" spc="0" normalizeH="0" baseline="-2500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70" name="Freeform 38"/>
          <p:cNvSpPr/>
          <p:nvPr/>
        </p:nvSpPr>
        <p:spPr bwMode="auto">
          <a:xfrm>
            <a:off x="4777715" y="2825755"/>
            <a:ext cx="365760" cy="0"/>
          </a:xfrm>
          <a:custGeom>
            <a:avLst/>
            <a:gdLst>
              <a:gd name="connsiteX0" fmla="*/ 0 w 447472"/>
              <a:gd name="connsiteY0" fmla="*/ 0 h 0"/>
              <a:gd name="connsiteX1" fmla="*/ 447472 w 447472"/>
              <a:gd name="connsiteY1" fmla="*/ 0 h 0"/>
            </a:gdLst>
            <a:ahLst/>
            <a:cxnLst>
              <a:cxn ang="0">
                <a:pos x="connsiteX0" y="connsiteY0"/>
              </a:cxn>
              <a:cxn ang="0">
                <a:pos x="connsiteX1" y="connsiteY1"/>
              </a:cxn>
            </a:cxnLst>
            <a:rect l="l" t="t" r="r" b="b"/>
            <a:pathLst>
              <a:path w="447472">
                <a:moveTo>
                  <a:pt x="0" y="0"/>
                </a:moveTo>
                <a:lnTo>
                  <a:pt x="447472" y="0"/>
                </a:lnTo>
              </a:path>
            </a:pathLst>
          </a:custGeom>
          <a:noFill/>
          <a:ln w="317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25000"/>
              </a:spcAft>
              <a:buClrTx/>
              <a:buSzTx/>
              <a:buFontTx/>
              <a:buChar char="•"/>
              <a:defRPr/>
            </a:pPr>
            <a:endParaRPr kumimoji="0" lang="en-US" sz="1200" b="1" i="0" u="none" strike="noStrike" kern="0" cap="none" spc="0" normalizeH="0" baseline="-2500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71" name="TextBox 64"/>
          <p:cNvSpPr txBox="1"/>
          <p:nvPr/>
        </p:nvSpPr>
        <p:spPr>
          <a:xfrm>
            <a:off x="5160532" y="2688359"/>
            <a:ext cx="1221809" cy="276999"/>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TDF</a:t>
            </a:r>
            <a:r>
              <a:rPr kumimoji="0" lang="zh-CN" altLang="en-US"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a:t>
            </a:r>
            <a:r>
              <a:rPr kumimoji="0" lang="en-US" altLang="zh-CN"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n=178</a:t>
            </a:r>
            <a:r>
              <a:rPr kumimoji="0" lang="zh-CN" altLang="en-US"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a:t>
            </a:r>
            <a:endParaRPr kumimoji="0" lang="en-US"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77190"/>
            <a:ext cx="10748645" cy="749300"/>
          </a:xfrm>
        </p:spPr>
        <p:txBody>
          <a:bodyPr>
            <a:noAutofit/>
          </a:bodyPr>
          <a:lstStyle/>
          <a:p>
            <a:r>
              <a:rPr lang="zh-CN" altLang="en-US" sz="2400" dirty="0">
                <a:solidFill>
                  <a:srgbClr val="002E6D"/>
                </a:solidFill>
                <a:latin typeface="+mj-ea"/>
                <a:cs typeface="+mn-ea"/>
                <a:sym typeface="+mn-lt"/>
              </a:rPr>
              <a:t>4018 研究：TDF转换为韦立得®</a:t>
            </a:r>
            <a:r>
              <a:rPr lang="zh-CN" altLang="en-US" sz="1200" b="0" dirty="0">
                <a:solidFill>
                  <a:srgbClr val="002E6D"/>
                </a:solidFill>
                <a:effectLst>
                  <a:outerShdw blurRad="38100" dist="38100" dir="2700000" algn="tl">
                    <a:srgbClr val="000000">
                      <a:alpha val="43137"/>
                    </a:srgbClr>
                  </a:outerShdw>
                </a:effectLst>
                <a:latin typeface="+mj-ea"/>
                <a:cs typeface="+mj-ea"/>
                <a:sym typeface="+mn-lt"/>
              </a:rPr>
              <a:t>（丙酚替诺福韦片）</a:t>
            </a:r>
            <a:r>
              <a:rPr lang="zh-CN" altLang="en-US" sz="2400" dirty="0">
                <a:solidFill>
                  <a:srgbClr val="002E6D"/>
                </a:solidFill>
                <a:latin typeface="+mj-ea"/>
                <a:cs typeface="+mn-ea"/>
                <a:sym typeface="+mn-lt"/>
              </a:rPr>
              <a:t>治疗48周后，肾小管功能显著改善</a:t>
            </a:r>
            <a:endParaRPr lang="zh-CN" altLang="en-US" sz="2400" dirty="0">
              <a:solidFill>
                <a:srgbClr val="002E6D"/>
              </a:solidFill>
              <a:latin typeface="+mj-ea"/>
              <a:cs typeface="+mn-ea"/>
              <a:sym typeface="+mn-lt"/>
            </a:endParaRPr>
          </a:p>
        </p:txBody>
      </p:sp>
      <p:sp>
        <p:nvSpPr>
          <p:cNvPr id="6" name="内容占位符 5"/>
          <p:cNvSpPr>
            <a:spLocks noGrp="1"/>
          </p:cNvSpPr>
          <p:nvPr>
            <p:ph idx="1"/>
          </p:nvPr>
        </p:nvSpPr>
        <p:spPr>
          <a:xfrm>
            <a:off x="838200" y="1485901"/>
            <a:ext cx="2729461" cy="4533900"/>
          </a:xfrm>
          <a:solidFill>
            <a:srgbClr val="203661">
              <a:alpha val="5000"/>
            </a:srgbClr>
          </a:solidFill>
        </p:spPr>
        <p:txBody>
          <a:bodyPr>
            <a:normAutofit/>
          </a:bodyPr>
          <a:lstStyle/>
          <a:p>
            <a:pPr marL="0" indent="0" algn="l">
              <a:buNone/>
            </a:pPr>
            <a:r>
              <a:rPr lang="en-US" altLang="zh-CN" sz="1400" dirty="0">
                <a:cs typeface="+mn-ea"/>
                <a:sym typeface="+mn-lt"/>
              </a:rPr>
              <a:t>4018</a:t>
            </a:r>
            <a:r>
              <a:rPr lang="zh-CN" altLang="en-US" sz="1400" dirty="0">
                <a:cs typeface="+mn-ea"/>
                <a:sym typeface="+mn-lt"/>
              </a:rPr>
              <a:t>研究：一项多中心、随机、双盲、非劣效性的</a:t>
            </a:r>
            <a:r>
              <a:rPr lang="en-US" altLang="zh-CN" sz="1400" dirty="0">
                <a:cs typeface="+mn-ea"/>
                <a:sym typeface="+mn-lt"/>
              </a:rPr>
              <a:t>III</a:t>
            </a:r>
            <a:r>
              <a:rPr lang="zh-CN" altLang="en-US" sz="1400" dirty="0">
                <a:cs typeface="+mn-ea"/>
                <a:sym typeface="+mn-lt"/>
              </a:rPr>
              <a:t>期试验，纳入了</a:t>
            </a:r>
            <a:r>
              <a:rPr lang="en-US" altLang="zh-CN" sz="1400" dirty="0">
                <a:cs typeface="+mn-ea"/>
                <a:sym typeface="+mn-lt"/>
              </a:rPr>
              <a:t>488</a:t>
            </a:r>
            <a:r>
              <a:rPr lang="zh-CN" altLang="en-US" sz="1400" dirty="0">
                <a:cs typeface="+mn-ea"/>
                <a:sym typeface="+mn-lt"/>
              </a:rPr>
              <a:t>例既往接受</a:t>
            </a:r>
            <a:r>
              <a:rPr lang="en-US" altLang="zh-CN" sz="1400" dirty="0">
                <a:cs typeface="+mn-ea"/>
                <a:sym typeface="+mn-lt"/>
              </a:rPr>
              <a:t>TDF</a:t>
            </a:r>
            <a:r>
              <a:rPr lang="zh-CN" altLang="en-US" sz="1400" dirty="0">
                <a:cs typeface="+mn-ea"/>
                <a:sym typeface="+mn-lt"/>
              </a:rPr>
              <a:t>治疗≥</a:t>
            </a:r>
            <a:r>
              <a:rPr lang="en-US" altLang="zh-CN" sz="1400" dirty="0">
                <a:cs typeface="+mn-ea"/>
                <a:sym typeface="+mn-lt"/>
              </a:rPr>
              <a:t>48</a:t>
            </a:r>
            <a:r>
              <a:rPr lang="zh-CN" altLang="en-US" sz="1400" dirty="0">
                <a:cs typeface="+mn-ea"/>
                <a:sym typeface="+mn-lt"/>
              </a:rPr>
              <a:t>周，病毒抑制的</a:t>
            </a:r>
            <a:r>
              <a:rPr lang="en-US" altLang="zh-CN" sz="1400" dirty="0">
                <a:cs typeface="+mn-ea"/>
                <a:sym typeface="+mn-lt"/>
              </a:rPr>
              <a:t>CHB</a:t>
            </a:r>
            <a:r>
              <a:rPr lang="zh-CN" altLang="en-US" sz="1400" dirty="0">
                <a:cs typeface="+mn-ea"/>
                <a:sym typeface="+mn-lt"/>
              </a:rPr>
              <a:t>患者，按</a:t>
            </a:r>
            <a:r>
              <a:rPr lang="en-US" altLang="zh-CN" sz="1400" dirty="0">
                <a:cs typeface="+mn-ea"/>
                <a:sym typeface="+mn-lt"/>
              </a:rPr>
              <a:t>1:1</a:t>
            </a:r>
            <a:r>
              <a:rPr lang="zh-CN" altLang="en-US" sz="1400" dirty="0">
                <a:cs typeface="+mn-ea"/>
                <a:sym typeface="+mn-lt"/>
              </a:rPr>
              <a:t>随机分组转换</a:t>
            </a:r>
            <a:r>
              <a:rPr lang="en-US" altLang="zh-CN" sz="1400" dirty="0">
                <a:cs typeface="+mn-ea"/>
                <a:sym typeface="+mn-lt"/>
              </a:rPr>
              <a:t>TAF</a:t>
            </a:r>
            <a:r>
              <a:rPr lang="zh-CN" altLang="en-US" sz="1400" dirty="0">
                <a:cs typeface="+mn-ea"/>
                <a:sym typeface="+mn-lt"/>
              </a:rPr>
              <a:t>或继续</a:t>
            </a:r>
            <a:r>
              <a:rPr lang="en-US" altLang="zh-CN" sz="1400" dirty="0">
                <a:cs typeface="+mn-ea"/>
                <a:sym typeface="+mn-lt"/>
              </a:rPr>
              <a:t>TDF</a:t>
            </a:r>
            <a:r>
              <a:rPr lang="zh-CN" altLang="en-US" sz="1400" dirty="0">
                <a:cs typeface="+mn-ea"/>
                <a:sym typeface="+mn-lt"/>
              </a:rPr>
              <a:t>治疗</a:t>
            </a:r>
            <a:r>
              <a:rPr lang="en-US" altLang="zh-CN" sz="1400" dirty="0">
                <a:cs typeface="+mn-ea"/>
                <a:sym typeface="+mn-lt"/>
              </a:rPr>
              <a:t>48</a:t>
            </a:r>
            <a:r>
              <a:rPr lang="zh-CN" altLang="en-US" sz="1400" dirty="0">
                <a:cs typeface="+mn-ea"/>
                <a:sym typeface="+mn-lt"/>
              </a:rPr>
              <a:t>周。评估其肾脏（</a:t>
            </a:r>
            <a:r>
              <a:rPr lang="en-US" altLang="zh-CN" sz="1400" dirty="0">
                <a:cs typeface="+mn-ea"/>
                <a:sym typeface="+mn-lt"/>
              </a:rPr>
              <a:t> </a:t>
            </a:r>
            <a:r>
              <a:rPr lang="en-US" altLang="zh-CN" sz="1400" dirty="0" err="1">
                <a:cs typeface="+mn-ea"/>
                <a:sym typeface="+mn-lt"/>
              </a:rPr>
              <a:t>eGFR</a:t>
            </a:r>
            <a:r>
              <a:rPr lang="en-US" altLang="zh-CN" sz="1400" baseline="-25000" dirty="0" err="1">
                <a:cs typeface="+mn-ea"/>
                <a:sym typeface="+mn-lt"/>
              </a:rPr>
              <a:t>CG</a:t>
            </a:r>
            <a:r>
              <a:rPr lang="en-US" altLang="zh-CN" sz="1400" dirty="0">
                <a:cs typeface="+mn-ea"/>
                <a:sym typeface="+mn-lt"/>
              </a:rPr>
              <a:t> </a:t>
            </a:r>
            <a:r>
              <a:rPr lang="zh-CN" altLang="en-US" sz="1400" dirty="0">
                <a:cs typeface="+mn-ea"/>
                <a:sym typeface="+mn-lt"/>
              </a:rPr>
              <a:t>和肾小管功能的尿液标记物）和骨骼（臀部，脊柱的骨密度和骨转换的血清学标记物）安全性指标的变化，以及抗病有效性效（</a:t>
            </a:r>
            <a:r>
              <a:rPr lang="en-US" altLang="zh-CN" sz="1400" dirty="0">
                <a:cs typeface="+mn-ea"/>
                <a:sym typeface="+mn-lt"/>
              </a:rPr>
              <a:t>HBVDNA&lt;20 IU/mL</a:t>
            </a:r>
            <a:r>
              <a:rPr lang="zh-CN" altLang="en-US" sz="1400" dirty="0">
                <a:cs typeface="+mn-ea"/>
                <a:sym typeface="+mn-lt"/>
              </a:rPr>
              <a:t>；</a:t>
            </a:r>
            <a:r>
              <a:rPr lang="en-US" altLang="zh-CN" sz="1400" dirty="0">
                <a:cs typeface="+mn-ea"/>
                <a:sym typeface="+mn-lt"/>
              </a:rPr>
              <a:t>ALT</a:t>
            </a:r>
            <a:r>
              <a:rPr lang="zh-CN" altLang="en-US" sz="1400" dirty="0">
                <a:cs typeface="+mn-ea"/>
                <a:sym typeface="+mn-lt"/>
              </a:rPr>
              <a:t>复常率）。</a:t>
            </a:r>
            <a:endParaRPr lang="en-US" altLang="zh-CN" sz="1400" dirty="0">
              <a:cs typeface="+mn-ea"/>
              <a:sym typeface="+mn-lt"/>
            </a:endParaRPr>
          </a:p>
        </p:txBody>
      </p:sp>
      <p:sp>
        <p:nvSpPr>
          <p:cNvPr id="4" name="文本占位符 3"/>
          <p:cNvSpPr>
            <a:spLocks noGrp="1"/>
          </p:cNvSpPr>
          <p:nvPr>
            <p:ph sz="quarter" idx="10"/>
          </p:nvPr>
        </p:nvSpPr>
        <p:spPr/>
        <p:txBody>
          <a:bodyPr>
            <a:normAutofit/>
          </a:bodyPr>
          <a:lstStyle/>
          <a:p>
            <a:r>
              <a:rPr lang="en-US" altLang="zh-CN" dirty="0">
                <a:cs typeface="+mn-ea"/>
                <a:sym typeface="+mn-lt"/>
              </a:rPr>
              <a:t>Pietro </a:t>
            </a:r>
            <a:r>
              <a:rPr lang="en-US" altLang="zh-CN" dirty="0" err="1">
                <a:cs typeface="+mn-ea"/>
                <a:sym typeface="+mn-lt"/>
              </a:rPr>
              <a:t>Lampertico</a:t>
            </a:r>
            <a:r>
              <a:rPr lang="en-US" altLang="zh-CN" dirty="0">
                <a:cs typeface="+mn-ea"/>
                <a:sym typeface="+mn-lt"/>
              </a:rPr>
              <a:t>,  et al. Lancet Gastroenterol </a:t>
            </a:r>
            <a:r>
              <a:rPr lang="en-US" altLang="zh-CN" dirty="0" err="1">
                <a:cs typeface="+mn-ea"/>
                <a:sym typeface="+mn-lt"/>
              </a:rPr>
              <a:t>Hepatol</a:t>
            </a:r>
            <a:r>
              <a:rPr lang="en-US" altLang="zh-CN" dirty="0">
                <a:cs typeface="+mn-ea"/>
                <a:sym typeface="+mn-lt"/>
              </a:rPr>
              <a:t>. 2020. [</a:t>
            </a:r>
            <a:r>
              <a:rPr lang="en-US" altLang="zh-CN" dirty="0" err="1">
                <a:cs typeface="+mn-ea"/>
                <a:sym typeface="+mn-lt"/>
              </a:rPr>
              <a:t>Epub</a:t>
            </a:r>
            <a:r>
              <a:rPr lang="en-US" altLang="zh-CN" dirty="0">
                <a:cs typeface="+mn-ea"/>
                <a:sym typeface="+mn-lt"/>
              </a:rPr>
              <a:t> ahead of print]. Supplementary Material</a:t>
            </a:r>
            <a:endParaRPr lang="en-US" altLang="zh-CN" dirty="0">
              <a:cs typeface="+mn-ea"/>
              <a:sym typeface="+mn-lt"/>
            </a:endParaRPr>
          </a:p>
        </p:txBody>
      </p:sp>
      <p:sp>
        <p:nvSpPr>
          <p:cNvPr id="47" name="Rectangle 29"/>
          <p:cNvSpPr>
            <a:spLocks noChangeArrowheads="1"/>
          </p:cNvSpPr>
          <p:nvPr/>
        </p:nvSpPr>
        <p:spPr bwMode="auto">
          <a:xfrm>
            <a:off x="4785614" y="5618542"/>
            <a:ext cx="6801051" cy="2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7" tIns="34289" rIns="68567" bIns="34289">
            <a:spAutoFit/>
          </a:bodyPr>
          <a:lstStyle>
            <a:lvl1pPr defTabSz="457200" eaLnBrk="0" hangingPunct="0">
              <a:lnSpc>
                <a:spcPct val="120000"/>
              </a:lnSpc>
              <a:spcBef>
                <a:spcPts val="1200"/>
              </a:spcBef>
              <a:buFont typeface="Arial" panose="020B0604020202020204" pitchFamily="34" charset="0"/>
              <a:buChar char="•"/>
              <a:defRPr sz="3200" b="1">
                <a:solidFill>
                  <a:schemeClr val="bg2"/>
                </a:solidFill>
                <a:latin typeface="Arial" panose="020B0604020202020204" pitchFamily="34" charset="0"/>
              </a:defRPr>
            </a:lvl1pPr>
            <a:lvl2pPr marL="182880" indent="-182880" defTabSz="457200" eaLnBrk="0" hangingPunct="0">
              <a:spcBef>
                <a:spcPts val="400"/>
              </a:spcBef>
              <a:spcAft>
                <a:spcPts val="400"/>
              </a:spcAft>
              <a:buClr>
                <a:schemeClr val="tx2"/>
              </a:buClr>
              <a:buFont typeface="Arial" panose="020B0604020202020204" pitchFamily="34" charset="0"/>
              <a:buChar char="•"/>
              <a:defRPr sz="1500">
                <a:solidFill>
                  <a:schemeClr val="tx1"/>
                </a:solidFill>
                <a:latin typeface="Arial" panose="020B0604020202020204" pitchFamily="34" charset="0"/>
              </a:defRPr>
            </a:lvl2pPr>
            <a:lvl3pPr marL="365125" indent="-182880" defTabSz="457200" eaLnBrk="0" hangingPunct="0">
              <a:spcBef>
                <a:spcPts val="400"/>
              </a:spcBef>
              <a:spcAft>
                <a:spcPts val="400"/>
              </a:spcAft>
              <a:buFont typeface="Arial" panose="020B0604020202020204" pitchFamily="34" charset="0"/>
              <a:buChar char="–"/>
              <a:defRPr sz="1500">
                <a:solidFill>
                  <a:schemeClr val="tx1"/>
                </a:solidFill>
                <a:latin typeface="Arial" panose="020B0604020202020204" pitchFamily="34" charset="0"/>
              </a:defRPr>
            </a:lvl3pPr>
            <a:lvl4pPr marL="548005" indent="-182880" defTabSz="457200" eaLnBrk="0"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4pPr>
            <a:lvl5pPr marL="730250" indent="-182880" defTabSz="457200" eaLnBrk="0"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5pPr>
            <a:lvl6pPr marL="1187450" indent="-182880" defTabSz="4572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6pPr>
            <a:lvl7pPr marL="1644650" indent="-182880" defTabSz="4572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7pPr>
            <a:lvl8pPr marL="2101850" indent="-182880" defTabSz="4572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8pPr>
            <a:lvl9pPr marL="2559050" indent="-182880" defTabSz="457200" eaLnBrk="0" fontAlgn="base" hangingPunct="0">
              <a:spcBef>
                <a:spcPts val="400"/>
              </a:spcBef>
              <a:spcAft>
                <a:spcPts val="400"/>
              </a:spcAft>
              <a:buFont typeface="Arial" panose="020B0604020202020204" pitchFamily="34" charset="0"/>
              <a:buChar char="–"/>
              <a:defRPr sz="13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URCR</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：尿蛋白</a:t>
            </a:r>
            <a:r>
              <a:rPr kumimoji="0" lang="en-US"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/Cr</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比值；</a:t>
            </a:r>
            <a:r>
              <a:rPr kumimoji="0" lang="en-US"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 UACR</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：尿白蛋白</a:t>
            </a:r>
            <a:r>
              <a:rPr kumimoji="0" lang="en-US"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/Cr</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比值；</a:t>
            </a:r>
            <a:r>
              <a:rPr kumimoji="0" lang="en-US"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 RBP</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：视黄醇结合蛋白；</a:t>
            </a:r>
            <a:r>
              <a:rPr kumimoji="0" lang="en-US"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 β</a:t>
            </a:r>
            <a:r>
              <a:rPr kumimoji="0" lang="en-US" altLang="zh-CN" sz="1400" b="0" i="0" u="none" strike="noStrike" kern="1200" cap="none" spc="0" normalizeH="0" baseline="-2500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2</a:t>
            </a:r>
            <a:r>
              <a:rPr kumimoji="0" lang="en-US"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M</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a:t>
            </a:r>
            <a:r>
              <a:rPr kumimoji="0" lang="en-US"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β2</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ea"/>
                <a:sym typeface="+mn-lt"/>
              </a:rPr>
              <a:t>微球蛋白；</a:t>
            </a:r>
            <a:endParaRPr kumimoji="0" lang="en-GB"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22" name="矩形 21"/>
          <p:cNvSpPr/>
          <p:nvPr/>
        </p:nvSpPr>
        <p:spPr>
          <a:xfrm>
            <a:off x="11407698" y="19050"/>
            <a:ext cx="784302" cy="492579"/>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48</a:t>
            </a: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周</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nvGrpSpPr>
          <p:cNvPr id="5" name="组合 4"/>
          <p:cNvGrpSpPr/>
          <p:nvPr/>
        </p:nvGrpSpPr>
        <p:grpSpPr>
          <a:xfrm>
            <a:off x="3873502" y="1345177"/>
            <a:ext cx="7713163" cy="4067440"/>
            <a:chOff x="520700" y="2454065"/>
            <a:chExt cx="7713163" cy="2800261"/>
          </a:xfrm>
        </p:grpSpPr>
        <p:grpSp>
          <p:nvGrpSpPr>
            <p:cNvPr id="7" name="组合 6"/>
            <p:cNvGrpSpPr/>
            <p:nvPr/>
          </p:nvGrpSpPr>
          <p:grpSpPr>
            <a:xfrm>
              <a:off x="520700" y="2454065"/>
              <a:ext cx="7713163" cy="2791790"/>
              <a:chOff x="520700" y="2454065"/>
              <a:chExt cx="7713163" cy="2791790"/>
            </a:xfrm>
          </p:grpSpPr>
          <p:graphicFrame>
            <p:nvGraphicFramePr>
              <p:cNvPr id="8" name="图表 7"/>
              <p:cNvGraphicFramePr/>
              <p:nvPr/>
            </p:nvGraphicFramePr>
            <p:xfrm>
              <a:off x="520700" y="2454065"/>
              <a:ext cx="7713163" cy="2791790"/>
            </p:xfrm>
            <a:graphic>
              <a:graphicData uri="http://schemas.openxmlformats.org/drawingml/2006/chart">
                <c:chart xmlns:c="http://schemas.openxmlformats.org/drawingml/2006/chart" xmlns:r="http://schemas.openxmlformats.org/officeDocument/2006/relationships" r:id="rId1"/>
              </a:graphicData>
            </a:graphic>
          </p:graphicFrame>
          <p:pic>
            <p:nvPicPr>
              <p:cNvPr id="9" name="图片 8"/>
              <p:cNvPicPr preferRelativeResize="0"/>
              <p:nvPr/>
            </p:nvPicPr>
            <p:blipFill>
              <a:blip r:embed="rId2"/>
              <a:stretch>
                <a:fillRect/>
              </a:stretch>
            </p:blipFill>
            <p:spPr>
              <a:xfrm>
                <a:off x="1720893" y="3849960"/>
                <a:ext cx="199140" cy="828000"/>
              </a:xfrm>
              <a:prstGeom prst="rect">
                <a:avLst/>
              </a:prstGeom>
            </p:spPr>
          </p:pic>
          <p:pic>
            <p:nvPicPr>
              <p:cNvPr id="10" name="图片 9"/>
              <p:cNvPicPr preferRelativeResize="0"/>
              <p:nvPr/>
            </p:nvPicPr>
            <p:blipFill>
              <a:blip r:embed="rId2"/>
              <a:stretch>
                <a:fillRect/>
              </a:stretch>
            </p:blipFill>
            <p:spPr>
              <a:xfrm>
                <a:off x="2374943" y="3608660"/>
                <a:ext cx="199140" cy="900000"/>
              </a:xfrm>
              <a:prstGeom prst="rect">
                <a:avLst/>
              </a:prstGeom>
            </p:spPr>
          </p:pic>
          <p:pic>
            <p:nvPicPr>
              <p:cNvPr id="11" name="图片 10"/>
              <p:cNvPicPr preferRelativeResize="0"/>
              <p:nvPr/>
            </p:nvPicPr>
            <p:blipFill>
              <a:blip r:embed="rId2"/>
              <a:stretch>
                <a:fillRect/>
              </a:stretch>
            </p:blipFill>
            <p:spPr>
              <a:xfrm>
                <a:off x="3431945" y="3778094"/>
                <a:ext cx="199140" cy="720000"/>
              </a:xfrm>
              <a:prstGeom prst="rect">
                <a:avLst/>
              </a:prstGeom>
            </p:spPr>
          </p:pic>
          <p:pic>
            <p:nvPicPr>
              <p:cNvPr id="12" name="图片 11"/>
              <p:cNvPicPr preferRelativeResize="0"/>
              <p:nvPr/>
            </p:nvPicPr>
            <p:blipFill>
              <a:blip r:embed="rId2"/>
              <a:stretch>
                <a:fillRect/>
              </a:stretch>
            </p:blipFill>
            <p:spPr>
              <a:xfrm>
                <a:off x="4091873" y="3608660"/>
                <a:ext cx="199140" cy="828000"/>
              </a:xfrm>
              <a:prstGeom prst="rect">
                <a:avLst/>
              </a:prstGeom>
            </p:spPr>
          </p:pic>
          <p:pic>
            <p:nvPicPr>
              <p:cNvPr id="13" name="图片 12"/>
              <p:cNvPicPr preferRelativeResize="0"/>
              <p:nvPr/>
            </p:nvPicPr>
            <p:blipFill>
              <a:blip r:embed="rId2"/>
              <a:stretch>
                <a:fillRect/>
              </a:stretch>
            </p:blipFill>
            <p:spPr>
              <a:xfrm>
                <a:off x="5142997" y="3986794"/>
                <a:ext cx="199140" cy="684000"/>
              </a:xfrm>
              <a:prstGeom prst="rect">
                <a:avLst/>
              </a:prstGeom>
            </p:spPr>
          </p:pic>
          <p:pic>
            <p:nvPicPr>
              <p:cNvPr id="14" name="图片 13"/>
              <p:cNvPicPr preferRelativeResize="0"/>
              <p:nvPr/>
            </p:nvPicPr>
            <p:blipFill>
              <a:blip r:embed="rId2"/>
              <a:stretch>
                <a:fillRect/>
              </a:stretch>
            </p:blipFill>
            <p:spPr>
              <a:xfrm>
                <a:off x="5797047" y="3385454"/>
                <a:ext cx="199140" cy="1080000"/>
              </a:xfrm>
              <a:prstGeom prst="rect">
                <a:avLst/>
              </a:prstGeom>
            </p:spPr>
          </p:pic>
          <p:pic>
            <p:nvPicPr>
              <p:cNvPr id="15" name="图片 14"/>
              <p:cNvPicPr preferRelativeResize="0"/>
              <p:nvPr/>
            </p:nvPicPr>
            <p:blipFill>
              <a:blip r:embed="rId2"/>
              <a:stretch>
                <a:fillRect/>
              </a:stretch>
            </p:blipFill>
            <p:spPr>
              <a:xfrm>
                <a:off x="6848171" y="4155272"/>
                <a:ext cx="199140" cy="684000"/>
              </a:xfrm>
              <a:prstGeom prst="rect">
                <a:avLst/>
              </a:prstGeom>
            </p:spPr>
          </p:pic>
          <p:pic>
            <p:nvPicPr>
              <p:cNvPr id="16" name="图片 15"/>
              <p:cNvPicPr preferRelativeResize="0"/>
              <p:nvPr/>
            </p:nvPicPr>
            <p:blipFill>
              <a:blip r:embed="rId2"/>
              <a:stretch>
                <a:fillRect/>
              </a:stretch>
            </p:blipFill>
            <p:spPr>
              <a:xfrm>
                <a:off x="7472301" y="3302794"/>
                <a:ext cx="199140" cy="1296000"/>
              </a:xfrm>
              <a:prstGeom prst="rect">
                <a:avLst/>
              </a:prstGeom>
            </p:spPr>
          </p:pic>
          <p:sp>
            <p:nvSpPr>
              <p:cNvPr id="17" name="文本框 16"/>
              <p:cNvSpPr txBox="1"/>
              <p:nvPr/>
            </p:nvSpPr>
            <p:spPr>
              <a:xfrm>
                <a:off x="1823694" y="3032223"/>
                <a:ext cx="650819" cy="133491"/>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p=0.001</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18" name="文本框 17"/>
              <p:cNvSpPr txBox="1"/>
              <p:nvPr/>
            </p:nvSpPr>
            <p:spPr>
              <a:xfrm>
                <a:off x="3529528" y="3032223"/>
                <a:ext cx="650819" cy="133491"/>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p=0.070</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19" name="文本框 18"/>
              <p:cNvSpPr txBox="1"/>
              <p:nvPr/>
            </p:nvSpPr>
            <p:spPr>
              <a:xfrm>
                <a:off x="5230876" y="3032223"/>
                <a:ext cx="671659" cy="133491"/>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P&lt;0.001</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20" name="文本框 19"/>
              <p:cNvSpPr txBox="1"/>
              <p:nvPr/>
            </p:nvSpPr>
            <p:spPr>
              <a:xfrm>
                <a:off x="6880875" y="3016800"/>
                <a:ext cx="671659" cy="133491"/>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P&lt;0.001</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grpSp>
        <p:sp>
          <p:nvSpPr>
            <p:cNvPr id="21" name="文本框 20"/>
            <p:cNvSpPr txBox="1"/>
            <p:nvPr/>
          </p:nvSpPr>
          <p:spPr>
            <a:xfrm>
              <a:off x="2358837" y="5101764"/>
              <a:ext cx="4688474" cy="152562"/>
            </a:xfrm>
            <a:prstGeom prst="rect">
              <a:avLst/>
            </a:prstGeom>
            <a:noFill/>
            <a:ln>
              <a:noFill/>
            </a:ln>
          </p:spPr>
          <p:txBody>
            <a:bodyPr wrap="squar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图：整体队列基线和</a:t>
              </a:r>
              <a:r>
                <a:rPr kumimoji="0" lang="en-US" altLang="zh-CN" sz="16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48</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周蛋白尿定量标志物的变化</a:t>
              </a:r>
              <a:endParaRPr kumimoji="0" lang="zh-CN" altLang="en-US" sz="1600" b="1" i="0" u="none" strike="noStrike" kern="1200" cap="none" spc="0" normalizeH="0" baseline="3000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190"/>
            <a:ext cx="10339705" cy="749300"/>
          </a:xfrm>
        </p:spPr>
        <p:txBody>
          <a:bodyPr>
            <a:normAutofit fontScale="90000"/>
          </a:bodyPr>
          <a:lstStyle/>
          <a:p>
            <a:r>
              <a:rPr lang="en-US" altLang="zh-CN" sz="2665"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96</a:t>
            </a:r>
            <a:r>
              <a:rPr lang="zh-CN" altLang="en-US" sz="2665"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周肾功能安全性数据：由</a:t>
            </a:r>
            <a:r>
              <a:rPr lang="en-US" altLang="zh-CN" sz="2665"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TDF</a:t>
            </a:r>
            <a:r>
              <a:rPr lang="zh-CN" altLang="en-US" sz="2665"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转换为</a:t>
            </a:r>
            <a:r>
              <a:rPr lang="en-US" altLang="zh-CN" sz="2665"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TAF</a:t>
            </a:r>
            <a:r>
              <a:rPr lang="zh-CN" altLang="en-US" sz="2665" dirty="0">
                <a:solidFill>
                  <a:srgbClr val="002E6D"/>
                </a:solidFill>
                <a:latin typeface="微软雅黑" panose="020B0503020204020204" pitchFamily="34" charset="-122"/>
                <a:ea typeface="微软雅黑" panose="020B0503020204020204" pitchFamily="34" charset="-122"/>
                <a:cs typeface="微软雅黑" panose="020B0503020204020204" pitchFamily="34" charset="-122"/>
                <a:sym typeface="+mn-lt"/>
              </a:rPr>
              <a:t>后，患者肾功能得到改善并得以维持</a:t>
            </a:r>
            <a:br>
              <a:rPr lang="zh-CN" altLang="en-US" dirty="0">
                <a:latin typeface="+mn-lt"/>
                <a:ea typeface="+mn-ea"/>
                <a:cs typeface="+mn-ea"/>
                <a:sym typeface="+mn-lt"/>
              </a:rPr>
            </a:br>
            <a:endParaRPr lang="en-SG" dirty="0">
              <a:latin typeface="+mn-lt"/>
              <a:ea typeface="+mn-ea"/>
              <a:cs typeface="+mn-ea"/>
              <a:sym typeface="+mn-lt"/>
            </a:endParaRPr>
          </a:p>
        </p:txBody>
      </p:sp>
      <p:sp>
        <p:nvSpPr>
          <p:cNvPr id="4" name="Content Placeholder 3"/>
          <p:cNvSpPr>
            <a:spLocks noGrp="1"/>
          </p:cNvSpPr>
          <p:nvPr>
            <p:ph idx="1"/>
          </p:nvPr>
        </p:nvSpPr>
        <p:spPr>
          <a:xfrm>
            <a:off x="838200" y="5611501"/>
            <a:ext cx="10515600" cy="408300"/>
          </a:xfrm>
          <a:solidFill>
            <a:srgbClr val="002E6D"/>
          </a:solidFill>
        </p:spPr>
        <p:txBody>
          <a:bodyPr anchor="ctr">
            <a:normAutofit/>
          </a:bodyPr>
          <a:lstStyle/>
          <a:p>
            <a:pPr marL="0" indent="0" algn="ctr">
              <a:lnSpc>
                <a:spcPct val="100000"/>
              </a:lnSpc>
              <a:spcBef>
                <a:spcPts val="0"/>
              </a:spcBef>
              <a:buNone/>
            </a:pPr>
            <a:r>
              <a:rPr lang="zh-CN" altLang="en-US" sz="1600" b="1" dirty="0">
                <a:solidFill>
                  <a:schemeClr val="bg1"/>
                </a:solidFill>
                <a:cs typeface="+mn-ea"/>
                <a:sym typeface="+mn-lt"/>
              </a:rPr>
              <a:t>由</a:t>
            </a:r>
            <a:r>
              <a:rPr lang="en-SG" altLang="zh-CN" sz="1600" b="1" dirty="0">
                <a:solidFill>
                  <a:schemeClr val="bg1"/>
                </a:solidFill>
                <a:cs typeface="+mn-ea"/>
                <a:sym typeface="+mn-lt"/>
              </a:rPr>
              <a:t> TDF </a:t>
            </a:r>
            <a:r>
              <a:rPr lang="zh-CN" altLang="en-US" sz="1600" b="1" dirty="0">
                <a:solidFill>
                  <a:schemeClr val="bg1"/>
                </a:solidFill>
                <a:cs typeface="+mn-ea"/>
                <a:sym typeface="+mn-lt"/>
              </a:rPr>
              <a:t>转换为 </a:t>
            </a:r>
            <a:r>
              <a:rPr lang="en-SG" altLang="zh-CN" sz="1600" b="1" dirty="0">
                <a:solidFill>
                  <a:schemeClr val="bg1"/>
                </a:solidFill>
                <a:cs typeface="+mn-ea"/>
                <a:sym typeface="+mn-lt"/>
              </a:rPr>
              <a:t>TAF </a:t>
            </a:r>
            <a:r>
              <a:rPr lang="zh-CN" altLang="en-US" sz="1600" b="1" dirty="0">
                <a:solidFill>
                  <a:schemeClr val="bg1"/>
                </a:solidFill>
                <a:cs typeface="+mn-ea"/>
                <a:sym typeface="+mn-lt"/>
              </a:rPr>
              <a:t>后，患者肾功能得到改善并得以维持</a:t>
            </a:r>
            <a:endParaRPr lang="en-US" altLang="zh-CN" sz="1600" b="1" dirty="0">
              <a:solidFill>
                <a:schemeClr val="bg1"/>
              </a:solidFill>
              <a:cs typeface="+mn-ea"/>
              <a:sym typeface="+mn-lt"/>
            </a:endParaRPr>
          </a:p>
        </p:txBody>
      </p:sp>
      <p:sp>
        <p:nvSpPr>
          <p:cNvPr id="5" name="内容占位符 4"/>
          <p:cNvSpPr>
            <a:spLocks noGrp="1"/>
          </p:cNvSpPr>
          <p:nvPr>
            <p:ph sz="quarter" idx="10"/>
          </p:nvPr>
        </p:nvSpPr>
        <p:spPr/>
        <p:txBody>
          <a:bodyPr/>
          <a:lstStyle/>
          <a:p>
            <a:r>
              <a:rPr lang="en-US" altLang="zh-CN" b="1" dirty="0" err="1">
                <a:cs typeface="+mn-ea"/>
                <a:sym typeface="+mn-lt"/>
              </a:rPr>
              <a:t>Lampertico</a:t>
            </a:r>
            <a:r>
              <a:rPr lang="en-US" altLang="zh-CN" b="1" dirty="0">
                <a:cs typeface="+mn-ea"/>
                <a:sym typeface="+mn-lt"/>
              </a:rPr>
              <a:t> et al., </a:t>
            </a:r>
            <a:r>
              <a:rPr lang="en-SG" altLang="zh-CN" b="1" dirty="0">
                <a:cs typeface="+mn-ea"/>
                <a:sym typeface="+mn-lt"/>
              </a:rPr>
              <a:t>EASL 2020, Oral #AS091</a:t>
            </a:r>
            <a:endParaRPr lang="en-SG" altLang="zh-CN" b="1" dirty="0">
              <a:cs typeface="+mn-ea"/>
              <a:sym typeface="+mn-lt"/>
            </a:endParaRPr>
          </a:p>
        </p:txBody>
      </p:sp>
      <p:sp>
        <p:nvSpPr>
          <p:cNvPr id="6" name="矩形 5"/>
          <p:cNvSpPr/>
          <p:nvPr/>
        </p:nvSpPr>
        <p:spPr>
          <a:xfrm>
            <a:off x="6228700" y="5298445"/>
            <a:ext cx="289855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*P&lt;0.0001; </a:t>
            </a:r>
            <a:r>
              <a:rPr kumimoji="0" lang="el-GR"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β2</a:t>
            </a:r>
            <a:r>
              <a:rPr kumimoji="0" lang="en-SG"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M:Cr</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l-GR"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β2-</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微球蛋白尿肌酐比</a:t>
            </a:r>
            <a:endParaRPr kumimoji="0" lang="en-SG"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43" name="矩形 42"/>
          <p:cNvSpPr/>
          <p:nvPr/>
        </p:nvSpPr>
        <p:spPr>
          <a:xfrm>
            <a:off x="11407698" y="19050"/>
            <a:ext cx="784302" cy="492579"/>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96</a:t>
            </a: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周</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22" name="图片 21"/>
          <p:cNvPicPr>
            <a:picLocks noChangeAspect="1"/>
          </p:cNvPicPr>
          <p:nvPr>
            <p:custDataLst>
              <p:tags r:id="rId1"/>
            </p:custDataLst>
          </p:nvPr>
        </p:nvPicPr>
        <p:blipFill>
          <a:blip r:embed="rId2">
            <a:clrChange>
              <a:clrFrom>
                <a:srgbClr val="F5F5F5">
                  <a:alpha val="100000"/>
                </a:srgbClr>
              </a:clrFrom>
              <a:clrTo>
                <a:srgbClr val="F5F5F5">
                  <a:alpha val="100000"/>
                  <a:alpha val="0"/>
                </a:srgbClr>
              </a:clrTo>
            </a:clrChange>
          </a:blip>
          <a:stretch>
            <a:fillRect/>
          </a:stretch>
        </p:blipFill>
        <p:spPr>
          <a:xfrm>
            <a:off x="1028700" y="1126490"/>
            <a:ext cx="4545965" cy="4189730"/>
          </a:xfrm>
          <a:prstGeom prst="rect">
            <a:avLst/>
          </a:prstGeom>
          <a:solidFill>
            <a:schemeClr val="bg2">
              <a:alpha val="35000"/>
            </a:schemeClr>
          </a:solidFill>
        </p:spPr>
      </p:pic>
      <p:pic>
        <p:nvPicPr>
          <p:cNvPr id="23" name="图片 22"/>
          <p:cNvPicPr>
            <a:picLocks noChangeAspect="1"/>
          </p:cNvPicPr>
          <p:nvPr>
            <p:custDataLst>
              <p:tags r:id="rId3"/>
            </p:custDataLst>
          </p:nvPr>
        </p:nvPicPr>
        <p:blipFill>
          <a:blip r:embed="rId4">
            <a:clrChange>
              <a:clrFrom>
                <a:srgbClr val="F5F5F5">
                  <a:alpha val="100000"/>
                </a:srgbClr>
              </a:clrFrom>
              <a:clrTo>
                <a:srgbClr val="F5F5F5">
                  <a:alpha val="100000"/>
                  <a:alpha val="0"/>
                </a:srgbClr>
              </a:clrTo>
            </a:clrChange>
          </a:blip>
          <a:stretch>
            <a:fillRect/>
          </a:stretch>
        </p:blipFill>
        <p:spPr>
          <a:xfrm>
            <a:off x="6807835" y="1074420"/>
            <a:ext cx="4545965" cy="4172585"/>
          </a:xfrm>
          <a:prstGeom prst="rect">
            <a:avLst/>
          </a:prstGeom>
          <a:solidFill>
            <a:schemeClr val="bg2">
              <a:alpha val="35000"/>
            </a:schemeClr>
          </a:solid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2665" dirty="0">
                <a:solidFill>
                  <a:srgbClr val="002E6D"/>
                </a:solidFill>
                <a:latin typeface="+mj-ea"/>
                <a:cs typeface="+mj-ea"/>
                <a:sym typeface="+mn-lt"/>
              </a:rPr>
              <a:t>96</a:t>
            </a:r>
            <a:r>
              <a:rPr lang="zh-CN" altLang="en-US" sz="2665" dirty="0">
                <a:solidFill>
                  <a:srgbClr val="002E6D"/>
                </a:solidFill>
                <a:latin typeface="+mj-ea"/>
                <a:cs typeface="+mj-ea"/>
                <a:sym typeface="+mn-lt"/>
              </a:rPr>
              <a:t>周骨密度安全性数据：</a:t>
            </a:r>
            <a:r>
              <a:rPr lang="en-US" altLang="zh-CN" sz="2665" dirty="0">
                <a:solidFill>
                  <a:srgbClr val="002E6D"/>
                </a:solidFill>
                <a:latin typeface="+mj-ea"/>
                <a:cs typeface="+mj-ea"/>
                <a:sym typeface="+mn-lt"/>
              </a:rPr>
              <a:t>TDF</a:t>
            </a:r>
            <a:r>
              <a:rPr lang="zh-CN" altLang="en-US" sz="2665" dirty="0">
                <a:solidFill>
                  <a:srgbClr val="002E6D"/>
                </a:solidFill>
                <a:latin typeface="+mj-ea"/>
                <a:cs typeface="+mj-ea"/>
                <a:sym typeface="+mn-lt"/>
              </a:rPr>
              <a:t>转换为</a:t>
            </a:r>
            <a:r>
              <a:rPr lang="en-US" altLang="zh-CN" sz="2665" dirty="0">
                <a:solidFill>
                  <a:srgbClr val="002E6D"/>
                </a:solidFill>
                <a:latin typeface="+mj-ea"/>
                <a:cs typeface="+mj-ea"/>
                <a:sym typeface="+mn-lt"/>
              </a:rPr>
              <a:t>TAF</a:t>
            </a:r>
            <a:r>
              <a:rPr lang="zh-CN" altLang="en-US" sz="2665" dirty="0">
                <a:solidFill>
                  <a:srgbClr val="002E6D"/>
                </a:solidFill>
                <a:latin typeface="+mj-ea"/>
                <a:cs typeface="+mj-ea"/>
                <a:sym typeface="+mn-lt"/>
              </a:rPr>
              <a:t>后，患者髋部及脊椎骨密度均逐渐升高</a:t>
            </a:r>
            <a:br>
              <a:rPr lang="en-SG" altLang="zh-CN" dirty="0">
                <a:latin typeface="+mn-lt"/>
                <a:ea typeface="+mn-ea"/>
                <a:cs typeface="+mn-ea"/>
                <a:sym typeface="+mn-lt"/>
              </a:rPr>
            </a:br>
            <a:endParaRPr lang="en-SG" dirty="0">
              <a:latin typeface="+mn-lt"/>
              <a:ea typeface="+mn-ea"/>
              <a:cs typeface="+mn-ea"/>
              <a:sym typeface="+mn-lt"/>
            </a:endParaRPr>
          </a:p>
        </p:txBody>
      </p:sp>
      <p:sp>
        <p:nvSpPr>
          <p:cNvPr id="4" name="Content Placeholder 3"/>
          <p:cNvSpPr>
            <a:spLocks noGrp="1"/>
          </p:cNvSpPr>
          <p:nvPr>
            <p:ph idx="1"/>
          </p:nvPr>
        </p:nvSpPr>
        <p:spPr>
          <a:xfrm>
            <a:off x="838200" y="5206007"/>
            <a:ext cx="10515600" cy="813793"/>
          </a:xfrm>
          <a:solidFill>
            <a:srgbClr val="203661">
              <a:alpha val="5000"/>
            </a:srgbClr>
          </a:solidFill>
        </p:spPr>
        <p:txBody>
          <a:bodyPr anchor="ctr">
            <a:normAutofit/>
          </a:bodyPr>
          <a:lstStyle/>
          <a:p>
            <a:pPr marL="285750" lvl="0" indent="-285750" algn="l" defTabSz="457200">
              <a:lnSpc>
                <a:spcPct val="100000"/>
              </a:lnSpc>
              <a:defRPr/>
            </a:pPr>
            <a:r>
              <a:rPr lang="zh-CN" altLang="en-US" sz="1600" dirty="0">
                <a:cs typeface="+mn-ea"/>
                <a:sym typeface="+mn-lt"/>
              </a:rPr>
              <a:t>转换为 </a:t>
            </a:r>
            <a:r>
              <a:rPr lang="en-SG" altLang="zh-CN" sz="1600" dirty="0">
                <a:cs typeface="+mn-ea"/>
                <a:sym typeface="+mn-lt"/>
              </a:rPr>
              <a:t>TAF </a:t>
            </a:r>
            <a:r>
              <a:rPr lang="zh-CN" altLang="en-US" sz="1600" dirty="0">
                <a:cs typeface="+mn-ea"/>
                <a:sym typeface="+mn-lt"/>
              </a:rPr>
              <a:t>后，患者髋部及脊椎骨密度均逐渐升高</a:t>
            </a:r>
            <a:endParaRPr lang="en-SG" altLang="zh-CN" sz="1600" dirty="0">
              <a:cs typeface="+mn-ea"/>
              <a:sym typeface="+mn-lt"/>
            </a:endParaRPr>
          </a:p>
          <a:p>
            <a:pPr marL="285750" lvl="0" indent="-285750" algn="l" defTabSz="457200">
              <a:lnSpc>
                <a:spcPct val="100000"/>
              </a:lnSpc>
              <a:defRPr/>
            </a:pPr>
            <a:r>
              <a:rPr lang="zh-CN" altLang="en-US" sz="1600" dirty="0">
                <a:cs typeface="+mn-ea"/>
                <a:sym typeface="+mn-lt"/>
              </a:rPr>
              <a:t>分别有 </a:t>
            </a:r>
            <a:r>
              <a:rPr lang="en-SG" altLang="zh-CN" sz="1600" dirty="0">
                <a:cs typeface="+mn-ea"/>
                <a:sym typeface="+mn-lt"/>
              </a:rPr>
              <a:t>21</a:t>
            </a:r>
            <a:r>
              <a:rPr lang="en-US" altLang="zh-CN" sz="1600" dirty="0">
                <a:cs typeface="+mn-ea"/>
                <a:sym typeface="+mn-lt"/>
              </a:rPr>
              <a:t>% </a:t>
            </a:r>
            <a:r>
              <a:rPr lang="zh-CN" altLang="en-US" sz="1600" dirty="0">
                <a:cs typeface="+mn-ea"/>
                <a:sym typeface="+mn-lt"/>
              </a:rPr>
              <a:t>和 </a:t>
            </a:r>
            <a:r>
              <a:rPr lang="en-SG" altLang="zh-CN" sz="1600" dirty="0">
                <a:cs typeface="+mn-ea"/>
                <a:sym typeface="+mn-lt"/>
              </a:rPr>
              <a:t>38</a:t>
            </a:r>
            <a:r>
              <a:rPr lang="en-US" altLang="zh-CN" sz="1600" dirty="0">
                <a:cs typeface="+mn-ea"/>
                <a:sym typeface="+mn-lt"/>
              </a:rPr>
              <a:t>% </a:t>
            </a:r>
            <a:r>
              <a:rPr lang="zh-CN" altLang="en-US" sz="1600" dirty="0">
                <a:cs typeface="+mn-ea"/>
                <a:sym typeface="+mn-lt"/>
              </a:rPr>
              <a:t>患者脊椎和髋部由骨质疏松改善为骨量减少；</a:t>
            </a:r>
            <a:r>
              <a:rPr lang="en-SG" altLang="zh-CN" sz="1600" dirty="0">
                <a:cs typeface="+mn-ea"/>
                <a:sym typeface="+mn-lt"/>
              </a:rPr>
              <a:t>T </a:t>
            </a:r>
            <a:r>
              <a:rPr lang="zh-CN" altLang="en-US" sz="1600" dirty="0">
                <a:cs typeface="+mn-ea"/>
                <a:sym typeface="+mn-lt"/>
              </a:rPr>
              <a:t>值进一步降低的患者不超过 </a:t>
            </a:r>
            <a:r>
              <a:rPr lang="en-US" altLang="zh-CN" sz="1600" dirty="0">
                <a:cs typeface="+mn-ea"/>
                <a:sym typeface="+mn-lt"/>
              </a:rPr>
              <a:t>3%</a:t>
            </a:r>
            <a:r>
              <a:rPr lang="zh-CN" altLang="en-US" sz="1600" baseline="30000" dirty="0">
                <a:cs typeface="+mn-ea"/>
                <a:sym typeface="+mn-lt"/>
              </a:rPr>
              <a:t>*</a:t>
            </a:r>
            <a:endParaRPr lang="en-US" altLang="zh-CN" sz="1600" baseline="30000" dirty="0">
              <a:cs typeface="+mn-ea"/>
              <a:sym typeface="+mn-lt"/>
            </a:endParaRPr>
          </a:p>
        </p:txBody>
      </p:sp>
      <p:sp>
        <p:nvSpPr>
          <p:cNvPr id="30" name="内容占位符 29"/>
          <p:cNvSpPr>
            <a:spLocks noGrp="1"/>
          </p:cNvSpPr>
          <p:nvPr>
            <p:ph sz="quarter" idx="10"/>
          </p:nvPr>
        </p:nvSpPr>
        <p:spPr/>
        <p:txBody>
          <a:bodyPr/>
          <a:lstStyle/>
          <a:p>
            <a:r>
              <a:rPr lang="en-US" altLang="zh-CN" b="1" dirty="0" err="1">
                <a:cs typeface="+mn-ea"/>
                <a:sym typeface="+mn-lt"/>
              </a:rPr>
              <a:t>Lampertico</a:t>
            </a:r>
            <a:r>
              <a:rPr lang="en-US" altLang="zh-CN" b="1" dirty="0">
                <a:cs typeface="+mn-ea"/>
                <a:sym typeface="+mn-lt"/>
              </a:rPr>
              <a:t> et al., </a:t>
            </a:r>
            <a:r>
              <a:rPr lang="en-SG" altLang="zh-CN" b="1" dirty="0">
                <a:cs typeface="+mn-ea"/>
                <a:sym typeface="+mn-lt"/>
              </a:rPr>
              <a:t>EASL 2020, Oral #AS091</a:t>
            </a:r>
            <a:endParaRPr lang="en-SG" altLang="zh-CN" b="1" dirty="0">
              <a:cs typeface="+mn-ea"/>
              <a:sym typeface="+mn-lt"/>
            </a:endParaRPr>
          </a:p>
          <a:p>
            <a:pPr marL="0" indent="0">
              <a:buNone/>
            </a:pPr>
            <a:endParaRPr lang="zh-CN" altLang="en-US" dirty="0">
              <a:cs typeface="+mn-ea"/>
              <a:sym typeface="+mn-lt"/>
            </a:endParaRPr>
          </a:p>
        </p:txBody>
      </p:sp>
      <p:sp>
        <p:nvSpPr>
          <p:cNvPr id="31" name="矩形 30"/>
          <p:cNvSpPr/>
          <p:nvPr/>
        </p:nvSpPr>
        <p:spPr>
          <a:xfrm>
            <a:off x="6697933" y="6192148"/>
            <a:ext cx="362471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*即由正常转变为骨量减少或由骨量减少转变为骨质疏松</a:t>
            </a:r>
            <a:endParaRPr kumimoji="0" lang="en-SG" altLang="zh-CN"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32" name="矩形 31"/>
          <p:cNvSpPr/>
          <p:nvPr/>
        </p:nvSpPr>
        <p:spPr>
          <a:xfrm>
            <a:off x="11407698" y="19050"/>
            <a:ext cx="784302" cy="492579"/>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96</a:t>
            </a: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周</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5" name="图片 4"/>
          <p:cNvPicPr>
            <a:picLocks noChangeAspect="1"/>
          </p:cNvPicPr>
          <p:nvPr/>
        </p:nvPicPr>
        <p:blipFill>
          <a:blip r:embed="rId1"/>
          <a:stretch>
            <a:fillRect/>
          </a:stretch>
        </p:blipFill>
        <p:spPr>
          <a:xfrm>
            <a:off x="1269365" y="1157605"/>
            <a:ext cx="4446905" cy="3876040"/>
          </a:xfrm>
          <a:prstGeom prst="rect">
            <a:avLst/>
          </a:prstGeom>
        </p:spPr>
      </p:pic>
      <p:pic>
        <p:nvPicPr>
          <p:cNvPr id="6" name="图片 5"/>
          <p:cNvPicPr>
            <a:picLocks noChangeAspect="1"/>
          </p:cNvPicPr>
          <p:nvPr/>
        </p:nvPicPr>
        <p:blipFill>
          <a:blip r:embed="rId2"/>
          <a:stretch>
            <a:fillRect/>
          </a:stretch>
        </p:blipFill>
        <p:spPr>
          <a:xfrm>
            <a:off x="6936105" y="1216025"/>
            <a:ext cx="4417695" cy="37865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0" y="3163200"/>
            <a:ext cx="5257800" cy="749300"/>
          </a:xfrm>
        </p:spPr>
        <p:txBody>
          <a:bodyPr anchor="ctr">
            <a:noAutofit/>
          </a:bodyPr>
          <a:lstStyle/>
          <a:p>
            <a:pPr algn="ctr">
              <a:lnSpc>
                <a:spcPct val="200000"/>
              </a:lnSpc>
            </a:pPr>
            <a:r>
              <a:rPr lang="en-US" altLang="zh-CN" sz="2400" dirty="0">
                <a:solidFill>
                  <a:schemeClr val="tx1">
                    <a:lumMod val="85000"/>
                    <a:lumOff val="15000"/>
                  </a:schemeClr>
                </a:solidFill>
                <a:latin typeface="+mn-lt"/>
                <a:ea typeface="+mn-ea"/>
                <a:cs typeface="+mn-ea"/>
                <a:sym typeface="+mn-lt"/>
              </a:rPr>
              <a:t>TAF</a:t>
            </a:r>
            <a:r>
              <a:rPr lang="zh-CN" altLang="en-US" sz="2400" dirty="0">
                <a:solidFill>
                  <a:schemeClr val="tx1">
                    <a:lumMod val="85000"/>
                    <a:lumOff val="15000"/>
                  </a:schemeClr>
                </a:solidFill>
                <a:latin typeface="+mn-lt"/>
                <a:ea typeface="+mn-ea"/>
                <a:cs typeface="+mn-ea"/>
                <a:sym typeface="+mn-lt"/>
              </a:rPr>
              <a:t>在</a:t>
            </a:r>
            <a:r>
              <a:rPr lang="en-US" altLang="zh-CN" sz="2400" dirty="0">
                <a:solidFill>
                  <a:schemeClr val="tx1">
                    <a:lumMod val="85000"/>
                    <a:lumOff val="15000"/>
                  </a:schemeClr>
                </a:solidFill>
                <a:latin typeface="+mn-lt"/>
                <a:ea typeface="+mn-ea"/>
                <a:cs typeface="+mn-ea"/>
                <a:sym typeface="+mn-lt"/>
              </a:rPr>
              <a:t>CHB</a:t>
            </a:r>
            <a:r>
              <a:rPr lang="zh-CN" altLang="en-US" sz="2400" dirty="0">
                <a:solidFill>
                  <a:schemeClr val="tx1">
                    <a:lumMod val="85000"/>
                    <a:lumOff val="15000"/>
                  </a:schemeClr>
                </a:solidFill>
                <a:latin typeface="+mn-lt"/>
                <a:ea typeface="+mn-ea"/>
                <a:cs typeface="+mn-ea"/>
                <a:sym typeface="+mn-lt"/>
              </a:rPr>
              <a:t>患者中抗病毒治疗的</a:t>
            </a:r>
            <a:br>
              <a:rPr lang="en-US" altLang="zh-CN" sz="2400" dirty="0">
                <a:solidFill>
                  <a:schemeClr val="tx1">
                    <a:lumMod val="85000"/>
                    <a:lumOff val="15000"/>
                  </a:schemeClr>
                </a:solidFill>
                <a:latin typeface="+mn-lt"/>
                <a:ea typeface="+mn-ea"/>
                <a:cs typeface="+mn-ea"/>
                <a:sym typeface="+mn-lt"/>
              </a:rPr>
            </a:br>
            <a:r>
              <a:rPr lang="zh-CN" altLang="en-US" sz="2400" dirty="0">
                <a:solidFill>
                  <a:schemeClr val="tx1">
                    <a:lumMod val="85000"/>
                    <a:lumOff val="15000"/>
                  </a:schemeClr>
                </a:solidFill>
                <a:latin typeface="+mn-lt"/>
                <a:ea typeface="+mn-ea"/>
                <a:cs typeface="+mn-ea"/>
                <a:sym typeface="+mn-lt"/>
              </a:rPr>
              <a:t>有效性和安全性</a:t>
            </a:r>
            <a:endParaRPr lang="en-SG" sz="2400" dirty="0">
              <a:solidFill>
                <a:schemeClr val="tx1">
                  <a:lumMod val="85000"/>
                  <a:lumOff val="15000"/>
                </a:schemeClr>
              </a:solidFill>
              <a:latin typeface="+mn-lt"/>
              <a:ea typeface="+mn-ea"/>
              <a:cs typeface="+mn-ea"/>
              <a:sym typeface="+mn-lt"/>
            </a:endParaRPr>
          </a:p>
        </p:txBody>
      </p:sp>
      <p:sp>
        <p:nvSpPr>
          <p:cNvPr id="3" name="Rectangle 1"/>
          <p:cNvSpPr/>
          <p:nvPr/>
        </p:nvSpPr>
        <p:spPr>
          <a:xfrm>
            <a:off x="34557" y="0"/>
            <a:ext cx="58757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 name="矩形 1"/>
          <p:cNvSpPr/>
          <p:nvPr/>
        </p:nvSpPr>
        <p:spPr>
          <a:xfrm>
            <a:off x="530991" y="3163200"/>
            <a:ext cx="505798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2E6D"/>
                </a:solidFill>
                <a:effectLst/>
                <a:uLnTx/>
                <a:uFillTx/>
                <a:latin typeface="Arial" panose="020B0604020202020204"/>
                <a:ea typeface="微软雅黑" panose="020B0503020204020204" pitchFamily="34" charset="-122"/>
                <a:cs typeface="+mn-ea"/>
                <a:sym typeface="+mn-lt"/>
              </a:rPr>
              <a:t>三期临床：</a:t>
            </a:r>
            <a:r>
              <a:rPr kumimoji="0" lang="en-US" altLang="zh-CN" sz="3600" b="1" i="0" u="none" strike="noStrike" kern="1200" cap="none" spc="0" normalizeH="0" baseline="0" noProof="0" dirty="0">
                <a:ln>
                  <a:noFill/>
                </a:ln>
                <a:solidFill>
                  <a:srgbClr val="002E6D"/>
                </a:solidFill>
                <a:effectLst/>
                <a:uLnTx/>
                <a:uFillTx/>
                <a:latin typeface="Arial" panose="020B0604020202020204"/>
                <a:ea typeface="微软雅黑" panose="020B0503020204020204" pitchFamily="34" charset="-122"/>
                <a:cs typeface="+mn-ea"/>
                <a:sym typeface="+mn-lt"/>
              </a:rPr>
              <a:t>108/110</a:t>
            </a:r>
            <a:r>
              <a:rPr kumimoji="0" lang="zh-CN" altLang="en-US" sz="3600" b="1" i="0" u="none" strike="noStrike" kern="1200" cap="none" spc="0" normalizeH="0" baseline="0" noProof="0" dirty="0">
                <a:ln>
                  <a:noFill/>
                </a:ln>
                <a:solidFill>
                  <a:srgbClr val="002E6D"/>
                </a:solidFill>
                <a:effectLst/>
                <a:uLnTx/>
                <a:uFillTx/>
                <a:latin typeface="Arial" panose="020B0604020202020204"/>
                <a:ea typeface="微软雅黑" panose="020B0503020204020204" pitchFamily="34" charset="-122"/>
                <a:cs typeface="+mn-ea"/>
                <a:sym typeface="+mn-lt"/>
              </a:rPr>
              <a:t>研究</a:t>
            </a:r>
            <a:endParaRPr kumimoji="0" lang="zh-CN" altLang="en-US" sz="3600" b="1" i="0" u="none" strike="noStrike" kern="1200" cap="none" spc="0" normalizeH="0" baseline="0" noProof="0" dirty="0">
              <a:ln>
                <a:noFill/>
              </a:ln>
              <a:solidFill>
                <a:srgbClr val="002E6D"/>
              </a:solidFill>
              <a:effectLst/>
              <a:uLnTx/>
              <a:uFillTx/>
              <a:latin typeface="Arial" panose="020B0604020202020204"/>
              <a:ea typeface="微软雅黑" panose="020B0503020204020204" pitchFamily="34" charset="-122"/>
              <a:cs typeface="+mn-ea"/>
              <a:sym typeface="+mn-lt"/>
            </a:endParaRPr>
          </a:p>
        </p:txBody>
      </p:sp>
      <p:sp>
        <p:nvSpPr>
          <p:cNvPr id="7" name="椭圆 6"/>
          <p:cNvSpPr/>
          <p:nvPr/>
        </p:nvSpPr>
        <p:spPr>
          <a:xfrm>
            <a:off x="2528770" y="2188072"/>
            <a:ext cx="886985" cy="886985"/>
          </a:xfrm>
          <a:prstGeom prst="ellipse">
            <a:avLst/>
          </a:prstGeom>
          <a:solidFill>
            <a:schemeClr val="bg1"/>
          </a:solidFill>
          <a:ln w="31750">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5" name="图形 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742622" y="2351914"/>
            <a:ext cx="459279" cy="5592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nSpc>
                <a:spcPct val="120000"/>
              </a:lnSpc>
            </a:pPr>
            <a:r>
              <a:rPr lang="en-US" altLang="zh-CN" dirty="0">
                <a:solidFill>
                  <a:srgbClr val="002E6D"/>
                </a:solidFill>
                <a:latin typeface="+mj-ea"/>
                <a:cs typeface="+mj-ea"/>
                <a:sym typeface="+mn-lt"/>
              </a:rPr>
              <a:t>108/110</a:t>
            </a:r>
            <a:r>
              <a:rPr lang="zh-CN" altLang="en-US" dirty="0">
                <a:solidFill>
                  <a:srgbClr val="002E6D"/>
                </a:solidFill>
                <a:latin typeface="+mj-ea"/>
                <a:cs typeface="+mj-ea"/>
                <a:sym typeface="+mn-lt"/>
              </a:rPr>
              <a:t>研究分析：</a:t>
            </a:r>
            <a:r>
              <a:rPr kumimoji="1" lang="en-US" altLang="zh-CN" dirty="0">
                <a:solidFill>
                  <a:srgbClr val="002E6D"/>
                </a:solidFill>
                <a:latin typeface="+mj-ea"/>
                <a:cs typeface="+mj-ea"/>
                <a:sym typeface="+mn-lt"/>
              </a:rPr>
              <a:t>TDF</a:t>
            </a:r>
            <a:r>
              <a:rPr kumimoji="1" lang="zh-CN" altLang="en-US" dirty="0">
                <a:solidFill>
                  <a:srgbClr val="002E6D"/>
                </a:solidFill>
                <a:latin typeface="+mj-ea"/>
                <a:cs typeface="+mj-ea"/>
                <a:sym typeface="+mn-lt"/>
              </a:rPr>
              <a:t>转为</a:t>
            </a:r>
            <a:r>
              <a:rPr kumimoji="1" lang="en-US" altLang="zh-CN" dirty="0">
                <a:solidFill>
                  <a:srgbClr val="002E6D"/>
                </a:solidFill>
                <a:latin typeface="+mj-ea"/>
                <a:cs typeface="+mj-ea"/>
                <a:sym typeface="+mn-lt"/>
              </a:rPr>
              <a:t>TAF</a:t>
            </a:r>
            <a:r>
              <a:rPr kumimoji="1" lang="zh-CN" altLang="en-US" dirty="0">
                <a:solidFill>
                  <a:srgbClr val="002E6D"/>
                </a:solidFill>
                <a:latin typeface="+mj-ea"/>
                <a:cs typeface="+mj-ea"/>
                <a:sym typeface="+mn-lt"/>
              </a:rPr>
              <a:t>或</a:t>
            </a:r>
            <a:r>
              <a:rPr lang="en-US" altLang="zh-CN" dirty="0">
                <a:solidFill>
                  <a:srgbClr val="002E6D"/>
                </a:solidFill>
                <a:latin typeface="+mj-ea"/>
                <a:cs typeface="+mj-ea"/>
                <a:sym typeface="+mn-lt"/>
              </a:rPr>
              <a:t>TAF</a:t>
            </a:r>
            <a:r>
              <a:rPr lang="zh-CN" altLang="en-US" dirty="0">
                <a:solidFill>
                  <a:srgbClr val="002E6D"/>
                </a:solidFill>
                <a:latin typeface="+mj-ea"/>
                <a:cs typeface="+mj-ea"/>
                <a:sym typeface="+mn-lt"/>
              </a:rPr>
              <a:t>长期应用在</a:t>
            </a:r>
            <a:r>
              <a:rPr lang="en-US" altLang="zh-CN" dirty="0">
                <a:solidFill>
                  <a:srgbClr val="002E6D"/>
                </a:solidFill>
                <a:latin typeface="+mj-ea"/>
                <a:cs typeface="+mj-ea"/>
                <a:sym typeface="+mn-lt"/>
              </a:rPr>
              <a:t>CHB</a:t>
            </a:r>
            <a:r>
              <a:rPr lang="zh-CN" altLang="en-US" dirty="0">
                <a:solidFill>
                  <a:srgbClr val="002E6D"/>
                </a:solidFill>
                <a:latin typeface="+mj-ea"/>
                <a:cs typeface="+mj-ea"/>
                <a:sym typeface="+mn-lt"/>
              </a:rPr>
              <a:t>患者中的有效性与安全性</a:t>
            </a:r>
            <a:endParaRPr lang="zh-CN" altLang="en-US" dirty="0">
              <a:solidFill>
                <a:srgbClr val="002E6D"/>
              </a:solidFill>
              <a:latin typeface="+mj-ea"/>
              <a:cs typeface="+mj-ea"/>
              <a:sym typeface="+mn-lt"/>
            </a:endParaRPr>
          </a:p>
        </p:txBody>
      </p:sp>
      <p:sp>
        <p:nvSpPr>
          <p:cNvPr id="3" name="内容占位符 2"/>
          <p:cNvSpPr>
            <a:spLocks noGrp="1"/>
          </p:cNvSpPr>
          <p:nvPr>
            <p:ph idx="1"/>
          </p:nvPr>
        </p:nvSpPr>
        <p:spPr>
          <a:xfrm>
            <a:off x="838200" y="4451377"/>
            <a:ext cx="10515600" cy="1568423"/>
          </a:xfrm>
          <a:solidFill>
            <a:srgbClr val="203661">
              <a:alpha val="5000"/>
            </a:srgbClr>
          </a:solidFill>
        </p:spPr>
        <p:txBody>
          <a:bodyPr>
            <a:normAutofit lnSpcReduction="10000"/>
          </a:bodyPr>
          <a:lstStyle/>
          <a:p>
            <a:pPr>
              <a:defRPr/>
            </a:pPr>
            <a:r>
              <a:rPr lang="en-US" altLang="zh-CN" sz="1600" dirty="0">
                <a:cs typeface="+mn-ea"/>
                <a:sym typeface="+mn-lt"/>
              </a:rPr>
              <a:t>2</a:t>
            </a:r>
            <a:r>
              <a:rPr lang="zh-CN" altLang="en-US" sz="1600" dirty="0">
                <a:cs typeface="+mn-ea"/>
                <a:sym typeface="+mn-lt"/>
              </a:rPr>
              <a:t>项</a:t>
            </a:r>
            <a:r>
              <a:rPr lang="en-US" altLang="zh-CN" sz="1600" dirty="0">
                <a:cs typeface="+mn-ea"/>
                <a:sym typeface="+mn-lt"/>
              </a:rPr>
              <a:t>3</a:t>
            </a:r>
            <a:r>
              <a:rPr lang="zh-CN" altLang="en-US" sz="1600" dirty="0">
                <a:cs typeface="+mn-ea"/>
                <a:sym typeface="+mn-lt"/>
              </a:rPr>
              <a:t>期、随机、双盲、活性药物对照临床试验在</a:t>
            </a:r>
            <a:r>
              <a:rPr lang="en-US" altLang="zh-CN" sz="1600" dirty="0">
                <a:cs typeface="+mn-ea"/>
                <a:sym typeface="+mn-lt"/>
              </a:rPr>
              <a:t>19</a:t>
            </a:r>
            <a:r>
              <a:rPr lang="zh-CN" altLang="en-US" sz="1600" dirty="0">
                <a:cs typeface="+mn-ea"/>
                <a:sym typeface="+mn-lt"/>
              </a:rPr>
              <a:t>个国家或地区</a:t>
            </a:r>
            <a:r>
              <a:rPr lang="en-US" altLang="zh-CN" sz="1600" dirty="0">
                <a:cs typeface="+mn-ea"/>
                <a:sym typeface="+mn-lt"/>
              </a:rPr>
              <a:t>191</a:t>
            </a:r>
            <a:r>
              <a:rPr lang="zh-CN" altLang="en-US" sz="1600" dirty="0">
                <a:cs typeface="+mn-ea"/>
                <a:sym typeface="+mn-lt"/>
              </a:rPr>
              <a:t>家中心开展，旨在评估</a:t>
            </a:r>
            <a:r>
              <a:rPr lang="en-US" altLang="zh-CN" sz="1600" dirty="0">
                <a:cs typeface="+mn-ea"/>
                <a:sym typeface="+mn-lt"/>
              </a:rPr>
              <a:t>TAF</a:t>
            </a:r>
            <a:r>
              <a:rPr lang="zh-CN" altLang="en-US" sz="1600" dirty="0">
                <a:cs typeface="+mn-ea"/>
                <a:sym typeface="+mn-lt"/>
              </a:rPr>
              <a:t>或</a:t>
            </a:r>
            <a:r>
              <a:rPr lang="en-US" altLang="zh-CN" sz="1600" dirty="0">
                <a:cs typeface="+mn-ea"/>
                <a:sym typeface="+mn-lt"/>
              </a:rPr>
              <a:t>TDF</a:t>
            </a:r>
            <a:r>
              <a:rPr lang="zh-CN" altLang="en-US" sz="1600" dirty="0">
                <a:cs typeface="+mn-ea"/>
                <a:sym typeface="+mn-lt"/>
              </a:rPr>
              <a:t>治疗</a:t>
            </a:r>
            <a:r>
              <a:rPr lang="en-US" altLang="zh-CN" sz="1600" dirty="0">
                <a:cs typeface="+mn-ea"/>
                <a:sym typeface="+mn-lt"/>
              </a:rPr>
              <a:t>CHB</a:t>
            </a:r>
            <a:r>
              <a:rPr lang="zh-CN" altLang="en-US" sz="1600" dirty="0">
                <a:cs typeface="+mn-ea"/>
                <a:sym typeface="+mn-lt"/>
              </a:rPr>
              <a:t>患者五年后的有效性与安全性。</a:t>
            </a:r>
            <a:endParaRPr lang="en-US" altLang="zh-CN" sz="1600" dirty="0">
              <a:cs typeface="+mn-ea"/>
              <a:sym typeface="+mn-lt"/>
            </a:endParaRPr>
          </a:p>
          <a:p>
            <a:pPr>
              <a:defRPr/>
            </a:pPr>
            <a:r>
              <a:rPr lang="zh-CN" altLang="en-US" sz="1600" dirty="0">
                <a:cs typeface="+mn-ea"/>
                <a:sym typeface="+mn-lt"/>
              </a:rPr>
              <a:t>纳入标准：纳入标准：</a:t>
            </a:r>
            <a:r>
              <a:rPr lang="en-US" altLang="zh-CN" sz="1600" dirty="0">
                <a:cs typeface="+mn-ea"/>
                <a:sym typeface="+mn-lt"/>
              </a:rPr>
              <a:t>HBV DNA≥20,000 IU/mL</a:t>
            </a:r>
            <a:r>
              <a:rPr lang="zh-CN" altLang="en-US" sz="1600" dirty="0">
                <a:cs typeface="+mn-ea"/>
                <a:sym typeface="+mn-lt"/>
              </a:rPr>
              <a:t>，男性</a:t>
            </a:r>
            <a:r>
              <a:rPr lang="en-US" altLang="zh-CN" sz="1600" dirty="0">
                <a:cs typeface="+mn-ea"/>
                <a:sym typeface="+mn-lt"/>
              </a:rPr>
              <a:t>ALT&gt;60 U/L</a:t>
            </a:r>
            <a:r>
              <a:rPr lang="zh-CN" altLang="en-US" sz="1600" dirty="0">
                <a:cs typeface="+mn-ea"/>
                <a:sym typeface="+mn-lt"/>
              </a:rPr>
              <a:t>，女性</a:t>
            </a:r>
            <a:r>
              <a:rPr lang="en-US" altLang="zh-CN" sz="1600" dirty="0">
                <a:cs typeface="+mn-ea"/>
                <a:sym typeface="+mn-lt"/>
              </a:rPr>
              <a:t>ALT&gt;38 U/L</a:t>
            </a:r>
            <a:r>
              <a:rPr lang="zh-CN" altLang="en-US" sz="1600" dirty="0">
                <a:cs typeface="+mn-ea"/>
                <a:sym typeface="+mn-lt"/>
              </a:rPr>
              <a:t>，有或无代偿性肝硬化，</a:t>
            </a:r>
            <a:r>
              <a:rPr lang="en-US" altLang="zh-CN" sz="1600" dirty="0">
                <a:cs typeface="+mn-ea"/>
                <a:sym typeface="+mn-lt"/>
              </a:rPr>
              <a:t>eGFR</a:t>
            </a:r>
            <a:r>
              <a:rPr lang="en-US" altLang="zh-CN" sz="1600" baseline="-25000" dirty="0">
                <a:cs typeface="+mn-ea"/>
                <a:sym typeface="+mn-lt"/>
              </a:rPr>
              <a:t>CG</a:t>
            </a:r>
            <a:r>
              <a:rPr lang="en-US" altLang="zh-CN" sz="1600" dirty="0">
                <a:cs typeface="+mn-ea"/>
                <a:sym typeface="+mn-lt"/>
              </a:rPr>
              <a:t>≥50 mL/min</a:t>
            </a:r>
            <a:r>
              <a:rPr lang="zh-CN" altLang="en-US" sz="1600" dirty="0">
                <a:cs typeface="+mn-ea"/>
                <a:sym typeface="+mn-lt"/>
              </a:rPr>
              <a:t>，近期影像学检查无</a:t>
            </a:r>
            <a:r>
              <a:rPr lang="en-US" altLang="zh-CN" sz="1600" dirty="0">
                <a:cs typeface="+mn-ea"/>
                <a:sym typeface="+mn-lt"/>
              </a:rPr>
              <a:t>HCC</a:t>
            </a:r>
            <a:r>
              <a:rPr lang="zh-CN" altLang="en-US" sz="1600" dirty="0">
                <a:cs typeface="+mn-ea"/>
                <a:sym typeface="+mn-lt"/>
              </a:rPr>
              <a:t>证据。</a:t>
            </a:r>
            <a:endParaRPr lang="zh-CN" altLang="en-US" sz="1600" dirty="0">
              <a:cs typeface="+mn-ea"/>
              <a:sym typeface="+mn-lt"/>
            </a:endParaRPr>
          </a:p>
        </p:txBody>
      </p:sp>
      <p:sp>
        <p:nvSpPr>
          <p:cNvPr id="4" name="内容占位符 3"/>
          <p:cNvSpPr>
            <a:spLocks noGrp="1"/>
          </p:cNvSpPr>
          <p:nvPr>
            <p:ph sz="quarter" idx="10"/>
          </p:nvPr>
        </p:nvSpPr>
        <p:spPr/>
        <p:txBody>
          <a:bodyPr/>
          <a:lstStyle/>
          <a:p>
            <a:r>
              <a:rPr lang="en-US" altLang="zh-CN" b="1" dirty="0">
                <a:cs typeface="+mn-ea"/>
                <a:sym typeface="+mn-lt"/>
              </a:rPr>
              <a:t>Wong </a:t>
            </a:r>
            <a:r>
              <a:rPr lang="en-US" altLang="zh-CN" b="1" dirty="0" err="1">
                <a:cs typeface="+mn-ea"/>
                <a:sym typeface="+mn-lt"/>
              </a:rPr>
              <a:t>G,et</a:t>
            </a:r>
            <a:r>
              <a:rPr lang="en-US" altLang="zh-CN" b="1" dirty="0">
                <a:cs typeface="+mn-ea"/>
                <a:sym typeface="+mn-lt"/>
              </a:rPr>
              <a:t> al. APASL 2021.Abstract H-18.</a:t>
            </a:r>
            <a:endParaRPr lang="en-US" altLang="zh-CN" b="1" dirty="0">
              <a:cs typeface="+mn-ea"/>
              <a:sym typeface="+mn-lt"/>
            </a:endParaRPr>
          </a:p>
          <a:p>
            <a:endParaRPr lang="zh-CN" altLang="en-US" dirty="0">
              <a:cs typeface="+mn-ea"/>
              <a:sym typeface="+mn-lt"/>
            </a:endParaRPr>
          </a:p>
        </p:txBody>
      </p:sp>
      <p:sp>
        <p:nvSpPr>
          <p:cNvPr id="5" name="文本框 4"/>
          <p:cNvSpPr txBox="1"/>
          <p:nvPr/>
        </p:nvSpPr>
        <p:spPr>
          <a:xfrm>
            <a:off x="825500" y="1652246"/>
            <a:ext cx="1765300" cy="338554"/>
          </a:xfrm>
          <a:prstGeom prst="rect">
            <a:avLst/>
          </a:prstGeom>
          <a:solidFill>
            <a:srgbClr val="002E6D"/>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研究设计</a:t>
            </a:r>
            <a:endParaRPr kumimoji="1"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9" name="文本框 18"/>
          <p:cNvSpPr txBox="1"/>
          <p:nvPr/>
        </p:nvSpPr>
        <p:spPr>
          <a:xfrm>
            <a:off x="9132201" y="4179248"/>
            <a:ext cx="2076860" cy="261610"/>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OL</a:t>
            </a:r>
            <a:r>
              <a:rPr kumimoji="0" lang="zh-CN" altLang="en-US"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，开放标签；</a:t>
            </a:r>
            <a:r>
              <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QD</a:t>
            </a:r>
            <a:r>
              <a:rPr kumimoji="0" lang="zh-CN" altLang="en-US"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，每日一次</a:t>
            </a:r>
            <a:endParaRPr kumimoji="1" lang="zh-CN" altLang="en-US"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cxnSp>
        <p:nvCxnSpPr>
          <p:cNvPr id="33" name="直接连接符 32"/>
          <p:cNvCxnSpPr>
            <a:stCxn id="30" idx="1"/>
            <a:endCxn id="30" idx="1"/>
          </p:cNvCxnSpPr>
          <p:nvPr/>
        </p:nvCxnSpPr>
        <p:spPr>
          <a:xfrm>
            <a:off x="4944110" y="216217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1"/>
          <a:stretch>
            <a:fillRect/>
          </a:stretch>
        </p:blipFill>
        <p:spPr>
          <a:xfrm>
            <a:off x="1199515" y="1990725"/>
            <a:ext cx="10230485" cy="2460625"/>
          </a:xfrm>
          <a:prstGeom prst="rect">
            <a:avLst/>
          </a:prstGeo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50" y="470127"/>
            <a:ext cx="10515600" cy="749300"/>
          </a:xfrm>
        </p:spPr>
        <p:txBody>
          <a:bodyPr>
            <a:normAutofit fontScale="90000"/>
          </a:bodyPr>
          <a:lstStyle/>
          <a:p>
            <a:pPr>
              <a:lnSpc>
                <a:spcPct val="120000"/>
              </a:lnSpc>
            </a:pPr>
            <a:r>
              <a:rPr kumimoji="1"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lt"/>
              </a:rPr>
              <a:t>三期临床研究</a:t>
            </a:r>
            <a:r>
              <a:rPr kumimoji="1"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lt"/>
              </a:rPr>
              <a:t> 108 </a:t>
            </a:r>
            <a:r>
              <a:rPr kumimoji="1"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lt"/>
              </a:rPr>
              <a:t>和</a:t>
            </a:r>
            <a:r>
              <a:rPr kumimoji="1"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lt"/>
              </a:rPr>
              <a:t> 110</a:t>
            </a:r>
            <a:r>
              <a:rPr kumimoji="1"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lt"/>
              </a:rPr>
              <a:t>韦立得</a:t>
            </a:r>
            <a:r>
              <a:rPr lang="en-US" altLang="zh-CN" sz="2665" baseline="30000" dirty="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335" dirty="0">
                <a:latin typeface="微软雅黑" panose="020B0503020204020204" pitchFamily="34" charset="-122"/>
                <a:ea typeface="微软雅黑" panose="020B0503020204020204" pitchFamily="34" charset="-122"/>
                <a:cs typeface="微软雅黑" panose="020B0503020204020204" pitchFamily="34" charset="-122"/>
                <a:sym typeface="+mn-lt"/>
              </a:rPr>
              <a:t>（丙酚替诺福韦片）</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lt"/>
              </a:rPr>
              <a:t> 组与</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lt"/>
              </a:rPr>
              <a:t>TDF</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lt"/>
              </a:rPr>
              <a:t>相比，估计肾小球滤过率（</a:t>
            </a:r>
            <a:r>
              <a:rPr lang="en-US" altLang="zh-CN" sz="2665" dirty="0" err="1">
                <a:latin typeface="微软雅黑" panose="020B0503020204020204" pitchFamily="34" charset="-122"/>
                <a:ea typeface="微软雅黑" panose="020B0503020204020204" pitchFamily="34" charset="-122"/>
                <a:cs typeface="微软雅黑" panose="020B0503020204020204" pitchFamily="34" charset="-122"/>
                <a:sym typeface="+mn-lt"/>
              </a:rPr>
              <a:t>eGFR</a:t>
            </a:r>
            <a:r>
              <a:rPr lang="en-US" altLang="zh-CN" sz="2665" baseline="-25000" dirty="0" err="1">
                <a:latin typeface="微软雅黑" panose="020B0503020204020204" pitchFamily="34" charset="-122"/>
                <a:ea typeface="微软雅黑" panose="020B0503020204020204" pitchFamily="34" charset="-122"/>
                <a:cs typeface="微软雅黑" panose="020B0503020204020204" pitchFamily="34" charset="-122"/>
                <a:sym typeface="+mn-lt"/>
              </a:rPr>
              <a:t>CG</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lt"/>
              </a:rPr>
              <a:t>）下降幅度较小</a:t>
            </a:r>
            <a:endPar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2" name="文本占位符 21"/>
          <p:cNvSpPr>
            <a:spLocks noGrp="1"/>
          </p:cNvSpPr>
          <p:nvPr>
            <p:ph sz="quarter" idx="10"/>
          </p:nvPr>
        </p:nvSpPr>
        <p:spPr/>
        <p:txBody>
          <a:bodyPr/>
          <a:lstStyle/>
          <a:p>
            <a:r>
              <a:rPr lang="en-US" altLang="zh-CN" dirty="0">
                <a:cs typeface="+mn-ea"/>
                <a:sym typeface="+mn-lt"/>
              </a:rPr>
              <a:t>Chan, AASLD 2018, poster 0381</a:t>
            </a:r>
            <a:endParaRPr lang="en-US" altLang="zh-CN" dirty="0">
              <a:cs typeface="+mn-ea"/>
              <a:sym typeface="+mn-lt"/>
            </a:endParaRPr>
          </a:p>
        </p:txBody>
      </p:sp>
      <p:grpSp>
        <p:nvGrpSpPr>
          <p:cNvPr id="15" name="组合 14"/>
          <p:cNvGrpSpPr/>
          <p:nvPr/>
        </p:nvGrpSpPr>
        <p:grpSpPr>
          <a:xfrm>
            <a:off x="4028424" y="2005238"/>
            <a:ext cx="7356153" cy="3225257"/>
            <a:chOff x="4058607" y="1856365"/>
            <a:chExt cx="7356153" cy="3225257"/>
          </a:xfrm>
        </p:grpSpPr>
        <p:pic>
          <p:nvPicPr>
            <p:cNvPr id="8" name="图片 7"/>
            <p:cNvPicPr>
              <a:picLocks noChangeAspect="1"/>
            </p:cNvPicPr>
            <p:nvPr/>
          </p:nvPicPr>
          <p:blipFill>
            <a:blip r:embed="rId1"/>
            <a:stretch>
              <a:fillRect/>
            </a:stretch>
          </p:blipFill>
          <p:spPr>
            <a:xfrm>
              <a:off x="4180525" y="2016742"/>
              <a:ext cx="7234235" cy="3064880"/>
            </a:xfrm>
            <a:prstGeom prst="rect">
              <a:avLst/>
            </a:prstGeom>
          </p:spPr>
        </p:pic>
        <p:sp>
          <p:nvSpPr>
            <p:cNvPr id="9" name="矩形 8"/>
            <p:cNvSpPr>
              <a:spLocks noChangeArrowheads="1"/>
            </p:cNvSpPr>
            <p:nvPr/>
          </p:nvSpPr>
          <p:spPr bwMode="auto">
            <a:xfrm rot="16200000">
              <a:off x="2928868" y="3033561"/>
              <a:ext cx="2926640" cy="572247"/>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自基线的中位变化，</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mL/min</a:t>
              </a:r>
              <a:r>
                <a:rPr kumimoji="0" lang="zh-CN" altLang="en-US"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Q1,Q3</a:t>
              </a:r>
              <a:r>
                <a:rPr kumimoji="0" lang="zh-CN" altLang="en-US"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10" name="矩形 9"/>
            <p:cNvSpPr>
              <a:spLocks noChangeArrowheads="1"/>
            </p:cNvSpPr>
            <p:nvPr/>
          </p:nvSpPr>
          <p:spPr bwMode="auto">
            <a:xfrm>
              <a:off x="4058607" y="4828439"/>
              <a:ext cx="3327030" cy="207749"/>
            </a:xfrm>
            <a:prstGeom prst="rect">
              <a:avLst/>
            </a:prstGeom>
            <a:solidFill>
              <a:schemeClr val="bg1"/>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7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*双侧</a:t>
              </a:r>
              <a:r>
                <a:rPr kumimoji="0" lang="en-US" altLang="zh-CN" sz="7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Wilcoxon</a:t>
              </a:r>
              <a:r>
                <a:rPr kumimoji="0" lang="zh-CN" altLang="en-US" sz="7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秩和检验 </a:t>
              </a:r>
              <a:endParaRPr kumimoji="0" lang="zh-CN" altLang="en-US" sz="7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11" name="矩形 10"/>
            <p:cNvSpPr>
              <a:spLocks noChangeArrowheads="1"/>
            </p:cNvSpPr>
            <p:nvPr/>
          </p:nvSpPr>
          <p:spPr bwMode="auto">
            <a:xfrm>
              <a:off x="7529967" y="4805355"/>
              <a:ext cx="535349" cy="253916"/>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周</a:t>
              </a: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grpSp>
      <p:sp>
        <p:nvSpPr>
          <p:cNvPr id="12" name="矩形 11"/>
          <p:cNvSpPr/>
          <p:nvPr/>
        </p:nvSpPr>
        <p:spPr>
          <a:xfrm>
            <a:off x="5384138" y="1785312"/>
            <a:ext cx="4766048" cy="338554"/>
          </a:xfrm>
          <a:prstGeom prst="rect">
            <a:avLst/>
          </a:prstGeom>
          <a:no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03661"/>
                </a:solidFill>
                <a:effectLst/>
                <a:uLnTx/>
                <a:uFillTx/>
                <a:latin typeface="Arial" panose="020B0604020202020204"/>
                <a:ea typeface="微软雅黑" panose="020B0503020204020204" pitchFamily="34" charset="-122"/>
                <a:cs typeface="+mn-ea"/>
                <a:sym typeface="+mn-lt"/>
              </a:rPr>
              <a:t>估计肾小球滤过率（</a:t>
            </a:r>
            <a:r>
              <a:rPr kumimoji="0" lang="en-US" altLang="zh-CN" sz="1600" b="1" i="0" u="none" strike="noStrike" kern="1200" cap="none" spc="0" normalizeH="0" baseline="0" noProof="0" dirty="0" err="1">
                <a:ln>
                  <a:noFill/>
                </a:ln>
                <a:solidFill>
                  <a:srgbClr val="203661"/>
                </a:solidFill>
                <a:effectLst/>
                <a:uLnTx/>
                <a:uFillTx/>
                <a:latin typeface="Arial" panose="020B0604020202020204"/>
                <a:ea typeface="微软雅黑" panose="020B0503020204020204" pitchFamily="34" charset="-122"/>
                <a:cs typeface="+mn-ea"/>
                <a:sym typeface="+mn-lt"/>
              </a:rPr>
              <a:t>eGFR</a:t>
            </a:r>
            <a:r>
              <a:rPr kumimoji="0" lang="en-US" altLang="zh-CN" sz="1600" b="1" i="0" u="none" strike="noStrike" kern="1200" cap="none" spc="0" normalizeH="0" baseline="-25000" noProof="0" dirty="0" err="1">
                <a:ln>
                  <a:noFill/>
                </a:ln>
                <a:solidFill>
                  <a:srgbClr val="203661"/>
                </a:solidFill>
                <a:effectLst/>
                <a:uLnTx/>
                <a:uFillTx/>
                <a:latin typeface="Arial" panose="020B0604020202020204"/>
                <a:ea typeface="微软雅黑" panose="020B0503020204020204" pitchFamily="34" charset="-122"/>
                <a:cs typeface="+mn-ea"/>
                <a:sym typeface="+mn-lt"/>
              </a:rPr>
              <a:t>CG</a:t>
            </a:r>
            <a:r>
              <a:rPr kumimoji="0" lang="zh-CN" altLang="en-US" sz="1600" b="1" i="0" u="none" strike="noStrike" kern="1200" cap="none" spc="0" normalizeH="0" baseline="0" noProof="0" dirty="0">
                <a:ln>
                  <a:noFill/>
                </a:ln>
                <a:solidFill>
                  <a:srgbClr val="203661"/>
                </a:solidFill>
                <a:effectLst/>
                <a:uLnTx/>
                <a:uFillTx/>
                <a:latin typeface="Arial" panose="020B0604020202020204"/>
                <a:ea typeface="微软雅黑" panose="020B0503020204020204" pitchFamily="34" charset="-122"/>
                <a:cs typeface="+mn-ea"/>
                <a:sym typeface="+mn-lt"/>
              </a:rPr>
              <a:t>）在</a:t>
            </a:r>
            <a:r>
              <a:rPr kumimoji="0" lang="en-US" altLang="zh-CN" sz="1600" b="1" i="0" u="none" strike="noStrike" kern="1200" cap="none" spc="0" normalizeH="0" baseline="0" noProof="0" dirty="0">
                <a:ln>
                  <a:noFill/>
                </a:ln>
                <a:solidFill>
                  <a:srgbClr val="203661"/>
                </a:solidFill>
                <a:effectLst/>
                <a:uLnTx/>
                <a:uFillTx/>
                <a:latin typeface="Arial" panose="020B0604020202020204"/>
                <a:ea typeface="微软雅黑" panose="020B0503020204020204" pitchFamily="34" charset="-122"/>
                <a:cs typeface="+mn-ea"/>
                <a:sym typeface="+mn-lt"/>
              </a:rPr>
              <a:t>144</a:t>
            </a:r>
            <a:r>
              <a:rPr kumimoji="0" lang="zh-CN" altLang="en-US" sz="1600" b="1" i="0" u="none" strike="noStrike" kern="1200" cap="none" spc="0" normalizeH="0" baseline="0" noProof="0" dirty="0">
                <a:ln>
                  <a:noFill/>
                </a:ln>
                <a:solidFill>
                  <a:srgbClr val="203661"/>
                </a:solidFill>
                <a:effectLst/>
                <a:uLnTx/>
                <a:uFillTx/>
                <a:latin typeface="Arial" panose="020B0604020202020204"/>
                <a:ea typeface="微软雅黑" panose="020B0503020204020204" pitchFamily="34" charset="-122"/>
                <a:cs typeface="+mn-ea"/>
                <a:sym typeface="+mn-lt"/>
              </a:rPr>
              <a:t>周期间的变化</a:t>
            </a:r>
            <a:endParaRPr kumimoji="0" lang="zh-CN" altLang="en-US" sz="1600" b="1" i="0" u="none" strike="noStrike" kern="1200" cap="none" spc="0" normalizeH="0" baseline="0" noProof="0" dirty="0">
              <a:ln>
                <a:noFill/>
              </a:ln>
              <a:solidFill>
                <a:srgbClr val="203661"/>
              </a:solidFill>
              <a:effectLst/>
              <a:uLnTx/>
              <a:uFillTx/>
              <a:latin typeface="Arial" panose="020B0604020202020204"/>
              <a:ea typeface="微软雅黑" panose="020B0503020204020204" pitchFamily="34" charset="-122"/>
              <a:cs typeface="+mn-ea"/>
              <a:sym typeface="+mn-lt"/>
            </a:endParaRPr>
          </a:p>
        </p:txBody>
      </p:sp>
      <p:sp>
        <p:nvSpPr>
          <p:cNvPr id="6" name="Footer Placeholder 4"/>
          <p:cNvSpPr txBox="1"/>
          <p:nvPr/>
        </p:nvSpPr>
        <p:spPr bwMode="auto">
          <a:xfrm>
            <a:off x="4614250" y="6176680"/>
            <a:ext cx="5666724" cy="9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lnSpc>
                <a:spcPct val="90000"/>
              </a:lnSpc>
              <a:spcBef>
                <a:spcPts val="1200"/>
              </a:spcBef>
              <a:buClr>
                <a:srgbClr val="A9A9A9"/>
              </a:buClr>
              <a:buSzPct val="90000"/>
              <a:buFont typeface="Wingdings" panose="05000000000000000000" pitchFamily="2" charset="2"/>
              <a:buChar char="§"/>
              <a:defRPr sz="2000">
                <a:solidFill>
                  <a:schemeClr val="tx1"/>
                </a:solidFill>
                <a:latin typeface="Arial" panose="020B0604020202020204" pitchFamily="34" charset="0"/>
              </a:defRPr>
            </a:lvl1pPr>
            <a:lvl2pPr indent="-228600" eaLnBrk="0" hangingPunct="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indent="-182880" eaLnBrk="0" hangingPunct="0">
              <a:lnSpc>
                <a:spcPct val="90000"/>
              </a:lnSpc>
              <a:spcBef>
                <a:spcPts val="600"/>
              </a:spcBef>
              <a:buClr>
                <a:srgbClr val="A9A9A9"/>
              </a:buClr>
              <a:buSzPct val="90000"/>
              <a:buFont typeface="Wingdings" panose="05000000000000000000" pitchFamily="2" charset="2"/>
              <a:buChar char="§"/>
              <a:defRPr sz="1600">
                <a:solidFill>
                  <a:schemeClr val="tx1"/>
                </a:solidFill>
                <a:latin typeface="Arial" panose="020B0604020202020204" pitchFamily="34" charset="0"/>
              </a:defRPr>
            </a:lvl3pPr>
            <a:lvl4pPr indent="-182880" eaLnBrk="0" hangingPunct="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indent="-182880" eaLnBrk="0" hangingPunct="0">
              <a:lnSpc>
                <a:spcPct val="90000"/>
              </a:lnSpc>
              <a:spcBef>
                <a:spcPts val="600"/>
              </a:spcBef>
              <a:buClr>
                <a:srgbClr val="A9A9A9"/>
              </a:buClr>
              <a:buSzPct val="90000"/>
              <a:buFont typeface="Wingdings" panose="05000000000000000000" pitchFamily="2" charset="2"/>
              <a:buChar char="§"/>
              <a:defRPr sz="1400">
                <a:solidFill>
                  <a:schemeClr val="tx1"/>
                </a:solidFill>
                <a:latin typeface="Arial" panose="020B0604020202020204" pitchFamily="34" charset="0"/>
              </a:defRPr>
            </a:lvl5pPr>
            <a:lvl6pPr indent="-18288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6pPr>
            <a:lvl7pPr indent="-18288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7pPr>
            <a:lvl8pPr indent="-18288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8pPr>
            <a:lvl9pPr indent="-18288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Wingdings" panose="05000000000000000000" pitchFamily="2" charset="2"/>
              <a:buNone/>
              <a:defRPr/>
            </a:pPr>
            <a:endParaRPr kumimoji="0" lang="en-US" altLang="zh-CN" sz="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16" name="矩形 15"/>
          <p:cNvSpPr/>
          <p:nvPr/>
        </p:nvSpPr>
        <p:spPr>
          <a:xfrm>
            <a:off x="3943107" y="5530758"/>
            <a:ext cx="7410693" cy="489042"/>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在</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144</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周时，</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TAF</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组</a:t>
            </a:r>
            <a:r>
              <a:rPr kumimoji="0" lang="en-US" altLang="zh-CN" sz="1600" b="1" i="0" u="none" strike="noStrike" kern="1200" cap="none" spc="0" normalizeH="0" baseline="0" noProof="0" dirty="0" err="1">
                <a:ln>
                  <a:noFill/>
                </a:ln>
                <a:solidFill>
                  <a:prstClr val="white"/>
                </a:solidFill>
                <a:effectLst/>
                <a:uLnTx/>
                <a:uFillTx/>
                <a:latin typeface="Arial" panose="020B0604020202020204"/>
                <a:ea typeface="微软雅黑" panose="020B0503020204020204" pitchFamily="34" charset="-122"/>
                <a:cs typeface="+mn-ea"/>
                <a:sym typeface="+mn-lt"/>
              </a:rPr>
              <a:t>eGFR</a:t>
            </a:r>
            <a:r>
              <a:rPr kumimoji="0" lang="en-US" altLang="zh-CN" sz="1600" b="1" i="0" u="none" strike="noStrike" kern="1200" cap="none" spc="0" normalizeH="0" baseline="-25000" noProof="0" dirty="0" err="1">
                <a:ln>
                  <a:noFill/>
                </a:ln>
                <a:solidFill>
                  <a:prstClr val="white"/>
                </a:solidFill>
                <a:effectLst/>
                <a:uLnTx/>
                <a:uFillTx/>
                <a:latin typeface="Arial" panose="020B0604020202020204"/>
                <a:ea typeface="微软雅黑" panose="020B0503020204020204" pitchFamily="34" charset="-122"/>
                <a:cs typeface="+mn-ea"/>
                <a:sym typeface="+mn-lt"/>
              </a:rPr>
              <a:t>CG</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降幅显著小于</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TDF</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组</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7" name="矩形 16"/>
          <p:cNvSpPr/>
          <p:nvPr/>
        </p:nvSpPr>
        <p:spPr>
          <a:xfrm>
            <a:off x="3943107" y="1704975"/>
            <a:ext cx="7410693" cy="4314825"/>
          </a:xfrm>
          <a:prstGeom prst="rect">
            <a:avLst/>
          </a:prstGeom>
          <a:noFill/>
          <a:ln w="19050">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文本占位符 2"/>
          <p:cNvSpPr txBox="1"/>
          <p:nvPr/>
        </p:nvSpPr>
        <p:spPr>
          <a:xfrm>
            <a:off x="818853" y="1704975"/>
            <a:ext cx="2999169" cy="4314826"/>
          </a:xfrm>
          <a:prstGeom prst="rect">
            <a:avLst/>
          </a:prstGeom>
          <a:solidFill>
            <a:srgbClr val="203661">
              <a:alpha val="5000"/>
            </a:srgbClr>
          </a:solidFill>
        </p:spPr>
        <p:txBody>
          <a:bodyPr vert="horz" lIns="91440" tIns="45720" rIns="91440" bIns="45720" rtlCol="0">
            <a:normAutofit/>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600"/>
              </a:spcBef>
              <a:spcAft>
                <a:spcPts val="0"/>
              </a:spcAft>
              <a:buClrTx/>
              <a:buSzTx/>
              <a:buFont typeface="Arial" panose="020B0604020202020204" pitchFamily="34" charset="0"/>
              <a:buNone/>
              <a:defRPr/>
            </a:pP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108&amp;110</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研究设计：</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2</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项大型全球</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3</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期研究共纳入</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873</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例</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HBeAg</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阳性以及</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425</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例</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HBeAg</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阴性</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18</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岁以上慢性乙型肝炎患者</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(HBV DNA≥20000IU/mL</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，男性</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ALT&gt;60U/L</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或女性</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ALT&gt;38U/L</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并且肌酐清除率≥</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50ml/</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分钟</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。受试者随机分组（</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2:1</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），分别给予</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 25mg</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，每日一次，或</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TDF 300mg</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，每日一次治疗。治疗</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96</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周后，约</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50%</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的患者修订研究方案继续双盲阶段治疗至</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144</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周，而其余患者在</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96</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周后开放标签，接受</a:t>
            </a:r>
            <a:r>
              <a:rPr kumimoji="0" lang="en-US" altLang="zh-CN"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r>
              <a:rPr kumimoji="0" lang="zh-CN" altLang="en-US" sz="1400" b="0" i="0" u="none" strike="noStrike" kern="1200" cap="none" spc="0" normalizeH="0" baseline="0" noProof="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治疗。</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t="11203"/>
          <a:stretch>
            <a:fillRect/>
          </a:stretch>
        </p:blipFill>
        <p:spPr>
          <a:xfrm>
            <a:off x="4903686" y="1819348"/>
            <a:ext cx="6020861" cy="3469470"/>
          </a:xfrm>
          <a:prstGeom prst="rect">
            <a:avLst/>
          </a:prstGeom>
        </p:spPr>
      </p:pic>
      <p:sp>
        <p:nvSpPr>
          <p:cNvPr id="8" name="矩形 7"/>
          <p:cNvSpPr>
            <a:spLocks noChangeArrowheads="1"/>
          </p:cNvSpPr>
          <p:nvPr/>
        </p:nvSpPr>
        <p:spPr bwMode="auto">
          <a:xfrm>
            <a:off x="5974568" y="1829172"/>
            <a:ext cx="2243025" cy="276999"/>
          </a:xfrm>
          <a:prstGeom prst="rect">
            <a:avLst/>
          </a:prstGeom>
          <a:solidFill>
            <a:schemeClr val="bg2"/>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视黄醇结合蛋白：</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Cr</a:t>
            </a:r>
            <a:endPar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9" name="矩形 9"/>
          <p:cNvSpPr>
            <a:spLocks noChangeArrowheads="1"/>
          </p:cNvSpPr>
          <p:nvPr/>
        </p:nvSpPr>
        <p:spPr bwMode="auto">
          <a:xfrm>
            <a:off x="8844581" y="1819137"/>
            <a:ext cx="1744575" cy="276999"/>
          </a:xfrm>
          <a:prstGeom prst="rect">
            <a:avLst/>
          </a:prstGeom>
          <a:solidFill>
            <a:schemeClr val="bg2"/>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β2-</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微球蛋白：</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Cr</a:t>
            </a:r>
            <a:endPar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10" name="矩形 11"/>
          <p:cNvSpPr>
            <a:spLocks noChangeArrowheads="1"/>
          </p:cNvSpPr>
          <p:nvPr/>
        </p:nvSpPr>
        <p:spPr bwMode="auto">
          <a:xfrm>
            <a:off x="4883843" y="5160185"/>
            <a:ext cx="2655805" cy="219291"/>
          </a:xfrm>
          <a:prstGeom prst="rect">
            <a:avLst/>
          </a:prstGeom>
          <a:solidFill>
            <a:schemeClr val="bg1"/>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25" b="0" i="1"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*双侧</a:t>
            </a:r>
            <a:r>
              <a:rPr kumimoji="0" lang="en-US" altLang="zh-CN" sz="825" b="0" i="1"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Wilcoxon</a:t>
            </a:r>
            <a:r>
              <a:rPr kumimoji="0" lang="zh-CN" altLang="en-US" sz="825" b="0" i="1"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秩和检验 </a:t>
            </a:r>
            <a:endParaRPr kumimoji="0" lang="zh-CN" altLang="en-US" sz="825" b="0" i="1"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7" name="Rectangle 82"/>
          <p:cNvSpPr>
            <a:spLocks noChangeArrowheads="1"/>
          </p:cNvSpPr>
          <p:nvPr/>
        </p:nvSpPr>
        <p:spPr bwMode="auto">
          <a:xfrm>
            <a:off x="4591251" y="5586247"/>
            <a:ext cx="6762548" cy="433553"/>
          </a:xfrm>
          <a:prstGeom prst="rect">
            <a:avLst/>
          </a:prstGeom>
          <a:solidFill>
            <a:srgbClr val="002E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108000" bIns="108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TAF</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组近端肾小管性蛋白尿指标变化小于</a:t>
            </a: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TDF</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组</a:t>
            </a:r>
            <a:endPar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34" name="矩形 10"/>
          <p:cNvSpPr>
            <a:spLocks noChangeArrowheads="1"/>
          </p:cNvSpPr>
          <p:nvPr/>
        </p:nvSpPr>
        <p:spPr bwMode="auto">
          <a:xfrm rot="-5400000">
            <a:off x="3529988" y="3130340"/>
            <a:ext cx="3023993" cy="276999"/>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自基线的中位</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变化（</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Q1,Q3</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35" name="Title 1"/>
          <p:cNvSpPr txBox="1"/>
          <p:nvPr/>
        </p:nvSpPr>
        <p:spPr>
          <a:xfrm>
            <a:off x="1849186" y="457249"/>
            <a:ext cx="7584536" cy="590550"/>
          </a:xfrm>
          <a:prstGeom prst="rect">
            <a:avLst/>
          </a:prstGeom>
        </p:spPr>
        <p:txBody>
          <a:bodyPr anchor="ctr"/>
          <a:lstStyle>
            <a:defPPr>
              <a:defRPr lang="en-US"/>
            </a:defPPr>
            <a:lvl1pPr defTabSz="685800" fontAlgn="base">
              <a:lnSpc>
                <a:spcPct val="90000"/>
              </a:lnSpc>
              <a:spcBef>
                <a:spcPct val="0"/>
              </a:spcBef>
              <a:spcAft>
                <a:spcPct val="0"/>
              </a:spcAft>
              <a:defRPr kumimoji="1" b="1">
                <a:solidFill>
                  <a:schemeClr val="bg1"/>
                </a:solidFill>
                <a:latin typeface="微软雅黑" panose="020B0503020204020204" pitchFamily="34" charset="-122"/>
                <a:ea typeface="微软雅黑" panose="020B0503020204020204" pitchFamily="34" charset="-122"/>
                <a:cs typeface="黑体" panose="02010609060101010101" pitchFamily="49" charset="-122"/>
              </a:defRPr>
            </a:lvl1pPr>
            <a:lvl2pPr defTabSz="685800" fontAlgn="base">
              <a:lnSpc>
                <a:spcPct val="90000"/>
              </a:lnSpc>
              <a:spcBef>
                <a:spcPct val="0"/>
              </a:spcBef>
              <a:spcAft>
                <a:spcPct val="0"/>
              </a:spcAft>
              <a:defRPr kumimoji="1">
                <a:solidFill>
                  <a:schemeClr val="bg1"/>
                </a:solidFill>
                <a:latin typeface="Arial" panose="020B0604020202020204" pitchFamily="34" charset="0"/>
                <a:ea typeface="黑体" panose="02010609060101010101" pitchFamily="49" charset="-122"/>
                <a:cs typeface="黑体" panose="02010609060101010101" pitchFamily="49" charset="-122"/>
              </a:defRPr>
            </a:lvl2pPr>
            <a:lvl3pPr defTabSz="685800" fontAlgn="base">
              <a:lnSpc>
                <a:spcPct val="90000"/>
              </a:lnSpc>
              <a:spcBef>
                <a:spcPct val="0"/>
              </a:spcBef>
              <a:spcAft>
                <a:spcPct val="0"/>
              </a:spcAft>
              <a:defRPr kumimoji="1">
                <a:solidFill>
                  <a:schemeClr val="bg1"/>
                </a:solidFill>
                <a:latin typeface="Arial" panose="020B0604020202020204" pitchFamily="34" charset="0"/>
                <a:ea typeface="黑体" panose="02010609060101010101" pitchFamily="49" charset="-122"/>
                <a:cs typeface="黑体" panose="02010609060101010101" pitchFamily="49" charset="-122"/>
              </a:defRPr>
            </a:lvl3pPr>
            <a:lvl4pPr defTabSz="685800" fontAlgn="base">
              <a:lnSpc>
                <a:spcPct val="90000"/>
              </a:lnSpc>
              <a:spcBef>
                <a:spcPct val="0"/>
              </a:spcBef>
              <a:spcAft>
                <a:spcPct val="0"/>
              </a:spcAft>
              <a:defRPr kumimoji="1">
                <a:solidFill>
                  <a:schemeClr val="bg1"/>
                </a:solidFill>
                <a:latin typeface="Arial" panose="020B0604020202020204" pitchFamily="34" charset="0"/>
                <a:ea typeface="黑体" panose="02010609060101010101" pitchFamily="49" charset="-122"/>
                <a:cs typeface="黑体" panose="02010609060101010101" pitchFamily="49" charset="-122"/>
              </a:defRPr>
            </a:lvl4pPr>
            <a:lvl5pPr defTabSz="685800" fontAlgn="base">
              <a:lnSpc>
                <a:spcPct val="90000"/>
              </a:lnSpc>
              <a:spcBef>
                <a:spcPct val="0"/>
              </a:spcBef>
              <a:spcAft>
                <a:spcPct val="0"/>
              </a:spcAft>
              <a:defRPr kumimoji="1">
                <a:solidFill>
                  <a:schemeClr val="bg1"/>
                </a:solidFill>
                <a:latin typeface="Arial" panose="020B0604020202020204" pitchFamily="34" charset="0"/>
                <a:ea typeface="黑体" panose="02010609060101010101" pitchFamily="49" charset="-122"/>
                <a:cs typeface="黑体" panose="02010609060101010101" pitchFamily="49" charset="-122"/>
              </a:defRPr>
            </a:lvl5pPr>
            <a:lvl6pPr marL="457200" defTabSz="685800" fontAlgn="base">
              <a:lnSpc>
                <a:spcPct val="90000"/>
              </a:lnSpc>
              <a:spcBef>
                <a:spcPct val="0"/>
              </a:spcBef>
              <a:spcAft>
                <a:spcPct val="0"/>
              </a:spcAft>
              <a:defRPr>
                <a:solidFill>
                  <a:schemeClr val="bg1"/>
                </a:solidFill>
                <a:latin typeface="Arial" panose="020B0604020202020204" pitchFamily="34" charset="0"/>
                <a:ea typeface="黑体" panose="02010609060101010101" pitchFamily="49" charset="-122"/>
                <a:cs typeface="黑体" panose="02010609060101010101" pitchFamily="49" charset="-122"/>
              </a:defRPr>
            </a:lvl6pPr>
            <a:lvl7pPr marL="914400" defTabSz="685800" fontAlgn="base">
              <a:lnSpc>
                <a:spcPct val="90000"/>
              </a:lnSpc>
              <a:spcBef>
                <a:spcPct val="0"/>
              </a:spcBef>
              <a:spcAft>
                <a:spcPct val="0"/>
              </a:spcAft>
              <a:defRPr>
                <a:solidFill>
                  <a:schemeClr val="bg1"/>
                </a:solidFill>
                <a:latin typeface="Arial" panose="020B0604020202020204" pitchFamily="34" charset="0"/>
                <a:ea typeface="黑体" panose="02010609060101010101" pitchFamily="49" charset="-122"/>
                <a:cs typeface="黑体" panose="02010609060101010101" pitchFamily="49" charset="-122"/>
              </a:defRPr>
            </a:lvl7pPr>
            <a:lvl8pPr marL="1371600" defTabSz="685800" fontAlgn="base">
              <a:lnSpc>
                <a:spcPct val="90000"/>
              </a:lnSpc>
              <a:spcBef>
                <a:spcPct val="0"/>
              </a:spcBef>
              <a:spcAft>
                <a:spcPct val="0"/>
              </a:spcAft>
              <a:defRPr>
                <a:solidFill>
                  <a:schemeClr val="bg1"/>
                </a:solidFill>
                <a:latin typeface="Arial" panose="020B0604020202020204" pitchFamily="34" charset="0"/>
                <a:ea typeface="黑体" panose="02010609060101010101" pitchFamily="49" charset="-122"/>
                <a:cs typeface="黑体" panose="02010609060101010101" pitchFamily="49" charset="-122"/>
              </a:defRPr>
            </a:lvl8pPr>
            <a:lvl9pPr marL="1828800" defTabSz="685800" fontAlgn="base">
              <a:lnSpc>
                <a:spcPct val="90000"/>
              </a:lnSpc>
              <a:spcBef>
                <a:spcPct val="0"/>
              </a:spcBef>
              <a:spcAft>
                <a:spcPct val="0"/>
              </a:spcAft>
              <a:defRPr>
                <a:solidFill>
                  <a:schemeClr val="bg1"/>
                </a:solidFill>
                <a:latin typeface="Arial" panose="020B0604020202020204" pitchFamily="34" charset="0"/>
                <a:ea typeface="黑体" panose="02010609060101010101" pitchFamily="49" charset="-122"/>
                <a:cs typeface="黑体" panose="02010609060101010101" pitchFamily="49" charset="-122"/>
              </a:defRPr>
            </a:lvl9pPr>
          </a:lstStyle>
          <a:p>
            <a:pPr marL="0" marR="0" lvl="0" indent="0" algn="l" defTabSz="685800" rtl="0" eaLnBrk="1" fontAlgn="base" latinLnBrk="0" hangingPunct="1">
              <a:lnSpc>
                <a:spcPct val="90000"/>
              </a:lnSpc>
              <a:spcBef>
                <a:spcPct val="0"/>
              </a:spcBef>
              <a:spcAft>
                <a:spcPct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 name="标题 1"/>
          <p:cNvSpPr>
            <a:spLocks noGrp="1"/>
          </p:cNvSpPr>
          <p:nvPr>
            <p:ph type="title"/>
          </p:nvPr>
        </p:nvSpPr>
        <p:spPr/>
        <p:txBody>
          <a:bodyPr>
            <a:normAutofit fontScale="90000"/>
          </a:bodyPr>
          <a:lstStyle/>
          <a:p>
            <a:r>
              <a:rPr kumimoji="1" lang="en-US" altLang="zh-CN" sz="2665" dirty="0">
                <a:solidFill>
                  <a:srgbClr val="002E6D"/>
                </a:solidFill>
                <a:latin typeface="+mj-ea"/>
                <a:cs typeface="+mj-ea"/>
                <a:sym typeface="+mn-lt"/>
              </a:rPr>
              <a:t>3</a:t>
            </a:r>
            <a:r>
              <a:rPr kumimoji="1" lang="zh-CN" altLang="en-US" sz="2665" dirty="0">
                <a:solidFill>
                  <a:srgbClr val="002E6D"/>
                </a:solidFill>
                <a:latin typeface="+mj-ea"/>
                <a:cs typeface="+mj-ea"/>
                <a:sym typeface="+mn-lt"/>
              </a:rPr>
              <a:t>期临床</a:t>
            </a:r>
            <a:r>
              <a:rPr kumimoji="1" lang="en-US" altLang="zh-CN" sz="2665" dirty="0">
                <a:solidFill>
                  <a:srgbClr val="002E6D"/>
                </a:solidFill>
                <a:latin typeface="+mj-ea"/>
                <a:cs typeface="+mj-ea"/>
                <a:sym typeface="+mn-lt"/>
              </a:rPr>
              <a:t> 108 </a:t>
            </a:r>
            <a:r>
              <a:rPr kumimoji="1" lang="zh-CN" altLang="en-US" sz="2665" dirty="0">
                <a:solidFill>
                  <a:srgbClr val="002E6D"/>
                </a:solidFill>
                <a:latin typeface="+mj-ea"/>
                <a:cs typeface="+mj-ea"/>
                <a:sym typeface="+mn-lt"/>
              </a:rPr>
              <a:t>和</a:t>
            </a:r>
            <a:r>
              <a:rPr kumimoji="1" lang="en-US" altLang="zh-CN" sz="2665" dirty="0">
                <a:solidFill>
                  <a:srgbClr val="002E6D"/>
                </a:solidFill>
                <a:latin typeface="+mj-ea"/>
                <a:cs typeface="+mj-ea"/>
                <a:sym typeface="+mn-lt"/>
              </a:rPr>
              <a:t> 110</a:t>
            </a:r>
            <a:r>
              <a:rPr kumimoji="1" lang="zh-CN" altLang="en-US" sz="2665" dirty="0">
                <a:solidFill>
                  <a:srgbClr val="002E6D"/>
                </a:solidFill>
                <a:latin typeface="+mj-ea"/>
                <a:cs typeface="+mj-ea"/>
                <a:sym typeface="+mn-lt"/>
              </a:rPr>
              <a:t>研究：</a:t>
            </a:r>
            <a:r>
              <a:rPr lang="zh-CN" altLang="en-US" sz="2665" dirty="0">
                <a:solidFill>
                  <a:srgbClr val="002E6D"/>
                </a:solidFill>
                <a:latin typeface="+mj-ea"/>
                <a:cs typeface="+mj-ea"/>
                <a:sym typeface="+mn-lt"/>
              </a:rPr>
              <a:t>韦立得</a:t>
            </a:r>
            <a:r>
              <a:rPr lang="en-US" altLang="zh-CN" sz="2665" baseline="30000" dirty="0">
                <a:solidFill>
                  <a:srgbClr val="002E6D"/>
                </a:solidFill>
                <a:latin typeface="+mj-ea"/>
                <a:cs typeface="+mj-ea"/>
                <a:sym typeface="+mn-lt"/>
              </a:rPr>
              <a:t>®</a:t>
            </a:r>
            <a:r>
              <a:rPr lang="zh-CN" altLang="en-US" sz="1335" dirty="0">
                <a:solidFill>
                  <a:srgbClr val="002E6D"/>
                </a:solidFill>
                <a:latin typeface="+mj-ea"/>
                <a:cs typeface="+mj-ea"/>
                <a:sym typeface="+mn-lt"/>
              </a:rPr>
              <a:t>（丙酚替诺福韦片）</a:t>
            </a:r>
            <a:r>
              <a:rPr lang="zh-CN" altLang="en-US" sz="2665" dirty="0">
                <a:solidFill>
                  <a:srgbClr val="002E6D"/>
                </a:solidFill>
                <a:latin typeface="+mj-ea"/>
                <a:cs typeface="+mj-ea"/>
                <a:sym typeface="+mn-lt"/>
              </a:rPr>
              <a:t> 组与</a:t>
            </a:r>
            <a:r>
              <a:rPr lang="en-US" altLang="zh-CN" sz="2665" dirty="0">
                <a:solidFill>
                  <a:srgbClr val="002E6D"/>
                </a:solidFill>
                <a:latin typeface="+mj-ea"/>
                <a:cs typeface="+mj-ea"/>
                <a:sym typeface="+mn-lt"/>
              </a:rPr>
              <a:t>TDF</a:t>
            </a:r>
            <a:r>
              <a:rPr lang="zh-CN" altLang="en-US" sz="2665" dirty="0">
                <a:solidFill>
                  <a:srgbClr val="002E6D"/>
                </a:solidFill>
                <a:latin typeface="+mj-ea"/>
                <a:cs typeface="+mj-ea"/>
                <a:sym typeface="+mn-lt"/>
              </a:rPr>
              <a:t>相比，</a:t>
            </a:r>
            <a:r>
              <a:rPr lang="en-US" altLang="zh-CN" sz="2665" dirty="0">
                <a:solidFill>
                  <a:srgbClr val="002E6D"/>
                </a:solidFill>
                <a:latin typeface="+mj-ea"/>
                <a:cs typeface="+mj-ea"/>
                <a:sym typeface="+mn-lt"/>
              </a:rPr>
              <a:t>144</a:t>
            </a:r>
            <a:r>
              <a:rPr lang="zh-CN" altLang="en-US" sz="2665" dirty="0">
                <a:solidFill>
                  <a:srgbClr val="002E6D"/>
                </a:solidFill>
                <a:latin typeface="+mj-ea"/>
                <a:cs typeface="+mj-ea"/>
                <a:sym typeface="+mn-lt"/>
              </a:rPr>
              <a:t>周时近端肾小管功能标志物的百分比变化较小</a:t>
            </a:r>
            <a:endParaRPr lang="zh-CN" altLang="en-US" sz="2665" dirty="0">
              <a:solidFill>
                <a:srgbClr val="002E6D"/>
              </a:solidFill>
              <a:latin typeface="+mj-ea"/>
              <a:cs typeface="+mj-ea"/>
              <a:sym typeface="+mn-lt"/>
            </a:endParaRPr>
          </a:p>
        </p:txBody>
      </p:sp>
      <p:sp>
        <p:nvSpPr>
          <p:cNvPr id="15" name="内容占位符 14"/>
          <p:cNvSpPr>
            <a:spLocks noGrp="1"/>
          </p:cNvSpPr>
          <p:nvPr>
            <p:ph idx="1"/>
          </p:nvPr>
        </p:nvSpPr>
        <p:spPr>
          <a:xfrm>
            <a:off x="838200" y="1485901"/>
            <a:ext cx="3533363" cy="4533900"/>
          </a:xfrm>
          <a:solidFill>
            <a:srgbClr val="203661">
              <a:alpha val="5000"/>
            </a:srgbClr>
          </a:solidFill>
        </p:spPr>
        <p:txBody>
          <a:bodyPr anchor="ctr">
            <a:normAutofit/>
          </a:bodyPr>
          <a:lstStyle/>
          <a:p>
            <a:pPr marL="0" indent="0">
              <a:lnSpc>
                <a:spcPct val="170000"/>
              </a:lnSpc>
              <a:buNone/>
            </a:pPr>
            <a:r>
              <a:rPr lang="en-US" altLang="zh-CN" sz="1400" dirty="0">
                <a:cs typeface="+mn-ea"/>
                <a:sym typeface="+mn-lt"/>
              </a:rPr>
              <a:t>108&amp;110</a:t>
            </a:r>
            <a:r>
              <a:rPr lang="zh-CN" altLang="en-US" sz="1400" dirty="0">
                <a:cs typeface="+mn-ea"/>
                <a:sym typeface="+mn-lt"/>
              </a:rPr>
              <a:t>研究设计：</a:t>
            </a:r>
            <a:r>
              <a:rPr lang="en-US" altLang="zh-CN" sz="1400" dirty="0">
                <a:cs typeface="+mn-ea"/>
                <a:sym typeface="+mn-lt"/>
              </a:rPr>
              <a:t>2</a:t>
            </a:r>
            <a:r>
              <a:rPr lang="zh-CN" altLang="en-US" sz="1400" dirty="0">
                <a:cs typeface="+mn-ea"/>
                <a:sym typeface="+mn-lt"/>
              </a:rPr>
              <a:t>项大型全球</a:t>
            </a:r>
            <a:r>
              <a:rPr lang="en-US" altLang="zh-CN" sz="1400" dirty="0">
                <a:cs typeface="+mn-ea"/>
                <a:sym typeface="+mn-lt"/>
              </a:rPr>
              <a:t>3</a:t>
            </a:r>
            <a:r>
              <a:rPr lang="zh-CN" altLang="en-US" sz="1400" dirty="0">
                <a:cs typeface="+mn-ea"/>
                <a:sym typeface="+mn-lt"/>
              </a:rPr>
              <a:t>期研究共纳入</a:t>
            </a:r>
            <a:r>
              <a:rPr lang="en-US" altLang="zh-CN" sz="1400" dirty="0">
                <a:cs typeface="+mn-ea"/>
                <a:sym typeface="+mn-lt"/>
              </a:rPr>
              <a:t>873</a:t>
            </a:r>
            <a:r>
              <a:rPr lang="zh-CN" altLang="en-US" sz="1400" dirty="0">
                <a:cs typeface="+mn-ea"/>
                <a:sym typeface="+mn-lt"/>
              </a:rPr>
              <a:t>例</a:t>
            </a:r>
            <a:r>
              <a:rPr lang="en-US" altLang="zh-CN" sz="1400" dirty="0" err="1">
                <a:cs typeface="+mn-ea"/>
                <a:sym typeface="+mn-lt"/>
              </a:rPr>
              <a:t>HBeAg</a:t>
            </a:r>
            <a:r>
              <a:rPr lang="zh-CN" altLang="en-US" sz="1400" dirty="0">
                <a:cs typeface="+mn-ea"/>
                <a:sym typeface="+mn-lt"/>
              </a:rPr>
              <a:t>阳性以及</a:t>
            </a:r>
            <a:r>
              <a:rPr lang="en-US" altLang="zh-CN" sz="1400" dirty="0">
                <a:cs typeface="+mn-ea"/>
                <a:sym typeface="+mn-lt"/>
              </a:rPr>
              <a:t>425</a:t>
            </a:r>
            <a:r>
              <a:rPr lang="zh-CN" altLang="en-US" sz="1400" dirty="0">
                <a:cs typeface="+mn-ea"/>
                <a:sym typeface="+mn-lt"/>
              </a:rPr>
              <a:t>例</a:t>
            </a:r>
            <a:r>
              <a:rPr lang="en-US" altLang="zh-CN" sz="1400" dirty="0" err="1">
                <a:cs typeface="+mn-ea"/>
                <a:sym typeface="+mn-lt"/>
              </a:rPr>
              <a:t>HBeAg</a:t>
            </a:r>
            <a:r>
              <a:rPr lang="zh-CN" altLang="en-US" sz="1400" dirty="0">
                <a:cs typeface="+mn-ea"/>
                <a:sym typeface="+mn-lt"/>
              </a:rPr>
              <a:t>阴性</a:t>
            </a:r>
            <a:r>
              <a:rPr lang="en-US" altLang="zh-CN" sz="1400" dirty="0">
                <a:cs typeface="+mn-ea"/>
                <a:sym typeface="+mn-lt"/>
              </a:rPr>
              <a:t>18</a:t>
            </a:r>
            <a:r>
              <a:rPr lang="zh-CN" altLang="en-US" sz="1400" dirty="0">
                <a:cs typeface="+mn-ea"/>
                <a:sym typeface="+mn-lt"/>
              </a:rPr>
              <a:t>岁以上慢性乙型肝炎患者</a:t>
            </a:r>
            <a:r>
              <a:rPr lang="en-US" altLang="zh-CN" sz="1400" dirty="0">
                <a:cs typeface="+mn-ea"/>
                <a:sym typeface="+mn-lt"/>
              </a:rPr>
              <a:t>(HBV DNA≥20000IU/mL</a:t>
            </a:r>
            <a:r>
              <a:rPr lang="zh-CN" altLang="en-US" sz="1400" dirty="0">
                <a:cs typeface="+mn-ea"/>
                <a:sym typeface="+mn-lt"/>
              </a:rPr>
              <a:t>，男性</a:t>
            </a:r>
            <a:r>
              <a:rPr lang="en-US" altLang="zh-CN" sz="1400" dirty="0">
                <a:cs typeface="+mn-ea"/>
                <a:sym typeface="+mn-lt"/>
              </a:rPr>
              <a:t>ALT&gt;60U/L</a:t>
            </a:r>
            <a:r>
              <a:rPr lang="zh-CN" altLang="en-US" sz="1400" dirty="0">
                <a:cs typeface="+mn-ea"/>
                <a:sym typeface="+mn-lt"/>
              </a:rPr>
              <a:t>或女性</a:t>
            </a:r>
            <a:r>
              <a:rPr lang="en-US" altLang="zh-CN" sz="1400" dirty="0">
                <a:cs typeface="+mn-ea"/>
                <a:sym typeface="+mn-lt"/>
              </a:rPr>
              <a:t>ALT&gt;38U/L</a:t>
            </a:r>
            <a:r>
              <a:rPr lang="zh-CN" altLang="en-US" sz="1400" dirty="0">
                <a:cs typeface="+mn-ea"/>
                <a:sym typeface="+mn-lt"/>
              </a:rPr>
              <a:t>并且肌酐清除率≥</a:t>
            </a:r>
            <a:r>
              <a:rPr lang="en-US" altLang="zh-CN" sz="1400" dirty="0">
                <a:cs typeface="+mn-ea"/>
                <a:sym typeface="+mn-lt"/>
              </a:rPr>
              <a:t>50ml/</a:t>
            </a:r>
            <a:r>
              <a:rPr lang="zh-CN" altLang="en-US" sz="1400" dirty="0">
                <a:cs typeface="+mn-ea"/>
                <a:sym typeface="+mn-lt"/>
              </a:rPr>
              <a:t>分钟</a:t>
            </a:r>
            <a:r>
              <a:rPr lang="en-US" altLang="zh-CN" sz="1400" dirty="0">
                <a:cs typeface="+mn-ea"/>
                <a:sym typeface="+mn-lt"/>
              </a:rPr>
              <a:t>)</a:t>
            </a:r>
            <a:r>
              <a:rPr lang="zh-CN" altLang="en-US" sz="1400" dirty="0">
                <a:cs typeface="+mn-ea"/>
                <a:sym typeface="+mn-lt"/>
              </a:rPr>
              <a:t>。受试者随机分组（</a:t>
            </a:r>
            <a:r>
              <a:rPr lang="en-US" altLang="zh-CN" sz="1400" dirty="0">
                <a:cs typeface="+mn-ea"/>
                <a:sym typeface="+mn-lt"/>
              </a:rPr>
              <a:t>2:1</a:t>
            </a:r>
            <a:r>
              <a:rPr lang="zh-CN" altLang="en-US" sz="1400" dirty="0">
                <a:cs typeface="+mn-ea"/>
                <a:sym typeface="+mn-lt"/>
              </a:rPr>
              <a:t>），分别给予</a:t>
            </a:r>
            <a:r>
              <a:rPr lang="en-US" altLang="zh-CN" sz="1400" dirty="0">
                <a:cs typeface="+mn-ea"/>
                <a:sym typeface="+mn-lt"/>
              </a:rPr>
              <a:t>TAF 25mg</a:t>
            </a:r>
            <a:r>
              <a:rPr lang="zh-CN" altLang="en-US" sz="1400" dirty="0">
                <a:cs typeface="+mn-ea"/>
                <a:sym typeface="+mn-lt"/>
              </a:rPr>
              <a:t>，每日一次，或</a:t>
            </a:r>
            <a:r>
              <a:rPr lang="en-US" altLang="zh-CN" sz="1400" dirty="0">
                <a:cs typeface="+mn-ea"/>
                <a:sym typeface="+mn-lt"/>
              </a:rPr>
              <a:t>TDF 300mg</a:t>
            </a:r>
            <a:r>
              <a:rPr lang="zh-CN" altLang="en-US" sz="1400" dirty="0">
                <a:cs typeface="+mn-ea"/>
                <a:sym typeface="+mn-lt"/>
              </a:rPr>
              <a:t>，每日一次治疗。治疗</a:t>
            </a:r>
            <a:r>
              <a:rPr lang="en-US" altLang="zh-CN" sz="1400" dirty="0">
                <a:cs typeface="+mn-ea"/>
                <a:sym typeface="+mn-lt"/>
              </a:rPr>
              <a:t>96</a:t>
            </a:r>
            <a:r>
              <a:rPr lang="zh-CN" altLang="en-US" sz="1400" dirty="0">
                <a:cs typeface="+mn-ea"/>
                <a:sym typeface="+mn-lt"/>
              </a:rPr>
              <a:t>周后，约</a:t>
            </a:r>
            <a:r>
              <a:rPr lang="en-US" altLang="zh-CN" sz="1400" dirty="0">
                <a:cs typeface="+mn-ea"/>
                <a:sym typeface="+mn-lt"/>
              </a:rPr>
              <a:t>50%</a:t>
            </a:r>
            <a:r>
              <a:rPr lang="zh-CN" altLang="en-US" sz="1400" dirty="0">
                <a:cs typeface="+mn-ea"/>
                <a:sym typeface="+mn-lt"/>
              </a:rPr>
              <a:t>的患者修订研究方案继续双盲阶段治疗至</a:t>
            </a:r>
            <a:r>
              <a:rPr lang="en-US" altLang="zh-CN" sz="1400" dirty="0">
                <a:cs typeface="+mn-ea"/>
                <a:sym typeface="+mn-lt"/>
              </a:rPr>
              <a:t>144</a:t>
            </a:r>
            <a:r>
              <a:rPr lang="zh-CN" altLang="en-US" sz="1400" dirty="0">
                <a:cs typeface="+mn-ea"/>
                <a:sym typeface="+mn-lt"/>
              </a:rPr>
              <a:t>周，而其余患者在</a:t>
            </a:r>
            <a:r>
              <a:rPr lang="en-US" altLang="zh-CN" sz="1400" dirty="0">
                <a:cs typeface="+mn-ea"/>
                <a:sym typeface="+mn-lt"/>
              </a:rPr>
              <a:t>96</a:t>
            </a:r>
            <a:r>
              <a:rPr lang="zh-CN" altLang="en-US" sz="1400" dirty="0">
                <a:cs typeface="+mn-ea"/>
                <a:sym typeface="+mn-lt"/>
              </a:rPr>
              <a:t>周后开放标签，接受</a:t>
            </a:r>
            <a:r>
              <a:rPr lang="en-US" altLang="zh-CN" sz="1400" dirty="0">
                <a:cs typeface="+mn-ea"/>
                <a:sym typeface="+mn-lt"/>
              </a:rPr>
              <a:t>TAF</a:t>
            </a:r>
            <a:r>
              <a:rPr lang="zh-CN" altLang="en-US" sz="1400" dirty="0">
                <a:cs typeface="+mn-ea"/>
                <a:sym typeface="+mn-lt"/>
              </a:rPr>
              <a:t>治疗。</a:t>
            </a:r>
            <a:endParaRPr lang="en-US" altLang="zh-CN" sz="1400" dirty="0">
              <a:cs typeface="+mn-ea"/>
              <a:sym typeface="+mn-lt"/>
            </a:endParaRPr>
          </a:p>
        </p:txBody>
      </p:sp>
      <p:sp>
        <p:nvSpPr>
          <p:cNvPr id="40" name="文本占位符 39"/>
          <p:cNvSpPr>
            <a:spLocks noGrp="1"/>
          </p:cNvSpPr>
          <p:nvPr>
            <p:ph sz="quarter" idx="10"/>
          </p:nvPr>
        </p:nvSpPr>
        <p:spPr/>
        <p:txBody>
          <a:bodyPr>
            <a:normAutofit/>
          </a:bodyPr>
          <a:lstStyle/>
          <a:p>
            <a:r>
              <a:rPr lang="en-US" altLang="zh-CN" dirty="0">
                <a:cs typeface="+mn-ea"/>
                <a:sym typeface="+mn-lt"/>
              </a:rPr>
              <a:t>Chan, AASLD 2018, poster 0381</a:t>
            </a:r>
            <a:endParaRPr lang="en-US" altLang="zh-CN" dirty="0">
              <a:cs typeface="+mn-ea"/>
              <a:sym typeface="+mn-lt"/>
            </a:endParaRPr>
          </a:p>
        </p:txBody>
      </p:sp>
      <p:grpSp>
        <p:nvGrpSpPr>
          <p:cNvPr id="13" name="组合 12"/>
          <p:cNvGrpSpPr/>
          <p:nvPr/>
        </p:nvGrpSpPr>
        <p:grpSpPr>
          <a:xfrm>
            <a:off x="5563602" y="2362943"/>
            <a:ext cx="1467152" cy="215879"/>
            <a:chOff x="7960522" y="3230377"/>
            <a:chExt cx="1467152" cy="215879"/>
          </a:xfrm>
        </p:grpSpPr>
        <p:sp>
          <p:nvSpPr>
            <p:cNvPr id="4" name="文本框 3"/>
            <p:cNvSpPr txBox="1"/>
            <p:nvPr/>
          </p:nvSpPr>
          <p:spPr>
            <a:xfrm>
              <a:off x="8241965" y="3252357"/>
              <a:ext cx="1185709" cy="193899"/>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n=866</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12" name="矩形 11"/>
            <p:cNvSpPr/>
            <p:nvPr/>
          </p:nvSpPr>
          <p:spPr>
            <a:xfrm>
              <a:off x="7960522" y="3230377"/>
              <a:ext cx="183464" cy="160523"/>
            </a:xfrm>
            <a:prstGeom prst="rect">
              <a:avLst/>
            </a:prstGeom>
            <a:solidFill>
              <a:srgbClr val="F5C3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grpSp>
      <p:grpSp>
        <p:nvGrpSpPr>
          <p:cNvPr id="14" name="组合 13"/>
          <p:cNvGrpSpPr/>
          <p:nvPr/>
        </p:nvGrpSpPr>
        <p:grpSpPr>
          <a:xfrm>
            <a:off x="5572259" y="2682997"/>
            <a:ext cx="1496017" cy="215087"/>
            <a:chOff x="4914943" y="1291698"/>
            <a:chExt cx="1496017" cy="215087"/>
          </a:xfrm>
        </p:grpSpPr>
        <p:sp>
          <p:nvSpPr>
            <p:cNvPr id="20" name="文本框 19"/>
            <p:cNvSpPr txBox="1"/>
            <p:nvPr/>
          </p:nvSpPr>
          <p:spPr>
            <a:xfrm>
              <a:off x="5202296" y="1312886"/>
              <a:ext cx="1208664" cy="193899"/>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TDF</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n=252</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23" name="矩形 22"/>
            <p:cNvSpPr/>
            <p:nvPr/>
          </p:nvSpPr>
          <p:spPr>
            <a:xfrm>
              <a:off x="4914943" y="1291698"/>
              <a:ext cx="183464" cy="160523"/>
            </a:xfrm>
            <a:prstGeom prst="rect">
              <a:avLst/>
            </a:prstGeom>
            <a:solidFill>
              <a:srgbClr val="6E6F7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grpSp>
      <p:sp>
        <p:nvSpPr>
          <p:cNvPr id="16" name="矩形 15"/>
          <p:cNvSpPr/>
          <p:nvPr/>
        </p:nvSpPr>
        <p:spPr>
          <a:xfrm>
            <a:off x="4591251" y="1485900"/>
            <a:ext cx="6762549" cy="4533900"/>
          </a:xfrm>
          <a:prstGeom prst="rect">
            <a:avLst/>
          </a:prstGeom>
          <a:noFill/>
          <a:ln w="19050">
            <a:solidFill>
              <a:srgbClr val="002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002E6D"/>
                </a:solidFill>
                <a:latin typeface="+mn-lt"/>
                <a:ea typeface="+mn-ea"/>
                <a:cs typeface="+mn-ea"/>
                <a:sym typeface="+mn-lt"/>
              </a:rPr>
              <a:t>TAF</a:t>
            </a:r>
            <a:r>
              <a:rPr lang="zh-CN" altLang="en-US" dirty="0">
                <a:solidFill>
                  <a:srgbClr val="002E6D"/>
                </a:solidFill>
                <a:latin typeface="+mn-lt"/>
                <a:ea typeface="+mn-ea"/>
                <a:cs typeface="+mn-ea"/>
                <a:sym typeface="+mn-lt"/>
              </a:rPr>
              <a:t> 上市众多真实世界数据均显示其良好的骨肾安全性</a:t>
            </a:r>
            <a:endParaRPr lang="zh-CN" altLang="en-US" dirty="0">
              <a:solidFill>
                <a:srgbClr val="002E6D"/>
              </a:solidFill>
              <a:latin typeface="+mn-lt"/>
              <a:ea typeface="+mn-ea"/>
              <a:cs typeface="+mn-ea"/>
              <a:sym typeface="+mn-lt"/>
            </a:endParaRPr>
          </a:p>
        </p:txBody>
      </p:sp>
      <p:sp>
        <p:nvSpPr>
          <p:cNvPr id="5" name="内容占位符 4"/>
          <p:cNvSpPr>
            <a:spLocks noGrp="1"/>
          </p:cNvSpPr>
          <p:nvPr>
            <p:ph idx="1"/>
          </p:nvPr>
        </p:nvSpPr>
        <p:spPr>
          <a:xfrm>
            <a:off x="838200" y="1333501"/>
            <a:ext cx="5124450" cy="313672"/>
          </a:xfrm>
          <a:solidFill>
            <a:srgbClr val="002E6D"/>
          </a:solidFill>
        </p:spPr>
        <p:txBody>
          <a:bodyPr anchor="ctr">
            <a:normAutofit/>
          </a:bodyPr>
          <a:lstStyle/>
          <a:p>
            <a:pPr marL="0" indent="0" algn="ctr">
              <a:lnSpc>
                <a:spcPct val="100000"/>
              </a:lnSpc>
              <a:spcBef>
                <a:spcPts val="0"/>
              </a:spcBef>
              <a:buNone/>
            </a:pPr>
            <a:r>
              <a:rPr lang="en-US" altLang="zh-CN" sz="1400" b="1" dirty="0">
                <a:solidFill>
                  <a:schemeClr val="bg1"/>
                </a:solidFill>
                <a:cs typeface="+mn-ea"/>
                <a:sym typeface="+mn-lt"/>
              </a:rPr>
              <a:t>TRIO</a:t>
            </a:r>
            <a:r>
              <a:rPr lang="zh-CN" altLang="en-US" sz="1400" b="1" dirty="0">
                <a:solidFill>
                  <a:schemeClr val="bg1"/>
                </a:solidFill>
                <a:cs typeface="+mn-ea"/>
                <a:sym typeface="+mn-lt"/>
              </a:rPr>
              <a:t>研究（</a:t>
            </a:r>
            <a:r>
              <a:rPr lang="en-US" altLang="zh-CN" sz="1400" b="1" dirty="0">
                <a:solidFill>
                  <a:schemeClr val="bg1"/>
                </a:solidFill>
                <a:cs typeface="+mn-ea"/>
                <a:sym typeface="+mn-lt"/>
              </a:rPr>
              <a:t>n=250</a:t>
            </a:r>
            <a:r>
              <a:rPr lang="zh-CN" altLang="en-US" sz="1400" b="1" dirty="0">
                <a:solidFill>
                  <a:schemeClr val="bg1"/>
                </a:solidFill>
                <a:cs typeface="+mn-ea"/>
                <a:sym typeface="+mn-lt"/>
              </a:rPr>
              <a:t>）</a:t>
            </a:r>
            <a:r>
              <a:rPr lang="en-US" altLang="zh-CN" sz="1400" b="1" baseline="30000" dirty="0">
                <a:solidFill>
                  <a:schemeClr val="bg1"/>
                </a:solidFill>
                <a:cs typeface="+mn-ea"/>
                <a:sym typeface="+mn-lt"/>
              </a:rPr>
              <a:t>1</a:t>
            </a:r>
            <a:endParaRPr lang="en-US" altLang="zh-CN" sz="1400" b="1" baseline="30000" dirty="0">
              <a:solidFill>
                <a:schemeClr val="bg1"/>
              </a:solidFill>
              <a:cs typeface="+mn-ea"/>
              <a:sym typeface="+mn-lt"/>
            </a:endParaRPr>
          </a:p>
        </p:txBody>
      </p:sp>
      <p:sp>
        <p:nvSpPr>
          <p:cNvPr id="6" name="内容占位符 5"/>
          <p:cNvSpPr>
            <a:spLocks noGrp="1"/>
          </p:cNvSpPr>
          <p:nvPr>
            <p:ph sz="quarter" idx="10"/>
          </p:nvPr>
        </p:nvSpPr>
        <p:spPr/>
        <p:txBody>
          <a:bodyPr>
            <a:normAutofit/>
          </a:bodyPr>
          <a:lstStyle/>
          <a:p>
            <a:pPr marL="171450" indent="-171450"/>
            <a:r>
              <a:rPr lang="en-US" altLang="en-US" dirty="0">
                <a:cs typeface="+mn-ea"/>
                <a:sym typeface="+mn-lt"/>
              </a:rPr>
              <a:t>Curry, EASL, 2019, </a:t>
            </a:r>
            <a:endParaRPr lang="zh-CN" altLang="en-US" dirty="0">
              <a:cs typeface="+mn-ea"/>
              <a:sym typeface="+mn-lt"/>
            </a:endParaRPr>
          </a:p>
          <a:p>
            <a:pPr marL="171450" indent="-171450"/>
            <a:r>
              <a:rPr lang="en-US" altLang="zh-CN" dirty="0">
                <a:cs typeface="+mn-ea"/>
                <a:sym typeface="+mn-lt"/>
              </a:rPr>
              <a:t>Fong T-L, et al. DDW 2018.  </a:t>
            </a:r>
            <a:endParaRPr lang="en-US" altLang="zh-CN" dirty="0">
              <a:cs typeface="+mn-ea"/>
              <a:sym typeface="+mn-lt"/>
            </a:endParaRPr>
          </a:p>
          <a:p>
            <a:pPr marL="171450" indent="-171450"/>
            <a:r>
              <a:rPr lang="en-US" altLang="zh-CN" dirty="0">
                <a:cs typeface="+mn-ea"/>
                <a:sym typeface="+mn-lt"/>
              </a:rPr>
              <a:t>Yeh, APASL STC 2018, Poster #P-016</a:t>
            </a:r>
            <a:endParaRPr lang="en-US" altLang="zh-CN" dirty="0">
              <a:cs typeface="+mn-ea"/>
              <a:sym typeface="+mn-lt"/>
            </a:endParaRPr>
          </a:p>
        </p:txBody>
      </p:sp>
      <p:sp>
        <p:nvSpPr>
          <p:cNvPr id="19" name="内容占位符 5"/>
          <p:cNvSpPr txBox="1"/>
          <p:nvPr/>
        </p:nvSpPr>
        <p:spPr>
          <a:xfrm>
            <a:off x="3574676" y="6176963"/>
            <a:ext cx="2360462" cy="471487"/>
          </a:xfrm>
          <a:prstGeom prst="rect">
            <a:avLst/>
          </a:prstGeom>
        </p:spPr>
        <p:txBody>
          <a:bodyPr vert="horz" lIns="91440" tIns="45720" rIns="91440" bIns="45720" rtlCol="0">
            <a:normAutofit/>
          </a:bodyPr>
          <a:lstStyle>
            <a:lvl1pPr marL="228600" indent="-228600" algn="just" defTabSz="914400" rtl="0" eaLnBrk="1" latinLnBrk="0" hangingPunct="1">
              <a:lnSpc>
                <a:spcPct val="100000"/>
              </a:lnSpc>
              <a:spcBef>
                <a:spcPts val="100"/>
              </a:spcBef>
              <a:buFont typeface="+mj-lt"/>
              <a:buAutoNum type="arabicPeriod"/>
              <a:defRPr sz="800" kern="1200">
                <a:solidFill>
                  <a:schemeClr val="tx1">
                    <a:lumMod val="75000"/>
                    <a:lumOff val="2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
              </a:spcBef>
              <a:spcAft>
                <a:spcPts val="0"/>
              </a:spcAft>
              <a:buClrTx/>
              <a:buSzTx/>
              <a:buFont typeface="+mj-lt"/>
              <a:buNone/>
              <a:defRPr/>
            </a:pPr>
            <a:r>
              <a:rPr kumimoji="0" lang="en-US" altLang="en-US" sz="8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4.  FRI-167 </a:t>
            </a:r>
            <a:r>
              <a:rPr kumimoji="0" lang="en-US" altLang="zh-CN" sz="8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Farag, et al. EASL 2019, FRI-170. </a:t>
            </a:r>
            <a:endParaRPr kumimoji="0" lang="en-US" altLang="zh-CN" sz="8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endParaRPr>
          </a:p>
          <a:p>
            <a:pPr marL="0" marR="0" lvl="0" indent="0" algn="just" defTabSz="914400" rtl="0" eaLnBrk="1" fontAlgn="auto" latinLnBrk="0" hangingPunct="1">
              <a:lnSpc>
                <a:spcPct val="100000"/>
              </a:lnSpc>
              <a:spcBef>
                <a:spcPts val="100"/>
              </a:spcBef>
              <a:spcAft>
                <a:spcPts val="0"/>
              </a:spcAft>
              <a:buClrTx/>
              <a:buSzTx/>
              <a:buFont typeface="+mj-lt"/>
              <a:buNone/>
              <a:defRPr/>
            </a:pPr>
            <a:r>
              <a:rPr kumimoji="0" lang="en-US" altLang="zh-CN" sz="8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5.  </a:t>
            </a:r>
            <a:r>
              <a:rPr kumimoji="0" lang="en-US" altLang="zh-CN" sz="800" b="0" i="0" u="none" strike="noStrike" kern="1200" cap="none" spc="0" normalizeH="0" baseline="0" noProof="0" dirty="0" err="1">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Hosaka</a:t>
            </a:r>
            <a:r>
              <a:rPr kumimoji="0" lang="en-US" altLang="zh-CN" sz="8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rPr>
              <a:t>, AASLD 2018, 424</a:t>
            </a:r>
            <a:endParaRPr kumimoji="0" lang="en-US" altLang="zh-CN" sz="8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ea"/>
              <a:sym typeface="+mn-lt"/>
            </a:endParaRPr>
          </a:p>
        </p:txBody>
      </p:sp>
      <p:sp>
        <p:nvSpPr>
          <p:cNvPr id="20" name="内容占位符 4"/>
          <p:cNvSpPr txBox="1"/>
          <p:nvPr/>
        </p:nvSpPr>
        <p:spPr>
          <a:xfrm>
            <a:off x="6229347" y="1343027"/>
            <a:ext cx="5124453" cy="295274"/>
          </a:xfrm>
          <a:prstGeom prst="rect">
            <a:avLst/>
          </a:prstGeom>
          <a:solidFill>
            <a:srgbClr val="002E6D"/>
          </a:solidFill>
        </p:spPr>
        <p:txBody>
          <a:bodyPr vert="horz" lIns="91440" tIns="45720" rIns="91440" bIns="45720" rtlCol="0" anchor="ctr">
            <a:normAutofit lnSpcReduction="10000"/>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美国真实世界转换研究（</a:t>
            </a: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n=75</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a:t>
            </a:r>
            <a:r>
              <a:rPr kumimoji="0" lang="en-US" altLang="zh-CN" sz="1400" b="1" i="0" u="none" strike="noStrike" kern="1200" cap="none" spc="0" normalizeH="0" baseline="30000" noProof="0" dirty="0">
                <a:ln>
                  <a:noFill/>
                </a:ln>
                <a:solidFill>
                  <a:prstClr val="white"/>
                </a:solidFill>
                <a:effectLst/>
                <a:uLnTx/>
                <a:uFillTx/>
                <a:latin typeface="Arial" panose="020B0604020202020204"/>
                <a:ea typeface="微软雅黑" panose="020B0503020204020204" pitchFamily="34" charset="-122"/>
                <a:cs typeface="+mn-ea"/>
                <a:sym typeface="+mn-lt"/>
              </a:rPr>
              <a:t>2</a:t>
            </a:r>
            <a:endPar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1" name="Rectangle 15"/>
          <p:cNvSpPr/>
          <p:nvPr/>
        </p:nvSpPr>
        <p:spPr>
          <a:xfrm>
            <a:off x="838199" y="1647826"/>
            <a:ext cx="5096939" cy="1521314"/>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50000"/>
              </a:lnSpc>
              <a:spcBef>
                <a:spcPts val="300"/>
              </a:spcBef>
              <a:spcAft>
                <a:spcPts val="0"/>
              </a:spcAft>
              <a:buClrTx/>
              <a:buSzTx/>
              <a:buFontTx/>
              <a:buNone/>
              <a:defRPr/>
            </a:pPr>
            <a:r>
              <a:rPr kumimoji="0" lang="en-US"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治疗≥</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6</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个月</a:t>
            </a:r>
            <a:endPar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467995" marR="0" lvl="0" indent="-214630" algn="l" defTabSz="914400" rtl="0" eaLnBrk="1" fontAlgn="auto" latinLnBrk="0" hangingPunct="1">
              <a:lnSpc>
                <a:spcPct val="150000"/>
              </a:lnSpc>
              <a:spcBef>
                <a:spcPts val="30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基线</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HBV DNA</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2000IU/ml </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的患者治疗半年后，</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97%(226/233)</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的患者维持病毒载量＜</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2000IU/ml</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；基线</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HBV DNA</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2000 IU/mL</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患者治疗半年后，</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94%(16/17)</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患者实现病毒载量＜</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2000IU/ml</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467995" marR="0" lvl="0" indent="-214630" algn="l" defTabSz="914400" rtl="0" eaLnBrk="1" fontAlgn="auto" latinLnBrk="0" hangingPunct="1">
              <a:lnSpc>
                <a:spcPct val="150000"/>
              </a:lnSpc>
              <a:spcBef>
                <a:spcPts val="30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肾功能</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eGFR</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显著改善</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均值从</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85.7</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上升到</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90.1)</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en-US" sz="1200" b="0" i="1"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P&lt;</a:t>
            </a:r>
            <a:r>
              <a:rPr kumimoji="0" lang="en-US"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0.00</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1</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22" name="Rectangle 17"/>
          <p:cNvSpPr/>
          <p:nvPr/>
        </p:nvSpPr>
        <p:spPr>
          <a:xfrm>
            <a:off x="6229347" y="1648768"/>
            <a:ext cx="5124450" cy="1574387"/>
          </a:xfrm>
          <a:prstGeom prst="rect">
            <a:avLst/>
          </a:prstGeom>
          <a:solidFill>
            <a:schemeClr val="bg1">
              <a:lumMod val="95000"/>
            </a:schemeClr>
          </a:solidFill>
        </p:spPr>
        <p:txBody>
          <a:bodyPr wrap="square" tIns="72000" bIns="72000">
            <a:spAutoFit/>
          </a:bodyPr>
          <a:lstStyle/>
          <a:p>
            <a:pPr marL="0" marR="0" lvl="0" indent="0" algn="l" defTabSz="914400" rtl="0" eaLnBrk="1" fontAlgn="auto" latinLnBrk="0" hangingPunct="1">
              <a:lnSpc>
                <a:spcPct val="150000"/>
              </a:lnSpc>
              <a:spcBef>
                <a:spcPts val="300"/>
              </a:spcBef>
              <a:spcAft>
                <a:spcPts val="0"/>
              </a:spcAft>
              <a:buClrTx/>
              <a:buSzTx/>
              <a:buFontTx/>
              <a:buNone/>
              <a:defRPr/>
            </a:pPr>
            <a:r>
              <a:rPr kumimoji="0" lang="en-US" altLang="zh-CN"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TDF</a:t>
            </a:r>
            <a:r>
              <a:rPr kumimoji="0" lang="zh-CN" altLang="en-US"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转换</a:t>
            </a:r>
            <a:r>
              <a:rPr kumimoji="0" lang="en-US" altLang="zh-CN"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r>
              <a:rPr kumimoji="0" lang="zh-CN" altLang="en-US"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，随访</a:t>
            </a:r>
            <a:r>
              <a:rPr kumimoji="0" lang="en-US" altLang="zh-CN"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24</a:t>
            </a:r>
            <a:r>
              <a:rPr kumimoji="0" lang="zh-CN" altLang="en-US"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周时</a:t>
            </a:r>
            <a:endPar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467995" marR="0" lvl="0" indent="-214630" algn="l" defTabSz="914400" rtl="0" eaLnBrk="1" fontAlgn="auto" latinLnBrk="0" hangingPunct="1">
              <a:lnSpc>
                <a:spcPct val="150000"/>
              </a:lnSpc>
              <a:spcBef>
                <a:spcPts val="30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BMD</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显著增加（髋部和脊椎</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BMD</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分别增加</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12.8%</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3.1%</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200" b="0" i="1"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P</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值均</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&lt; 0.01</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467995" marR="0" lvl="0" indent="-214630" algn="l" defTabSz="914400" rtl="0" eaLnBrk="1" fontAlgn="auto" latinLnBrk="0" hangingPunct="1">
              <a:lnSpc>
                <a:spcPct val="150000"/>
              </a:lnSpc>
              <a:spcBef>
                <a:spcPts val="30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肾小管损伤标志物（尿</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β-2</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微球蛋白</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肌酐比值、尿蛋白</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肌酐比值）显著减小，</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值均＜</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0.01</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23" name="内容占位符 4"/>
          <p:cNvSpPr txBox="1"/>
          <p:nvPr/>
        </p:nvSpPr>
        <p:spPr>
          <a:xfrm>
            <a:off x="838199" y="3333695"/>
            <a:ext cx="5124453" cy="295274"/>
          </a:xfrm>
          <a:prstGeom prst="rect">
            <a:avLst/>
          </a:prstGeom>
          <a:solidFill>
            <a:srgbClr val="002E6D"/>
          </a:solidFill>
        </p:spPr>
        <p:txBody>
          <a:bodyPr vert="horz" lIns="91440" tIns="45720" rIns="91440" bIns="45720" rtlCol="0" anchor="ctr">
            <a:noAutofit/>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中国台湾真实世界转换研究（</a:t>
            </a: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n=48</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a:t>
            </a:r>
            <a:r>
              <a:rPr kumimoji="0" lang="en-US" altLang="zh-CN" sz="1400" b="1" i="0" u="none" strike="noStrike" kern="1200" cap="none" spc="0" normalizeH="0" baseline="30000" noProof="0" dirty="0">
                <a:ln>
                  <a:noFill/>
                </a:ln>
                <a:solidFill>
                  <a:prstClr val="white"/>
                </a:solidFill>
                <a:effectLst/>
                <a:uLnTx/>
                <a:uFillTx/>
                <a:latin typeface="Arial" panose="020B0604020202020204"/>
                <a:ea typeface="微软雅黑" panose="020B0503020204020204" pitchFamily="34" charset="-122"/>
                <a:cs typeface="+mn-ea"/>
                <a:sym typeface="+mn-lt"/>
              </a:rPr>
              <a:t>3</a:t>
            </a:r>
            <a:endParaRPr kumimoji="0" lang="en-US" altLang="zh-CN" sz="1400" b="1" i="0" u="none" strike="noStrike" kern="1200" cap="none" spc="0" normalizeH="0" baseline="3000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4" name="内容占位符 4"/>
          <p:cNvSpPr txBox="1"/>
          <p:nvPr/>
        </p:nvSpPr>
        <p:spPr>
          <a:xfrm>
            <a:off x="6229347" y="3333695"/>
            <a:ext cx="5124453" cy="295274"/>
          </a:xfrm>
          <a:prstGeom prst="rect">
            <a:avLst/>
          </a:prstGeom>
          <a:solidFill>
            <a:srgbClr val="002E6D"/>
          </a:solidFill>
        </p:spPr>
        <p:txBody>
          <a:bodyPr vert="horz" lIns="91440" tIns="45720" rIns="91440" bIns="45720" rtlCol="0" anchor="ctr">
            <a:noAutofit/>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加拿大乙肝网络研究（</a:t>
            </a: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n=170</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a:t>
            </a:r>
            <a:r>
              <a:rPr kumimoji="0" lang="en-US" altLang="zh-CN" sz="1400" b="1" i="0" u="none" strike="noStrike" kern="1200" cap="none" spc="0" normalizeH="0" baseline="30000" noProof="0" dirty="0">
                <a:ln>
                  <a:noFill/>
                </a:ln>
                <a:solidFill>
                  <a:prstClr val="white"/>
                </a:solidFill>
                <a:effectLst/>
                <a:uLnTx/>
                <a:uFillTx/>
                <a:latin typeface="Arial" panose="020B0604020202020204"/>
                <a:ea typeface="微软雅黑" panose="020B0503020204020204" pitchFamily="34" charset="-122"/>
                <a:cs typeface="+mn-ea"/>
                <a:sym typeface="+mn-lt"/>
              </a:rPr>
              <a:t>4</a:t>
            </a:r>
            <a:endPar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5" name="Rectangle 7"/>
          <p:cNvSpPr/>
          <p:nvPr/>
        </p:nvSpPr>
        <p:spPr>
          <a:xfrm>
            <a:off x="825500" y="3626211"/>
            <a:ext cx="5124452" cy="1282787"/>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5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转换</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治疗时间为</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3.0</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3-4</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）个月</a:t>
            </a:r>
            <a:endPar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467995" marR="0" lvl="0" indent="-214630" algn="l" defTabSz="914400" rtl="0" eaLnBrk="1" fontAlgn="auto" latinLnBrk="0" hangingPunct="1">
              <a:lnSpc>
                <a:spcPct val="150000"/>
              </a:lnSpc>
              <a:spcBef>
                <a:spcPts val="30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HBV</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抑制率（转换前后抑制率均为</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94%</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467995" marR="0" lvl="0" indent="-214630" algn="l" defTabSz="914400" rtl="0" eaLnBrk="1" fontAlgn="auto" latinLnBrk="0" hangingPunct="1">
              <a:lnSpc>
                <a:spcPct val="150000"/>
              </a:lnSpc>
              <a:spcBef>
                <a:spcPts val="30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ALT</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复常率显著增加（</a:t>
            </a:r>
            <a:r>
              <a:rPr kumimoji="0" lang="en-US" altLang="zh-CN" sz="1200" b="0" i="1"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=0.018</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467995" marR="0" lvl="0" indent="-214630" algn="l" defTabSz="914400" rtl="0" eaLnBrk="1" fontAlgn="auto" latinLnBrk="0" hangingPunct="1">
              <a:lnSpc>
                <a:spcPct val="150000"/>
              </a:lnSpc>
              <a:spcBef>
                <a:spcPts val="30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肾功能指标（</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eGFR</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和</a:t>
            </a:r>
            <a:r>
              <a:rPr kumimoji="0" lang="en-US" altLang="zh-CN" sz="1200" b="0" i="0" u="none" strike="noStrike" kern="1200" cap="none" spc="0" normalizeH="0" baseline="0" noProof="0" dirty="0" err="1">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SCr</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）改善，但差异无显著性</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26" name="Rectangle 13"/>
          <p:cNvSpPr/>
          <p:nvPr/>
        </p:nvSpPr>
        <p:spPr>
          <a:xfrm>
            <a:off x="6229347" y="3626211"/>
            <a:ext cx="5124450" cy="951927"/>
          </a:xfrm>
          <a:prstGeom prst="rect">
            <a:avLst/>
          </a:prstGeom>
          <a:solidFill>
            <a:schemeClr val="bg1">
              <a:lumMod val="95000"/>
            </a:schemeClr>
          </a:solidFill>
        </p:spPr>
        <p:txBody>
          <a:bodyPr wrap="square" tIns="0" bIns="0">
            <a:spAutoFit/>
          </a:bodyPr>
          <a:lstStyle/>
          <a:p>
            <a:pPr marL="0" marR="0" lvl="0" indent="0" algn="l" defTabSz="914400" rtl="0" eaLnBrk="1" fontAlgn="auto" latinLnBrk="0" hangingPunct="1">
              <a:lnSpc>
                <a:spcPct val="150000"/>
              </a:lnSpc>
              <a:spcBef>
                <a:spcPts val="600"/>
              </a:spcBef>
              <a:spcAft>
                <a:spcPts val="0"/>
              </a:spcAft>
              <a:buClrTx/>
              <a:buSzTx/>
              <a:buFontTx/>
              <a:buNone/>
              <a:defRPr/>
            </a:pPr>
            <a:r>
              <a:rPr kumimoji="0" lang="zh-CN" altLang="en-US"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接受</a:t>
            </a:r>
            <a:r>
              <a:rPr kumimoji="0" lang="en-US" altLang="zh-CN"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TDF</a:t>
            </a:r>
            <a:r>
              <a:rPr kumimoji="0" lang="zh-CN" altLang="en-US"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治疗且转换</a:t>
            </a:r>
            <a:r>
              <a:rPr kumimoji="0" lang="en-US" altLang="zh-CN"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r>
              <a:rPr kumimoji="0" lang="zh-CN" altLang="en-US"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的</a:t>
            </a:r>
            <a:r>
              <a:rPr kumimoji="0" lang="en-US" altLang="zh-CN"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CHB</a:t>
            </a:r>
            <a:r>
              <a:rPr kumimoji="0" lang="zh-CN" altLang="en-US"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患者，转换前后累计随访</a:t>
            </a:r>
            <a:r>
              <a:rPr kumimoji="0" lang="en-US" altLang="zh-CN"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72</a:t>
            </a:r>
            <a:r>
              <a:rPr kumimoji="0" lang="zh-CN" altLang="en-US" sz="1200" b="1" i="0" u="none" strike="noStrike" kern="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a:t>
            </a:r>
            <a:endPar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467995" marR="0" lvl="0" indent="-214630" algn="l"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转换为</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后显著增加病毒抑制率、</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ALT</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复常率（</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值均＜</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0.001</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     </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467995" marR="0" lvl="0" indent="-214630" algn="l"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总体</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eGFR</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显著改善（</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P=0.04</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27" name="内容占位符 4"/>
          <p:cNvSpPr txBox="1"/>
          <p:nvPr/>
        </p:nvSpPr>
        <p:spPr>
          <a:xfrm>
            <a:off x="838199" y="5081019"/>
            <a:ext cx="5124453" cy="295274"/>
          </a:xfrm>
          <a:prstGeom prst="rect">
            <a:avLst/>
          </a:prstGeom>
          <a:solidFill>
            <a:srgbClr val="002E6D"/>
          </a:solidFill>
        </p:spPr>
        <p:txBody>
          <a:bodyPr vert="horz" lIns="91440" tIns="45720" rIns="91440" bIns="45720" rtlCol="0" anchor="ctr">
            <a:noAutofit/>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日本真实世界转换研究（</a:t>
            </a: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n=313</a:t>
            </a: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a:t>
            </a:r>
            <a:r>
              <a:rPr kumimoji="0" lang="en-US" altLang="zh-CN" sz="1400" b="1" i="0" u="none" strike="noStrike" kern="1200" cap="none" spc="0" normalizeH="0" baseline="30000" noProof="0" dirty="0">
                <a:ln>
                  <a:noFill/>
                </a:ln>
                <a:solidFill>
                  <a:prstClr val="white"/>
                </a:solidFill>
                <a:effectLst/>
                <a:uLnTx/>
                <a:uFillTx/>
                <a:latin typeface="Arial" panose="020B0604020202020204"/>
                <a:ea typeface="微软雅黑" panose="020B0503020204020204" pitchFamily="34" charset="-122"/>
                <a:cs typeface="+mn-ea"/>
                <a:sym typeface="+mn-lt"/>
              </a:rPr>
              <a:t>5</a:t>
            </a:r>
            <a:endParaRPr kumimoji="0" lang="zh-CN" altLang="en-US" sz="1400" b="1" i="0" u="none" strike="noStrike" kern="1200" cap="none" spc="0" normalizeH="0" baseline="3000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8" name="Rectangle 11"/>
          <p:cNvSpPr/>
          <p:nvPr/>
        </p:nvSpPr>
        <p:spPr>
          <a:xfrm>
            <a:off x="825499" y="5376947"/>
            <a:ext cx="5124451" cy="613373"/>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TDF</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或</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ADV</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n=122</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）转换至</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TAF</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，治疗</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48</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周时</a:t>
            </a:r>
            <a:endParaRPr kumimoji="0" lang="en-US" altLang="zh-CN" sz="1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a:p>
            <a:pPr marL="467995" marR="0" lvl="0" indent="-21463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基线肾损伤患者的</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eGFR</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显著增加（</a:t>
            </a:r>
            <a:r>
              <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P=0.016</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rPr>
              <a:t>）</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ea"/>
              <a:sym typeface="+mn-lt"/>
            </a:endParaRPr>
          </a:p>
        </p:txBody>
      </p:sp>
      <p:sp>
        <p:nvSpPr>
          <p:cNvPr id="29" name="内容占位符 4"/>
          <p:cNvSpPr txBox="1"/>
          <p:nvPr/>
        </p:nvSpPr>
        <p:spPr>
          <a:xfrm>
            <a:off x="6229347" y="5081018"/>
            <a:ext cx="5124453" cy="938781"/>
          </a:xfrm>
          <a:prstGeom prst="rect">
            <a:avLst/>
          </a:prstGeom>
          <a:solidFill>
            <a:srgbClr val="002E6D"/>
          </a:solidFill>
          <a:ln w="19050">
            <a:noFill/>
          </a:ln>
        </p:spPr>
        <p:txBody>
          <a:bodyPr vert="horz" lIns="91440" tIns="45720" rIns="91440" bIns="45720" rtlCol="0" anchor="ctr">
            <a:normAutofit/>
          </a:bodyPr>
          <a:lstStyle>
            <a:lvl1pPr marL="228600" indent="-228600" algn="just" defTabSz="914400" rtl="0" eaLnBrk="1" latinLnBrk="0" hangingPunct="1">
              <a:lnSpc>
                <a:spcPct val="150000"/>
              </a:lnSpc>
              <a:spcBef>
                <a:spcPts val="6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50000"/>
              </a:lnSpc>
              <a:spcBef>
                <a:spcPts val="6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50000"/>
              </a:lnSpc>
              <a:spcBef>
                <a:spcPts val="6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50000"/>
              </a:lnSpc>
              <a:spcBef>
                <a:spcPts val="6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50000"/>
              </a:lnSpc>
              <a:spcBef>
                <a:spcPts val="60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真实世界研究中，转换为</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TAF</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治疗后，</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HBV</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抑制率仍较高，肾功能和骨密度得到改善</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38199" y="1196502"/>
            <a:ext cx="10628927" cy="3861273"/>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9" name="矩形 8"/>
          <p:cNvSpPr/>
          <p:nvPr/>
        </p:nvSpPr>
        <p:spPr>
          <a:xfrm>
            <a:off x="947888" y="1332690"/>
            <a:ext cx="10409722" cy="3591735"/>
          </a:xfrm>
          <a:prstGeom prst="rect">
            <a:avLst/>
          </a:prstGeom>
          <a:solidFill>
            <a:schemeClr val="bg1"/>
          </a:solidFill>
          <a:ln w="25400">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 name="标题 1"/>
          <p:cNvSpPr>
            <a:spLocks noGrp="1"/>
          </p:cNvSpPr>
          <p:nvPr>
            <p:ph type="title"/>
          </p:nvPr>
        </p:nvSpPr>
        <p:spPr/>
        <p:txBody>
          <a:bodyPr>
            <a:normAutofit/>
          </a:bodyPr>
          <a:lstStyle/>
          <a:p>
            <a:r>
              <a:rPr lang="zh-CN" altLang="en-US" b="1" dirty="0">
                <a:solidFill>
                  <a:srgbClr val="002E6D"/>
                </a:solidFill>
                <a:latin typeface="+mn-lt"/>
                <a:ea typeface="+mn-ea"/>
                <a:cs typeface="+mn-ea"/>
                <a:sym typeface="+mn-lt"/>
              </a:rPr>
              <a:t>总 结</a:t>
            </a:r>
            <a:endParaRPr lang="zh-CN" altLang="en-US" b="1" dirty="0">
              <a:solidFill>
                <a:srgbClr val="002E6D"/>
              </a:solidFill>
              <a:latin typeface="+mn-lt"/>
              <a:ea typeface="+mn-ea"/>
              <a:cs typeface="+mn-ea"/>
              <a:sym typeface="+mn-lt"/>
            </a:endParaRPr>
          </a:p>
        </p:txBody>
      </p:sp>
      <p:sp>
        <p:nvSpPr>
          <p:cNvPr id="10" name="内容占位符 16"/>
          <p:cNvSpPr>
            <a:spLocks noGrp="1"/>
          </p:cNvSpPr>
          <p:nvPr>
            <p:ph sz="quarter" idx="10"/>
          </p:nvPr>
        </p:nvSpPr>
        <p:spPr>
          <a:xfrm>
            <a:off x="825500" y="5929165"/>
            <a:ext cx="10515600" cy="719285"/>
          </a:xfrm>
        </p:spPr>
        <p:txBody>
          <a:bodyPr numCol="2">
            <a:normAutofit fontScale="92500"/>
          </a:bodyPr>
          <a:lstStyle/>
          <a:p>
            <a:pPr marL="228600" indent="-228600"/>
            <a:r>
              <a:rPr lang="zh-CN" altLang="en-US" dirty="0">
                <a:cs typeface="+mn-ea"/>
                <a:sym typeface="+mn-lt"/>
              </a:rPr>
              <a:t>慢性乙型肝炎防治指南（</a:t>
            </a:r>
            <a:r>
              <a:rPr lang="en-SG" altLang="zh-CN" dirty="0">
                <a:cs typeface="+mn-ea"/>
                <a:sym typeface="+mn-lt"/>
              </a:rPr>
              <a:t>2019 </a:t>
            </a:r>
            <a:r>
              <a:rPr lang="zh-CN" altLang="en-US" dirty="0">
                <a:cs typeface="+mn-ea"/>
                <a:sym typeface="+mn-lt"/>
              </a:rPr>
              <a:t>年版）</a:t>
            </a:r>
            <a:r>
              <a:rPr lang="en-SG" altLang="zh-CN" dirty="0">
                <a:cs typeface="+mn-ea"/>
                <a:sym typeface="+mn-lt"/>
              </a:rPr>
              <a:t>.</a:t>
            </a:r>
            <a:r>
              <a:rPr lang="zh-CN" altLang="en-US" dirty="0">
                <a:cs typeface="+mn-ea"/>
                <a:sym typeface="+mn-lt"/>
              </a:rPr>
              <a:t> 临床肝胆病杂志</a:t>
            </a:r>
            <a:r>
              <a:rPr lang="en-US" altLang="zh-CN" dirty="0">
                <a:cs typeface="+mn-ea"/>
                <a:sym typeface="+mn-lt"/>
              </a:rPr>
              <a:t>. 2019;35(12):2648–2669</a:t>
            </a:r>
            <a:r>
              <a:rPr lang="en-SG" altLang="zh-CN" dirty="0">
                <a:cs typeface="+mn-ea"/>
                <a:sym typeface="+mn-lt"/>
              </a:rPr>
              <a:t>.</a:t>
            </a:r>
            <a:endParaRPr lang="en-US" altLang="zh-CN" dirty="0">
              <a:cs typeface="+mn-ea"/>
              <a:sym typeface="+mn-lt"/>
            </a:endParaRPr>
          </a:p>
          <a:p>
            <a:pPr marL="228600" indent="-228600"/>
            <a:r>
              <a:rPr lang="en-US" altLang="zh-CN" dirty="0">
                <a:cs typeface="+mn-ea"/>
                <a:sym typeface="+mn-lt"/>
              </a:rPr>
              <a:t>EASL Guidelines on the Management of Hepatitis B Virus Infection</a:t>
            </a:r>
            <a:r>
              <a:rPr lang="en-GB" altLang="zh-CN" b="1" dirty="0">
                <a:cs typeface="+mn-ea"/>
                <a:sym typeface="+mn-lt"/>
              </a:rPr>
              <a:t>. J </a:t>
            </a:r>
            <a:r>
              <a:rPr lang="en-GB" altLang="zh-CN" b="1" dirty="0" err="1">
                <a:cs typeface="+mn-ea"/>
                <a:sym typeface="+mn-lt"/>
              </a:rPr>
              <a:t>Hepatol</a:t>
            </a:r>
            <a:r>
              <a:rPr lang="en-GB" altLang="zh-CN" b="1" dirty="0">
                <a:cs typeface="+mn-ea"/>
                <a:sym typeface="+mn-lt"/>
              </a:rPr>
              <a:t>. 2017;67(2):370–398.</a:t>
            </a:r>
            <a:endParaRPr lang="en-GB" altLang="zh-CN" b="1" dirty="0">
              <a:cs typeface="+mn-ea"/>
              <a:sym typeface="+mn-lt"/>
            </a:endParaRPr>
          </a:p>
          <a:p>
            <a:pPr marL="228600" indent="-228600"/>
            <a:r>
              <a:rPr lang="en-US" altLang="zh-CN" dirty="0" err="1">
                <a:cs typeface="+mn-ea"/>
                <a:sym typeface="+mn-lt"/>
              </a:rPr>
              <a:t>Terrault</a:t>
            </a:r>
            <a:r>
              <a:rPr lang="en-US" altLang="zh-CN" dirty="0">
                <a:cs typeface="+mn-ea"/>
                <a:sym typeface="+mn-lt"/>
              </a:rPr>
              <a:t> NA, et al. Hepatology 2018;67(4):1560-1599.</a:t>
            </a:r>
            <a:endParaRPr lang="en-US" altLang="zh-CN" dirty="0">
              <a:cs typeface="+mn-ea"/>
              <a:sym typeface="+mn-lt"/>
            </a:endParaRPr>
          </a:p>
          <a:p>
            <a:pPr marL="228600" indent="-228600"/>
            <a:r>
              <a:rPr lang="en-US" altLang="zh-CN" dirty="0">
                <a:cs typeface="+mn-ea"/>
                <a:sym typeface="+mn-lt"/>
              </a:rPr>
              <a:t>Oh H, et al. Aliment </a:t>
            </a:r>
            <a:r>
              <a:rPr lang="en-US" altLang="zh-CN" dirty="0" err="1">
                <a:cs typeface="+mn-ea"/>
                <a:sym typeface="+mn-lt"/>
              </a:rPr>
              <a:t>Pharmacol</a:t>
            </a:r>
            <a:r>
              <a:rPr lang="en-US" altLang="zh-CN" dirty="0">
                <a:cs typeface="+mn-ea"/>
                <a:sym typeface="+mn-lt"/>
              </a:rPr>
              <a:t> </a:t>
            </a:r>
            <a:r>
              <a:rPr lang="en-US" altLang="zh-CN" dirty="0" err="1">
                <a:cs typeface="+mn-ea"/>
                <a:sym typeface="+mn-lt"/>
              </a:rPr>
              <a:t>Ther</a:t>
            </a:r>
            <a:r>
              <a:rPr lang="en-US" altLang="zh-CN" dirty="0">
                <a:cs typeface="+mn-ea"/>
                <a:sym typeface="+mn-lt"/>
              </a:rPr>
              <a:t>. 2020;52:371–381.</a:t>
            </a:r>
            <a:endParaRPr lang="en-US" altLang="zh-CN" dirty="0">
              <a:cs typeface="+mn-ea"/>
              <a:sym typeface="+mn-lt"/>
            </a:endParaRPr>
          </a:p>
          <a:p>
            <a:pPr marL="228600" indent="-228600"/>
            <a:r>
              <a:rPr lang="da-DK" altLang="zh-CN" dirty="0">
                <a:cs typeface="+mn-ea"/>
                <a:sym typeface="+mn-lt"/>
              </a:rPr>
              <a:t>Lampertico et al., EASL 2020, Oral #AS091</a:t>
            </a:r>
            <a:endParaRPr lang="da-DK" altLang="zh-CN" dirty="0">
              <a:cs typeface="+mn-ea"/>
              <a:sym typeface="+mn-lt"/>
            </a:endParaRPr>
          </a:p>
          <a:p>
            <a:pPr marL="228600" indent="-228600"/>
            <a:r>
              <a:rPr lang="da-DK" altLang="zh-CN" dirty="0">
                <a:cs typeface="+mn-ea"/>
                <a:sym typeface="+mn-lt"/>
              </a:rPr>
              <a:t>Wong G,et al. APASL 2021.Abstract H-18.</a:t>
            </a:r>
            <a:endParaRPr lang="da-DK" altLang="zh-CN" dirty="0">
              <a:cs typeface="+mn-ea"/>
              <a:sym typeface="+mn-lt"/>
            </a:endParaRPr>
          </a:p>
          <a:p>
            <a:pPr marL="228600" indent="-228600"/>
            <a:r>
              <a:rPr lang="da-DK" altLang="zh-CN" dirty="0">
                <a:cs typeface="+mn-ea"/>
                <a:sym typeface="+mn-lt"/>
              </a:rPr>
              <a:t>Curry, EASL, 2019, </a:t>
            </a:r>
            <a:endParaRPr lang="da-DK" altLang="zh-CN" dirty="0">
              <a:cs typeface="+mn-ea"/>
              <a:sym typeface="+mn-lt"/>
            </a:endParaRPr>
          </a:p>
          <a:p>
            <a:pPr marL="228600" indent="-228600"/>
            <a:r>
              <a:rPr lang="da-DK" altLang="zh-CN" dirty="0">
                <a:cs typeface="+mn-ea"/>
                <a:sym typeface="+mn-lt"/>
              </a:rPr>
              <a:t>Fong T-L, et al. DDW 2018.  </a:t>
            </a:r>
            <a:endParaRPr lang="da-DK" altLang="zh-CN" dirty="0">
              <a:cs typeface="+mn-ea"/>
              <a:sym typeface="+mn-lt"/>
            </a:endParaRPr>
          </a:p>
          <a:p>
            <a:pPr marL="228600" indent="-228600"/>
            <a:r>
              <a:rPr lang="da-DK" altLang="zh-CN" dirty="0">
                <a:cs typeface="+mn-ea"/>
                <a:sym typeface="+mn-lt"/>
              </a:rPr>
              <a:t>Yeh, APASL STC 2018, Poster #P-016</a:t>
            </a:r>
            <a:endParaRPr lang="da-DK" altLang="zh-CN" dirty="0">
              <a:cs typeface="+mn-ea"/>
              <a:sym typeface="+mn-lt"/>
            </a:endParaRPr>
          </a:p>
          <a:p>
            <a:pPr marL="228600" indent="-228600"/>
            <a:r>
              <a:rPr lang="da-DK" altLang="zh-CN" dirty="0">
                <a:cs typeface="+mn-ea"/>
                <a:sym typeface="+mn-lt"/>
              </a:rPr>
              <a:t>FRI-167 Farag, et al. EASL 2019, FRI-170. </a:t>
            </a:r>
            <a:endParaRPr lang="da-DK" altLang="zh-CN" dirty="0">
              <a:cs typeface="+mn-ea"/>
              <a:sym typeface="+mn-lt"/>
            </a:endParaRPr>
          </a:p>
          <a:p>
            <a:pPr marL="228600" indent="-228600"/>
            <a:r>
              <a:rPr lang="da-DK" altLang="zh-CN" dirty="0">
                <a:cs typeface="+mn-ea"/>
                <a:sym typeface="+mn-lt"/>
              </a:rPr>
              <a:t>Hosaka, AASLD 2018, 424</a:t>
            </a:r>
            <a:endParaRPr lang="en-US" altLang="zh-CN" dirty="0">
              <a:cs typeface="+mn-ea"/>
              <a:sym typeface="+mn-lt"/>
            </a:endParaRPr>
          </a:p>
        </p:txBody>
      </p:sp>
      <p:sp>
        <p:nvSpPr>
          <p:cNvPr id="11" name="内容占位符 2"/>
          <p:cNvSpPr>
            <a:spLocks noGrp="1"/>
          </p:cNvSpPr>
          <p:nvPr>
            <p:ph idx="1"/>
          </p:nvPr>
        </p:nvSpPr>
        <p:spPr>
          <a:xfrm>
            <a:off x="1059582" y="1524157"/>
            <a:ext cx="10072836" cy="4213541"/>
          </a:xfrm>
        </p:spPr>
        <p:txBody>
          <a:bodyPr>
            <a:normAutofit/>
          </a:bodyPr>
          <a:lstStyle/>
          <a:p>
            <a:pPr>
              <a:buClr>
                <a:schemeClr val="tx1">
                  <a:lumMod val="85000"/>
                  <a:lumOff val="15000"/>
                </a:schemeClr>
              </a:buClr>
            </a:pPr>
            <a:r>
              <a:rPr lang="en-US" altLang="zh-CN" sz="1800" dirty="0">
                <a:cs typeface="+mn-ea"/>
                <a:sym typeface="+mn-lt"/>
              </a:rPr>
              <a:t>CHB</a:t>
            </a:r>
            <a:r>
              <a:rPr lang="zh-CN" altLang="en-US" sz="1800" dirty="0">
                <a:cs typeface="+mn-ea"/>
                <a:sym typeface="+mn-lt"/>
              </a:rPr>
              <a:t>抗病毒治疗在关注疗效同时，应关注安全性</a:t>
            </a:r>
            <a:r>
              <a:rPr lang="en-US" altLang="zh-CN" sz="1800" baseline="30000" dirty="0">
                <a:cs typeface="+mn-ea"/>
                <a:sym typeface="+mn-lt"/>
              </a:rPr>
              <a:t>1</a:t>
            </a:r>
            <a:r>
              <a:rPr lang="zh-CN" altLang="en-US" sz="1800" dirty="0">
                <a:cs typeface="+mn-ea"/>
                <a:sym typeface="+mn-lt"/>
              </a:rPr>
              <a:t>；</a:t>
            </a:r>
            <a:r>
              <a:rPr lang="en-US" altLang="zh-CN" sz="1800" dirty="0">
                <a:cs typeface="+mn-ea"/>
                <a:sym typeface="+mn-lt"/>
              </a:rPr>
              <a:t>LLV</a:t>
            </a:r>
            <a:r>
              <a:rPr lang="zh-CN" altLang="en-US" sz="1800" dirty="0">
                <a:cs typeface="+mn-ea"/>
                <a:sym typeface="+mn-lt"/>
              </a:rPr>
              <a:t>患者的换药在提升疗效同时应同样考虑安全性</a:t>
            </a:r>
            <a:endParaRPr lang="en-US" altLang="zh-CN" sz="1800" dirty="0">
              <a:cs typeface="+mn-ea"/>
              <a:sym typeface="+mn-lt"/>
            </a:endParaRPr>
          </a:p>
          <a:p>
            <a:pPr>
              <a:buClr>
                <a:schemeClr val="tx1">
                  <a:lumMod val="85000"/>
                  <a:lumOff val="15000"/>
                </a:schemeClr>
              </a:buClr>
            </a:pPr>
            <a:r>
              <a:rPr lang="zh-CN" altLang="en-US" sz="1800" dirty="0">
                <a:cs typeface="+mn-ea"/>
                <a:sym typeface="+mn-lt"/>
              </a:rPr>
              <a:t>临床中伴有肾损伤的患者较常见，其高危因素包括年龄、</a:t>
            </a:r>
            <a:r>
              <a:rPr lang="en-US" altLang="zh-CN" sz="1800" dirty="0">
                <a:cs typeface="+mn-ea"/>
                <a:sym typeface="+mn-lt"/>
              </a:rPr>
              <a:t>HBV</a:t>
            </a:r>
            <a:r>
              <a:rPr lang="zh-CN" altLang="en-US" sz="1800" dirty="0">
                <a:cs typeface="+mn-ea"/>
                <a:sym typeface="+mn-lt"/>
              </a:rPr>
              <a:t>感染、合并症等，在长期治疗过程中，我们要重视患者肾功能</a:t>
            </a:r>
            <a:r>
              <a:rPr lang="en-US" altLang="zh-CN" sz="1800" dirty="0">
                <a:cs typeface="+mn-ea"/>
                <a:sym typeface="+mn-lt"/>
              </a:rPr>
              <a:t>/</a:t>
            </a:r>
            <a:r>
              <a:rPr lang="zh-CN" altLang="en-US" sz="1800" dirty="0">
                <a:cs typeface="+mn-ea"/>
                <a:sym typeface="+mn-lt"/>
              </a:rPr>
              <a:t>骨密度的定期监测</a:t>
            </a:r>
            <a:r>
              <a:rPr lang="en-US" altLang="zh-CN" sz="1800" baseline="30000" dirty="0">
                <a:cs typeface="+mn-ea"/>
                <a:sym typeface="+mn-lt"/>
              </a:rPr>
              <a:t>4</a:t>
            </a:r>
            <a:endParaRPr lang="en-US" altLang="zh-CN" sz="1800" baseline="30000" dirty="0">
              <a:cs typeface="+mn-ea"/>
              <a:sym typeface="+mn-lt"/>
            </a:endParaRPr>
          </a:p>
          <a:p>
            <a:pPr>
              <a:buClr>
                <a:schemeClr val="tx1">
                  <a:lumMod val="85000"/>
                  <a:lumOff val="15000"/>
                </a:schemeClr>
              </a:buClr>
            </a:pPr>
            <a:r>
              <a:rPr lang="zh-CN" altLang="en-US" sz="1800" dirty="0">
                <a:cs typeface="+mn-ea"/>
                <a:sym typeface="+mn-lt"/>
              </a:rPr>
              <a:t>国内外指南</a:t>
            </a:r>
            <a:r>
              <a:rPr lang="en-US" altLang="zh-CN" sz="1800" baseline="30000" dirty="0">
                <a:cs typeface="+mn-ea"/>
                <a:sym typeface="+mn-lt"/>
              </a:rPr>
              <a:t>1,2,3</a:t>
            </a:r>
            <a:r>
              <a:rPr lang="zh-CN" altLang="en-US" sz="1800" dirty="0">
                <a:cs typeface="+mn-ea"/>
                <a:sym typeface="+mn-lt"/>
              </a:rPr>
              <a:t>均推荐韦立得</a:t>
            </a:r>
            <a:r>
              <a:rPr lang="en-US" altLang="zh-CN" sz="1800" baseline="30000" dirty="0">
                <a:cs typeface="+mn-ea"/>
                <a:sym typeface="+mn-lt"/>
              </a:rPr>
              <a:t>®</a:t>
            </a:r>
            <a:r>
              <a:rPr lang="zh-CN" altLang="en-US" sz="1800" dirty="0">
                <a:cs typeface="+mn-ea"/>
                <a:sym typeface="+mn-lt"/>
              </a:rPr>
              <a:t> </a:t>
            </a:r>
            <a:r>
              <a:rPr lang="en-US" altLang="zh-CN" sz="1100" dirty="0">
                <a:cs typeface="+mn-ea"/>
                <a:sym typeface="+mn-lt"/>
              </a:rPr>
              <a:t>(</a:t>
            </a:r>
            <a:r>
              <a:rPr lang="zh-CN" altLang="en-US" sz="1100" dirty="0">
                <a:cs typeface="+mn-ea"/>
                <a:sym typeface="+mn-lt"/>
              </a:rPr>
              <a:t>丙酚替诺福韦片）</a:t>
            </a:r>
            <a:r>
              <a:rPr lang="zh-CN" altLang="en-US" sz="1800" dirty="0">
                <a:cs typeface="+mn-ea"/>
                <a:sym typeface="+mn-lt"/>
              </a:rPr>
              <a:t>为</a:t>
            </a:r>
            <a:r>
              <a:rPr lang="en-US" altLang="zh-CN" sz="1800" dirty="0">
                <a:cs typeface="+mn-ea"/>
                <a:sym typeface="+mn-lt"/>
              </a:rPr>
              <a:t>CHB</a:t>
            </a:r>
            <a:r>
              <a:rPr lang="zh-CN" altLang="en-US" sz="1800" dirty="0">
                <a:cs typeface="+mn-ea"/>
                <a:sym typeface="+mn-lt"/>
              </a:rPr>
              <a:t>的一线抗病毒治疗药物，真实世界的研究提示了韦立得对</a:t>
            </a:r>
            <a:r>
              <a:rPr lang="en-US" altLang="zh-CN" sz="1800" dirty="0">
                <a:cs typeface="+mn-ea"/>
                <a:sym typeface="+mn-lt"/>
              </a:rPr>
              <a:t>LLV</a:t>
            </a:r>
            <a:r>
              <a:rPr lang="zh-CN" altLang="en-US" sz="1800" dirty="0">
                <a:cs typeface="+mn-ea"/>
                <a:sym typeface="+mn-lt"/>
              </a:rPr>
              <a:t>患者优化治疗能进一步达到病毒抑制；韦立得的</a:t>
            </a:r>
            <a:r>
              <a:rPr lang="en-US" altLang="zh-CN" sz="1800" dirty="0">
                <a:cs typeface="+mn-ea"/>
                <a:sym typeface="+mn-lt"/>
              </a:rPr>
              <a:t>III</a:t>
            </a:r>
            <a:r>
              <a:rPr lang="zh-CN" altLang="en-US" sz="1800" dirty="0">
                <a:cs typeface="+mn-ea"/>
                <a:sym typeface="+mn-lt"/>
              </a:rPr>
              <a:t>期临床研究和大量上市后真实世界研究也证实尤其在伴有肾脏损害和骨骼风险的情况下优选</a:t>
            </a:r>
            <a:r>
              <a:rPr lang="en-US" altLang="zh-CN" sz="1800" dirty="0">
                <a:cs typeface="+mn-ea"/>
                <a:sym typeface="+mn-lt"/>
              </a:rPr>
              <a:t>TAF</a:t>
            </a:r>
            <a:r>
              <a:rPr lang="zh-CN" altLang="en-US" sz="1800" dirty="0">
                <a:cs typeface="+mn-ea"/>
                <a:sym typeface="+mn-lt"/>
              </a:rPr>
              <a:t>有较好的骨肾安全性</a:t>
            </a:r>
            <a:r>
              <a:rPr lang="en-US" altLang="zh-CN" sz="1800" baseline="30000" dirty="0">
                <a:cs typeface="+mn-ea"/>
                <a:sym typeface="+mn-lt"/>
              </a:rPr>
              <a:t>5-11</a:t>
            </a:r>
            <a:endParaRPr lang="en-US" altLang="zh-CN" sz="1800" baseline="30000" dirty="0">
              <a:cs typeface="+mn-ea"/>
              <a:sym typeface="+mn-lt"/>
            </a:endParaRPr>
          </a:p>
        </p:txBody>
      </p:sp>
      <p:sp>
        <p:nvSpPr>
          <p:cNvPr id="7" name="文本框 6"/>
          <p:cNvSpPr txBox="1"/>
          <p:nvPr/>
        </p:nvSpPr>
        <p:spPr>
          <a:xfrm>
            <a:off x="947888" y="5477190"/>
            <a:ext cx="2076450" cy="246221"/>
          </a:xfrm>
          <a:prstGeom prst="rect">
            <a:avLst/>
          </a:prstGeom>
          <a:noFill/>
        </p:spPr>
        <p:txBody>
          <a:bodyPr wrap="square" rtlCol="0">
            <a:spAutoFit/>
          </a:bodyPr>
          <a:lstStyle/>
          <a:p>
            <a:r>
              <a:rPr lang="en-US" altLang="zh-CN" sz="1000" dirty="0">
                <a:solidFill>
                  <a:schemeClr val="tx1">
                    <a:lumMod val="75000"/>
                    <a:lumOff val="25000"/>
                  </a:schemeClr>
                </a:solidFill>
              </a:rPr>
              <a:t>LLV</a:t>
            </a:r>
            <a:r>
              <a:rPr lang="zh-CN" altLang="en-US" sz="1000" dirty="0">
                <a:solidFill>
                  <a:schemeClr val="tx1">
                    <a:lumMod val="75000"/>
                    <a:lumOff val="25000"/>
                  </a:schemeClr>
                </a:solidFill>
              </a:rPr>
              <a:t>：低病毒血症</a:t>
            </a:r>
            <a:endParaRPr lang="zh-CN" altLang="en-US" sz="1000" dirty="0">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幻灯片" r:id="rId2" imgW="5715" imgH="5715" progId="TCLayout.ActiveDocument.1">
                  <p:embed/>
                </p:oleObj>
              </mc:Choice>
              <mc:Fallback>
                <p:oleObj name="think-cell 幻灯片" r:id="rId2" imgW="5715" imgH="5715" progId="TCLayout.ActiveDocument.1">
                  <p:embed/>
                  <p:pic>
                    <p:nvPicPr>
                      <p:cNvPr id="0" name="对象 3"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p:txBody>
          <a:bodyPr/>
          <a:lstStyle/>
          <a:p>
            <a:r>
              <a:rPr lang="zh-CN" altLang="en-US" dirty="0">
                <a:latin typeface="+mj-ea"/>
                <a:cs typeface="+mn-ea"/>
                <a:sym typeface="+mn-lt"/>
              </a:rPr>
              <a:t>确保抗病毒治疗疗效监测和应答不佳患者的及时处理</a:t>
            </a:r>
            <a:endParaRPr lang="zh-CN" altLang="en-US" dirty="0">
              <a:latin typeface="+mj-ea"/>
              <a:cs typeface="+mn-ea"/>
              <a:sym typeface="+mn-lt"/>
            </a:endParaRPr>
          </a:p>
        </p:txBody>
      </p:sp>
      <p:sp>
        <p:nvSpPr>
          <p:cNvPr id="5" name="文本占位符 4"/>
          <p:cNvSpPr>
            <a:spLocks noGrp="1"/>
          </p:cNvSpPr>
          <p:nvPr>
            <p:ph type="body" sz="quarter" idx="13"/>
          </p:nvPr>
        </p:nvSpPr>
        <p:spPr>
          <a:xfrm>
            <a:off x="569120" y="6366290"/>
            <a:ext cx="11017249" cy="325936"/>
          </a:xfrm>
        </p:spPr>
        <p:txBody>
          <a:bodyPr>
            <a:normAutofit/>
          </a:bodyPr>
          <a:lstStyle/>
          <a:p>
            <a:pPr marL="228600" indent="-228600">
              <a:buFont typeface="+mj-lt"/>
              <a:buAutoNum type="arabicPeriod"/>
            </a:pPr>
            <a:r>
              <a:rPr lang="zh-CN" altLang="en-US" dirty="0">
                <a:latin typeface="+mn-lt"/>
                <a:ea typeface="+mn-ea"/>
                <a:cs typeface="+mn-ea"/>
                <a:sym typeface="+mn-lt"/>
              </a:rPr>
              <a:t>中华医学会感染病学分会</a:t>
            </a:r>
            <a:r>
              <a:rPr lang="en-US" altLang="zh-CN" dirty="0">
                <a:latin typeface="+mn-lt"/>
                <a:ea typeface="+mn-ea"/>
                <a:cs typeface="+mn-ea"/>
                <a:sym typeface="+mn-lt"/>
              </a:rPr>
              <a:t>, </a:t>
            </a:r>
            <a:r>
              <a:rPr lang="zh-CN" altLang="en-US" dirty="0">
                <a:latin typeface="+mn-lt"/>
                <a:ea typeface="+mn-ea"/>
                <a:cs typeface="+mn-ea"/>
                <a:sym typeface="+mn-lt"/>
              </a:rPr>
              <a:t>中华医学会肝病学分会</a:t>
            </a:r>
            <a:r>
              <a:rPr lang="en-US" altLang="zh-CN" dirty="0">
                <a:latin typeface="+mn-lt"/>
                <a:ea typeface="+mn-ea"/>
                <a:cs typeface="+mn-ea"/>
                <a:sym typeface="+mn-lt"/>
              </a:rPr>
              <a:t>. </a:t>
            </a:r>
            <a:r>
              <a:rPr lang="zh-CN" altLang="en-US" dirty="0">
                <a:latin typeface="+mn-lt"/>
                <a:ea typeface="+mn-ea"/>
                <a:cs typeface="+mn-ea"/>
                <a:sym typeface="+mn-lt"/>
              </a:rPr>
              <a:t>临床肝胆病杂志</a:t>
            </a:r>
            <a:r>
              <a:rPr lang="en-US" altLang="zh-CN" dirty="0">
                <a:latin typeface="+mn-lt"/>
                <a:ea typeface="+mn-ea"/>
                <a:cs typeface="+mn-ea"/>
                <a:sym typeface="+mn-lt"/>
              </a:rPr>
              <a:t>. 2019;35(12):2648-2669.</a:t>
            </a:r>
            <a:endParaRPr lang="en-US" altLang="zh-CN" dirty="0">
              <a:latin typeface="+mn-lt"/>
              <a:ea typeface="+mn-ea"/>
              <a:cs typeface="+mn-ea"/>
              <a:sym typeface="+mn-lt"/>
            </a:endParaRPr>
          </a:p>
        </p:txBody>
      </p:sp>
      <p:graphicFrame>
        <p:nvGraphicFramePr>
          <p:cNvPr id="10" name="表格 9"/>
          <p:cNvGraphicFramePr>
            <a:graphicFrameLocks noGrp="1"/>
          </p:cNvGraphicFramePr>
          <p:nvPr>
            <p:custDataLst>
              <p:tags r:id="rId4"/>
            </p:custDataLst>
          </p:nvPr>
        </p:nvGraphicFramePr>
        <p:xfrm>
          <a:off x="605631" y="1035310"/>
          <a:ext cx="10980738" cy="4499831"/>
        </p:xfrm>
        <a:graphic>
          <a:graphicData uri="http://schemas.openxmlformats.org/drawingml/2006/table">
            <a:tbl>
              <a:tblPr firstRow="1" bandRow="1"/>
              <a:tblGrid>
                <a:gridCol w="3313226"/>
                <a:gridCol w="7667512"/>
              </a:tblGrid>
              <a:tr h="508000">
                <a:tc gridSpan="2">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kumimoji="0" lang="zh-CN" altLang="en-US" sz="2000" b="1" i="0" u="none" strike="noStrike" cap="none" spc="0" normalizeH="0" baseline="0" dirty="0">
                          <a:ln>
                            <a:noFill/>
                          </a:ln>
                          <a:solidFill>
                            <a:schemeClr val="tx1"/>
                          </a:solidFill>
                          <a:effectLst/>
                          <a:uFillTx/>
                          <a:latin typeface="+mn-lt"/>
                          <a:ea typeface="+mn-ea"/>
                          <a:cs typeface="+mn-ea"/>
                          <a:sym typeface="+mn-lt"/>
                        </a:rPr>
                        <a:t>中国</a:t>
                      </a:r>
                      <a:r>
                        <a:rPr kumimoji="0" lang="en-US" altLang="zh-CN" sz="2000" b="1" i="0" u="none" strike="noStrike" cap="none" spc="0" normalizeH="0" baseline="0" dirty="0">
                          <a:ln>
                            <a:noFill/>
                          </a:ln>
                          <a:solidFill>
                            <a:schemeClr val="tx1"/>
                          </a:solidFill>
                          <a:effectLst/>
                          <a:uFillTx/>
                          <a:latin typeface="+mn-lt"/>
                          <a:ea typeface="+mn-ea"/>
                          <a:cs typeface="+mn-ea"/>
                          <a:sym typeface="+mn-lt"/>
                        </a:rPr>
                        <a:t>CHB</a:t>
                      </a:r>
                      <a:r>
                        <a:rPr kumimoji="0" lang="zh-CN" altLang="en-US" sz="2000" b="1" i="0" u="none" strike="noStrike" cap="none" spc="0" normalizeH="0" baseline="0" dirty="0">
                          <a:ln>
                            <a:noFill/>
                          </a:ln>
                          <a:solidFill>
                            <a:schemeClr val="tx1"/>
                          </a:solidFill>
                          <a:effectLst/>
                          <a:uFillTx/>
                          <a:latin typeface="+mn-lt"/>
                          <a:ea typeface="+mn-ea"/>
                          <a:cs typeface="+mn-ea"/>
                          <a:sym typeface="+mn-lt"/>
                        </a:rPr>
                        <a:t>防治指南</a:t>
                      </a:r>
                      <a:r>
                        <a:rPr kumimoji="0" lang="en-US" altLang="zh-CN" sz="2000" b="1" i="0" u="none" strike="noStrike" cap="none" spc="0" normalizeH="0" baseline="0" dirty="0">
                          <a:ln>
                            <a:noFill/>
                          </a:ln>
                          <a:solidFill>
                            <a:schemeClr val="tx1"/>
                          </a:solidFill>
                          <a:effectLst/>
                          <a:uFillTx/>
                          <a:latin typeface="+mn-lt"/>
                          <a:ea typeface="+mn-ea"/>
                          <a:cs typeface="+mn-ea"/>
                          <a:sym typeface="+mn-lt"/>
                        </a:rPr>
                        <a:t>(2019</a:t>
                      </a:r>
                      <a:r>
                        <a:rPr kumimoji="0" lang="zh-CN" altLang="en-US" sz="2000" b="1" i="0" u="none" strike="noStrike" cap="none" spc="0" normalizeH="0" baseline="0" dirty="0">
                          <a:ln>
                            <a:noFill/>
                          </a:ln>
                          <a:solidFill>
                            <a:schemeClr val="tx1"/>
                          </a:solidFill>
                          <a:effectLst/>
                          <a:uFillTx/>
                          <a:latin typeface="+mn-lt"/>
                          <a:ea typeface="+mn-ea"/>
                          <a:cs typeface="+mn-ea"/>
                          <a:sym typeface="+mn-lt"/>
                        </a:rPr>
                        <a:t>版</a:t>
                      </a:r>
                      <a:r>
                        <a:rPr kumimoji="0" lang="en-US" altLang="zh-CN" sz="2000" b="1" i="0" u="none" strike="noStrike" cap="none" spc="0" normalizeH="0" baseline="0" dirty="0">
                          <a:ln>
                            <a:noFill/>
                          </a:ln>
                          <a:solidFill>
                            <a:schemeClr val="tx1"/>
                          </a:solidFill>
                          <a:effectLst/>
                          <a:uFillTx/>
                          <a:latin typeface="+mn-lt"/>
                          <a:ea typeface="+mn-ea"/>
                          <a:cs typeface="+mn-ea"/>
                          <a:sym typeface="+mn-lt"/>
                        </a:rPr>
                        <a:t>)</a:t>
                      </a:r>
                      <a:r>
                        <a:rPr kumimoji="0" lang="en-US" altLang="zh-CN" sz="2000" b="1" i="0" u="none" strike="noStrike" cap="none" spc="0" normalizeH="0" baseline="30000" dirty="0">
                          <a:ln>
                            <a:noFill/>
                          </a:ln>
                          <a:solidFill>
                            <a:schemeClr val="tx1"/>
                          </a:solidFill>
                          <a:effectLst/>
                          <a:uFillTx/>
                          <a:latin typeface="+mn-lt"/>
                          <a:ea typeface="+mn-ea"/>
                          <a:cs typeface="+mn-ea"/>
                          <a:sym typeface="+mn-lt"/>
                        </a:rPr>
                        <a:t>1</a:t>
                      </a:r>
                      <a:endParaRPr kumimoji="0" lang="zh-CN" altLang="en-US" sz="2000" b="1" i="0" u="none" strike="noStrike" cap="none" spc="0" normalizeH="0" baseline="30000" dirty="0">
                        <a:ln>
                          <a:noFill/>
                        </a:ln>
                        <a:solidFill>
                          <a:schemeClr val="tx1"/>
                        </a:solidFill>
                        <a:effectLst/>
                        <a:uFillTx/>
                        <a:latin typeface="+mn-lt"/>
                        <a:ea typeface="+mn-ea"/>
                        <a:cs typeface="+mn-ea"/>
                        <a:sym typeface="+mn-lt"/>
                      </a:endParaRPr>
                    </a:p>
                  </a:txBody>
                  <a:tcPr marL="143758" marR="143758" marT="71873" marB="7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cPr/>
                </a:tc>
              </a:tr>
              <a:tr h="660434">
                <a:tc>
                  <a:txBody>
                    <a:bodyPr/>
                    <a:lstStyle/>
                    <a:p>
                      <a:pPr marL="342900" marR="0" lvl="0" indent="-342900" algn="l" defTabSz="914400" rtl="0" eaLnBrk="1" fontAlgn="base" latinLnBrk="0" hangingPunct="1">
                        <a:lnSpc>
                          <a:spcPct val="200000"/>
                        </a:lnSpc>
                        <a:spcBef>
                          <a:spcPct val="0"/>
                        </a:spcBef>
                        <a:spcAft>
                          <a:spcPct val="0"/>
                        </a:spcAft>
                        <a:buClrTx/>
                        <a:buSzTx/>
                        <a:buFont typeface="+mj-lt"/>
                        <a:buAutoNum type="arabicPeriod"/>
                        <a:defRPr/>
                      </a:pPr>
                      <a:r>
                        <a:rPr kumimoji="0" lang="zh-CN" altLang="en-US" sz="1600" b="1" i="0" u="none" strike="noStrike" cap="none" spc="0" normalizeH="0" baseline="0" dirty="0">
                          <a:ln>
                            <a:noFill/>
                          </a:ln>
                          <a:solidFill>
                            <a:schemeClr val="tx1"/>
                          </a:solidFill>
                          <a:effectLst/>
                          <a:uFillTx/>
                          <a:latin typeface="+mn-lt"/>
                          <a:ea typeface="+mn-ea"/>
                          <a:cs typeface="+mn-ea"/>
                          <a:sym typeface="+mn-lt"/>
                        </a:rPr>
                        <a:t>接受</a:t>
                      </a:r>
                      <a:r>
                        <a:rPr kumimoji="0" lang="en-US" altLang="zh-CN" sz="1600" b="1" i="0" u="none" strike="noStrike" cap="none" spc="0" normalizeH="0" baseline="0" dirty="0">
                          <a:ln>
                            <a:noFill/>
                          </a:ln>
                          <a:solidFill>
                            <a:schemeClr val="tx1"/>
                          </a:solidFill>
                          <a:effectLst/>
                          <a:uFillTx/>
                          <a:latin typeface="+mn-lt"/>
                          <a:ea typeface="+mn-ea"/>
                          <a:cs typeface="+mn-ea"/>
                          <a:sym typeface="+mn-lt"/>
                        </a:rPr>
                        <a:t>NAs</a:t>
                      </a:r>
                      <a:r>
                        <a:rPr kumimoji="0" lang="zh-CN" altLang="en-US" sz="1600" b="1" i="0" u="none" strike="noStrike" cap="none" spc="0" normalizeH="0" baseline="0" dirty="0">
                          <a:ln>
                            <a:noFill/>
                          </a:ln>
                          <a:solidFill>
                            <a:schemeClr val="tx1"/>
                          </a:solidFill>
                          <a:effectLst/>
                          <a:uFillTx/>
                          <a:latin typeface="+mn-lt"/>
                          <a:ea typeface="+mn-ea"/>
                          <a:cs typeface="+mn-ea"/>
                          <a:sym typeface="+mn-lt"/>
                        </a:rPr>
                        <a:t>治疗的患者的</a:t>
                      </a:r>
                      <a:r>
                        <a:rPr kumimoji="0" lang="zh-CN" altLang="en-US" sz="1600" b="1" i="0" u="none" strike="noStrike" cap="none" spc="0" normalizeH="0" baseline="0" dirty="0">
                          <a:ln>
                            <a:noFill/>
                          </a:ln>
                          <a:solidFill>
                            <a:srgbClr val="C00000"/>
                          </a:solidFill>
                          <a:effectLst/>
                          <a:uFillTx/>
                          <a:latin typeface="+mn-lt"/>
                          <a:ea typeface="+mn-ea"/>
                          <a:cs typeface="+mn-ea"/>
                          <a:sym typeface="+mn-lt"/>
                        </a:rPr>
                        <a:t>监测</a:t>
                      </a:r>
                      <a:endParaRPr kumimoji="0" lang="zh-CN" altLang="en-US" sz="1600" b="1" i="0" u="none" strike="noStrike" cap="none" spc="0" normalizeH="0" baseline="0" dirty="0">
                        <a:ln>
                          <a:noFill/>
                        </a:ln>
                        <a:solidFill>
                          <a:srgbClr val="C00000"/>
                        </a:solidFill>
                        <a:effectLst/>
                        <a:uFillTx/>
                        <a:latin typeface="+mn-lt"/>
                        <a:ea typeface="+mn-ea"/>
                        <a:cs typeface="+mn-ea"/>
                        <a:sym typeface="+mn-lt"/>
                      </a:endParaRPr>
                    </a:p>
                  </a:txBody>
                  <a:tcPr marL="143758" marR="143758" marT="71873" marB="7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base" latinLnBrk="0" hangingPunct="1">
                        <a:lnSpc>
                          <a:spcPct val="150000"/>
                        </a:lnSpc>
                        <a:spcBef>
                          <a:spcPct val="0"/>
                        </a:spcBef>
                        <a:spcAft>
                          <a:spcPct val="0"/>
                        </a:spcAft>
                        <a:buClrTx/>
                        <a:buSzTx/>
                        <a:buFont typeface="+mj-lt"/>
                        <a:buNone/>
                        <a:defRPr/>
                      </a:pPr>
                      <a:r>
                        <a:rPr kumimoji="0" lang="zh-CN" altLang="en-US" sz="1400" b="1" i="0" u="none" strike="noStrike" kern="1200" cap="none" spc="0" normalizeH="0" baseline="0" dirty="0">
                          <a:ln>
                            <a:noFill/>
                          </a:ln>
                          <a:solidFill>
                            <a:prstClr val="black"/>
                          </a:solidFill>
                          <a:effectLst/>
                          <a:uLnTx/>
                          <a:uFillTx/>
                          <a:latin typeface="+mn-lt"/>
                          <a:ea typeface="+mn-ea"/>
                          <a:cs typeface="+mn-ea"/>
                          <a:sym typeface="+mn-lt"/>
                        </a:rPr>
                        <a:t>每</a:t>
                      </a:r>
                      <a:r>
                        <a:rPr kumimoji="0" lang="en-US" altLang="zh-CN" sz="1400" b="1" i="0" u="none" strike="noStrike" kern="1200" cap="none" spc="0" normalizeH="0" baseline="0" dirty="0">
                          <a:ln>
                            <a:noFill/>
                          </a:ln>
                          <a:solidFill>
                            <a:prstClr val="black"/>
                          </a:solidFill>
                          <a:effectLst/>
                          <a:uLnTx/>
                          <a:uFillTx/>
                          <a:latin typeface="+mn-lt"/>
                          <a:ea typeface="+mn-ea"/>
                          <a:cs typeface="+mn-ea"/>
                          <a:sym typeface="+mn-lt"/>
                        </a:rPr>
                        <a:t>3-6</a:t>
                      </a:r>
                      <a:r>
                        <a:rPr kumimoji="0" lang="zh-CN" altLang="en-US" sz="1400" b="1" i="0" u="none" strike="noStrike" kern="1200" cap="none" spc="0" normalizeH="0" baseline="0" dirty="0">
                          <a:ln>
                            <a:noFill/>
                          </a:ln>
                          <a:solidFill>
                            <a:prstClr val="black"/>
                          </a:solidFill>
                          <a:effectLst/>
                          <a:uLnTx/>
                          <a:uFillTx/>
                          <a:latin typeface="+mn-lt"/>
                          <a:ea typeface="+mn-ea"/>
                          <a:cs typeface="+mn-ea"/>
                          <a:sym typeface="+mn-lt"/>
                        </a:rPr>
                        <a:t>个月检测一次：</a:t>
                      </a:r>
                      <a:r>
                        <a:rPr kumimoji="0" lang="zh-CN" altLang="en-US" sz="1400" b="0" i="0" u="none" strike="noStrike" kern="1200" cap="none" spc="0" normalizeH="0" baseline="0" dirty="0">
                          <a:ln>
                            <a:noFill/>
                          </a:ln>
                          <a:solidFill>
                            <a:prstClr val="black"/>
                          </a:solidFill>
                          <a:effectLst/>
                          <a:uLnTx/>
                          <a:uFillTx/>
                          <a:latin typeface="+mn-lt"/>
                          <a:ea typeface="+mn-ea"/>
                          <a:cs typeface="+mn-ea"/>
                          <a:sym typeface="+mn-lt"/>
                        </a:rPr>
                        <a:t>血常规、肝脏生物化学指标、</a:t>
                      </a:r>
                      <a:r>
                        <a:rPr kumimoji="0" lang="en-US" altLang="zh-CN" sz="1400" b="0" i="0" u="none" strike="noStrike" kern="1200" cap="none" spc="0" normalizeH="0" baseline="0" dirty="0">
                          <a:ln>
                            <a:noFill/>
                          </a:ln>
                          <a:solidFill>
                            <a:prstClr val="black"/>
                          </a:solidFill>
                          <a:effectLst/>
                          <a:uLnTx/>
                          <a:uFillTx/>
                          <a:latin typeface="+mn-lt"/>
                          <a:ea typeface="+mn-ea"/>
                          <a:cs typeface="+mn-ea"/>
                          <a:sym typeface="+mn-lt"/>
                        </a:rPr>
                        <a:t>HBV</a:t>
                      </a:r>
                      <a:r>
                        <a:rPr kumimoji="0" lang="zh-CN" altLang="en-US" sz="1400" b="0" i="0" u="none" strike="noStrike" kern="1200" cap="none" spc="0" normalizeH="0" baseline="0" dirty="0">
                          <a:ln>
                            <a:noFill/>
                          </a:ln>
                          <a:solidFill>
                            <a:prstClr val="black"/>
                          </a:solidFill>
                          <a:effectLst/>
                          <a:uLnTx/>
                          <a:uFillTx/>
                          <a:latin typeface="+mn-lt"/>
                          <a:ea typeface="+mn-ea"/>
                          <a:cs typeface="+mn-ea"/>
                          <a:sym typeface="+mn-lt"/>
                        </a:rPr>
                        <a:t> </a:t>
                      </a:r>
                      <a:r>
                        <a:rPr kumimoji="0" lang="en-US" altLang="zh-CN" sz="1400" b="0" i="0" u="none" strike="noStrike" kern="1200" cap="none" spc="0" normalizeH="0" baseline="0" dirty="0">
                          <a:ln>
                            <a:noFill/>
                          </a:ln>
                          <a:solidFill>
                            <a:prstClr val="black"/>
                          </a:solidFill>
                          <a:effectLst/>
                          <a:uLnTx/>
                          <a:uFillTx/>
                          <a:latin typeface="+mn-lt"/>
                          <a:ea typeface="+mn-ea"/>
                          <a:cs typeface="+mn-ea"/>
                          <a:sym typeface="+mn-lt"/>
                        </a:rPr>
                        <a:t>DNA</a:t>
                      </a:r>
                      <a:r>
                        <a:rPr kumimoji="0" lang="zh-CN" altLang="en-US" sz="1400" b="0" i="0" u="none" strike="noStrike" kern="1200" cap="none" spc="0" normalizeH="0" baseline="0" dirty="0">
                          <a:ln>
                            <a:noFill/>
                          </a:ln>
                          <a:solidFill>
                            <a:prstClr val="black"/>
                          </a:solidFill>
                          <a:effectLst/>
                          <a:uLnTx/>
                          <a:uFillTx/>
                          <a:latin typeface="+mn-lt"/>
                          <a:ea typeface="+mn-ea"/>
                          <a:cs typeface="+mn-ea"/>
                          <a:sym typeface="+mn-lt"/>
                        </a:rPr>
                        <a:t>定量与血清标志物</a:t>
                      </a:r>
                      <a:endParaRPr kumimoji="0" lang="en-US" altLang="zh-CN" sz="1400" b="0" i="0" u="none" strike="noStrike" kern="1200" cap="none" spc="0" normalizeH="0" baseline="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200000"/>
                        </a:lnSpc>
                        <a:spcBef>
                          <a:spcPct val="0"/>
                        </a:spcBef>
                        <a:spcAft>
                          <a:spcPct val="0"/>
                        </a:spcAft>
                        <a:buClrTx/>
                        <a:buSzTx/>
                        <a:buFont typeface="+mj-lt"/>
                        <a:buNone/>
                        <a:defRPr/>
                      </a:pPr>
                      <a:r>
                        <a:rPr kumimoji="0" lang="zh-CN" altLang="en-US" sz="1400" b="1" i="0" u="none" strike="noStrike" kern="1200" cap="none" spc="0" normalizeH="0" baseline="0" dirty="0">
                          <a:ln>
                            <a:noFill/>
                          </a:ln>
                          <a:solidFill>
                            <a:prstClr val="black"/>
                          </a:solidFill>
                          <a:effectLst/>
                          <a:uLnTx/>
                          <a:uFillTx/>
                          <a:latin typeface="+mn-lt"/>
                          <a:ea typeface="+mn-ea"/>
                          <a:cs typeface="+mn-ea"/>
                          <a:sym typeface="+mn-lt"/>
                        </a:rPr>
                        <a:t>每</a:t>
                      </a:r>
                      <a:r>
                        <a:rPr kumimoji="0" lang="en-US" altLang="zh-CN" sz="1400" b="1" i="0" u="none" strike="noStrike" kern="1200" cap="none" spc="0" normalizeH="0" baseline="0" dirty="0">
                          <a:ln>
                            <a:noFill/>
                          </a:ln>
                          <a:solidFill>
                            <a:prstClr val="black"/>
                          </a:solidFill>
                          <a:effectLst/>
                          <a:uLnTx/>
                          <a:uFillTx/>
                          <a:latin typeface="+mn-lt"/>
                          <a:ea typeface="+mn-ea"/>
                          <a:cs typeface="+mn-ea"/>
                          <a:sym typeface="+mn-lt"/>
                        </a:rPr>
                        <a:t>6</a:t>
                      </a:r>
                      <a:r>
                        <a:rPr kumimoji="0" lang="zh-CN" altLang="en-US" sz="1400" b="1" i="0" u="none" strike="noStrike" kern="1200" cap="none" spc="0" normalizeH="0" baseline="0" dirty="0">
                          <a:ln>
                            <a:noFill/>
                          </a:ln>
                          <a:solidFill>
                            <a:prstClr val="black"/>
                          </a:solidFill>
                          <a:effectLst/>
                          <a:uLnTx/>
                          <a:uFillTx/>
                          <a:latin typeface="+mn-lt"/>
                          <a:ea typeface="+mn-ea"/>
                          <a:cs typeface="+mn-ea"/>
                          <a:sym typeface="+mn-lt"/>
                        </a:rPr>
                        <a:t>个月</a:t>
                      </a:r>
                      <a:r>
                        <a:rPr kumimoji="0" lang="en-US" altLang="zh-CN" sz="1400" b="1" i="0" u="none" strike="noStrike" kern="1200" cap="none" spc="0" normalizeH="0" baseline="0" dirty="0">
                          <a:ln>
                            <a:noFill/>
                          </a:ln>
                          <a:solidFill>
                            <a:prstClr val="black"/>
                          </a:solidFill>
                          <a:effectLst/>
                          <a:uLnTx/>
                          <a:uFillTx/>
                          <a:latin typeface="+mn-lt"/>
                          <a:ea typeface="+mn-ea"/>
                          <a:cs typeface="+mn-ea"/>
                          <a:sym typeface="+mn-lt"/>
                        </a:rPr>
                        <a:t>1</a:t>
                      </a:r>
                      <a:r>
                        <a:rPr kumimoji="0" lang="zh-CN" altLang="en-US" sz="1400" b="1" i="0" u="none" strike="noStrike" kern="1200" cap="none" spc="0" normalizeH="0" baseline="0" dirty="0">
                          <a:ln>
                            <a:noFill/>
                          </a:ln>
                          <a:solidFill>
                            <a:prstClr val="black"/>
                          </a:solidFill>
                          <a:effectLst/>
                          <a:uLnTx/>
                          <a:uFillTx/>
                          <a:latin typeface="+mn-lt"/>
                          <a:ea typeface="+mn-ea"/>
                          <a:cs typeface="+mn-ea"/>
                          <a:sym typeface="+mn-lt"/>
                        </a:rPr>
                        <a:t>次</a:t>
                      </a:r>
                      <a:r>
                        <a:rPr kumimoji="0" lang="en-US" altLang="zh-CN" sz="1400" b="1" i="0" u="none" strike="noStrike" kern="1200" cap="none" spc="0" normalizeH="0" baseline="0" dirty="0">
                          <a:ln>
                            <a:noFill/>
                          </a:ln>
                          <a:solidFill>
                            <a:prstClr val="black"/>
                          </a:solidFill>
                          <a:effectLst/>
                          <a:uLnTx/>
                          <a:uFillTx/>
                          <a:latin typeface="+mn-lt"/>
                          <a:ea typeface="+mn-ea"/>
                          <a:cs typeface="+mn-ea"/>
                          <a:sym typeface="+mn-lt"/>
                        </a:rPr>
                        <a:t>(</a:t>
                      </a:r>
                      <a:r>
                        <a:rPr kumimoji="0" lang="zh-CN" altLang="en-US" sz="1400" b="1" i="0" u="none" strike="noStrike" kern="1200" cap="none" spc="0" normalizeH="0" baseline="0" dirty="0">
                          <a:ln>
                            <a:noFill/>
                          </a:ln>
                          <a:solidFill>
                            <a:prstClr val="black"/>
                          </a:solidFill>
                          <a:effectLst/>
                          <a:uLnTx/>
                          <a:uFillTx/>
                          <a:latin typeface="+mn-lt"/>
                          <a:ea typeface="+mn-ea"/>
                          <a:cs typeface="+mn-ea"/>
                          <a:sym typeface="+mn-lt"/>
                        </a:rPr>
                        <a:t>肝硬化患者每</a:t>
                      </a:r>
                      <a:r>
                        <a:rPr kumimoji="0" lang="en-US" altLang="zh-CN" sz="1400" b="1" i="0" u="none" strike="noStrike" kern="1200" cap="none" spc="0" normalizeH="0" baseline="0" dirty="0">
                          <a:ln>
                            <a:noFill/>
                          </a:ln>
                          <a:solidFill>
                            <a:prstClr val="black"/>
                          </a:solidFill>
                          <a:effectLst/>
                          <a:uLnTx/>
                          <a:uFillTx/>
                          <a:latin typeface="+mn-lt"/>
                          <a:ea typeface="+mn-ea"/>
                          <a:cs typeface="+mn-ea"/>
                          <a:sym typeface="+mn-lt"/>
                        </a:rPr>
                        <a:t>3</a:t>
                      </a:r>
                      <a:r>
                        <a:rPr kumimoji="0" lang="zh-CN" altLang="en-US" sz="1400" b="1" i="0" u="none" strike="noStrike" kern="1200" cap="none" spc="0" normalizeH="0" baseline="0" dirty="0">
                          <a:ln>
                            <a:noFill/>
                          </a:ln>
                          <a:solidFill>
                            <a:prstClr val="black"/>
                          </a:solidFill>
                          <a:effectLst/>
                          <a:uLnTx/>
                          <a:uFillTx/>
                          <a:latin typeface="+mn-lt"/>
                          <a:ea typeface="+mn-ea"/>
                          <a:cs typeface="+mn-ea"/>
                          <a:sym typeface="+mn-lt"/>
                        </a:rPr>
                        <a:t>个月</a:t>
                      </a:r>
                      <a:r>
                        <a:rPr kumimoji="0" lang="en-US" altLang="zh-CN" sz="1400" b="1" i="0" u="none" strike="noStrike" kern="1200" cap="none" spc="0" normalizeH="0" baseline="0" dirty="0">
                          <a:ln>
                            <a:noFill/>
                          </a:ln>
                          <a:solidFill>
                            <a:prstClr val="black"/>
                          </a:solidFill>
                          <a:effectLst/>
                          <a:uLnTx/>
                          <a:uFillTx/>
                          <a:latin typeface="+mn-lt"/>
                          <a:ea typeface="+mn-ea"/>
                          <a:cs typeface="+mn-ea"/>
                          <a:sym typeface="+mn-lt"/>
                        </a:rPr>
                        <a:t>1</a:t>
                      </a:r>
                      <a:r>
                        <a:rPr kumimoji="0" lang="zh-CN" altLang="en-US" sz="1400" b="1" i="0" u="none" strike="noStrike" kern="1200" cap="none" spc="0" normalizeH="0" baseline="0" dirty="0">
                          <a:ln>
                            <a:noFill/>
                          </a:ln>
                          <a:solidFill>
                            <a:prstClr val="black"/>
                          </a:solidFill>
                          <a:effectLst/>
                          <a:uLnTx/>
                          <a:uFillTx/>
                          <a:latin typeface="+mn-lt"/>
                          <a:ea typeface="+mn-ea"/>
                          <a:cs typeface="+mn-ea"/>
                          <a:sym typeface="+mn-lt"/>
                        </a:rPr>
                        <a:t>次</a:t>
                      </a:r>
                      <a:r>
                        <a:rPr kumimoji="0" lang="en-US" altLang="zh-CN" sz="1400" b="1" i="0" u="none" strike="noStrike" kern="1200" cap="none" spc="0" normalizeH="0" baseline="0" dirty="0">
                          <a:ln>
                            <a:noFill/>
                          </a:ln>
                          <a:solidFill>
                            <a:prstClr val="black"/>
                          </a:solidFill>
                          <a:effectLst/>
                          <a:uLnTx/>
                          <a:uFillTx/>
                          <a:latin typeface="+mn-lt"/>
                          <a:ea typeface="+mn-ea"/>
                          <a:cs typeface="+mn-ea"/>
                          <a:sym typeface="+mn-lt"/>
                        </a:rPr>
                        <a:t>)</a:t>
                      </a:r>
                      <a:r>
                        <a:rPr kumimoji="0" lang="zh-CN" altLang="en-US" sz="1400" b="1" i="0" u="none" strike="noStrike" kern="1200" cap="none" spc="0" normalizeH="0" baseline="0" dirty="0">
                          <a:ln>
                            <a:noFill/>
                          </a:ln>
                          <a:solidFill>
                            <a:prstClr val="black"/>
                          </a:solidFill>
                          <a:effectLst/>
                          <a:uLnTx/>
                          <a:uFillTx/>
                          <a:latin typeface="+mn-lt"/>
                          <a:ea typeface="+mn-ea"/>
                          <a:cs typeface="+mn-ea"/>
                          <a:sym typeface="+mn-lt"/>
                        </a:rPr>
                        <a:t>：</a:t>
                      </a:r>
                      <a:r>
                        <a:rPr kumimoji="0" lang="zh-CN" altLang="en-US" sz="1400" b="0" i="0" u="none" strike="noStrike" kern="1200" cap="none" spc="0" normalizeH="0" baseline="0" dirty="0">
                          <a:ln>
                            <a:noFill/>
                          </a:ln>
                          <a:solidFill>
                            <a:prstClr val="black"/>
                          </a:solidFill>
                          <a:effectLst/>
                          <a:uLnTx/>
                          <a:uFillTx/>
                          <a:latin typeface="+mn-lt"/>
                          <a:ea typeface="+mn-ea"/>
                          <a:cs typeface="+mn-ea"/>
                          <a:sym typeface="+mn-lt"/>
                        </a:rPr>
                        <a:t>腹部超声和甲胎蛋白等</a:t>
                      </a:r>
                      <a:endParaRPr kumimoji="0" lang="en-US" altLang="zh-CN" sz="1400" b="0" i="0" u="none" strike="noStrike" kern="1200" cap="none" spc="0" normalizeH="0" baseline="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200000"/>
                        </a:lnSpc>
                        <a:spcBef>
                          <a:spcPct val="0"/>
                        </a:spcBef>
                        <a:spcAft>
                          <a:spcPct val="0"/>
                        </a:spcAft>
                        <a:buClrTx/>
                        <a:buSzTx/>
                        <a:buFont typeface="+mj-lt"/>
                        <a:buNone/>
                        <a:defRPr/>
                      </a:pPr>
                      <a:r>
                        <a:rPr kumimoji="0" lang="zh-CN" altLang="en-US" sz="1400" b="0" i="0" u="none" strike="noStrike" kern="1200" cap="none" spc="0" normalizeH="0" baseline="0" dirty="0">
                          <a:ln>
                            <a:noFill/>
                          </a:ln>
                          <a:solidFill>
                            <a:prstClr val="black"/>
                          </a:solidFill>
                          <a:effectLst/>
                          <a:uLnTx/>
                          <a:uFillTx/>
                          <a:latin typeface="+mn-lt"/>
                          <a:ea typeface="+mn-ea"/>
                          <a:cs typeface="+mn-ea"/>
                          <a:sym typeface="+mn-lt"/>
                        </a:rPr>
                        <a:t>采用</a:t>
                      </a:r>
                      <a:r>
                        <a:rPr kumimoji="0" lang="en-US" altLang="zh-CN" sz="1400" b="0" i="0" u="none" strike="noStrike" kern="1200" cap="none" spc="0" normalizeH="0" baseline="0" dirty="0">
                          <a:ln>
                            <a:noFill/>
                          </a:ln>
                          <a:solidFill>
                            <a:prstClr val="black"/>
                          </a:solidFill>
                          <a:effectLst/>
                          <a:uLnTx/>
                          <a:uFillTx/>
                          <a:latin typeface="+mn-lt"/>
                          <a:ea typeface="+mn-ea"/>
                          <a:cs typeface="+mn-ea"/>
                          <a:sym typeface="+mn-lt"/>
                        </a:rPr>
                        <a:t>TDF</a:t>
                      </a:r>
                      <a:r>
                        <a:rPr kumimoji="0" lang="zh-CN" altLang="en-US" sz="1400" b="0" i="0" u="none" strike="noStrike" kern="1200" cap="none" spc="0" normalizeH="0" baseline="0" dirty="0">
                          <a:ln>
                            <a:noFill/>
                          </a:ln>
                          <a:solidFill>
                            <a:prstClr val="black"/>
                          </a:solidFill>
                          <a:effectLst/>
                          <a:uLnTx/>
                          <a:uFillTx/>
                          <a:latin typeface="+mn-lt"/>
                          <a:ea typeface="+mn-ea"/>
                          <a:cs typeface="+mn-ea"/>
                          <a:sym typeface="+mn-lt"/>
                        </a:rPr>
                        <a:t>者，每</a:t>
                      </a:r>
                      <a:r>
                        <a:rPr kumimoji="0" lang="en-US" altLang="zh-CN" sz="1400" b="0" i="0" u="none" strike="noStrike" kern="1200" cap="none" spc="0" normalizeH="0" baseline="0" dirty="0">
                          <a:ln>
                            <a:noFill/>
                          </a:ln>
                          <a:solidFill>
                            <a:prstClr val="black"/>
                          </a:solidFill>
                          <a:effectLst/>
                          <a:uLnTx/>
                          <a:uFillTx/>
                          <a:latin typeface="+mn-lt"/>
                          <a:ea typeface="+mn-ea"/>
                          <a:cs typeface="+mn-ea"/>
                          <a:sym typeface="+mn-lt"/>
                        </a:rPr>
                        <a:t>6-12</a:t>
                      </a:r>
                      <a:r>
                        <a:rPr kumimoji="0" lang="zh-CN" altLang="en-US" sz="1400" b="0" i="0" u="none" strike="noStrike" kern="1200" cap="none" spc="0" normalizeH="0" baseline="0" dirty="0">
                          <a:ln>
                            <a:noFill/>
                          </a:ln>
                          <a:solidFill>
                            <a:prstClr val="black"/>
                          </a:solidFill>
                          <a:effectLst/>
                          <a:uLnTx/>
                          <a:uFillTx/>
                          <a:latin typeface="+mn-lt"/>
                          <a:ea typeface="+mn-ea"/>
                          <a:cs typeface="+mn-ea"/>
                          <a:sym typeface="+mn-lt"/>
                        </a:rPr>
                        <a:t>个月检测</a:t>
                      </a:r>
                      <a:r>
                        <a:rPr kumimoji="0" lang="en-US" altLang="zh-CN" sz="1400" b="0" i="0" u="none" strike="noStrike" kern="1200" cap="none" spc="0" normalizeH="0" baseline="0" dirty="0">
                          <a:ln>
                            <a:noFill/>
                          </a:ln>
                          <a:solidFill>
                            <a:prstClr val="black"/>
                          </a:solidFill>
                          <a:effectLst/>
                          <a:uLnTx/>
                          <a:uFillTx/>
                          <a:latin typeface="+mn-lt"/>
                          <a:ea typeface="+mn-ea"/>
                          <a:cs typeface="+mn-ea"/>
                          <a:sym typeface="+mn-lt"/>
                        </a:rPr>
                        <a:t>1</a:t>
                      </a:r>
                      <a:r>
                        <a:rPr kumimoji="0" lang="zh-CN" altLang="en-US" sz="1400" b="0" i="0" u="none" strike="noStrike" kern="1200" cap="none" spc="0" normalizeH="0" baseline="0" dirty="0">
                          <a:ln>
                            <a:noFill/>
                          </a:ln>
                          <a:solidFill>
                            <a:prstClr val="black"/>
                          </a:solidFill>
                          <a:effectLst/>
                          <a:uLnTx/>
                          <a:uFillTx/>
                          <a:latin typeface="+mn-lt"/>
                          <a:ea typeface="+mn-ea"/>
                          <a:cs typeface="+mn-ea"/>
                          <a:sym typeface="+mn-lt"/>
                        </a:rPr>
                        <a:t>次血磷水平、肾功能或监测肾小管早期损伤指标</a:t>
                      </a:r>
                      <a:endParaRPr kumimoji="0" lang="en-US" altLang="zh-CN" sz="1400" b="0" i="0" u="none" strike="noStrike" kern="1200" cap="none" spc="0" normalizeH="0" baseline="0" dirty="0">
                        <a:ln>
                          <a:noFill/>
                        </a:ln>
                        <a:solidFill>
                          <a:prstClr val="black"/>
                        </a:solidFill>
                        <a:effectLst/>
                        <a:uLnTx/>
                        <a:uFillTx/>
                        <a:latin typeface="+mn-lt"/>
                        <a:ea typeface="+mn-ea"/>
                        <a:cs typeface="+mn-ea"/>
                        <a:sym typeface="+mn-lt"/>
                      </a:endParaRPr>
                    </a:p>
                  </a:txBody>
                  <a:tcPr marL="143758" marR="143758" marT="71873" marB="7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739375">
                <a:tc>
                  <a:txBody>
                    <a:bodyPr/>
                    <a:lstStyle/>
                    <a:p>
                      <a:pPr marL="342900" marR="0" lvl="0" indent="-342900" algn="l" defTabSz="914400" rtl="0" eaLnBrk="1" fontAlgn="base" latinLnBrk="0" hangingPunct="1">
                        <a:lnSpc>
                          <a:spcPct val="200000"/>
                        </a:lnSpc>
                        <a:spcBef>
                          <a:spcPct val="0"/>
                        </a:spcBef>
                        <a:spcAft>
                          <a:spcPct val="0"/>
                        </a:spcAft>
                        <a:buClrTx/>
                        <a:buSzTx/>
                        <a:buFont typeface="+mj-lt"/>
                        <a:buAutoNum type="arabicPeriod" startAt="2"/>
                        <a:defRPr/>
                      </a:pPr>
                      <a:r>
                        <a:rPr kumimoji="0" lang="zh-CN" altLang="en-US" sz="1600" b="1" i="0" u="none" strike="noStrike" cap="none" spc="0" normalizeH="0" baseline="0" dirty="0">
                          <a:ln>
                            <a:noFill/>
                          </a:ln>
                          <a:solidFill>
                            <a:schemeClr val="tx1"/>
                          </a:solidFill>
                          <a:effectLst/>
                          <a:uFillTx/>
                          <a:latin typeface="+mn-lt"/>
                          <a:ea typeface="+mn-ea"/>
                          <a:cs typeface="+mn-ea"/>
                          <a:sym typeface="+mn-lt"/>
                        </a:rPr>
                        <a:t>应答不佳患者的</a:t>
                      </a:r>
                      <a:r>
                        <a:rPr kumimoji="0" lang="zh-CN" altLang="en-US" sz="1600" b="1" i="0" u="none" strike="noStrike" cap="none" spc="0" normalizeH="0" baseline="0" dirty="0">
                          <a:ln>
                            <a:noFill/>
                          </a:ln>
                          <a:solidFill>
                            <a:srgbClr val="C00000"/>
                          </a:solidFill>
                          <a:effectLst/>
                          <a:uFillTx/>
                          <a:latin typeface="+mn-lt"/>
                          <a:ea typeface="+mn-ea"/>
                          <a:cs typeface="+mn-ea"/>
                          <a:sym typeface="+mn-lt"/>
                        </a:rPr>
                        <a:t>处理</a:t>
                      </a:r>
                      <a:endParaRPr kumimoji="0" lang="zh-CN" altLang="en-US" sz="1600" b="1" i="0" u="none" strike="noStrike" cap="none" spc="0" normalizeH="0" baseline="0" dirty="0">
                        <a:ln>
                          <a:noFill/>
                        </a:ln>
                        <a:solidFill>
                          <a:srgbClr val="C00000"/>
                        </a:solidFill>
                        <a:effectLst/>
                        <a:uFillTx/>
                        <a:latin typeface="+mn-lt"/>
                        <a:ea typeface="+mn-ea"/>
                        <a:cs typeface="+mn-ea"/>
                        <a:sym typeface="+mn-lt"/>
                      </a:endParaRPr>
                    </a:p>
                  </a:txBody>
                  <a:tcPr marL="143758" marR="143758" marT="71873" marB="7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DEDDDD"/>
                    </a:solidFill>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400" b="1" i="0" u="none" strike="noStrike" kern="1200" cap="none" spc="0" normalizeH="0" baseline="0" noProof="0" dirty="0">
                          <a:ln>
                            <a:noFill/>
                          </a:ln>
                          <a:solidFill>
                            <a:prstClr val="black"/>
                          </a:solidFill>
                          <a:effectLst/>
                          <a:uLnTx/>
                          <a:uFillTx/>
                          <a:latin typeface="+mn-lt"/>
                          <a:ea typeface="+mn-ea"/>
                          <a:cs typeface="+mn-ea"/>
                          <a:sym typeface="+mn-lt"/>
                        </a:rPr>
                        <a:t>CHB</a:t>
                      </a:r>
                      <a:r>
                        <a:rPr kumimoji="0" lang="zh-CN" altLang="en-US" sz="1400" b="1" i="0" u="none" strike="noStrike" kern="1200" cap="none" spc="0" normalizeH="0" baseline="0" noProof="0" dirty="0">
                          <a:ln>
                            <a:noFill/>
                          </a:ln>
                          <a:solidFill>
                            <a:prstClr val="black"/>
                          </a:solidFill>
                          <a:effectLst/>
                          <a:uLnTx/>
                          <a:uFillTx/>
                          <a:latin typeface="+mn-lt"/>
                          <a:ea typeface="+mn-ea"/>
                          <a:cs typeface="+mn-ea"/>
                          <a:sym typeface="+mn-lt"/>
                        </a:rPr>
                        <a:t>患者应用</a:t>
                      </a:r>
                      <a:r>
                        <a:rPr kumimoji="0" lang="en-US" altLang="zh-CN" sz="1400" b="1" i="0" u="none" strike="noStrike" kern="1200" cap="none" spc="0" normalizeH="0" baseline="0" noProof="0" dirty="0">
                          <a:ln>
                            <a:noFill/>
                          </a:ln>
                          <a:solidFill>
                            <a:prstClr val="black"/>
                          </a:solidFill>
                          <a:effectLst/>
                          <a:uLnTx/>
                          <a:uFillTx/>
                          <a:latin typeface="+mn-lt"/>
                          <a:ea typeface="+mn-ea"/>
                          <a:cs typeface="+mn-ea"/>
                          <a:sym typeface="+mn-lt"/>
                        </a:rPr>
                        <a:t>ETV</a:t>
                      </a:r>
                      <a:r>
                        <a:rPr kumimoji="0" lang="zh-CN" altLang="en-US" sz="14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1400" b="1" i="0" u="none" strike="noStrike" kern="1200" cap="none" spc="0" normalizeH="0" baseline="0" noProof="0" dirty="0">
                          <a:ln>
                            <a:noFill/>
                          </a:ln>
                          <a:solidFill>
                            <a:prstClr val="black"/>
                          </a:solidFill>
                          <a:effectLst/>
                          <a:uLnTx/>
                          <a:uFillTx/>
                          <a:latin typeface="+mn-lt"/>
                          <a:ea typeface="+mn-ea"/>
                          <a:cs typeface="+mn-ea"/>
                          <a:sym typeface="+mn-lt"/>
                        </a:rPr>
                        <a:t>TDF</a:t>
                      </a:r>
                      <a:r>
                        <a:rPr kumimoji="0" lang="zh-CN" altLang="en-US" sz="1400" b="1" i="0" u="none" strike="noStrike" kern="1200" cap="none" spc="0" normalizeH="0" baseline="0" noProof="0" dirty="0">
                          <a:ln>
                            <a:noFill/>
                          </a:ln>
                          <a:solidFill>
                            <a:prstClr val="black"/>
                          </a:solidFill>
                          <a:effectLst/>
                          <a:uLnTx/>
                          <a:uFillTx/>
                          <a:latin typeface="+mn-lt"/>
                          <a:ea typeface="+mn-ea"/>
                          <a:cs typeface="+mn-ea"/>
                          <a:sym typeface="+mn-lt"/>
                        </a:rPr>
                        <a:t>或</a:t>
                      </a:r>
                      <a:r>
                        <a:rPr kumimoji="0" lang="en-US" altLang="zh-CN" sz="1400" b="1" i="0" u="none" strike="noStrike" kern="1200" cap="none" spc="0" normalizeH="0" baseline="0" noProof="0" dirty="0">
                          <a:ln>
                            <a:noFill/>
                          </a:ln>
                          <a:solidFill>
                            <a:prstClr val="black"/>
                          </a:solidFill>
                          <a:effectLst/>
                          <a:uLnTx/>
                          <a:uFillTx/>
                          <a:latin typeface="+mn-lt"/>
                          <a:ea typeface="+mn-ea"/>
                          <a:cs typeface="+mn-ea"/>
                          <a:sym typeface="+mn-lt"/>
                        </a:rPr>
                        <a:t>TAF</a:t>
                      </a:r>
                      <a:r>
                        <a:rPr kumimoji="0" lang="zh-CN" altLang="en-US" sz="1400" b="1" i="0" u="none" strike="noStrike" kern="1200" cap="none" spc="0" normalizeH="0" baseline="0" noProof="0" dirty="0">
                          <a:ln>
                            <a:noFill/>
                          </a:ln>
                          <a:solidFill>
                            <a:srgbClr val="C00000"/>
                          </a:solidFill>
                          <a:effectLst/>
                          <a:uLnTx/>
                          <a:uFillTx/>
                          <a:latin typeface="+mn-lt"/>
                          <a:ea typeface="+mn-ea"/>
                          <a:cs typeface="+mn-ea"/>
                          <a:sym typeface="+mn-lt"/>
                        </a:rPr>
                        <a:t>治疗</a:t>
                      </a:r>
                      <a:r>
                        <a:rPr kumimoji="0" lang="en-US" altLang="zh-CN" sz="1400" b="1" i="0" u="none" strike="noStrike" kern="1200" cap="none" spc="0" normalizeH="0" baseline="0" noProof="0" dirty="0">
                          <a:ln>
                            <a:noFill/>
                          </a:ln>
                          <a:solidFill>
                            <a:srgbClr val="C00000"/>
                          </a:solidFill>
                          <a:effectLst/>
                          <a:uLnTx/>
                          <a:uFillTx/>
                          <a:latin typeface="+mn-lt"/>
                          <a:ea typeface="+mn-ea"/>
                          <a:cs typeface="+mn-ea"/>
                          <a:sym typeface="+mn-lt"/>
                        </a:rPr>
                        <a:t>48</a:t>
                      </a:r>
                      <a:r>
                        <a:rPr kumimoji="0" lang="zh-CN" altLang="en-US" sz="1400" b="1" i="0" u="none" strike="noStrike" kern="1200" cap="none" spc="0" normalizeH="0" baseline="0" noProof="0" dirty="0">
                          <a:ln>
                            <a:noFill/>
                          </a:ln>
                          <a:solidFill>
                            <a:srgbClr val="C00000"/>
                          </a:solidFill>
                          <a:effectLst/>
                          <a:uLnTx/>
                          <a:uFillTx/>
                          <a:latin typeface="+mn-lt"/>
                          <a:ea typeface="+mn-ea"/>
                          <a:cs typeface="+mn-ea"/>
                          <a:sym typeface="+mn-lt"/>
                        </a:rPr>
                        <a:t>周</a:t>
                      </a:r>
                      <a:r>
                        <a:rPr kumimoji="0" lang="zh-CN" altLang="en-US" sz="1400" b="1" i="0" u="none" strike="noStrike" kern="1200" cap="none" spc="0" normalizeH="0" baseline="0" noProof="0" dirty="0">
                          <a:ln>
                            <a:noFill/>
                          </a:ln>
                          <a:solidFill>
                            <a:prstClr val="black"/>
                          </a:solidFill>
                          <a:effectLst/>
                          <a:uLnTx/>
                          <a:uFillTx/>
                          <a:latin typeface="+mn-lt"/>
                          <a:ea typeface="+mn-ea"/>
                          <a:cs typeface="+mn-ea"/>
                          <a:sym typeface="+mn-lt"/>
                        </a:rPr>
                        <a:t>，若应答不佳，排除依从性和检测误差后，</a:t>
                      </a:r>
                      <a:r>
                        <a:rPr kumimoji="0" lang="zh-CN" altLang="en-US" sz="1400" b="1" i="0" u="none" strike="noStrike" kern="1200" cap="none" spc="0" normalizeH="0" baseline="0" noProof="0" dirty="0">
                          <a:ln>
                            <a:noFill/>
                          </a:ln>
                          <a:solidFill>
                            <a:srgbClr val="C00000"/>
                          </a:solidFill>
                          <a:effectLst/>
                          <a:uLnTx/>
                          <a:uFillTx/>
                          <a:latin typeface="+mn-lt"/>
                          <a:ea typeface="+mn-ea"/>
                          <a:cs typeface="+mn-ea"/>
                          <a:sym typeface="+mn-lt"/>
                        </a:rPr>
                        <a:t>可调整</a:t>
                      </a:r>
                      <a:r>
                        <a:rPr kumimoji="0" lang="en-US" altLang="zh-CN" sz="1400" b="1" i="0" u="none" strike="noStrike" kern="1200" cap="none" spc="0" normalizeH="0" baseline="0" noProof="0" dirty="0">
                          <a:ln>
                            <a:noFill/>
                          </a:ln>
                          <a:solidFill>
                            <a:srgbClr val="C00000"/>
                          </a:solidFill>
                          <a:effectLst/>
                          <a:uLnTx/>
                          <a:uFillTx/>
                          <a:latin typeface="+mn-lt"/>
                          <a:ea typeface="+mn-ea"/>
                          <a:cs typeface="+mn-ea"/>
                          <a:sym typeface="+mn-lt"/>
                        </a:rPr>
                        <a:t>NAs</a:t>
                      </a:r>
                      <a:r>
                        <a:rPr kumimoji="0" lang="zh-CN" altLang="en-US" sz="1400" b="1" i="0" u="none" strike="noStrike" kern="1200" cap="none" spc="0" normalizeH="0" baseline="0" noProof="0" dirty="0">
                          <a:ln>
                            <a:noFill/>
                          </a:ln>
                          <a:solidFill>
                            <a:srgbClr val="C00000"/>
                          </a:solidFill>
                          <a:effectLst/>
                          <a:uLnTx/>
                          <a:uFillTx/>
                          <a:latin typeface="+mn-lt"/>
                          <a:ea typeface="+mn-ea"/>
                          <a:cs typeface="+mn-ea"/>
                          <a:sym typeface="+mn-lt"/>
                        </a:rPr>
                        <a:t>治疗</a:t>
                      </a:r>
                      <a:endParaRPr kumimoji="0" lang="en-US" altLang="zh-CN" sz="1400" b="1" i="0" u="none" strike="noStrike" kern="1200" cap="none" spc="0" normalizeH="0" baseline="0" noProof="0" dirty="0">
                        <a:ln>
                          <a:noFill/>
                        </a:ln>
                        <a:solidFill>
                          <a:srgbClr val="C00000"/>
                        </a:solidFill>
                        <a:effectLst/>
                        <a:uLnTx/>
                        <a:uFillTx/>
                        <a:latin typeface="+mn-lt"/>
                        <a:ea typeface="+mn-ea"/>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prstClr val="black"/>
                          </a:solidFill>
                          <a:effectLst/>
                          <a:uLnTx/>
                          <a:uFillTx/>
                          <a:latin typeface="+mn-lt"/>
                          <a:ea typeface="+mn-ea"/>
                          <a:cs typeface="+mn-ea"/>
                          <a:sym typeface="+mn-lt"/>
                        </a:rPr>
                        <a:t>乙型肝炎肝硬化患者应用</a:t>
                      </a:r>
                      <a:r>
                        <a:rPr kumimoji="0" lang="en-US" altLang="zh-CN" sz="1400" b="1" i="0" u="none" strike="noStrike" kern="1200" cap="none" spc="0" normalizeH="0" baseline="0" noProof="0" dirty="0">
                          <a:ln>
                            <a:noFill/>
                          </a:ln>
                          <a:solidFill>
                            <a:prstClr val="black"/>
                          </a:solidFill>
                          <a:effectLst/>
                          <a:uLnTx/>
                          <a:uFillTx/>
                          <a:latin typeface="+mn-lt"/>
                          <a:ea typeface="+mn-ea"/>
                          <a:cs typeface="+mn-ea"/>
                          <a:sym typeface="+mn-lt"/>
                        </a:rPr>
                        <a:t>ETV</a:t>
                      </a:r>
                      <a:r>
                        <a:rPr kumimoji="0" lang="zh-CN" altLang="en-US" sz="14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1400" b="1" i="0" u="none" strike="noStrike" kern="1200" cap="none" spc="0" normalizeH="0" baseline="0" noProof="0" dirty="0">
                          <a:ln>
                            <a:noFill/>
                          </a:ln>
                          <a:solidFill>
                            <a:prstClr val="black"/>
                          </a:solidFill>
                          <a:effectLst/>
                          <a:uLnTx/>
                          <a:uFillTx/>
                          <a:latin typeface="+mn-lt"/>
                          <a:ea typeface="+mn-ea"/>
                          <a:cs typeface="+mn-ea"/>
                          <a:sym typeface="+mn-lt"/>
                        </a:rPr>
                        <a:t>TDF</a:t>
                      </a:r>
                      <a:r>
                        <a:rPr kumimoji="0" lang="zh-CN" altLang="en-US" sz="1400" b="1" i="0" u="none" strike="noStrike" kern="1200" cap="none" spc="0" normalizeH="0" baseline="0" noProof="0" dirty="0">
                          <a:ln>
                            <a:noFill/>
                          </a:ln>
                          <a:solidFill>
                            <a:prstClr val="black"/>
                          </a:solidFill>
                          <a:effectLst/>
                          <a:uLnTx/>
                          <a:uFillTx/>
                          <a:latin typeface="+mn-lt"/>
                          <a:ea typeface="+mn-ea"/>
                          <a:cs typeface="+mn-ea"/>
                          <a:sym typeface="+mn-lt"/>
                        </a:rPr>
                        <a:t>或</a:t>
                      </a:r>
                      <a:r>
                        <a:rPr kumimoji="0" lang="en-US" altLang="zh-CN" sz="1400" b="1" i="0" u="none" strike="noStrike" kern="1200" cap="none" spc="0" normalizeH="0" baseline="0" noProof="0" dirty="0">
                          <a:ln>
                            <a:noFill/>
                          </a:ln>
                          <a:solidFill>
                            <a:prstClr val="black"/>
                          </a:solidFill>
                          <a:effectLst/>
                          <a:uLnTx/>
                          <a:uFillTx/>
                          <a:latin typeface="+mn-lt"/>
                          <a:ea typeface="+mn-ea"/>
                          <a:cs typeface="+mn-ea"/>
                          <a:sym typeface="+mn-lt"/>
                        </a:rPr>
                        <a:t>TAF</a:t>
                      </a:r>
                      <a:r>
                        <a:rPr kumimoji="0" lang="zh-CN" altLang="en-US" sz="1400" b="1" i="0" u="none" strike="noStrike" kern="1200" cap="none" spc="0" normalizeH="0" baseline="0" noProof="0" dirty="0">
                          <a:ln>
                            <a:noFill/>
                          </a:ln>
                          <a:solidFill>
                            <a:srgbClr val="C00000"/>
                          </a:solidFill>
                          <a:effectLst/>
                          <a:uLnTx/>
                          <a:uFillTx/>
                          <a:latin typeface="+mn-lt"/>
                          <a:ea typeface="+mn-ea"/>
                          <a:cs typeface="+mn-ea"/>
                          <a:sym typeface="+mn-lt"/>
                        </a:rPr>
                        <a:t>治疗</a:t>
                      </a:r>
                      <a:r>
                        <a:rPr kumimoji="0" lang="en-US" altLang="zh-CN" sz="1400" b="1" i="0" u="none" strike="noStrike" kern="1200" cap="none" spc="0" normalizeH="0" baseline="0" noProof="0" dirty="0">
                          <a:ln>
                            <a:noFill/>
                          </a:ln>
                          <a:solidFill>
                            <a:srgbClr val="C00000"/>
                          </a:solidFill>
                          <a:effectLst/>
                          <a:uLnTx/>
                          <a:uFillTx/>
                          <a:latin typeface="+mn-lt"/>
                          <a:ea typeface="+mn-ea"/>
                          <a:cs typeface="+mn-ea"/>
                          <a:sym typeface="+mn-lt"/>
                        </a:rPr>
                        <a:t>24</a:t>
                      </a:r>
                      <a:r>
                        <a:rPr kumimoji="0" lang="zh-CN" altLang="en-US" sz="1400" b="1" i="0" u="none" strike="noStrike" kern="1200" cap="none" spc="0" normalizeH="0" baseline="0" noProof="0" dirty="0">
                          <a:ln>
                            <a:noFill/>
                          </a:ln>
                          <a:solidFill>
                            <a:srgbClr val="C00000"/>
                          </a:solidFill>
                          <a:effectLst/>
                          <a:uLnTx/>
                          <a:uFillTx/>
                          <a:latin typeface="+mn-lt"/>
                          <a:ea typeface="+mn-ea"/>
                          <a:cs typeface="+mn-ea"/>
                          <a:sym typeface="+mn-lt"/>
                        </a:rPr>
                        <a:t>周</a:t>
                      </a:r>
                      <a:r>
                        <a:rPr kumimoji="0" lang="zh-CN" altLang="en-US" sz="1400" b="1" i="0" u="none" strike="noStrike" kern="1200" cap="none" spc="0" normalizeH="0" baseline="0" noProof="0" dirty="0">
                          <a:ln>
                            <a:noFill/>
                          </a:ln>
                          <a:solidFill>
                            <a:prstClr val="black"/>
                          </a:solidFill>
                          <a:effectLst/>
                          <a:uLnTx/>
                          <a:uFillTx/>
                          <a:latin typeface="+mn-lt"/>
                          <a:ea typeface="+mn-ea"/>
                          <a:cs typeface="+mn-ea"/>
                          <a:sym typeface="+mn-lt"/>
                        </a:rPr>
                        <a:t>，若应答不佳，排除依从性和检测误差后，</a:t>
                      </a:r>
                      <a:r>
                        <a:rPr kumimoji="0" lang="zh-CN" altLang="en-US" sz="1400" b="1" i="0" u="none" strike="noStrike" kern="1200" cap="none" spc="0" normalizeH="0" baseline="0" noProof="0" dirty="0">
                          <a:ln>
                            <a:noFill/>
                          </a:ln>
                          <a:solidFill>
                            <a:srgbClr val="C00000"/>
                          </a:solidFill>
                          <a:effectLst/>
                          <a:uLnTx/>
                          <a:uFillTx/>
                          <a:latin typeface="+mn-lt"/>
                          <a:ea typeface="+mn-ea"/>
                          <a:cs typeface="+mn-ea"/>
                          <a:sym typeface="+mn-lt"/>
                        </a:rPr>
                        <a:t>建议调整</a:t>
                      </a:r>
                      <a:r>
                        <a:rPr kumimoji="0" lang="en-US" altLang="zh-CN" sz="1400" b="1" i="0" u="none" strike="noStrike" kern="1200" cap="none" spc="0" normalizeH="0" baseline="0" noProof="0" dirty="0">
                          <a:ln>
                            <a:noFill/>
                          </a:ln>
                          <a:solidFill>
                            <a:srgbClr val="C00000"/>
                          </a:solidFill>
                          <a:effectLst/>
                          <a:uLnTx/>
                          <a:uFillTx/>
                          <a:latin typeface="+mn-lt"/>
                          <a:ea typeface="+mn-ea"/>
                          <a:cs typeface="+mn-ea"/>
                          <a:sym typeface="+mn-lt"/>
                        </a:rPr>
                        <a:t>NAs</a:t>
                      </a:r>
                      <a:r>
                        <a:rPr kumimoji="0" lang="zh-CN" altLang="en-US" sz="1400" b="1" i="0" u="none" strike="noStrike" kern="1200" cap="none" spc="0" normalizeH="0" baseline="0" noProof="0" dirty="0">
                          <a:ln>
                            <a:noFill/>
                          </a:ln>
                          <a:solidFill>
                            <a:srgbClr val="C00000"/>
                          </a:solidFill>
                          <a:effectLst/>
                          <a:uLnTx/>
                          <a:uFillTx/>
                          <a:latin typeface="+mn-lt"/>
                          <a:ea typeface="+mn-ea"/>
                          <a:cs typeface="+mn-ea"/>
                          <a:sym typeface="+mn-lt"/>
                        </a:rPr>
                        <a:t>治疗</a:t>
                      </a:r>
                      <a:endParaRPr kumimoji="0" lang="en-US" altLang="zh-CN" sz="1400" b="1" i="0" u="none" strike="noStrike" kern="1200" cap="none" spc="0" normalizeH="0" baseline="0" noProof="0" dirty="0">
                        <a:ln>
                          <a:noFill/>
                        </a:ln>
                        <a:solidFill>
                          <a:srgbClr val="C00000"/>
                        </a:solidFill>
                        <a:effectLst/>
                        <a:uLnTx/>
                        <a:uFillTx/>
                        <a:latin typeface="+mn-lt"/>
                        <a:ea typeface="+mn-ea"/>
                        <a:cs typeface="+mn-ea"/>
                        <a:sym typeface="+mn-lt"/>
                      </a:endParaRPr>
                    </a:p>
                  </a:txBody>
                  <a:tcPr marL="143758" marR="143758" marT="71873" marB="7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DEDDDD"/>
                    </a:solidFill>
                  </a:tcPr>
                </a:tc>
              </a:tr>
            </a:tbl>
          </a:graphicData>
        </a:graphic>
      </p:graphicFrame>
      <p:sp>
        <p:nvSpPr>
          <p:cNvPr id="6" name="文本框 5"/>
          <p:cNvSpPr txBox="1"/>
          <p:nvPr/>
        </p:nvSpPr>
        <p:spPr>
          <a:xfrm>
            <a:off x="587375" y="6248980"/>
            <a:ext cx="1244251" cy="230832"/>
          </a:xfrm>
          <a:prstGeom prst="rect">
            <a:avLst/>
          </a:prstGeom>
          <a:noFill/>
        </p:spPr>
        <p:txBody>
          <a:bodyPr wrap="none" rtlCol="0">
            <a:spAutoFit/>
          </a:bodyPr>
          <a:lstStyle/>
          <a:p>
            <a:r>
              <a:rPr kumimoji="1" lang="en-US" altLang="zh-CN" sz="900" dirty="0"/>
              <a:t>NAs:</a:t>
            </a:r>
            <a:r>
              <a:rPr kumimoji="1" lang="zh-CN" altLang="en-US" sz="900" dirty="0"/>
              <a:t> 核苷</a:t>
            </a:r>
            <a:r>
              <a:rPr kumimoji="1" lang="en-US" altLang="zh-CN" sz="900" dirty="0"/>
              <a:t>(</a:t>
            </a:r>
            <a:r>
              <a:rPr kumimoji="1" lang="zh-CN" altLang="en-US" sz="900" dirty="0"/>
              <a:t>酸</a:t>
            </a:r>
            <a:r>
              <a:rPr kumimoji="1" lang="en-US" altLang="zh-CN" sz="900" dirty="0"/>
              <a:t>)</a:t>
            </a:r>
            <a:r>
              <a:rPr kumimoji="1" lang="zh-CN" altLang="en-US" sz="900" dirty="0"/>
              <a:t>类似物</a:t>
            </a:r>
            <a:endParaRPr kumimoji="1" lang="zh-CN" altLang="en-US" sz="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4"/>
          <p:cNvSpPr>
            <a:spLocks noGrp="1"/>
          </p:cNvSpPr>
          <p:nvPr>
            <p:ph type="title"/>
          </p:nvPr>
        </p:nvSpPr>
        <p:spPr>
          <a:xfrm>
            <a:off x="972185" y="1405255"/>
            <a:ext cx="10515600" cy="1410335"/>
          </a:xfrm>
        </p:spPr>
        <p:txBody>
          <a:bodyPr>
            <a:normAutofit/>
          </a:bodyPr>
          <a:lstStyle/>
          <a:p>
            <a:pPr lvl="0" algn="ctr">
              <a:spcBef>
                <a:spcPts val="1000"/>
              </a:spcBef>
            </a:pPr>
            <a:r>
              <a:rPr sz="6000" dirty="0">
                <a:solidFill>
                  <a:srgbClr val="F5C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lt"/>
              </a:rPr>
              <a:t>谢 谢！</a:t>
            </a:r>
            <a:endParaRPr lang="zh-CN" altLang="en-US" sz="6000" dirty="0" err="1">
              <a:solidFill>
                <a:srgbClr val="F5C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折角形 12"/>
          <p:cNvSpPr/>
          <p:nvPr/>
        </p:nvSpPr>
        <p:spPr>
          <a:xfrm>
            <a:off x="987044" y="935718"/>
            <a:ext cx="3777996" cy="5242560"/>
          </a:xfrm>
          <a:prstGeom prst="foldedCorner">
            <a:avLst>
              <a:gd name="adj" fmla="val 11729"/>
            </a:avLst>
          </a:prstGeom>
          <a:solidFill>
            <a:schemeClr val="bg1"/>
          </a:solidFill>
          <a:ln>
            <a:solidFill>
              <a:srgbClr val="26656C"/>
            </a:solidFill>
          </a:ln>
          <a:effectLst>
            <a:outerShdw blurRad="50800" dist="38100" algn="l" rotWithShape="0">
              <a:prstClr val="black">
                <a:alpha val="40000"/>
              </a:prstClr>
            </a:outerShdw>
          </a:effectLst>
        </p:spPr>
        <p:txBody>
          <a:bodyPr wrap="square" rtlCol="0" anchor="ctr">
            <a:noAutofit/>
          </a:bodyPr>
          <a:lstStyle/>
          <a:p>
            <a:pPr algn="l"/>
            <a:endParaRPr lang="zh-CN" altLang="en-US" sz="1400" dirty="0">
              <a:latin typeface="+mn-ea"/>
              <a:ea typeface="+mn-ea"/>
            </a:endParaRPr>
          </a:p>
        </p:txBody>
      </p:sp>
      <p:sp>
        <p:nvSpPr>
          <p:cNvPr id="2" name="标题 1"/>
          <p:cNvSpPr>
            <a:spLocks noGrp="1"/>
          </p:cNvSpPr>
          <p:nvPr>
            <p:ph type="title"/>
          </p:nvPr>
        </p:nvSpPr>
        <p:spPr/>
        <p:txBody>
          <a:bodyPr/>
          <a:lstStyle/>
          <a:p>
            <a:r>
              <a:rPr lang="en-US" altLang="zh-CN" dirty="0">
                <a:solidFill>
                  <a:srgbClr val="002E6D"/>
                </a:solidFill>
                <a:latin typeface="+mj-ea"/>
                <a:cs typeface="+mj-ea"/>
                <a:sym typeface="Arial" panose="020B0604020202020204" pitchFamily="34" charset="0"/>
              </a:rPr>
              <a:t>LLV</a:t>
            </a:r>
            <a:r>
              <a:rPr lang="zh-CN" altLang="en-US" dirty="0">
                <a:solidFill>
                  <a:srgbClr val="002E6D"/>
                </a:solidFill>
                <a:latin typeface="+mj-ea"/>
                <a:cs typeface="+mj-ea"/>
                <a:sym typeface="Arial" panose="020B0604020202020204" pitchFamily="34" charset="0"/>
              </a:rPr>
              <a:t>患者的优化治疗策略</a:t>
            </a:r>
            <a:endParaRPr lang="zh-CN" altLang="en-US" dirty="0">
              <a:solidFill>
                <a:srgbClr val="002E6D"/>
              </a:solidFill>
              <a:latin typeface="+mj-ea"/>
              <a:cs typeface="+mj-ea"/>
              <a:sym typeface="Arial" panose="020B0604020202020204" pitchFamily="34" charset="0"/>
            </a:endParaRPr>
          </a:p>
        </p:txBody>
      </p:sp>
      <p:sp>
        <p:nvSpPr>
          <p:cNvPr id="3" name="文本占位符 2"/>
          <p:cNvSpPr>
            <a:spLocks noGrp="1"/>
          </p:cNvSpPr>
          <p:nvPr>
            <p:ph type="body" sz="quarter" idx="13"/>
          </p:nvPr>
        </p:nvSpPr>
        <p:spPr/>
        <p:txBody>
          <a:bodyPr/>
          <a:lstStyle/>
          <a:p>
            <a:r>
              <a:rPr lang="zh-CN" altLang="en-US" dirty="0"/>
              <a:t>中华医学会肝病学分会</a:t>
            </a:r>
            <a:r>
              <a:rPr lang="en-US" altLang="zh-CN" dirty="0"/>
              <a:t>. </a:t>
            </a:r>
            <a:r>
              <a:rPr lang="zh-CN" altLang="en-US" dirty="0"/>
              <a:t>中华肝脏病杂志，</a:t>
            </a:r>
            <a:r>
              <a:rPr lang="en-US" altLang="zh-CN" dirty="0"/>
              <a:t>2022,30</a:t>
            </a:r>
            <a:r>
              <a:rPr lang="zh-CN" altLang="en-US" dirty="0"/>
              <a:t>（</a:t>
            </a:r>
            <a:r>
              <a:rPr lang="en-US" altLang="zh-CN" dirty="0"/>
              <a:t>2</a:t>
            </a:r>
            <a:r>
              <a:rPr lang="zh-CN" altLang="en-US" dirty="0"/>
              <a:t>）</a:t>
            </a:r>
            <a:r>
              <a:rPr lang="en-US" altLang="zh-CN" dirty="0"/>
              <a:t>:131-136</a:t>
            </a:r>
            <a:endParaRPr lang="zh-CN" altLang="en-US" dirty="0"/>
          </a:p>
        </p:txBody>
      </p:sp>
      <p:pic>
        <p:nvPicPr>
          <p:cNvPr id="5" name="图片 4"/>
          <p:cNvPicPr>
            <a:picLocks noChangeAspect="1"/>
          </p:cNvPicPr>
          <p:nvPr/>
        </p:nvPicPr>
        <p:blipFill>
          <a:blip r:embed="rId1"/>
          <a:stretch>
            <a:fillRect/>
          </a:stretch>
        </p:blipFill>
        <p:spPr>
          <a:xfrm>
            <a:off x="1304501" y="1245598"/>
            <a:ext cx="3142401" cy="4622800"/>
          </a:xfrm>
          <a:prstGeom prst="rect">
            <a:avLst/>
          </a:prstGeom>
          <a:effectLst/>
        </p:spPr>
      </p:pic>
      <p:grpSp>
        <p:nvGrpSpPr>
          <p:cNvPr id="16" name="组合 15"/>
          <p:cNvGrpSpPr/>
          <p:nvPr/>
        </p:nvGrpSpPr>
        <p:grpSpPr>
          <a:xfrm>
            <a:off x="4765040" y="1319529"/>
            <a:ext cx="7104405" cy="3719153"/>
            <a:chOff x="1384935" y="233045"/>
            <a:chExt cx="9688830" cy="6251575"/>
          </a:xfrm>
          <a:solidFill>
            <a:srgbClr val="26656C"/>
          </a:solidFill>
        </p:grpSpPr>
        <p:sp>
          <p:nvSpPr>
            <p:cNvPr id="9" name="矩形 8"/>
            <p:cNvSpPr/>
            <p:nvPr/>
          </p:nvSpPr>
          <p:spPr>
            <a:xfrm>
              <a:off x="2427605" y="1137920"/>
              <a:ext cx="7854950" cy="4799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656C"/>
                </a:solidFill>
              </a:endParaRPr>
            </a:p>
          </p:txBody>
        </p:sp>
        <p:sp>
          <p:nvSpPr>
            <p:cNvPr id="11" name="矩形 10"/>
            <p:cNvSpPr/>
            <p:nvPr/>
          </p:nvSpPr>
          <p:spPr>
            <a:xfrm>
              <a:off x="2020570" y="847090"/>
              <a:ext cx="8668385" cy="5381625"/>
            </a:xfrm>
            <a:prstGeom prst="rect">
              <a:avLst/>
            </a:prstGeom>
            <a:gr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656C"/>
                </a:solidFill>
              </a:endParaRPr>
            </a:p>
          </p:txBody>
        </p:sp>
        <p:sp>
          <p:nvSpPr>
            <p:cNvPr id="12" name="六边形 11"/>
            <p:cNvSpPr/>
            <p:nvPr/>
          </p:nvSpPr>
          <p:spPr>
            <a:xfrm>
              <a:off x="9860280" y="613410"/>
              <a:ext cx="1009015" cy="1009015"/>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656C"/>
                </a:solidFill>
              </a:endParaRPr>
            </a:p>
          </p:txBody>
        </p:sp>
        <p:sp>
          <p:nvSpPr>
            <p:cNvPr id="13" name="六边形 12"/>
            <p:cNvSpPr/>
            <p:nvPr/>
          </p:nvSpPr>
          <p:spPr>
            <a:xfrm>
              <a:off x="10392410" y="233045"/>
              <a:ext cx="681355" cy="681355"/>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656C"/>
                </a:solidFill>
              </a:endParaRPr>
            </a:p>
          </p:txBody>
        </p:sp>
        <p:sp>
          <p:nvSpPr>
            <p:cNvPr id="14" name="六边形 13"/>
            <p:cNvSpPr/>
            <p:nvPr/>
          </p:nvSpPr>
          <p:spPr>
            <a:xfrm>
              <a:off x="1791335" y="5365115"/>
              <a:ext cx="1009015" cy="1009015"/>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656C"/>
                </a:solidFill>
              </a:endParaRPr>
            </a:p>
          </p:txBody>
        </p:sp>
        <p:sp>
          <p:nvSpPr>
            <p:cNvPr id="15" name="六边形 14"/>
            <p:cNvSpPr/>
            <p:nvPr/>
          </p:nvSpPr>
          <p:spPr>
            <a:xfrm>
              <a:off x="1384935" y="5803265"/>
              <a:ext cx="681355" cy="681355"/>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656C"/>
                </a:solidFill>
              </a:endParaRPr>
            </a:p>
          </p:txBody>
        </p:sp>
      </p:grpSp>
      <p:sp>
        <p:nvSpPr>
          <p:cNvPr id="21" name="文本框 20"/>
          <p:cNvSpPr txBox="1"/>
          <p:nvPr/>
        </p:nvSpPr>
        <p:spPr>
          <a:xfrm>
            <a:off x="5607202" y="2081274"/>
            <a:ext cx="5603999" cy="2408993"/>
          </a:xfrm>
          <a:prstGeom prst="rect">
            <a:avLst/>
          </a:prstGeom>
          <a:noFill/>
        </p:spPr>
        <p:txBody>
          <a:bodyPr wrap="square">
            <a:spAutoFit/>
          </a:bodyPr>
          <a:lstStyle/>
          <a:p>
            <a:pPr>
              <a:lnSpc>
                <a:spcPct val="200000"/>
              </a:lnSpc>
              <a:spcBef>
                <a:spcPts val="600"/>
              </a:spcBef>
            </a:pPr>
            <a:r>
              <a:rPr lang="zh-CN" altLang="en-US" dirty="0">
                <a:solidFill>
                  <a:schemeClr val="bg1"/>
                </a:solidFill>
              </a:rPr>
              <a:t>推荐意见 </a:t>
            </a:r>
            <a:r>
              <a:rPr lang="en-US" altLang="zh-CN" dirty="0">
                <a:solidFill>
                  <a:schemeClr val="bg1"/>
                </a:solidFill>
              </a:rPr>
              <a:t>6 </a:t>
            </a:r>
            <a:r>
              <a:rPr lang="zh-CN" altLang="en-US" dirty="0">
                <a:solidFill>
                  <a:schemeClr val="bg1"/>
                </a:solidFill>
              </a:rPr>
              <a:t>： 对于抗病毒治疗</a:t>
            </a:r>
            <a:r>
              <a:rPr lang="en-US" altLang="zh-CN" sz="2400" b="1" dirty="0">
                <a:solidFill>
                  <a:srgbClr val="FFC000"/>
                </a:solidFill>
              </a:rPr>
              <a:t>1</a:t>
            </a:r>
            <a:r>
              <a:rPr lang="zh-CN" altLang="en-US" sz="2400" b="1" dirty="0">
                <a:solidFill>
                  <a:srgbClr val="FFC000"/>
                </a:solidFill>
              </a:rPr>
              <a:t>年</a:t>
            </a:r>
            <a:r>
              <a:rPr lang="zh-CN" altLang="en-US" dirty="0">
                <a:solidFill>
                  <a:schemeClr val="bg1"/>
                </a:solidFill>
              </a:rPr>
              <a:t>以上但仍存在低病毒血症（</a:t>
            </a:r>
            <a:r>
              <a:rPr lang="en-US" altLang="zh-CN" dirty="0">
                <a:solidFill>
                  <a:schemeClr val="bg1"/>
                </a:solidFill>
              </a:rPr>
              <a:t>LLV</a:t>
            </a:r>
            <a:r>
              <a:rPr lang="zh-CN" altLang="en-US" dirty="0">
                <a:solidFill>
                  <a:schemeClr val="bg1"/>
                </a:solidFill>
              </a:rPr>
              <a:t>）的慢性乙型肝炎患者，</a:t>
            </a:r>
            <a:r>
              <a:rPr lang="zh-CN" altLang="en-US" b="1" dirty="0">
                <a:solidFill>
                  <a:srgbClr val="F5C400"/>
                </a:solidFill>
                <a:effectLst>
                  <a:outerShdw blurRad="38100" dist="38100" dir="2700000" algn="tl">
                    <a:srgbClr val="000000">
                      <a:alpha val="43137"/>
                    </a:srgbClr>
                  </a:outerShdw>
                </a:effectLst>
              </a:rPr>
              <a:t>建议换用或加用强效低耐药核苷类似物（恩替卡韦、替诺福韦酯或丙酚替诺福韦）治疗</a:t>
            </a:r>
            <a:r>
              <a:rPr lang="zh-CN" altLang="en-US" dirty="0">
                <a:solidFill>
                  <a:schemeClr val="bg1"/>
                </a:solidFill>
              </a:rPr>
              <a:t>，或者联合聚乙二醇化干扰素治疗。</a:t>
            </a:r>
            <a:endParaRPr lang="zh-CN" altLang="en-US" dirty="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476500" y="1284697"/>
            <a:ext cx="5587200" cy="470535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6598781" y="989530"/>
            <a:ext cx="5342901" cy="527516"/>
          </a:xfrm>
          <a:prstGeom prst="roundRect">
            <a:avLst/>
          </a:prstGeom>
          <a:solidFill>
            <a:srgbClr val="F5C4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rPr>
              <a:t>中位随访</a:t>
            </a:r>
            <a:r>
              <a:rPr lang="en-US" altLang="zh-CN" sz="1600" b="1" dirty="0">
                <a:solidFill>
                  <a:schemeClr val="tx1"/>
                </a:solidFill>
              </a:rPr>
              <a:t>4.5</a:t>
            </a:r>
            <a:r>
              <a:rPr lang="zh-CN" altLang="en-US" sz="1600" b="1" dirty="0">
                <a:solidFill>
                  <a:schemeClr val="tx1"/>
                </a:solidFill>
              </a:rPr>
              <a:t>年研究显示，</a:t>
            </a:r>
            <a:endParaRPr lang="en-US" altLang="zh-CN" sz="1600" b="1" dirty="0">
              <a:solidFill>
                <a:schemeClr val="tx1"/>
              </a:solidFill>
            </a:endParaRPr>
          </a:p>
          <a:p>
            <a:pPr algn="ctr"/>
            <a:r>
              <a:rPr lang="en-US" altLang="zh-CN" sz="1600" b="1" dirty="0">
                <a:solidFill>
                  <a:schemeClr val="tx1"/>
                </a:solidFill>
              </a:rPr>
              <a:t>ETV</a:t>
            </a:r>
            <a:r>
              <a:rPr lang="zh-CN" altLang="en-US" sz="1600" b="1" dirty="0">
                <a:solidFill>
                  <a:schemeClr val="tx1"/>
                </a:solidFill>
              </a:rPr>
              <a:t>治疗有超过</a:t>
            </a:r>
            <a:r>
              <a:rPr lang="en-US" altLang="zh-CN" b="1" dirty="0">
                <a:solidFill>
                  <a:srgbClr val="C00000"/>
                </a:solidFill>
              </a:rPr>
              <a:t>40%</a:t>
            </a:r>
            <a:r>
              <a:rPr lang="zh-CN" altLang="en-US" sz="1600" b="1" dirty="0">
                <a:solidFill>
                  <a:schemeClr val="tx1"/>
                </a:solidFill>
              </a:rPr>
              <a:t>患者出现</a:t>
            </a:r>
            <a:r>
              <a:rPr lang="en-US" altLang="zh-CN" sz="1600" b="1" dirty="0">
                <a:solidFill>
                  <a:schemeClr val="tx1"/>
                </a:solidFill>
              </a:rPr>
              <a:t>LLV</a:t>
            </a:r>
            <a:endParaRPr lang="zh-CN" altLang="en-US" sz="1600" b="1" dirty="0">
              <a:solidFill>
                <a:schemeClr val="tx1"/>
              </a:solidFill>
            </a:endParaRPr>
          </a:p>
        </p:txBody>
      </p:sp>
      <p:sp>
        <p:nvSpPr>
          <p:cNvPr id="13" name="矩形 12"/>
          <p:cNvSpPr/>
          <p:nvPr/>
        </p:nvSpPr>
        <p:spPr>
          <a:xfrm>
            <a:off x="199449" y="1276350"/>
            <a:ext cx="6106101" cy="470535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333088" y="1000927"/>
            <a:ext cx="5810538" cy="507771"/>
          </a:xfrm>
          <a:prstGeom prst="roundRect">
            <a:avLst/>
          </a:prstGeom>
          <a:solidFill>
            <a:srgbClr val="F5C4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rPr>
              <a:t>至</a:t>
            </a:r>
            <a:r>
              <a:rPr lang="en-US" altLang="zh-CN" sz="1600" b="1" dirty="0">
                <a:solidFill>
                  <a:schemeClr val="tx1"/>
                </a:solidFill>
              </a:rPr>
              <a:t>2016</a:t>
            </a:r>
            <a:r>
              <a:rPr lang="zh-CN" altLang="en-US" sz="1600" b="1" dirty="0">
                <a:solidFill>
                  <a:schemeClr val="tx1"/>
                </a:solidFill>
              </a:rPr>
              <a:t>年，</a:t>
            </a:r>
            <a:r>
              <a:rPr lang="en-US" altLang="zh-CN" sz="1600" b="1" dirty="0">
                <a:solidFill>
                  <a:schemeClr val="tx1"/>
                </a:solidFill>
              </a:rPr>
              <a:t>ETV</a:t>
            </a:r>
            <a:r>
              <a:rPr lang="zh-CN" altLang="en-US" sz="1600" b="1" dirty="0">
                <a:solidFill>
                  <a:schemeClr val="tx1"/>
                </a:solidFill>
              </a:rPr>
              <a:t>已成为</a:t>
            </a:r>
            <a:r>
              <a:rPr lang="en-US" altLang="zh-CN" sz="1600" b="1" dirty="0">
                <a:solidFill>
                  <a:schemeClr val="tx1"/>
                </a:solidFill>
              </a:rPr>
              <a:t>CHB</a:t>
            </a:r>
            <a:r>
              <a:rPr lang="zh-CN" altLang="en-US" sz="1600" b="1" dirty="0">
                <a:solidFill>
                  <a:schemeClr val="tx1"/>
                </a:solidFill>
              </a:rPr>
              <a:t>最常见抗病毒药物，</a:t>
            </a:r>
            <a:endParaRPr lang="en-US" altLang="zh-CN" sz="1600" b="1" dirty="0">
              <a:solidFill>
                <a:schemeClr val="tx1"/>
              </a:solidFill>
            </a:endParaRPr>
          </a:p>
          <a:p>
            <a:pPr algn="ctr"/>
            <a:r>
              <a:rPr lang="zh-CN" altLang="en-US" sz="1600" b="1" dirty="0">
                <a:solidFill>
                  <a:schemeClr val="tx1"/>
                </a:solidFill>
              </a:rPr>
              <a:t>约达</a:t>
            </a:r>
            <a:r>
              <a:rPr lang="en-US" altLang="zh-CN" b="1" dirty="0">
                <a:solidFill>
                  <a:srgbClr val="C00000"/>
                </a:solidFill>
              </a:rPr>
              <a:t>70%</a:t>
            </a:r>
            <a:r>
              <a:rPr lang="zh-CN" altLang="en-US" sz="1600" b="1" dirty="0">
                <a:solidFill>
                  <a:schemeClr val="tx1"/>
                </a:solidFill>
              </a:rPr>
              <a:t>以上</a:t>
            </a:r>
            <a:endParaRPr lang="zh-CN" altLang="en-US" sz="1600" b="1" dirty="0">
              <a:solidFill>
                <a:schemeClr val="tx1"/>
              </a:solidFill>
            </a:endParaRPr>
          </a:p>
        </p:txBody>
      </p:sp>
      <p:sp>
        <p:nvSpPr>
          <p:cNvPr id="2" name="标题 1"/>
          <p:cNvSpPr>
            <a:spLocks noGrp="1"/>
          </p:cNvSpPr>
          <p:nvPr>
            <p:ph type="title"/>
          </p:nvPr>
        </p:nvSpPr>
        <p:spPr/>
        <p:txBody>
          <a:bodyPr/>
          <a:lstStyle/>
          <a:p>
            <a:r>
              <a:rPr lang="en-US" altLang="zh-CN" dirty="0"/>
              <a:t>LLV</a:t>
            </a:r>
            <a:r>
              <a:rPr lang="zh-CN" altLang="en-US" dirty="0"/>
              <a:t>应受到临床重视</a:t>
            </a:r>
            <a:endParaRPr lang="zh-CN" altLang="en-US" dirty="0"/>
          </a:p>
        </p:txBody>
      </p:sp>
      <p:sp>
        <p:nvSpPr>
          <p:cNvPr id="3" name="文本占位符 2"/>
          <p:cNvSpPr>
            <a:spLocks noGrp="1"/>
          </p:cNvSpPr>
          <p:nvPr>
            <p:ph type="body" sz="quarter" idx="13"/>
          </p:nvPr>
        </p:nvSpPr>
        <p:spPr/>
        <p:txBody>
          <a:bodyPr/>
          <a:lstStyle/>
          <a:p>
            <a:r>
              <a:rPr lang="en-US" altLang="zh-CN" dirty="0"/>
              <a:t>Shan </a:t>
            </a:r>
            <a:r>
              <a:rPr lang="en-US" altLang="zh-CN" dirty="0" err="1"/>
              <a:t>Shan</a:t>
            </a:r>
            <a:r>
              <a:rPr lang="en-US" altLang="zh-CN" dirty="0"/>
              <a:t>, et al. J Clin </a:t>
            </a:r>
            <a:r>
              <a:rPr lang="en-US" altLang="zh-CN" dirty="0" err="1"/>
              <a:t>Transl</a:t>
            </a:r>
            <a:r>
              <a:rPr lang="en-US" altLang="zh-CN" dirty="0"/>
              <a:t> Hepatol . 2019 Dec 28;7(4):322-328</a:t>
            </a:r>
            <a:r>
              <a:rPr lang="zh-CN" altLang="en-US" dirty="0"/>
              <a:t>；</a:t>
            </a:r>
            <a:endParaRPr lang="zh-CN" altLang="en-US" dirty="0"/>
          </a:p>
        </p:txBody>
      </p:sp>
      <p:sp>
        <p:nvSpPr>
          <p:cNvPr id="11" name="文本框 10"/>
          <p:cNvSpPr txBox="1"/>
          <p:nvPr/>
        </p:nvSpPr>
        <p:spPr>
          <a:xfrm>
            <a:off x="409575" y="5487032"/>
            <a:ext cx="5639799" cy="430887"/>
          </a:xfrm>
          <a:prstGeom prst="rect">
            <a:avLst/>
          </a:prstGeom>
          <a:noFill/>
        </p:spPr>
        <p:txBody>
          <a:bodyPr wrap="square">
            <a:spAutoFit/>
          </a:bodyPr>
          <a:lstStyle/>
          <a:p>
            <a:r>
              <a:rPr lang="zh-CN" altLang="en-US" sz="1100" dirty="0"/>
              <a:t>一项横断面研究纳入40,431例HBV感染患者，其中21,228 名患者接受抗病毒治疗，研究旨在描述中国乙型肝炎登记处的 HBV 感染患者的基线特征和治疗概况</a:t>
            </a:r>
            <a:endParaRPr lang="zh-CN" altLang="en-US" sz="1100" dirty="0"/>
          </a:p>
        </p:txBody>
      </p:sp>
      <p:grpSp>
        <p:nvGrpSpPr>
          <p:cNvPr id="32" name="组合 31"/>
          <p:cNvGrpSpPr/>
          <p:nvPr/>
        </p:nvGrpSpPr>
        <p:grpSpPr>
          <a:xfrm>
            <a:off x="323850" y="1595919"/>
            <a:ext cx="5803278" cy="3739613"/>
            <a:chOff x="323850" y="1595919"/>
            <a:chExt cx="5803278" cy="3739613"/>
          </a:xfrm>
        </p:grpSpPr>
        <p:grpSp>
          <p:nvGrpSpPr>
            <p:cNvPr id="30" name="组合 29"/>
            <p:cNvGrpSpPr/>
            <p:nvPr/>
          </p:nvGrpSpPr>
          <p:grpSpPr>
            <a:xfrm>
              <a:off x="323850" y="1595919"/>
              <a:ext cx="5803278" cy="3739613"/>
              <a:chOff x="323850" y="1595919"/>
              <a:chExt cx="5803278" cy="3739613"/>
            </a:xfrm>
          </p:grpSpPr>
          <p:pic>
            <p:nvPicPr>
              <p:cNvPr id="9" name="图片 8"/>
              <p:cNvPicPr>
                <a:picLocks noChangeAspect="1"/>
              </p:cNvPicPr>
              <p:nvPr/>
            </p:nvPicPr>
            <p:blipFill>
              <a:blip r:embed="rId1"/>
              <a:stretch>
                <a:fillRect/>
              </a:stretch>
            </p:blipFill>
            <p:spPr>
              <a:xfrm>
                <a:off x="323850" y="1595919"/>
                <a:ext cx="5764200" cy="3707901"/>
              </a:xfrm>
              <a:prstGeom prst="rect">
                <a:avLst/>
              </a:prstGeom>
            </p:spPr>
          </p:pic>
          <p:sp>
            <p:nvSpPr>
              <p:cNvPr id="18" name="矩形 17"/>
              <p:cNvSpPr/>
              <p:nvPr/>
            </p:nvSpPr>
            <p:spPr>
              <a:xfrm>
                <a:off x="409575" y="4457700"/>
                <a:ext cx="5686425" cy="2571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3450" y="1664671"/>
                <a:ext cx="781050" cy="20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991225" y="1664671"/>
                <a:ext cx="625750" cy="20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87649" y="1664671"/>
                <a:ext cx="770037" cy="20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65463" y="1709137"/>
                <a:ext cx="732935" cy="155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975138" y="1709137"/>
                <a:ext cx="732935" cy="155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87053" y="1653273"/>
                <a:ext cx="1143000" cy="261610"/>
              </a:xfrm>
              <a:prstGeom prst="rect">
                <a:avLst/>
              </a:prstGeom>
              <a:noFill/>
            </p:spPr>
            <p:txBody>
              <a:bodyPr wrap="square" rtlCol="0">
                <a:spAutoFit/>
              </a:bodyPr>
              <a:lstStyle/>
              <a:p>
                <a:r>
                  <a:rPr lang="zh-CN" altLang="en-US" sz="1100" dirty="0"/>
                  <a:t>拉夫米定</a:t>
                </a:r>
                <a:endParaRPr lang="zh-CN" altLang="en-US" sz="1100" dirty="0"/>
              </a:p>
            </p:txBody>
          </p:sp>
          <p:sp>
            <p:nvSpPr>
              <p:cNvPr id="20" name="文本框 19"/>
              <p:cNvSpPr txBox="1"/>
              <p:nvPr/>
            </p:nvSpPr>
            <p:spPr>
              <a:xfrm>
                <a:off x="1820503" y="1653273"/>
                <a:ext cx="1143000" cy="261610"/>
              </a:xfrm>
              <a:prstGeom prst="rect">
                <a:avLst/>
              </a:prstGeom>
              <a:noFill/>
            </p:spPr>
            <p:txBody>
              <a:bodyPr wrap="square" rtlCol="0">
                <a:spAutoFit/>
              </a:bodyPr>
              <a:lstStyle/>
              <a:p>
                <a:r>
                  <a:rPr lang="zh-CN" altLang="en-US" sz="1100" dirty="0"/>
                  <a:t>阿德福韦酯</a:t>
                </a:r>
                <a:endParaRPr lang="zh-CN" altLang="en-US" sz="1100" dirty="0"/>
              </a:p>
            </p:txBody>
          </p:sp>
          <p:sp>
            <p:nvSpPr>
              <p:cNvPr id="21" name="文本框 20"/>
              <p:cNvSpPr txBox="1"/>
              <p:nvPr/>
            </p:nvSpPr>
            <p:spPr>
              <a:xfrm>
                <a:off x="2788078" y="1653273"/>
                <a:ext cx="1143000" cy="261610"/>
              </a:xfrm>
              <a:prstGeom prst="rect">
                <a:avLst/>
              </a:prstGeom>
              <a:noFill/>
            </p:spPr>
            <p:txBody>
              <a:bodyPr wrap="square" rtlCol="0">
                <a:spAutoFit/>
              </a:bodyPr>
              <a:lstStyle/>
              <a:p>
                <a:r>
                  <a:rPr lang="zh-CN" altLang="en-US" sz="1100" dirty="0"/>
                  <a:t>替夫必定</a:t>
                </a:r>
                <a:endParaRPr lang="zh-CN" altLang="en-US" sz="1100" dirty="0"/>
              </a:p>
            </p:txBody>
          </p:sp>
          <p:sp>
            <p:nvSpPr>
              <p:cNvPr id="22" name="文本框 21"/>
              <p:cNvSpPr txBox="1"/>
              <p:nvPr/>
            </p:nvSpPr>
            <p:spPr>
              <a:xfrm>
                <a:off x="3943416" y="1653273"/>
                <a:ext cx="1143000" cy="261610"/>
              </a:xfrm>
              <a:prstGeom prst="rect">
                <a:avLst/>
              </a:prstGeom>
              <a:noFill/>
            </p:spPr>
            <p:txBody>
              <a:bodyPr wrap="square" rtlCol="0">
                <a:spAutoFit/>
              </a:bodyPr>
              <a:lstStyle/>
              <a:p>
                <a:r>
                  <a:rPr lang="en-US" altLang="zh-CN" sz="1100" b="1" dirty="0">
                    <a:solidFill>
                      <a:srgbClr val="C00000"/>
                    </a:solidFill>
                  </a:rPr>
                  <a:t>ETV</a:t>
                </a:r>
                <a:endParaRPr lang="zh-CN" altLang="en-US" sz="1100" b="1" dirty="0">
                  <a:solidFill>
                    <a:srgbClr val="C00000"/>
                  </a:solidFill>
                </a:endParaRPr>
              </a:p>
            </p:txBody>
          </p:sp>
          <p:sp>
            <p:nvSpPr>
              <p:cNvPr id="23" name="文本框 22"/>
              <p:cNvSpPr txBox="1"/>
              <p:nvPr/>
            </p:nvSpPr>
            <p:spPr>
              <a:xfrm>
                <a:off x="4984128" y="1653273"/>
                <a:ext cx="1143000" cy="261610"/>
              </a:xfrm>
              <a:prstGeom prst="rect">
                <a:avLst/>
              </a:prstGeom>
              <a:noFill/>
            </p:spPr>
            <p:txBody>
              <a:bodyPr wrap="square" rtlCol="0">
                <a:spAutoFit/>
              </a:bodyPr>
              <a:lstStyle/>
              <a:p>
                <a:r>
                  <a:rPr lang="en-US" altLang="zh-CN" sz="1100" dirty="0"/>
                  <a:t>TDF</a:t>
                </a:r>
                <a:endParaRPr lang="zh-CN" altLang="en-US" sz="1100" dirty="0"/>
              </a:p>
            </p:txBody>
          </p:sp>
          <p:sp>
            <p:nvSpPr>
              <p:cNvPr id="29" name="文本框 28"/>
              <p:cNvSpPr txBox="1"/>
              <p:nvPr/>
            </p:nvSpPr>
            <p:spPr>
              <a:xfrm>
                <a:off x="2616975" y="5073922"/>
                <a:ext cx="1143000" cy="261610"/>
              </a:xfrm>
              <a:prstGeom prst="rect">
                <a:avLst/>
              </a:prstGeom>
              <a:solidFill>
                <a:schemeClr val="bg1"/>
              </a:solidFill>
            </p:spPr>
            <p:txBody>
              <a:bodyPr wrap="square" rtlCol="0">
                <a:spAutoFit/>
              </a:bodyPr>
              <a:lstStyle/>
              <a:p>
                <a:r>
                  <a:rPr lang="zh-CN" altLang="en-US" sz="1100" dirty="0"/>
                  <a:t>患者比例（</a:t>
                </a:r>
                <a:r>
                  <a:rPr lang="en-US" altLang="zh-CN" sz="1100" dirty="0"/>
                  <a:t>%</a:t>
                </a:r>
                <a:r>
                  <a:rPr lang="zh-CN" altLang="en-US" sz="1100" dirty="0"/>
                  <a:t>）</a:t>
                </a:r>
                <a:endParaRPr lang="zh-CN" altLang="en-US" sz="1100" dirty="0"/>
              </a:p>
            </p:txBody>
          </p:sp>
        </p:grpSp>
        <p:sp>
          <p:nvSpPr>
            <p:cNvPr id="31" name="文本框 30"/>
            <p:cNvSpPr txBox="1"/>
            <p:nvPr/>
          </p:nvSpPr>
          <p:spPr>
            <a:xfrm rot="16200000">
              <a:off x="201081" y="3253280"/>
              <a:ext cx="525623" cy="261610"/>
            </a:xfrm>
            <a:prstGeom prst="rect">
              <a:avLst/>
            </a:prstGeom>
            <a:solidFill>
              <a:schemeClr val="bg1"/>
            </a:solidFill>
          </p:spPr>
          <p:txBody>
            <a:bodyPr wrap="square" rtlCol="0">
              <a:spAutoFit/>
            </a:bodyPr>
            <a:lstStyle/>
            <a:p>
              <a:r>
                <a:rPr lang="zh-CN" altLang="en-US" sz="1100" dirty="0"/>
                <a:t>年份</a:t>
              </a:r>
              <a:endParaRPr lang="zh-CN" altLang="en-US" sz="1100" dirty="0"/>
            </a:p>
          </p:txBody>
        </p:sp>
      </p:grpSp>
      <p:sp>
        <p:nvSpPr>
          <p:cNvPr id="33" name="矩形 32"/>
          <p:cNvSpPr/>
          <p:nvPr/>
        </p:nvSpPr>
        <p:spPr>
          <a:xfrm rot="10800000" flipV="1">
            <a:off x="6515676" y="5559160"/>
            <a:ext cx="5342899" cy="430887"/>
          </a:xfrm>
          <a:prstGeom prst="rect">
            <a:avLst/>
          </a:prstGeom>
          <a:noFill/>
        </p:spPr>
        <p:txBody>
          <a:bodyPr wrap="square">
            <a:spAutoFit/>
          </a:bodyPr>
          <a:lstStyle/>
          <a:p>
            <a:r>
              <a:rPr lang="zh-CN" altLang="en-US" sz="1100" dirty="0">
                <a:sym typeface="Arial" panose="020B0604020202020204" pitchFamily="34" charset="0"/>
              </a:rPr>
              <a:t>一项长期回顾性队列研究纳入</a:t>
            </a:r>
            <a:r>
              <a:rPr lang="en-US" altLang="zh-CN" sz="1100" dirty="0">
                <a:sym typeface="Arial" panose="020B0604020202020204" pitchFamily="34" charset="0"/>
              </a:rPr>
              <a:t>875</a:t>
            </a:r>
            <a:r>
              <a:rPr lang="zh-CN" altLang="en-US" sz="1100" dirty="0">
                <a:sym typeface="Arial" panose="020B0604020202020204" pitchFamily="34" charset="0"/>
              </a:rPr>
              <a:t>例接受</a:t>
            </a:r>
            <a:r>
              <a:rPr lang="en-US" altLang="zh-CN" sz="1100" dirty="0">
                <a:sym typeface="Arial" panose="020B0604020202020204" pitchFamily="34" charset="0"/>
              </a:rPr>
              <a:t>ETV</a:t>
            </a:r>
            <a:r>
              <a:rPr lang="zh-CN" altLang="en-US" sz="1100" dirty="0">
                <a:sym typeface="Arial" panose="020B0604020202020204" pitchFamily="34" charset="0"/>
              </a:rPr>
              <a:t>单药治疗的</a:t>
            </a:r>
            <a:r>
              <a:rPr lang="en-US" altLang="zh-CN" sz="1100" dirty="0">
                <a:sym typeface="Arial" panose="020B0604020202020204" pitchFamily="34" charset="0"/>
              </a:rPr>
              <a:t>CHB</a:t>
            </a:r>
            <a:r>
              <a:rPr lang="zh-CN" altLang="en-US" sz="1100" dirty="0">
                <a:sym typeface="Arial" panose="020B0604020202020204" pitchFamily="34" charset="0"/>
              </a:rPr>
              <a:t>患者，中位治疗随访时间</a:t>
            </a:r>
            <a:r>
              <a:rPr lang="en-US" altLang="zh-CN" sz="1100" dirty="0">
                <a:sym typeface="Arial" panose="020B0604020202020204" pitchFamily="34" charset="0"/>
              </a:rPr>
              <a:t>4.5</a:t>
            </a:r>
            <a:r>
              <a:rPr lang="zh-CN" altLang="en-US" sz="1100" dirty="0">
                <a:sym typeface="Arial" panose="020B0604020202020204" pitchFamily="34" charset="0"/>
              </a:rPr>
              <a:t>年，以分析</a:t>
            </a:r>
            <a:r>
              <a:rPr lang="en-US" altLang="zh-CN" sz="1100" dirty="0">
                <a:sym typeface="Arial" panose="020B0604020202020204" pitchFamily="34" charset="0"/>
              </a:rPr>
              <a:t>LLV(&lt;2000 IU/mL)</a:t>
            </a:r>
            <a:r>
              <a:rPr lang="zh-CN" altLang="en-US" sz="1100" dirty="0">
                <a:sym typeface="Arial" panose="020B0604020202020204" pitchFamily="34" charset="0"/>
              </a:rPr>
              <a:t>的发生率及对肝细胞癌风险的影响。</a:t>
            </a:r>
            <a:endParaRPr lang="zh-CN" altLang="en-US" sz="1100" dirty="0">
              <a:sym typeface="Arial" panose="020B0604020202020204" pitchFamily="34" charset="0"/>
            </a:endParaRPr>
          </a:p>
        </p:txBody>
      </p:sp>
      <p:grpSp>
        <p:nvGrpSpPr>
          <p:cNvPr id="35" name="组合 34"/>
          <p:cNvGrpSpPr/>
          <p:nvPr/>
        </p:nvGrpSpPr>
        <p:grpSpPr>
          <a:xfrm>
            <a:off x="8174340" y="2689306"/>
            <a:ext cx="2025569" cy="2025569"/>
            <a:chOff x="6476430" y="2370725"/>
            <a:chExt cx="2116550" cy="2116550"/>
          </a:xfrm>
        </p:grpSpPr>
        <p:sp>
          <p:nvSpPr>
            <p:cNvPr id="36" name="Donut 1"/>
            <p:cNvSpPr/>
            <p:nvPr/>
          </p:nvSpPr>
          <p:spPr>
            <a:xfrm flipH="1" flipV="1">
              <a:off x="6628774" y="2523069"/>
              <a:ext cx="1811862" cy="1811861"/>
            </a:xfrm>
            <a:prstGeom prst="donut">
              <a:avLst>
                <a:gd name="adj" fmla="val 162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7" name="Block Arc 3"/>
            <p:cNvSpPr/>
            <p:nvPr/>
          </p:nvSpPr>
          <p:spPr>
            <a:xfrm rot="5400000" flipH="1" flipV="1">
              <a:off x="6476430" y="2370725"/>
              <a:ext cx="2116550" cy="2116550"/>
            </a:xfrm>
            <a:prstGeom prst="blockArc">
              <a:avLst>
                <a:gd name="adj1" fmla="val 12093650"/>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Inhaltsplatzhalter 4"/>
            <p:cNvSpPr txBox="1"/>
            <p:nvPr/>
          </p:nvSpPr>
          <p:spPr>
            <a:xfrm>
              <a:off x="6924553" y="3256992"/>
              <a:ext cx="1365572" cy="385921"/>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43.1%</a:t>
              </a:r>
              <a:endParaRPr lang="en-US" sz="2400"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9" name="文本框 38"/>
          <p:cNvSpPr txBox="1"/>
          <p:nvPr/>
        </p:nvSpPr>
        <p:spPr>
          <a:xfrm>
            <a:off x="6748785" y="1571158"/>
            <a:ext cx="4548475" cy="845616"/>
          </a:xfrm>
          <a:prstGeom prst="rect">
            <a:avLst/>
          </a:prstGeom>
          <a:noFill/>
        </p:spPr>
        <p:txBody>
          <a:bodyPr wrap="square" rtlCol="0">
            <a:spAutoFit/>
          </a:bodyPr>
          <a:lstStyle/>
          <a:p>
            <a:pPr>
              <a:lnSpc>
                <a:spcPct val="120000"/>
              </a:lnSpc>
            </a:pPr>
            <a:r>
              <a:rPr lang="en-US" altLang="zh-CN" sz="1400" dirty="0"/>
              <a:t>ETV</a:t>
            </a:r>
            <a:r>
              <a:rPr lang="zh-CN" altLang="en-US" sz="1400" dirty="0"/>
              <a:t>治疗随访期间</a:t>
            </a:r>
            <a:endParaRPr lang="en-US" altLang="zh-CN" sz="1400" dirty="0"/>
          </a:p>
          <a:p>
            <a:pPr marL="285750" indent="-285750">
              <a:lnSpc>
                <a:spcPct val="120000"/>
              </a:lnSpc>
              <a:buFont typeface="Arial" panose="020B0604020202020204" pitchFamily="34" charset="0"/>
              <a:buChar char="•"/>
            </a:pPr>
            <a:r>
              <a:rPr lang="en-US" altLang="zh-CN" sz="1400" dirty="0"/>
              <a:t>56.9%</a:t>
            </a:r>
            <a:r>
              <a:rPr lang="zh-CN" altLang="en-US" sz="1400" dirty="0"/>
              <a:t>的患者实现完全病毒学应答</a:t>
            </a:r>
            <a:endParaRPr lang="en-US" altLang="zh-CN" sz="1400" dirty="0"/>
          </a:p>
          <a:p>
            <a:pPr marL="285750" indent="-285750">
              <a:lnSpc>
                <a:spcPct val="120000"/>
              </a:lnSpc>
              <a:buFont typeface="Arial" panose="020B0604020202020204" pitchFamily="34" charset="0"/>
              <a:buChar char="•"/>
            </a:pPr>
            <a:r>
              <a:rPr lang="en-US" altLang="zh-CN" sz="1400" b="1" dirty="0">
                <a:solidFill>
                  <a:srgbClr val="C00000"/>
                </a:solidFill>
              </a:rPr>
              <a:t>43.1%</a:t>
            </a:r>
            <a:r>
              <a:rPr lang="zh-CN" altLang="en-US" sz="1400" dirty="0"/>
              <a:t>患者出现</a:t>
            </a:r>
            <a:r>
              <a:rPr lang="en-US" altLang="zh-CN" sz="1400" dirty="0"/>
              <a:t>LLV</a:t>
            </a:r>
            <a:r>
              <a:rPr lang="zh-CN" altLang="en-US" sz="1400" dirty="0"/>
              <a:t>（</a:t>
            </a:r>
            <a:r>
              <a:rPr lang="en-US" altLang="zh-CN" sz="1400" dirty="0"/>
              <a:t>HBV DNA&gt;12 IU/mL</a:t>
            </a:r>
            <a:r>
              <a:rPr lang="zh-CN" altLang="en-US" sz="1400" dirty="0"/>
              <a:t>）</a:t>
            </a:r>
            <a:endParaRPr lang="zh-CN" altLang="en-US" sz="1400" dirty="0"/>
          </a:p>
        </p:txBody>
      </p:sp>
      <p:sp>
        <p:nvSpPr>
          <p:cNvPr id="40" name="文本框 39"/>
          <p:cNvSpPr txBox="1"/>
          <p:nvPr/>
        </p:nvSpPr>
        <p:spPr>
          <a:xfrm>
            <a:off x="7395807" y="4691393"/>
            <a:ext cx="3838575" cy="338554"/>
          </a:xfrm>
          <a:prstGeom prst="rect">
            <a:avLst/>
          </a:prstGeom>
          <a:noFill/>
        </p:spPr>
        <p:txBody>
          <a:bodyPr wrap="square" rtlCol="0">
            <a:spAutoFit/>
          </a:bodyPr>
          <a:lstStyle/>
          <a:p>
            <a:r>
              <a:rPr lang="en-US" altLang="zh-CN" sz="1600" b="1" dirty="0"/>
              <a:t>ETV</a:t>
            </a:r>
            <a:r>
              <a:rPr lang="zh-CN" altLang="en-US" sz="1600" b="1" dirty="0"/>
              <a:t>治疗期间出现</a:t>
            </a:r>
            <a:r>
              <a:rPr lang="en-US" altLang="zh-CN" sz="1600" b="1" dirty="0"/>
              <a:t>LLV</a:t>
            </a:r>
            <a:r>
              <a:rPr lang="zh-CN" altLang="en-US" sz="1600" b="1" dirty="0"/>
              <a:t>的患者比例（</a:t>
            </a:r>
            <a:r>
              <a:rPr lang="en-US" altLang="zh-CN" sz="1600" b="1" dirty="0"/>
              <a:t>%</a:t>
            </a:r>
            <a:r>
              <a:rPr lang="zh-CN" altLang="en-US" sz="1600" b="1" dirty="0"/>
              <a:t>）</a:t>
            </a:r>
            <a:endParaRPr lang="zh-CN" altLang="en-US" sz="1600" b="1" dirty="0"/>
          </a:p>
        </p:txBody>
      </p:sp>
      <p:sp>
        <p:nvSpPr>
          <p:cNvPr id="4" name="文本框 3"/>
          <p:cNvSpPr txBox="1"/>
          <p:nvPr/>
        </p:nvSpPr>
        <p:spPr>
          <a:xfrm>
            <a:off x="463892" y="6114920"/>
            <a:ext cx="2076450" cy="246221"/>
          </a:xfrm>
          <a:prstGeom prst="rect">
            <a:avLst/>
          </a:prstGeom>
          <a:noFill/>
        </p:spPr>
        <p:txBody>
          <a:bodyPr wrap="square" rtlCol="0">
            <a:spAutoFit/>
          </a:bodyPr>
          <a:lstStyle/>
          <a:p>
            <a:r>
              <a:rPr lang="en-US" altLang="zh-CN" sz="1000" dirty="0">
                <a:solidFill>
                  <a:schemeClr val="tx1">
                    <a:lumMod val="75000"/>
                    <a:lumOff val="25000"/>
                  </a:schemeClr>
                </a:solidFill>
              </a:rPr>
              <a:t>LLV</a:t>
            </a:r>
            <a:r>
              <a:rPr lang="zh-CN" altLang="en-US" sz="1000" dirty="0">
                <a:solidFill>
                  <a:schemeClr val="tx1">
                    <a:lumMod val="75000"/>
                    <a:lumOff val="25000"/>
                  </a:schemeClr>
                </a:solidFill>
              </a:rPr>
              <a:t>：低病毒血症</a:t>
            </a:r>
            <a:endParaRPr lang="zh-CN" altLang="en-US" sz="1000"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27002" y="2336121"/>
            <a:ext cx="10337995" cy="1245279"/>
          </a:xfrm>
          <a:prstGeom prst="rect">
            <a:avLst/>
          </a:prstGeom>
          <a:gradFill flip="none" rotWithShape="1">
            <a:gsLst>
              <a:gs pos="75000">
                <a:schemeClr val="accent1"/>
              </a:gs>
              <a:gs pos="24000">
                <a:schemeClr val="accent1"/>
              </a:gs>
              <a:gs pos="0">
                <a:schemeClr val="bg1"/>
              </a:gs>
              <a:gs pos="100000">
                <a:schemeClr val="bg1"/>
              </a:gs>
            </a:gsLst>
            <a:lin ang="0" scaled="1"/>
            <a:tileRect/>
          </a:gra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LLV</a:t>
            </a:r>
            <a:r>
              <a:rPr kumimoji="0" lang="zh-CN" altLang="en-US"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患者优选何种治疗方案？</a:t>
            </a:r>
            <a:endParaRPr kumimoji="0" lang="zh-CN" altLang="en-US"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文本框 13"/>
          <p:cNvSpPr txBox="1"/>
          <p:nvPr/>
        </p:nvSpPr>
        <p:spPr>
          <a:xfrm>
            <a:off x="463892" y="6114920"/>
            <a:ext cx="2076450" cy="246221"/>
          </a:xfrm>
          <a:prstGeom prst="rect">
            <a:avLst/>
          </a:prstGeom>
          <a:noFill/>
        </p:spPr>
        <p:txBody>
          <a:bodyPr wrap="square" rtlCol="0">
            <a:spAutoFit/>
          </a:bodyPr>
          <a:lstStyle/>
          <a:p>
            <a:r>
              <a:rPr lang="en-US" altLang="zh-CN" sz="1000" dirty="0">
                <a:solidFill>
                  <a:schemeClr val="tx1">
                    <a:lumMod val="75000"/>
                    <a:lumOff val="25000"/>
                  </a:schemeClr>
                </a:solidFill>
              </a:rPr>
              <a:t>LLV</a:t>
            </a:r>
            <a:r>
              <a:rPr lang="zh-CN" altLang="en-US" sz="1000" dirty="0">
                <a:solidFill>
                  <a:schemeClr val="tx1">
                    <a:lumMod val="75000"/>
                    <a:lumOff val="25000"/>
                  </a:schemeClr>
                </a:solidFill>
              </a:rPr>
              <a:t>：低病毒血症</a:t>
            </a:r>
            <a:endParaRPr lang="zh-CN" altLang="en-US" sz="1000"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幻灯片" r:id="rId2" imgW="5715" imgH="5715" progId="TCLayout.ActiveDocument.1">
                  <p:embed/>
                </p:oleObj>
              </mc:Choice>
              <mc:Fallback>
                <p:oleObj name="think-cell 幻灯片" r:id="rId2" imgW="5715" imgH="5715" progId="TCLayout.ActiveDocument.1">
                  <p:embed/>
                  <p:pic>
                    <p:nvPicPr>
                      <p:cNvPr id="0" name="对象 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1" name="Rectangle 20"/>
          <p:cNvSpPr/>
          <p:nvPr/>
        </p:nvSpPr>
        <p:spPr>
          <a:xfrm>
            <a:off x="890363" y="3219624"/>
            <a:ext cx="10899959" cy="2260491"/>
          </a:xfrm>
          <a:prstGeom prst="rect">
            <a:avLst/>
          </a:prstGeom>
        </p:spPr>
        <p:txBody>
          <a:bodyPr wrap="square">
            <a:spAutoFit/>
          </a:bodyPr>
          <a:lstStyle/>
          <a:p>
            <a:pPr defTabSz="914400">
              <a:lnSpc>
                <a:spcPct val="150000"/>
              </a:lnSpc>
              <a:spcBef>
                <a:spcPct val="0"/>
              </a:spcBef>
              <a:defRPr/>
            </a:pP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主要终点：</a:t>
            </a:r>
            <a:endPar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indent="-285750" defTabSz="914400">
              <a:lnSpc>
                <a:spcPct val="150000"/>
              </a:lnSpc>
              <a:spcBef>
                <a:spcPct val="0"/>
              </a:spcBef>
              <a:buFont typeface="Arial" panose="020B0604020202020204" pitchFamily="34" charset="0"/>
              <a:buChar char="•"/>
              <a:defRPr/>
            </a:pPr>
            <a:r>
              <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48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周时， </a:t>
            </a:r>
            <a:r>
              <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HBV DNA &lt;20 IU/mL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患者比例</a:t>
            </a:r>
            <a:endPar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defTabSz="914400">
              <a:lnSpc>
                <a:spcPct val="150000"/>
              </a:lnSpc>
              <a:spcBef>
                <a:spcPct val="0"/>
              </a:spcBef>
              <a:defRPr/>
            </a:pP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次要终点：</a:t>
            </a:r>
            <a:endParaRPr lang="en-SG" altLang="zh-CN"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indent="-285750" defTabSz="914400">
              <a:lnSpc>
                <a:spcPct val="150000"/>
              </a:lnSpc>
              <a:spcBef>
                <a:spcPct val="0"/>
              </a:spcBef>
              <a:buFont typeface="Arial" panose="020B0604020202020204" pitchFamily="34" charset="0"/>
              <a:buChar char="•"/>
              <a:defRPr/>
            </a:pPr>
            <a:r>
              <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 及 </a:t>
            </a:r>
            <a:r>
              <a:rPr lang="en-SG" altLang="zh-CN"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24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周时， </a:t>
            </a:r>
            <a:r>
              <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HBV DNA &lt;20 IU/mL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患者比例</a:t>
            </a:r>
            <a:endPar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4445" indent="-285750" defTabSz="914400">
              <a:lnSpc>
                <a:spcPct val="150000"/>
              </a:lnSpc>
              <a:spcBef>
                <a:spcPct val="0"/>
              </a:spcBef>
              <a:buFont typeface="Arial" panose="020B0604020202020204" pitchFamily="34" charset="0"/>
              <a:buChar char="•"/>
              <a:defRPr/>
            </a:pPr>
            <a:r>
              <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 、 </a:t>
            </a:r>
            <a:r>
              <a:rPr lang="en-SG" altLang="zh-CN"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24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周及 </a:t>
            </a:r>
            <a:r>
              <a:rPr lang="en-SG" altLang="zh-CN"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48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周时，</a:t>
            </a:r>
            <a:r>
              <a:rPr lang="en-US" altLang="en-US" sz="1600" b="1" dirty="0" err="1">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HBeAg</a:t>
            </a:r>
            <a:r>
              <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转阴或血清学转化率、</a:t>
            </a:r>
            <a:r>
              <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ALT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复常率、肝脏硬度变化、</a:t>
            </a:r>
            <a:r>
              <a:rPr lang="en-SG" altLang="zh-CN"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APRI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变化、</a:t>
            </a:r>
            <a:r>
              <a:rPr lang="en-SG" altLang="zh-CN"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FIB-4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变化、</a:t>
            </a:r>
            <a:r>
              <a:rPr lang="en-US" altLang="zh-CN"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eGFR </a:t>
            </a:r>
            <a:r>
              <a:rPr lang="zh-CN"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变化、不良事件</a:t>
            </a:r>
            <a:endParaRPr lang="en-US" altLang="en-US" sz="16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Content Placeholder 4"/>
          <p:cNvSpPr>
            <a:spLocks noGrp="1"/>
          </p:cNvSpPr>
          <p:nvPr>
            <p:ph type="body" sz="quarter" idx="10"/>
          </p:nvPr>
        </p:nvSpPr>
        <p:spPr/>
        <p:txBody>
          <a:bodyPr/>
          <a:lstStyle/>
          <a:p>
            <a:pPr marL="0" indent="0">
              <a:buNone/>
            </a:pPr>
            <a:r>
              <a:rPr lang="zh-CN" altLang="en-US" dirty="0">
                <a:latin typeface="Arial" panose="020B0604020202020204" pitchFamily="34" charset="0"/>
                <a:ea typeface="微软雅黑" panose="020B0503020204020204" pitchFamily="34" charset="-122"/>
                <a:sym typeface="Arial" panose="020B0604020202020204" pitchFamily="34" charset="0"/>
              </a:rPr>
              <a:t>中国真实世界数据</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0" indent="0">
              <a:buNone/>
            </a:pPr>
            <a:r>
              <a:rPr lang="en-SG" altLang="zh-CN" dirty="0">
                <a:latin typeface="Arial" panose="020B0604020202020204" pitchFamily="34" charset="0"/>
                <a:ea typeface="微软雅黑" panose="020B0503020204020204" pitchFamily="34" charset="-122"/>
                <a:sym typeface="Arial" panose="020B0604020202020204" pitchFamily="34" charset="0"/>
              </a:rPr>
              <a:t>ETV</a:t>
            </a:r>
            <a:r>
              <a:rPr lang="zh-CN" altLang="en-US" dirty="0">
                <a:latin typeface="Arial" panose="020B0604020202020204" pitchFamily="34" charset="0"/>
                <a:ea typeface="微软雅黑" panose="020B0503020204020204" pitchFamily="34" charset="-122"/>
                <a:sym typeface="Arial" panose="020B0604020202020204" pitchFamily="34" charset="0"/>
              </a:rPr>
              <a:t>经治低病毒血症患者转换为</a:t>
            </a:r>
            <a:r>
              <a:rPr lang="en-SG" altLang="zh-CN" dirty="0">
                <a:latin typeface="Arial" panose="020B0604020202020204" pitchFamily="34" charset="0"/>
                <a:ea typeface="微软雅黑" panose="020B0503020204020204" pitchFamily="34" charset="-122"/>
                <a:sym typeface="Arial" panose="020B0604020202020204" pitchFamily="34" charset="0"/>
              </a:rPr>
              <a:t>TAF</a:t>
            </a:r>
            <a:r>
              <a:rPr lang="zh-CN" altLang="en-US" dirty="0">
                <a:latin typeface="Arial" panose="020B0604020202020204" pitchFamily="34" charset="0"/>
                <a:ea typeface="微软雅黑" panose="020B0503020204020204" pitchFamily="34" charset="-122"/>
                <a:sym typeface="Arial" panose="020B0604020202020204" pitchFamily="34" charset="0"/>
              </a:rPr>
              <a:t>：研究设计</a:t>
            </a:r>
            <a:r>
              <a:rPr lang="en-SG" altLang="zh-CN" dirty="0">
                <a:latin typeface="Arial" panose="020B0604020202020204" pitchFamily="34" charset="0"/>
                <a:ea typeface="微软雅黑" panose="020B0503020204020204" pitchFamily="34" charset="-122"/>
                <a:sym typeface="Arial" panose="020B0604020202020204" pitchFamily="34" charset="0"/>
              </a:rPr>
              <a:t> </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en-US" altLang="zh-CN" sz="800" dirty="0">
                <a:latin typeface="Arial" panose="020B0604020202020204" pitchFamily="34" charset="0"/>
                <a:ea typeface="微软雅黑" panose="020B0503020204020204" pitchFamily="34" charset="-122"/>
                <a:sym typeface="Arial" panose="020B0604020202020204" pitchFamily="34" charset="0"/>
              </a:rPr>
              <a:t>Zhong-Bin Li, Le Li, Dong Ji. et al. Liver Int. 2021, 41(6):1254-1264</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1849537" y="992752"/>
            <a:ext cx="8269407" cy="372153"/>
          </a:xfrm>
          <a:prstGeom prst="rect">
            <a:avLst/>
          </a:prstGeom>
        </p:spPr>
        <p:txBody>
          <a:bodyPr wrap="square">
            <a:spAutoFit/>
          </a:bodyPr>
          <a:lstStyle/>
          <a:p>
            <a:pPr algn="ctr">
              <a:lnSpc>
                <a:spcPct val="105000"/>
              </a:lnSpc>
              <a:spcAft>
                <a:spcPts val="600"/>
              </a:spcAft>
            </a:pPr>
            <a:r>
              <a:rPr lang="zh-CN" altLang="en-US" b="1"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中国真实世界、单中心、前瞻性研究</a:t>
            </a:r>
            <a:endParaRPr lang="en-SG" b="1"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4" name="Group 2"/>
          <p:cNvGrpSpPr/>
          <p:nvPr/>
        </p:nvGrpSpPr>
        <p:grpSpPr>
          <a:xfrm>
            <a:off x="507069" y="1639533"/>
            <a:ext cx="10812102" cy="2149247"/>
            <a:chOff x="526269" y="2198381"/>
            <a:chExt cx="10812102" cy="2149247"/>
          </a:xfrm>
        </p:grpSpPr>
        <p:sp>
          <p:nvSpPr>
            <p:cNvPr id="9" name="AutoShape 6"/>
            <p:cNvSpPr>
              <a:spLocks noChangeArrowheads="1"/>
            </p:cNvSpPr>
            <p:nvPr/>
          </p:nvSpPr>
          <p:spPr bwMode="auto">
            <a:xfrm>
              <a:off x="526269" y="2230021"/>
              <a:ext cx="3711795" cy="1247678"/>
            </a:xfrm>
            <a:prstGeom prst="roundRect">
              <a:avLst>
                <a:gd name="adj" fmla="val 16667"/>
              </a:avLst>
            </a:prstGeom>
            <a:solidFill>
              <a:schemeClr val="bg1">
                <a:lumMod val="95000"/>
              </a:schemeClr>
            </a:solidFill>
            <a:ln w="19050">
              <a:solidFill>
                <a:schemeClr val="tx1"/>
              </a:solidFill>
            </a:ln>
          </p:spPr>
          <p:txBody>
            <a:bodyPr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defRPr/>
              </a:pPr>
              <a:r>
                <a:rPr lang="en-US" altLang="en-US" sz="1600" b="1" dirty="0">
                  <a:ea typeface="微软雅黑" panose="020B0503020204020204" pitchFamily="34" charset="-122"/>
                  <a:cs typeface="Arial" panose="020B0604020202020204" pitchFamily="34" charset="0"/>
                  <a:sym typeface="Arial" panose="020B0604020202020204" pitchFamily="34" charset="0"/>
                </a:rPr>
                <a:t>HBV DNA</a:t>
              </a:r>
              <a:r>
                <a:rPr lang="en-SG" altLang="zh-CN" sz="1600" b="1" dirty="0">
                  <a:ea typeface="微软雅黑" panose="020B0503020204020204" pitchFamily="34" charset="-122"/>
                  <a:cs typeface="Arial" panose="020B0604020202020204" pitchFamily="34" charset="0"/>
                  <a:sym typeface="Arial" panose="020B0604020202020204" pitchFamily="34" charset="0"/>
                </a:rPr>
                <a:t> </a:t>
              </a:r>
              <a:r>
                <a:rPr lang="en-US" altLang="en-US" sz="1600" b="1" dirty="0">
                  <a:ea typeface="微软雅黑" panose="020B0503020204020204" pitchFamily="34" charset="-122"/>
                  <a:cs typeface="Arial" panose="020B0604020202020204" pitchFamily="34" charset="0"/>
                  <a:sym typeface="Arial" panose="020B0604020202020204" pitchFamily="34" charset="0"/>
                </a:rPr>
                <a:t>20–2000 IU/</a:t>
              </a:r>
              <a:r>
                <a:rPr lang="en-US" altLang="zh-CN" sz="1600" b="1" dirty="0">
                  <a:ea typeface="微软雅黑" panose="020B0503020204020204" pitchFamily="34" charset="-122"/>
                  <a:cs typeface="Arial" panose="020B0604020202020204" pitchFamily="34" charset="0"/>
                  <a:sym typeface="Arial" panose="020B0604020202020204" pitchFamily="34" charset="0"/>
                </a:rPr>
                <a:t>mL</a:t>
              </a:r>
              <a:endParaRPr lang="en-US" altLang="zh-CN" sz="1600" b="1" dirty="0">
                <a:ea typeface="微软雅黑" panose="020B0503020204020204" pitchFamily="34" charset="-122"/>
                <a:cs typeface="Arial" panose="020B0604020202020204" pitchFamily="34" charset="0"/>
                <a:sym typeface="Arial" panose="020B0604020202020204" pitchFamily="34" charset="0"/>
              </a:endParaRPr>
            </a:p>
            <a:p>
              <a:pPr algn="ctr" defTabSz="914400">
                <a:defRPr/>
              </a:pPr>
              <a:r>
                <a:rPr lang="en-US" altLang="zh-CN" sz="1600" b="1" dirty="0">
                  <a:ea typeface="微软雅黑" panose="020B0503020204020204" pitchFamily="34" charset="-122"/>
                  <a:cs typeface="Arial" panose="020B0604020202020204" pitchFamily="34" charset="0"/>
                  <a:sym typeface="Arial" panose="020B0604020202020204" pitchFamily="34" charset="0"/>
                </a:rPr>
                <a:t> ETV </a:t>
              </a:r>
              <a:r>
                <a:rPr lang="zh-CN" altLang="en-US" sz="1600" b="1" dirty="0">
                  <a:ea typeface="微软雅黑" panose="020B0503020204020204" pitchFamily="34" charset="-122"/>
                  <a:cs typeface="Arial" panose="020B0604020202020204" pitchFamily="34" charset="0"/>
                  <a:sym typeface="Arial" panose="020B0604020202020204" pitchFamily="34" charset="0"/>
                </a:rPr>
                <a:t>单药治疗</a:t>
              </a:r>
              <a:r>
                <a:rPr lang="en-US" altLang="zh-CN" sz="1600" b="1" baseline="30000" dirty="0">
                  <a:ea typeface="微软雅黑" panose="020B0503020204020204" pitchFamily="34" charset="-122"/>
                  <a:cs typeface="Arial" panose="020B0604020202020204" pitchFamily="34" charset="0"/>
                  <a:sym typeface="Arial" panose="020B0604020202020204" pitchFamily="34" charset="0"/>
                </a:rPr>
                <a:t>#</a:t>
              </a:r>
              <a:r>
                <a:rPr lang="zh-CN" altLang="en-US" sz="1600" b="1" dirty="0">
                  <a:ea typeface="微软雅黑" panose="020B0503020204020204" pitchFamily="34" charset="-122"/>
                  <a:cs typeface="Arial" panose="020B0604020202020204" pitchFamily="34" charset="0"/>
                  <a:sym typeface="Arial" panose="020B0604020202020204" pitchFamily="34" charset="0"/>
                </a:rPr>
                <a:t>至少 </a:t>
              </a:r>
              <a:r>
                <a:rPr lang="en-SG" altLang="zh-CN" sz="1600" b="1" dirty="0">
                  <a:ea typeface="微软雅黑" panose="020B0503020204020204" pitchFamily="34" charset="-122"/>
                  <a:cs typeface="Arial" panose="020B0604020202020204" pitchFamily="34" charset="0"/>
                  <a:sym typeface="Arial" panose="020B0604020202020204" pitchFamily="34" charset="0"/>
                </a:rPr>
                <a:t>48 </a:t>
              </a:r>
              <a:r>
                <a:rPr lang="zh-CN" altLang="en-US" sz="1600" b="1" dirty="0">
                  <a:ea typeface="微软雅黑" panose="020B0503020204020204" pitchFamily="34" charset="-122"/>
                  <a:cs typeface="Arial" panose="020B0604020202020204" pitchFamily="34" charset="0"/>
                  <a:sym typeface="Arial" panose="020B0604020202020204" pitchFamily="34" charset="0"/>
                </a:rPr>
                <a:t>周</a:t>
              </a:r>
              <a:endParaRPr lang="en-SG" altLang="zh-CN" sz="1600" b="1" dirty="0">
                <a:ea typeface="微软雅黑" panose="020B0503020204020204" pitchFamily="34" charset="-122"/>
                <a:cs typeface="Arial" panose="020B0604020202020204" pitchFamily="34" charset="0"/>
                <a:sym typeface="Arial" panose="020B0604020202020204" pitchFamily="34" charset="0"/>
              </a:endParaRPr>
            </a:p>
            <a:p>
              <a:pPr algn="ctr" defTabSz="914400">
                <a:defRPr/>
              </a:pPr>
              <a:r>
                <a:rPr lang="en-US" altLang="en-US" sz="1600" b="1" dirty="0">
                  <a:ea typeface="微软雅黑" panose="020B0503020204020204" pitchFamily="34" charset="-122"/>
                  <a:cs typeface="Arial" panose="020B0604020202020204" pitchFamily="34" charset="0"/>
                  <a:sym typeface="Arial" panose="020B0604020202020204" pitchFamily="34" charset="0"/>
                </a:rPr>
                <a:t>N=</a:t>
              </a:r>
              <a:r>
                <a:rPr lang="en-US" altLang="zh-CN" sz="1600" b="1" dirty="0">
                  <a:ea typeface="微软雅黑" panose="020B0503020204020204" pitchFamily="34" charset="-122"/>
                  <a:cs typeface="Arial" panose="020B0604020202020204" pitchFamily="34" charset="0"/>
                  <a:sym typeface="Arial" panose="020B0604020202020204" pitchFamily="34" charset="0"/>
                </a:rPr>
                <a:t>211</a:t>
              </a:r>
              <a:endParaRPr lang="en-US" altLang="en-US" sz="1600" b="1" dirty="0">
                <a:ea typeface="微软雅黑" panose="020B0503020204020204" pitchFamily="34" charset="-122"/>
                <a:cs typeface="Arial" panose="020B0604020202020204" pitchFamily="34" charset="0"/>
                <a:sym typeface="Arial" panose="020B0604020202020204" pitchFamily="34" charset="0"/>
              </a:endParaRPr>
            </a:p>
            <a:p>
              <a:pPr algn="ctr" defTabSz="914400">
                <a:defRPr/>
              </a:pPr>
              <a:r>
                <a:rPr lang="zh-CN" altLang="en-US" sz="1400" b="1" dirty="0">
                  <a:ea typeface="微软雅黑" panose="020B0503020204020204" pitchFamily="34" charset="-122"/>
                  <a:cs typeface="Arial" panose="020B0604020202020204" pitchFamily="34" charset="0"/>
                  <a:sym typeface="Arial" panose="020B0604020202020204" pitchFamily="34" charset="0"/>
                </a:rPr>
                <a:t>（</a:t>
              </a:r>
              <a:r>
                <a:rPr lang="en-US" altLang="zh-CN" sz="1400" b="1" baseline="30000" dirty="0">
                  <a:ea typeface="微软雅黑" panose="020B0503020204020204" pitchFamily="34" charset="-122"/>
                  <a:cs typeface="Arial" panose="020B0604020202020204" pitchFamily="34" charset="0"/>
                  <a:sym typeface="Arial" panose="020B0604020202020204" pitchFamily="34" charset="0"/>
                </a:rPr>
                <a:t>#</a:t>
              </a:r>
              <a:r>
                <a:rPr lang="zh-CN" altLang="en-US" sz="1400" b="1" dirty="0">
                  <a:ea typeface="微软雅黑" panose="020B0503020204020204" pitchFamily="34" charset="-122"/>
                  <a:cs typeface="Arial" panose="020B0604020202020204" pitchFamily="34" charset="0"/>
                  <a:sym typeface="Arial" panose="020B0604020202020204" pitchFamily="34" charset="0"/>
                </a:rPr>
                <a:t>均为</a:t>
              </a:r>
              <a:r>
                <a:rPr lang="en-SG" altLang="zh-CN" sz="1400" b="1" dirty="0">
                  <a:ea typeface="微软雅黑" panose="020B0503020204020204" pitchFamily="34" charset="-122"/>
                  <a:cs typeface="Arial" panose="020B0604020202020204" pitchFamily="34" charset="0"/>
                  <a:sym typeface="Arial" panose="020B0604020202020204" pitchFamily="34" charset="0"/>
                </a:rPr>
                <a:t>ETV </a:t>
              </a:r>
              <a:r>
                <a:rPr lang="zh-CN" altLang="en-US" sz="1400" b="1" dirty="0">
                  <a:ea typeface="微软雅黑" panose="020B0503020204020204" pitchFamily="34" charset="-122"/>
                  <a:cs typeface="Arial" panose="020B0604020202020204" pitchFamily="34" charset="0"/>
                  <a:sym typeface="Arial" panose="020B0604020202020204" pitchFamily="34" charset="0"/>
                </a:rPr>
                <a:t>初治或 </a:t>
              </a:r>
              <a:r>
                <a:rPr lang="en-SG" altLang="zh-CN" sz="1400" b="1" dirty="0">
                  <a:ea typeface="微软雅黑" panose="020B0503020204020204" pitchFamily="34" charset="-122"/>
                  <a:cs typeface="Arial" panose="020B0604020202020204" pitchFamily="34" charset="0"/>
                  <a:sym typeface="Arial" panose="020B0604020202020204" pitchFamily="34" charset="0"/>
                </a:rPr>
                <a:t>ETV </a:t>
              </a:r>
              <a:r>
                <a:rPr lang="zh-CN" altLang="en-US" sz="1400" b="1" dirty="0">
                  <a:ea typeface="微软雅黑" panose="020B0503020204020204" pitchFamily="34" charset="-122"/>
                  <a:cs typeface="Arial" panose="020B0604020202020204" pitchFamily="34" charset="0"/>
                  <a:sym typeface="Arial" panose="020B0604020202020204" pitchFamily="34" charset="0"/>
                </a:rPr>
                <a:t>经治但无耐药）</a:t>
              </a:r>
              <a:endParaRPr lang="en-US" altLang="en-US" sz="1400" b="1" dirty="0">
                <a:ea typeface="微软雅黑" panose="020B0503020204020204" pitchFamily="34" charset="-122"/>
                <a:cs typeface="Arial" panose="020B0604020202020204" pitchFamily="34" charset="0"/>
                <a:sym typeface="Arial" panose="020B0604020202020204" pitchFamily="34" charset="0"/>
              </a:endParaRPr>
            </a:p>
          </p:txBody>
        </p:sp>
        <p:cxnSp>
          <p:nvCxnSpPr>
            <p:cNvPr id="13" name="直接连接符 2"/>
            <p:cNvCxnSpPr>
              <a:stCxn id="9" idx="3"/>
              <a:endCxn id="7" idx="1"/>
            </p:cNvCxnSpPr>
            <p:nvPr/>
          </p:nvCxnSpPr>
          <p:spPr>
            <a:xfrm>
              <a:off x="4238064" y="2853860"/>
              <a:ext cx="2121479"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25" name="Group 24"/>
            <p:cNvGrpSpPr/>
            <p:nvPr/>
          </p:nvGrpSpPr>
          <p:grpSpPr>
            <a:xfrm>
              <a:off x="5969260" y="2198381"/>
              <a:ext cx="5369111" cy="2149247"/>
              <a:chOff x="5833797" y="1827197"/>
              <a:chExt cx="5369111" cy="2149247"/>
            </a:xfrm>
          </p:grpSpPr>
          <p:sp>
            <p:nvSpPr>
              <p:cNvPr id="7" name="Left Bracket 6"/>
              <p:cNvSpPr/>
              <p:nvPr/>
            </p:nvSpPr>
            <p:spPr bwMode="auto">
              <a:xfrm>
                <a:off x="6224080" y="2148137"/>
                <a:ext cx="1006945" cy="669077"/>
              </a:xfrm>
              <a:prstGeom prst="leftBracket">
                <a:avLst>
                  <a:gd name="adj" fmla="val 0"/>
                </a:avLst>
              </a:prstGeom>
              <a:solidFill>
                <a:schemeClr val="bg1"/>
              </a:solidFill>
              <a:ln w="19050" algn="ctr">
                <a:solidFill>
                  <a:schemeClr val="tx1"/>
                </a:solidFill>
                <a:round/>
              </a:ln>
            </p:spPr>
            <p:txBody>
              <a:bodyPr/>
              <a:lstStyle>
                <a:lvl1pPr>
                  <a:lnSpc>
                    <a:spcPct val="90000"/>
                  </a:lnSpc>
                  <a:spcBef>
                    <a:spcPts val="1200"/>
                  </a:spcBef>
                  <a:buClr>
                    <a:srgbClr val="A9A9A9"/>
                  </a:buClr>
                  <a:buSzPct val="90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600"/>
                  </a:spcBef>
                  <a:buClr>
                    <a:srgbClr val="A9A9A9"/>
                  </a:buClr>
                  <a:buSzPct val="90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a:lnSpc>
                    <a:spcPct val="90000"/>
                  </a:lnSpc>
                  <a:spcBef>
                    <a:spcPts val="600"/>
                  </a:spcBef>
                  <a:buClr>
                    <a:srgbClr val="A9A9A9"/>
                  </a:buClr>
                  <a:buSzPct val="90000"/>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endParaRPr lang="en-US" altLang="en-US" sz="1200" baseline="-25000" dirty="0">
                  <a:solidFill>
                    <a:srgbClr val="000000"/>
                  </a:solidFill>
                  <a:ea typeface="微软雅黑" panose="020B0503020204020204" pitchFamily="34" charset="-122"/>
                  <a:sym typeface="Arial" panose="020B0604020202020204" pitchFamily="34" charset="0"/>
                </a:endParaRPr>
              </a:p>
            </p:txBody>
          </p:sp>
          <p:sp>
            <p:nvSpPr>
              <p:cNvPr id="10" name="Rectangle 10"/>
              <p:cNvSpPr>
                <a:spLocks noChangeArrowheads="1"/>
              </p:cNvSpPr>
              <p:nvPr/>
            </p:nvSpPr>
            <p:spPr bwMode="gray">
              <a:xfrm>
                <a:off x="6537028" y="1827197"/>
                <a:ext cx="4093967" cy="580821"/>
              </a:xfrm>
              <a:prstGeom prst="roundRect">
                <a:avLst>
                  <a:gd name="adj" fmla="val 16667"/>
                </a:avLst>
              </a:prstGeom>
              <a:solidFill>
                <a:schemeClr val="accent1"/>
              </a:solidFill>
              <a:ln w="19050">
                <a:noFill/>
                <a:round/>
              </a:ln>
              <a:effec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defRPr/>
                </a:pPr>
                <a:r>
                  <a:rPr lang="en-US"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TAF 25mg QD</a:t>
                </a:r>
                <a:endParaRPr lang="en-US"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defTabSz="914400" eaLnBrk="1" hangingPunct="1">
                  <a:defRPr/>
                </a:pPr>
                <a:r>
                  <a:rPr lang="en-US"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N=</a:t>
                </a:r>
                <a:r>
                  <a:rPr lang="en-US" altLang="zh-CN"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75</a:t>
                </a:r>
                <a:endParaRPr lang="en-US"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 name="Straight Arrow Connector 10"/>
              <p:cNvCxnSpPr/>
              <p:nvPr/>
            </p:nvCxnSpPr>
            <p:spPr bwMode="auto">
              <a:xfrm>
                <a:off x="6576383" y="3251233"/>
                <a:ext cx="4068123" cy="5780"/>
              </a:xfrm>
              <a:prstGeom prst="straightConnector1">
                <a:avLst/>
              </a:prstGeom>
              <a:ln w="38100">
                <a:solidFill>
                  <a:schemeClr val="tx1"/>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6927018" y="3391669"/>
                <a:ext cx="1293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rgbClr val="A9A9A9"/>
                  </a:buClr>
                  <a:buSzPct val="90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600"/>
                  </a:spcBef>
                  <a:buClr>
                    <a:srgbClr val="A9A9A9"/>
                  </a:buClr>
                  <a:buSzPct val="90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a:lnSpc>
                    <a:spcPct val="90000"/>
                  </a:lnSpc>
                  <a:spcBef>
                    <a:spcPts val="600"/>
                  </a:spcBef>
                  <a:buClr>
                    <a:srgbClr val="A9A9A9"/>
                  </a:buClr>
                  <a:buSzPct val="90000"/>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9pPr>
              </a:lstStyle>
              <a:p>
                <a:pPr algn="ctr" defTabSz="914400">
                  <a:lnSpc>
                    <a:spcPct val="100000"/>
                  </a:lnSpc>
                  <a:spcBef>
                    <a:spcPct val="0"/>
                  </a:spcBef>
                  <a:buClrTx/>
                  <a:buSzTx/>
                  <a:buNone/>
                </a:pPr>
                <a:r>
                  <a:rPr lang="en-US" altLang="en-US" sz="1600" b="1" dirty="0">
                    <a:solidFill>
                      <a:srgbClr val="000000"/>
                    </a:solidFill>
                    <a:ea typeface="微软雅黑" panose="020B0503020204020204" pitchFamily="34" charset="-122"/>
                    <a:sym typeface="Arial" panose="020B0604020202020204" pitchFamily="34" charset="0"/>
                  </a:rPr>
                  <a:t>12</a:t>
                </a:r>
                <a:endParaRPr lang="en-US" altLang="en-US" sz="1600" b="1" dirty="0">
                  <a:solidFill>
                    <a:srgbClr val="000000"/>
                  </a:solidFill>
                  <a:ea typeface="微软雅黑" panose="020B0503020204020204" pitchFamily="34" charset="-122"/>
                  <a:sym typeface="Arial" panose="020B0604020202020204" pitchFamily="34" charset="0"/>
                </a:endParaRPr>
              </a:p>
            </p:txBody>
          </p:sp>
          <p:sp>
            <p:nvSpPr>
              <p:cNvPr id="14" name="Rectangle 10"/>
              <p:cNvSpPr>
                <a:spLocks noChangeArrowheads="1"/>
              </p:cNvSpPr>
              <p:nvPr/>
            </p:nvSpPr>
            <p:spPr bwMode="gray">
              <a:xfrm>
                <a:off x="6537028" y="2478438"/>
                <a:ext cx="4097372" cy="580819"/>
              </a:xfrm>
              <a:prstGeom prst="roundRect">
                <a:avLst>
                  <a:gd name="adj" fmla="val 16667"/>
                </a:avLst>
              </a:prstGeom>
              <a:solidFill>
                <a:schemeClr val="bg1">
                  <a:lumMod val="65000"/>
                </a:schemeClr>
              </a:solidFill>
              <a:ln w="19050">
                <a:noFill/>
                <a:round/>
              </a:ln>
              <a:effec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defRPr/>
                </a:pPr>
                <a:r>
                  <a:rPr lang="en-US"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ETV 0.5mg QD</a:t>
                </a:r>
                <a:endParaRPr lang="en-US"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defTabSz="914400" eaLnBrk="1" hangingPunct="1">
                  <a:defRPr/>
                </a:pPr>
                <a:r>
                  <a:rPr lang="en-US"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N=</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75</a:t>
                </a:r>
                <a:endParaRPr lang="en-US"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a:spLocks noChangeArrowheads="1"/>
              </p:cNvSpPr>
              <p:nvPr/>
            </p:nvSpPr>
            <p:spPr bwMode="auto">
              <a:xfrm>
                <a:off x="5833797" y="3353633"/>
                <a:ext cx="1293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rgbClr val="A9A9A9"/>
                  </a:buClr>
                  <a:buSzPct val="90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600"/>
                  </a:spcBef>
                  <a:buClr>
                    <a:srgbClr val="A9A9A9"/>
                  </a:buClr>
                  <a:buSzPct val="90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a:lnSpc>
                    <a:spcPct val="90000"/>
                  </a:lnSpc>
                  <a:spcBef>
                    <a:spcPts val="600"/>
                  </a:spcBef>
                  <a:buClr>
                    <a:srgbClr val="A9A9A9"/>
                  </a:buClr>
                  <a:buSzPct val="90000"/>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9pPr>
              </a:lstStyle>
              <a:p>
                <a:pPr algn="ctr" defTabSz="914400">
                  <a:lnSpc>
                    <a:spcPct val="100000"/>
                  </a:lnSpc>
                  <a:spcBef>
                    <a:spcPct val="0"/>
                  </a:spcBef>
                  <a:buClrTx/>
                  <a:buSzTx/>
                  <a:buNone/>
                </a:pPr>
                <a:r>
                  <a:rPr lang="zh-CN" altLang="en-US" sz="1600" b="1" dirty="0">
                    <a:solidFill>
                      <a:srgbClr val="000000"/>
                    </a:solidFill>
                    <a:ea typeface="微软雅黑" panose="020B0503020204020204" pitchFamily="34" charset="-122"/>
                    <a:sym typeface="Arial" panose="020B0604020202020204" pitchFamily="34" charset="0"/>
                  </a:rPr>
                  <a:t>周 </a:t>
                </a:r>
                <a:r>
                  <a:rPr lang="en-US" altLang="en-US" sz="1600" b="1" dirty="0">
                    <a:solidFill>
                      <a:srgbClr val="000000"/>
                    </a:solidFill>
                    <a:ea typeface="微软雅黑" panose="020B0503020204020204" pitchFamily="34" charset="-122"/>
                    <a:sym typeface="Arial" panose="020B0604020202020204" pitchFamily="34" charset="0"/>
                  </a:rPr>
                  <a:t>0</a:t>
                </a:r>
                <a:endParaRPr lang="en-US" altLang="en-US" sz="1600" b="1" dirty="0">
                  <a:solidFill>
                    <a:srgbClr val="000000"/>
                  </a:solidFill>
                  <a:ea typeface="微软雅黑" panose="020B0503020204020204" pitchFamily="34" charset="-122"/>
                  <a:sym typeface="Arial" panose="020B0604020202020204" pitchFamily="34" charset="0"/>
                </a:endParaRPr>
              </a:p>
            </p:txBody>
          </p:sp>
          <p:sp>
            <p:nvSpPr>
              <p:cNvPr id="16" name="TextBox 11"/>
              <p:cNvSpPr txBox="1">
                <a:spLocks noChangeArrowheads="1"/>
              </p:cNvSpPr>
              <p:nvPr/>
            </p:nvSpPr>
            <p:spPr bwMode="auto">
              <a:xfrm>
                <a:off x="9909625" y="3386073"/>
                <a:ext cx="1293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rgbClr val="A9A9A9"/>
                  </a:buClr>
                  <a:buSzPct val="90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600"/>
                  </a:spcBef>
                  <a:buClr>
                    <a:srgbClr val="A9A9A9"/>
                  </a:buClr>
                  <a:buSzPct val="90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a:lnSpc>
                    <a:spcPct val="90000"/>
                  </a:lnSpc>
                  <a:spcBef>
                    <a:spcPts val="600"/>
                  </a:spcBef>
                  <a:buClr>
                    <a:srgbClr val="A9A9A9"/>
                  </a:buClr>
                  <a:buSzPct val="90000"/>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9pPr>
              </a:lstStyle>
              <a:p>
                <a:pPr algn="ctr" defTabSz="914400">
                  <a:lnSpc>
                    <a:spcPct val="100000"/>
                  </a:lnSpc>
                  <a:spcBef>
                    <a:spcPct val="0"/>
                  </a:spcBef>
                  <a:buClrTx/>
                  <a:buSzTx/>
                  <a:buNone/>
                </a:pPr>
                <a:r>
                  <a:rPr lang="en-US" altLang="en-US" sz="1600" b="1" dirty="0">
                    <a:solidFill>
                      <a:srgbClr val="000000"/>
                    </a:solidFill>
                    <a:ea typeface="微软雅黑" panose="020B0503020204020204" pitchFamily="34" charset="-122"/>
                    <a:sym typeface="Arial" panose="020B0604020202020204" pitchFamily="34" charset="0"/>
                  </a:rPr>
                  <a:t>48</a:t>
                </a:r>
                <a:endParaRPr lang="en-US" altLang="en-US" sz="1600" b="1" dirty="0">
                  <a:solidFill>
                    <a:srgbClr val="000000"/>
                  </a:solidFill>
                  <a:ea typeface="微软雅黑" panose="020B0503020204020204" pitchFamily="34" charset="-122"/>
                  <a:sym typeface="Arial" panose="020B0604020202020204" pitchFamily="34" charset="0"/>
                </a:endParaRPr>
              </a:p>
            </p:txBody>
          </p:sp>
          <p:cxnSp>
            <p:nvCxnSpPr>
              <p:cNvPr id="17" name="Straight Connector 58"/>
              <p:cNvCxnSpPr/>
              <p:nvPr/>
            </p:nvCxnSpPr>
            <p:spPr bwMode="auto">
              <a:xfrm flipH="1" flipV="1">
                <a:off x="7573660" y="3191320"/>
                <a:ext cx="13075" cy="59819"/>
              </a:xfrm>
              <a:prstGeom prst="line">
                <a:avLst/>
              </a:prstGeom>
              <a:noFill/>
              <a:ln w="38100" cap="flat" cmpd="sng" algn="ctr">
                <a:solidFill>
                  <a:sysClr val="windowText" lastClr="000000"/>
                </a:solidFill>
                <a:prstDash val="solid"/>
                <a:headEnd type="diamond"/>
              </a:ln>
              <a:effectLst/>
            </p:spPr>
          </p:cxnSp>
          <p:cxnSp>
            <p:nvCxnSpPr>
              <p:cNvPr id="18" name="Straight Connector 58"/>
              <p:cNvCxnSpPr/>
              <p:nvPr/>
            </p:nvCxnSpPr>
            <p:spPr bwMode="auto">
              <a:xfrm flipH="1" flipV="1">
                <a:off x="8584012" y="3203363"/>
                <a:ext cx="13075" cy="59819"/>
              </a:xfrm>
              <a:prstGeom prst="line">
                <a:avLst/>
              </a:prstGeom>
              <a:noFill/>
              <a:ln w="38100" cap="flat" cmpd="sng" algn="ctr">
                <a:solidFill>
                  <a:sysClr val="windowText" lastClr="000000"/>
                </a:solidFill>
                <a:prstDash val="solid"/>
                <a:headEnd type="diamond"/>
              </a:ln>
              <a:effectLst/>
            </p:spPr>
          </p:cxnSp>
          <p:sp>
            <p:nvSpPr>
              <p:cNvPr id="19" name="TextBox 11"/>
              <p:cNvSpPr txBox="1">
                <a:spLocks noChangeArrowheads="1"/>
              </p:cNvSpPr>
              <p:nvPr/>
            </p:nvSpPr>
            <p:spPr bwMode="auto">
              <a:xfrm>
                <a:off x="7963802" y="3391669"/>
                <a:ext cx="12932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rgbClr val="A9A9A9"/>
                  </a:buClr>
                  <a:buSzPct val="90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800"/>
                  </a:spcBef>
                  <a:buClr>
                    <a:srgbClr val="A9A9A9"/>
                  </a:buClr>
                  <a:buSzPct val="90000"/>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600"/>
                  </a:spcBef>
                  <a:buClr>
                    <a:srgbClr val="A9A9A9"/>
                  </a:buClr>
                  <a:buSzPct val="90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600"/>
                  </a:spcBef>
                  <a:buClr>
                    <a:srgbClr val="A9A9A9"/>
                  </a:buClr>
                  <a:buSzPct val="90000"/>
                  <a:buFont typeface="Arial" panose="020B0604020202020204" pitchFamily="34" charset="0"/>
                  <a:buChar char="–"/>
                  <a:defRPr sz="1400">
                    <a:solidFill>
                      <a:schemeClr val="tx1"/>
                    </a:solidFill>
                    <a:latin typeface="Arial" panose="020B0604020202020204" pitchFamily="34" charset="0"/>
                  </a:defRPr>
                </a:lvl4pPr>
                <a:lvl5pPr marL="2057400" indent="-228600">
                  <a:lnSpc>
                    <a:spcPct val="90000"/>
                  </a:lnSpc>
                  <a:spcBef>
                    <a:spcPts val="600"/>
                  </a:spcBef>
                  <a:buClr>
                    <a:srgbClr val="A9A9A9"/>
                  </a:buClr>
                  <a:buSzPct val="90000"/>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anose="05000000000000000000" pitchFamily="2" charset="2"/>
                  <a:buChar char="§"/>
                  <a:defRPr sz="1400">
                    <a:solidFill>
                      <a:schemeClr val="tx1"/>
                    </a:solidFill>
                    <a:latin typeface="Arial" panose="020B0604020202020204" pitchFamily="34" charset="0"/>
                  </a:defRPr>
                </a:lvl9pPr>
              </a:lstStyle>
              <a:p>
                <a:pPr algn="ctr" defTabSz="914400">
                  <a:lnSpc>
                    <a:spcPct val="100000"/>
                  </a:lnSpc>
                  <a:spcBef>
                    <a:spcPct val="0"/>
                  </a:spcBef>
                  <a:buClrTx/>
                  <a:buSzTx/>
                  <a:buNone/>
                </a:pPr>
                <a:r>
                  <a:rPr lang="en-US" altLang="en-US" sz="1600" b="1" dirty="0">
                    <a:solidFill>
                      <a:schemeClr val="accent1"/>
                    </a:solidFill>
                    <a:ea typeface="微软雅黑" panose="020B0503020204020204" pitchFamily="34" charset="-122"/>
                    <a:sym typeface="Arial" panose="020B0604020202020204" pitchFamily="34" charset="0"/>
                  </a:rPr>
                  <a:t>24</a:t>
                </a:r>
                <a:endParaRPr lang="en-US" altLang="en-US" sz="1600" b="1" dirty="0">
                  <a:solidFill>
                    <a:schemeClr val="accent1"/>
                  </a:solidFill>
                  <a:ea typeface="微软雅黑" panose="020B0503020204020204" pitchFamily="34" charset="-122"/>
                  <a:sym typeface="Arial" panose="020B0604020202020204" pitchFamily="34" charset="0"/>
                </a:endParaRPr>
              </a:p>
              <a:p>
                <a:pPr algn="ctr" defTabSz="914400">
                  <a:lnSpc>
                    <a:spcPct val="100000"/>
                  </a:lnSpc>
                  <a:spcBef>
                    <a:spcPct val="0"/>
                  </a:spcBef>
                  <a:buClrTx/>
                  <a:buSzTx/>
                  <a:buNone/>
                </a:pPr>
                <a:r>
                  <a:rPr lang="zh-CN" altLang="en-US" sz="1600" b="1" dirty="0">
                    <a:solidFill>
                      <a:schemeClr val="accent1"/>
                    </a:solidFill>
                    <a:ea typeface="微软雅黑" panose="020B0503020204020204" pitchFamily="34" charset="-122"/>
                    <a:sym typeface="Arial" panose="020B0604020202020204" pitchFamily="34" charset="0"/>
                  </a:rPr>
                  <a:t>中期分析</a:t>
                </a:r>
                <a:endParaRPr lang="en-US" altLang="en-US" sz="1600" b="1" dirty="0">
                  <a:solidFill>
                    <a:schemeClr val="accent1"/>
                  </a:solidFill>
                  <a:ea typeface="微软雅黑" panose="020B0503020204020204" pitchFamily="34" charset="-122"/>
                  <a:sym typeface="Arial" panose="020B0604020202020204" pitchFamily="34" charset="0"/>
                </a:endParaRPr>
              </a:p>
            </p:txBody>
          </p:sp>
        </p:grpSp>
        <p:sp>
          <p:nvSpPr>
            <p:cNvPr id="23" name="Rectangle 22"/>
            <p:cNvSpPr/>
            <p:nvPr/>
          </p:nvSpPr>
          <p:spPr>
            <a:xfrm>
              <a:off x="4443634" y="2516905"/>
              <a:ext cx="1710725" cy="338554"/>
            </a:xfrm>
            <a:prstGeom prst="rect">
              <a:avLst/>
            </a:prstGeom>
          </p:spPr>
          <p:txBody>
            <a:bodyPr wrap="none">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倾向性评分匹配*</a:t>
              </a:r>
              <a:endParaRPr lang="en-US" altLang="zh-CN" sz="1600"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6" name="文本框 25"/>
          <p:cNvSpPr txBox="1"/>
          <p:nvPr/>
        </p:nvSpPr>
        <p:spPr>
          <a:xfrm>
            <a:off x="720623" y="5628694"/>
            <a:ext cx="7615941" cy="461665"/>
          </a:xfrm>
          <a:prstGeom prst="rect">
            <a:avLst/>
          </a:prstGeom>
          <a:noFill/>
        </p:spPr>
        <p:txBody>
          <a:bodyPr wrap="square">
            <a:spAutoFit/>
          </a:bodyPr>
          <a:lstStyle/>
          <a:p>
            <a:pPr marL="0" indent="0">
              <a:buNone/>
            </a:pPr>
            <a:r>
              <a:rPr lang="zh-CN" altLang="en-US" sz="1200" dirty="0">
                <a:latin typeface="Arial" panose="020B0604020202020204" pitchFamily="34" charset="0"/>
                <a:ea typeface="微软雅黑" panose="020B0503020204020204" pitchFamily="34" charset="-122"/>
                <a:sym typeface="Arial" panose="020B0604020202020204" pitchFamily="34" charset="0"/>
              </a:rPr>
              <a:t>研究初始 </a:t>
            </a:r>
            <a:r>
              <a:rPr lang="en-US" altLang="zh-CN" sz="1200" dirty="0">
                <a:latin typeface="Arial" panose="020B0604020202020204" pitchFamily="34" charset="0"/>
                <a:ea typeface="微软雅黑" panose="020B0503020204020204" pitchFamily="34" charset="-122"/>
                <a:sym typeface="Arial" panose="020B0604020202020204" pitchFamily="34" charset="0"/>
              </a:rPr>
              <a:t>ETV </a:t>
            </a:r>
            <a:r>
              <a:rPr lang="zh-CN" altLang="en-US" sz="1200" dirty="0">
                <a:latin typeface="Arial" panose="020B0604020202020204" pitchFamily="34" charset="0"/>
                <a:ea typeface="微软雅黑" panose="020B0503020204020204" pitchFamily="34" charset="-122"/>
                <a:sym typeface="Arial" panose="020B0604020202020204" pitchFamily="34" charset="0"/>
              </a:rPr>
              <a:t>组 </a:t>
            </a:r>
            <a:r>
              <a:rPr lang="en-US" altLang="zh-CN" sz="1200" dirty="0">
                <a:latin typeface="Arial" panose="020B0604020202020204" pitchFamily="34" charset="0"/>
                <a:ea typeface="微软雅黑" panose="020B0503020204020204" pitchFamily="34" charset="-122"/>
                <a:sym typeface="Arial" panose="020B0604020202020204" pitchFamily="34" charset="0"/>
              </a:rPr>
              <a:t>N=70, TAF </a:t>
            </a:r>
            <a:r>
              <a:rPr lang="zh-CN" altLang="en-US" sz="1200" dirty="0">
                <a:latin typeface="Arial" panose="020B0604020202020204" pitchFamily="34" charset="0"/>
                <a:ea typeface="微软雅黑" panose="020B0503020204020204" pitchFamily="34" charset="-122"/>
                <a:sym typeface="Arial" panose="020B0604020202020204" pitchFamily="34" charset="0"/>
              </a:rPr>
              <a:t>组</a:t>
            </a:r>
            <a:r>
              <a:rPr lang="en-US" altLang="zh-CN" sz="1200" dirty="0">
                <a:latin typeface="Arial" panose="020B0604020202020204" pitchFamily="34" charset="0"/>
                <a:ea typeface="微软雅黑" panose="020B0503020204020204" pitchFamily="34" charset="-122"/>
                <a:sym typeface="Arial" panose="020B0604020202020204" pitchFamily="34" charset="0"/>
              </a:rPr>
              <a:t> N=55</a:t>
            </a:r>
            <a:r>
              <a:rPr lang="zh-CN" altLang="en-US" sz="1200" dirty="0">
                <a:latin typeface="Arial" panose="020B0604020202020204" pitchFamily="34" charset="0"/>
                <a:ea typeface="微软雅黑" panose="020B0503020204020204" pitchFamily="34" charset="-122"/>
                <a:sym typeface="Arial" panose="020B0604020202020204" pitchFamily="34" charset="0"/>
              </a:rPr>
              <a:t>，倾向性评分匹配后各组分别纳入 </a:t>
            </a:r>
            <a:r>
              <a:rPr lang="en-SG" altLang="zh-CN" sz="1200" dirty="0">
                <a:latin typeface="Arial" panose="020B0604020202020204" pitchFamily="34" charset="0"/>
                <a:ea typeface="微软雅黑" panose="020B0503020204020204" pitchFamily="34" charset="-122"/>
                <a:sym typeface="Arial" panose="020B0604020202020204" pitchFamily="34" charset="0"/>
              </a:rPr>
              <a:t>50 </a:t>
            </a:r>
            <a:r>
              <a:rPr lang="zh-CN" altLang="en-US" sz="1200" dirty="0">
                <a:latin typeface="Arial" panose="020B0604020202020204" pitchFamily="34" charset="0"/>
                <a:ea typeface="微软雅黑" panose="020B0503020204020204" pitchFamily="34" charset="-122"/>
                <a:sym typeface="Arial" panose="020B0604020202020204" pitchFamily="34" charset="0"/>
              </a:rPr>
              <a:t>名患者；</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marL="0" indent="0">
              <a:buNone/>
            </a:pPr>
            <a:r>
              <a:rPr lang="zh-CN" altLang="en-US" sz="1200" dirty="0">
                <a:latin typeface="Arial" panose="020B0604020202020204" pitchFamily="34" charset="0"/>
                <a:ea typeface="微软雅黑" panose="020B0503020204020204" pitchFamily="34" charset="-122"/>
                <a:sym typeface="Arial" panose="020B0604020202020204" pitchFamily="34" charset="0"/>
              </a:rPr>
              <a:t>*对患者</a:t>
            </a:r>
            <a:r>
              <a:rPr lang="en-US" altLang="zh-CN" sz="1200" dirty="0">
                <a:latin typeface="Arial" panose="020B0604020202020204" pitchFamily="34" charset="0"/>
                <a:ea typeface="微软雅黑" panose="020B0503020204020204" pitchFamily="34" charset="-122"/>
                <a:sym typeface="Arial" panose="020B0604020202020204" pitchFamily="34" charset="0"/>
              </a:rPr>
              <a:t> ALT</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en-SG" altLang="zh-CN" sz="1200" dirty="0">
                <a:latin typeface="Arial" panose="020B0604020202020204" pitchFamily="34" charset="0"/>
                <a:ea typeface="微软雅黑" panose="020B0503020204020204" pitchFamily="34" charset="-122"/>
                <a:sym typeface="Arial" panose="020B0604020202020204" pitchFamily="34" charset="0"/>
              </a:rPr>
              <a:t>PLT</a:t>
            </a:r>
            <a:r>
              <a:rPr lang="zh-CN" altLang="en-US" sz="1200" dirty="0">
                <a:latin typeface="Arial" panose="020B0604020202020204" pitchFamily="34" charset="0"/>
                <a:ea typeface="微软雅黑" panose="020B0503020204020204" pitchFamily="34" charset="-122"/>
                <a:sym typeface="Arial" panose="020B0604020202020204" pitchFamily="34" charset="0"/>
              </a:rPr>
              <a:t>、年龄、糖尿病状态、肝硬化状态（超声检测）进行匹配</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latin typeface="Arial" panose="020B0604020202020204" pitchFamily="34" charset="0"/>
                <a:sym typeface="Arial" panose="020B0604020202020204" pitchFamily="34" charset="0"/>
              </a:rPr>
              <a:t>基线人群特征：肝硬化患者比例高</a:t>
            </a:r>
            <a:endParaRPr lang="zh-CN" altLang="en-US" dirty="0">
              <a:latin typeface="Arial" panose="020B0604020202020204" pitchFamily="34" charset="0"/>
              <a:sym typeface="Arial" panose="020B0604020202020204" pitchFamily="34" charset="0"/>
            </a:endParaRPr>
          </a:p>
        </p:txBody>
      </p:sp>
      <p:sp>
        <p:nvSpPr>
          <p:cNvPr id="3" name="文本占位符 2"/>
          <p:cNvSpPr>
            <a:spLocks noGrp="1"/>
          </p:cNvSpPr>
          <p:nvPr>
            <p:ph type="body" sz="quarter" idx="13"/>
          </p:nvPr>
        </p:nvSpPr>
        <p:spPr/>
        <p:txBody>
          <a:bodyPr/>
          <a:lstStyle/>
          <a:p>
            <a:r>
              <a:rPr lang="en-US" altLang="zh-CN" sz="800" dirty="0">
                <a:latin typeface="Arial" panose="020B0604020202020204" pitchFamily="34" charset="0"/>
                <a:ea typeface="微软雅黑" panose="020B0503020204020204" pitchFamily="34" charset="-122"/>
                <a:sym typeface="Arial" panose="020B0604020202020204" pitchFamily="34" charset="0"/>
              </a:rPr>
              <a:t>Zhong-Bin Li, Le Li, Dong Ji. et al. Liver Int. 2021, 41(6):1254-1264</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6" name="内容占位符 3"/>
          <p:cNvGraphicFramePr/>
          <p:nvPr/>
        </p:nvGraphicFramePr>
        <p:xfrm>
          <a:off x="587375" y="1424716"/>
          <a:ext cx="11017252" cy="4457291"/>
        </p:xfrm>
        <a:graphic>
          <a:graphicData uri="http://schemas.openxmlformats.org/drawingml/2006/table">
            <a:tbl>
              <a:tblPr firstRow="1" bandRow="1"/>
              <a:tblGrid>
                <a:gridCol w="2754313"/>
                <a:gridCol w="2754313"/>
                <a:gridCol w="2754313"/>
                <a:gridCol w="2754313"/>
              </a:tblGrid>
              <a:tr h="540933">
                <a:tc>
                  <a:txBody>
                    <a:bodyPr/>
                    <a:lstStyle>
                      <a:lvl1pPr marL="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9p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基线特征</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9pPr>
                    </a:lstStyle>
                    <a:p>
                      <a:pPr algn="ctr"/>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TAF</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N=75</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b="1" kern="1200">
                          <a:solidFill>
                            <a:schemeClr val="lt1"/>
                          </a:solidFill>
                          <a:latin typeface="微软雅黑" panose="020B0503020204020204" pitchFamily="34" charset="-122"/>
                          <a:ea typeface="微软雅黑" panose="020B0503020204020204" pitchFamily="34" charset="-122"/>
                        </a:defRPr>
                      </a:lvl9pPr>
                    </a:lstStyle>
                    <a:p>
                      <a:pPr algn="ctr"/>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ETV</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N=75</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值</a:t>
                      </a:r>
                      <a:endPar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34267">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年龄</a:t>
                      </a: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岁</a:t>
                      </a: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46.5 ± 12.4</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48.7 ± 10.7</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0.241</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267">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男性，</a:t>
                      </a: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n(%)</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59(78.7)</a:t>
                      </a:r>
                      <a:endPar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62(82.7)</a:t>
                      </a:r>
                      <a:endPar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0.679</a:t>
                      </a:r>
                      <a:endPar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4267">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zh-CN" altLang="en-US"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肝硬化，</a:t>
                      </a:r>
                      <a:r>
                        <a:rPr lang="en-US" altLang="zh-CN"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n(%)</a:t>
                      </a:r>
                      <a:endParaRPr lang="zh-CN" altLang="en-US"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en-US" altLang="zh-CN"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29 (38.7)</a:t>
                      </a:r>
                      <a:endParaRPr lang="zh-CN" altLang="en-US"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en-US" altLang="zh-CN" sz="1400" b="1" kern="12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23 (30.7)</a:t>
                      </a:r>
                      <a:endParaRPr lang="zh-CN" altLang="en-US"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0.391</a:t>
                      </a:r>
                      <a:endParaRPr lang="zh-CN" altLang="en-US"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267">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sv-SE"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HBV DNA, Log</a:t>
                      </a:r>
                      <a:r>
                        <a:rPr lang="sv-SE" altLang="zh-CN" sz="1400" baseline="-25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a:t>
                      </a:r>
                      <a:r>
                        <a:rPr lang="sv-SE"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 IU/mL</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lnSpc>
                          <a:spcPct val="100000"/>
                        </a:lnSpc>
                      </a:pPr>
                      <a:r>
                        <a:rPr lang="sv-SE"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2.3 ± 0.6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lnSpc>
                          <a:spcPct val="100000"/>
                        </a:lnSpc>
                      </a:pPr>
                      <a:r>
                        <a:rPr lang="sv-SE"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2.3 ± 0.5</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lnSpc>
                          <a:spcPct val="100000"/>
                        </a:lnSpc>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0.856</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4267">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ALT(U/L)</a:t>
                      </a:r>
                      <a:r>
                        <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lnSpc>
                          <a:spcPct val="100000"/>
                        </a:lnSpc>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33.7 ± 18.2</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lnSpc>
                          <a:spcPct val="100000"/>
                        </a:lnSpc>
                      </a:pP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32.5 ± 15.8</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lnSpc>
                          <a:spcPct val="100000"/>
                        </a:lnSpc>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0.653</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267">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err="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HBeAg</a:t>
                      </a: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阳性率，</a:t>
                      </a: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n(%)</a:t>
                      </a:r>
                      <a:endPar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 50 (66.7)</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52 (69.3)</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0.861</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4267">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eGFR(mL/min/1.73m</a:t>
                      </a:r>
                      <a:r>
                        <a:rPr lang="en-US" altLang="zh-CN" sz="1400" kern="1200" baseline="30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a:t>
                      </a: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96.9 ± 16.8</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99.3 ± 15.8</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0.371</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267">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err="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qHBsAg</a:t>
                      </a: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(IU/mL)</a:t>
                      </a:r>
                      <a:endPar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1752  (1147, 2163)</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dk1"/>
                          </a:solidFill>
                          <a:latin typeface="微软雅黑" panose="020B0503020204020204" pitchFamily="34" charset="-122"/>
                          <a:ea typeface="微软雅黑" panose="020B0503020204020204" pitchFamily="34" charset="-122"/>
                        </a:defRPr>
                      </a:lvl9pPr>
                    </a:lstStyle>
                    <a:p>
                      <a:pPr algn="ct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1700  (1003, 2139)</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0.984</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4267">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肝脏硬度测量</a:t>
                      </a: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 kPa</a:t>
                      </a:r>
                      <a:endPar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7.6 (6.8</a:t>
                      </a:r>
                      <a:r>
                        <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10.9)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8.9 (6.7</a:t>
                      </a:r>
                      <a:r>
                        <a:rPr lang="zh-CN" altLang="en-US"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kern="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10.9)</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3pPr>
                      <a:lvl4pPr marL="1371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4pPr>
                      <a:lvl5pPr marL="18288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5pPr>
                      <a:lvl6pPr marL="22860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6pPr>
                      <a:lvl7pPr marL="27432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7pPr>
                      <a:lvl8pPr marL="32004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8pPr>
                      <a:lvl9pPr marL="3657600" algn="l" defTabSz="914400" rtl="0" eaLnBrk="1" latinLnBrk="0" hangingPunct="1">
                        <a:defRPr sz="1800" kern="1200">
                          <a:solidFill>
                            <a:schemeClr val="tx1"/>
                          </a:solidFill>
                          <a:latin typeface="微软雅黑" panose="020B0503020204020204" pitchFamily="34" charset="-122"/>
                          <a:ea typeface="微软雅黑" panose="020B0503020204020204" pitchFamily="34" charset="-122"/>
                        </a:defRPr>
                      </a:lvl9pPr>
                    </a:lstStyle>
                    <a:p>
                      <a:pPr algn="ct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0.395</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txBody>
                  <a:tcPr marL="61209" marR="61209" marT="30604" marB="3060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87374" y="106844"/>
            <a:ext cx="11604625" cy="682245"/>
          </a:xfrm>
        </p:spPr>
        <p:txBody>
          <a:bodyPr/>
          <a:lstStyle/>
          <a:p>
            <a:r>
              <a:rPr kumimoji="1" lang="zh-CN" altLang="en-US" dirty="0">
                <a:latin typeface="Arial" panose="020B0604020202020204" pitchFamily="34" charset="0"/>
                <a:cs typeface="+mn-ea"/>
                <a:sym typeface="Arial" panose="020B0604020202020204" pitchFamily="34" charset="0"/>
              </a:rPr>
              <a:t>换药至</a:t>
            </a:r>
            <a:r>
              <a:rPr kumimoji="1" lang="en-US" altLang="zh-CN" dirty="0">
                <a:latin typeface="Arial" panose="020B0604020202020204" pitchFamily="34" charset="0"/>
                <a:cs typeface="+mn-ea"/>
                <a:sym typeface="Arial" panose="020B0604020202020204" pitchFamily="34" charset="0"/>
              </a:rPr>
              <a:t>TAF</a:t>
            </a:r>
            <a:r>
              <a:rPr kumimoji="1" lang="zh-CN" altLang="en-US" dirty="0">
                <a:latin typeface="Arial" panose="020B0604020202020204" pitchFamily="34" charset="0"/>
                <a:cs typeface="+mn-ea"/>
                <a:sym typeface="Arial" panose="020B0604020202020204" pitchFamily="34" charset="0"/>
              </a:rPr>
              <a:t>治疗</a:t>
            </a:r>
            <a:r>
              <a:rPr kumimoji="1" lang="en-US" altLang="zh-CN" dirty="0">
                <a:latin typeface="Arial" panose="020B0604020202020204" pitchFamily="34" charset="0"/>
                <a:cs typeface="+mn-ea"/>
                <a:sym typeface="Arial" panose="020B0604020202020204" pitchFamily="34" charset="0"/>
              </a:rPr>
              <a:t>24</a:t>
            </a:r>
            <a:r>
              <a:rPr kumimoji="1" lang="zh-CN" altLang="en-US" dirty="0">
                <a:latin typeface="Arial" panose="020B0604020202020204" pitchFamily="34" charset="0"/>
                <a:cs typeface="+mn-ea"/>
                <a:sym typeface="Arial" panose="020B0604020202020204" pitchFamily="34" charset="0"/>
              </a:rPr>
              <a:t>周，完全病毒学应答率显著高于继续使用</a:t>
            </a:r>
            <a:r>
              <a:rPr kumimoji="1" lang="en-SG" altLang="zh-CN" dirty="0">
                <a:latin typeface="Arial" panose="020B0604020202020204" pitchFamily="34" charset="0"/>
                <a:cs typeface="+mn-ea"/>
                <a:sym typeface="Arial" panose="020B0604020202020204" pitchFamily="34" charset="0"/>
              </a:rPr>
              <a:t>ETV</a:t>
            </a:r>
            <a:endParaRPr lang="zh-CN" altLang="en-US" dirty="0">
              <a:latin typeface="Arial" panose="020B0604020202020204" pitchFamily="34" charset="0"/>
              <a:sym typeface="Arial" panose="020B0604020202020204" pitchFamily="34" charset="0"/>
            </a:endParaRPr>
          </a:p>
        </p:txBody>
      </p:sp>
      <p:sp>
        <p:nvSpPr>
          <p:cNvPr id="3" name="文本占位符 2"/>
          <p:cNvSpPr>
            <a:spLocks noGrp="1"/>
          </p:cNvSpPr>
          <p:nvPr>
            <p:ph type="body" sz="quarter" idx="13"/>
          </p:nvPr>
        </p:nvSpPr>
        <p:spPr/>
        <p:txBody>
          <a:bodyPr/>
          <a:lstStyle/>
          <a:p>
            <a:r>
              <a:rPr lang="en-US" altLang="zh-CN" sz="800" dirty="0">
                <a:latin typeface="Arial" panose="020B0604020202020204" pitchFamily="34" charset="0"/>
                <a:ea typeface="微软雅黑" panose="020B0503020204020204" pitchFamily="34" charset="-122"/>
                <a:sym typeface="Arial" panose="020B0604020202020204" pitchFamily="34" charset="0"/>
              </a:rPr>
              <a:t>Zhong-Bin Li, Le Li, Dong Ji. et al. Liver Int. 2021, 41(6):1254-1264</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6" name="图表 15"/>
          <p:cNvGraphicFramePr/>
          <p:nvPr/>
        </p:nvGraphicFramePr>
        <p:xfrm>
          <a:off x="587375" y="1626301"/>
          <a:ext cx="11017250" cy="4092780"/>
        </p:xfrm>
        <a:graphic>
          <a:graphicData uri="http://schemas.openxmlformats.org/drawingml/2006/chart">
            <c:chart xmlns:c="http://schemas.openxmlformats.org/drawingml/2006/chart" xmlns:r="http://schemas.openxmlformats.org/officeDocument/2006/relationships" r:id="rId1"/>
          </a:graphicData>
        </a:graphic>
      </p:graphicFrame>
      <p:sp>
        <p:nvSpPr>
          <p:cNvPr id="18" name="任意多边形 5"/>
          <p:cNvSpPr/>
          <p:nvPr/>
        </p:nvSpPr>
        <p:spPr>
          <a:xfrm>
            <a:off x="3337630" y="2568199"/>
            <a:ext cx="1343908" cy="88900"/>
          </a:xfrm>
          <a:custGeom>
            <a:avLst/>
            <a:gdLst>
              <a:gd name="connsiteX0" fmla="*/ 0 w 835025"/>
              <a:gd name="connsiteY0" fmla="*/ 88900 h 88900"/>
              <a:gd name="connsiteX1" fmla="*/ 0 w 835025"/>
              <a:gd name="connsiteY1" fmla="*/ 0 h 88900"/>
              <a:gd name="connsiteX2" fmla="*/ 835025 w 835025"/>
              <a:gd name="connsiteY2" fmla="*/ 0 h 88900"/>
              <a:gd name="connsiteX3" fmla="*/ 835025 w 835025"/>
              <a:gd name="connsiteY3" fmla="*/ 88900 h 88900"/>
            </a:gdLst>
            <a:ahLst/>
            <a:cxnLst>
              <a:cxn ang="0">
                <a:pos x="connsiteX0" y="connsiteY0"/>
              </a:cxn>
              <a:cxn ang="0">
                <a:pos x="connsiteX1" y="connsiteY1"/>
              </a:cxn>
              <a:cxn ang="0">
                <a:pos x="connsiteX2" y="connsiteY2"/>
              </a:cxn>
              <a:cxn ang="0">
                <a:pos x="connsiteX3" y="connsiteY3"/>
              </a:cxn>
            </a:cxnLst>
            <a:rect l="l" t="t" r="r" b="b"/>
            <a:pathLst>
              <a:path w="835025" h="88900">
                <a:moveTo>
                  <a:pt x="0" y="88900"/>
                </a:moveTo>
                <a:lnTo>
                  <a:pt x="0" y="0"/>
                </a:lnTo>
                <a:lnTo>
                  <a:pt x="835025" y="0"/>
                </a:lnTo>
                <a:lnTo>
                  <a:pt x="835025" y="88900"/>
                </a:lnTo>
              </a:path>
            </a:pathLst>
          </a:cu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3532530" y="2214256"/>
            <a:ext cx="954107"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rPr>
              <a:t>P&lt;0.001</a:t>
            </a:r>
            <a:endParaRPr kumimoji="0" lang="zh-CN" altLang="en-US" sz="16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19"/>
          <p:cNvSpPr/>
          <p:nvPr/>
        </p:nvSpPr>
        <p:spPr>
          <a:xfrm>
            <a:off x="8327642" y="2568199"/>
            <a:ext cx="1343908" cy="88900"/>
          </a:xfrm>
          <a:custGeom>
            <a:avLst/>
            <a:gdLst>
              <a:gd name="connsiteX0" fmla="*/ 0 w 835025"/>
              <a:gd name="connsiteY0" fmla="*/ 88900 h 88900"/>
              <a:gd name="connsiteX1" fmla="*/ 0 w 835025"/>
              <a:gd name="connsiteY1" fmla="*/ 0 h 88900"/>
              <a:gd name="connsiteX2" fmla="*/ 835025 w 835025"/>
              <a:gd name="connsiteY2" fmla="*/ 0 h 88900"/>
              <a:gd name="connsiteX3" fmla="*/ 835025 w 835025"/>
              <a:gd name="connsiteY3" fmla="*/ 88900 h 88900"/>
            </a:gdLst>
            <a:ahLst/>
            <a:cxnLst>
              <a:cxn ang="0">
                <a:pos x="connsiteX0" y="connsiteY0"/>
              </a:cxn>
              <a:cxn ang="0">
                <a:pos x="connsiteX1" y="connsiteY1"/>
              </a:cxn>
              <a:cxn ang="0">
                <a:pos x="connsiteX2" y="connsiteY2"/>
              </a:cxn>
              <a:cxn ang="0">
                <a:pos x="connsiteX3" y="connsiteY3"/>
              </a:cxn>
            </a:cxnLst>
            <a:rect l="l" t="t" r="r" b="b"/>
            <a:pathLst>
              <a:path w="835025" h="88900">
                <a:moveTo>
                  <a:pt x="0" y="88900"/>
                </a:moveTo>
                <a:lnTo>
                  <a:pt x="0" y="0"/>
                </a:lnTo>
                <a:lnTo>
                  <a:pt x="835025" y="0"/>
                </a:lnTo>
                <a:lnTo>
                  <a:pt x="835025" y="88900"/>
                </a:lnTo>
              </a:path>
            </a:pathLst>
          </a:cu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p:cNvSpPr txBox="1"/>
          <p:nvPr/>
        </p:nvSpPr>
        <p:spPr>
          <a:xfrm>
            <a:off x="8522542" y="2214256"/>
            <a:ext cx="954107"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rPr>
              <a:t>P&lt;0.001</a:t>
            </a:r>
            <a:endParaRPr kumimoji="0" lang="zh-CN" altLang="en-US" sz="16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5148776" y="1896374"/>
            <a:ext cx="579005"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(n=75)</a:t>
            </a:r>
            <a:endParaRPr kumimoji="0" lang="zh-CN" altLang="en-US" sz="105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6414868" y="1896374"/>
            <a:ext cx="579005"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(n=75)</a:t>
            </a:r>
            <a:endParaRPr kumimoji="0" lang="zh-CN" altLang="en-US" sz="105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24" name="文本框 23"/>
              <p:cNvSpPr txBox="1"/>
              <p:nvPr/>
            </p:nvSpPr>
            <p:spPr>
              <a:xfrm>
                <a:off x="9464648" y="4878254"/>
                <a:ext cx="436337" cy="49487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47</m:t>
                          </m:r>
                        </m:num>
                        <m:den>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75</m:t>
                          </m:r>
                        </m:den>
                      </m:f>
                    </m:oMath>
                  </m:oMathPara>
                </a14:m>
                <a:endParaRPr kumimoji="0" lang="zh-CN" altLang="en-US" sz="1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24" name="文本框 23"/>
              <p:cNvSpPr txBox="1">
                <a:spLocks noRot="1" noChangeAspect="1" noMove="1" noResize="1" noEditPoints="1" noAdjustHandles="1" noChangeArrowheads="1" noChangeShapeType="1" noTextEdit="1"/>
              </p:cNvSpPr>
              <p:nvPr/>
            </p:nvSpPr>
            <p:spPr>
              <a:xfrm>
                <a:off x="9464648" y="4878254"/>
                <a:ext cx="436337" cy="494879"/>
              </a:xfrm>
              <a:prstGeom prst="rect">
                <a:avLst/>
              </a:prstGeom>
              <a:blipFill rotWithShape="1">
                <a:blip r:embed="rId2"/>
                <a:stretch>
                  <a:fillRect l="-139" t="-37" r="15" b="8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文本框 24"/>
              <p:cNvSpPr txBox="1"/>
              <p:nvPr/>
            </p:nvSpPr>
            <p:spPr>
              <a:xfrm>
                <a:off x="8096264" y="4992644"/>
                <a:ext cx="364202" cy="38048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7</m:t>
                          </m:r>
                        </m:num>
                        <m:den>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75</m:t>
                          </m:r>
                        </m:den>
                      </m:f>
                    </m:oMath>
                  </m:oMathPara>
                </a14:m>
                <a:endParaRPr kumimoji="0" lang="zh-CN" altLang="en-US" sz="1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25" name="文本框 24"/>
              <p:cNvSpPr txBox="1">
                <a:spLocks noRot="1" noChangeAspect="1" noMove="1" noResize="1" noEditPoints="1" noAdjustHandles="1" noChangeArrowheads="1" noChangeShapeType="1" noTextEdit="1"/>
              </p:cNvSpPr>
              <p:nvPr/>
            </p:nvSpPr>
            <p:spPr>
              <a:xfrm>
                <a:off x="8096264" y="4992644"/>
                <a:ext cx="364202" cy="380489"/>
              </a:xfrm>
              <a:prstGeom prst="rect">
                <a:avLst/>
              </a:prstGeom>
              <a:blipFill rotWithShape="1">
                <a:blip r:embed="rId3"/>
                <a:stretch>
                  <a:fillRect l="-4" t="-72" r="99" b="10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文本框 25"/>
              <p:cNvSpPr txBox="1"/>
              <p:nvPr/>
            </p:nvSpPr>
            <p:spPr>
              <a:xfrm>
                <a:off x="4529919" y="4878254"/>
                <a:ext cx="436337" cy="49487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41</m:t>
                          </m:r>
                        </m:num>
                        <m:den>
                          <m:r>
                            <a:rPr kumimoji="0" lang="en-US" altLang="zh-CN" sz="14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75</m:t>
                          </m:r>
                        </m:den>
                      </m:f>
                    </m:oMath>
                  </m:oMathPara>
                </a14:m>
                <a:endParaRPr kumimoji="0" lang="zh-CN" altLang="en-US" sz="1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26" name="文本框 25"/>
              <p:cNvSpPr txBox="1">
                <a:spLocks noRot="1" noChangeAspect="1" noMove="1" noResize="1" noEditPoints="1" noAdjustHandles="1" noChangeArrowheads="1" noChangeShapeType="1" noTextEdit="1"/>
              </p:cNvSpPr>
              <p:nvPr/>
            </p:nvSpPr>
            <p:spPr>
              <a:xfrm>
                <a:off x="4529919" y="4878254"/>
                <a:ext cx="436337" cy="494879"/>
              </a:xfrm>
              <a:prstGeom prst="rect">
                <a:avLst/>
              </a:prstGeom>
              <a:blipFill rotWithShape="1">
                <a:blip r:embed="rId4"/>
                <a:stretch>
                  <a:fillRect l="-106" t="-37" r="127" b="8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文本框 26"/>
              <p:cNvSpPr txBox="1"/>
              <p:nvPr/>
            </p:nvSpPr>
            <p:spPr>
              <a:xfrm>
                <a:off x="3161535" y="5075194"/>
                <a:ext cx="311304" cy="2969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7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ctrlPr>
                        </m:fPr>
                        <m:num>
                          <m:r>
                            <a:rPr kumimoji="0" lang="en-US" altLang="zh-CN" sz="7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5</m:t>
                          </m:r>
                        </m:num>
                        <m:den>
                          <m:r>
                            <a:rPr kumimoji="0" lang="en-US" altLang="zh-CN" sz="700" b="0" i="1" u="none" strike="noStrike" kern="0" cap="none" spc="0" normalizeH="0" baseline="0" noProof="0" smtClean="0">
                              <a:ln>
                                <a:noFill/>
                              </a:ln>
                              <a:solidFill>
                                <a:prstClr val="white"/>
                              </a:solidFill>
                              <a:effectLst/>
                              <a:uLnTx/>
                              <a:uFillTx/>
                              <a:latin typeface="Cambria Math" panose="02040503050406030204" pitchFamily="18" charset="0"/>
                              <a:sym typeface="Arial" panose="020B0604020202020204" pitchFamily="34" charset="0"/>
                            </a:rPr>
                            <m:t>75</m:t>
                          </m:r>
                        </m:den>
                      </m:f>
                    </m:oMath>
                  </m:oMathPara>
                </a14:m>
                <a:endParaRPr kumimoji="0" lang="zh-CN" altLang="en-US" sz="7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27" name="文本框 26"/>
              <p:cNvSpPr txBox="1">
                <a:spLocks noRot="1" noChangeAspect="1" noMove="1" noResize="1" noEditPoints="1" noAdjustHandles="1" noChangeArrowheads="1" noChangeShapeType="1" noTextEdit="1"/>
              </p:cNvSpPr>
              <p:nvPr/>
            </p:nvSpPr>
            <p:spPr>
              <a:xfrm>
                <a:off x="3161535" y="5075194"/>
                <a:ext cx="311304" cy="296941"/>
              </a:xfrm>
              <a:prstGeom prst="rect">
                <a:avLst/>
              </a:prstGeom>
              <a:blipFill rotWithShape="1">
                <a:blip r:embed="rId5"/>
                <a:stretch>
                  <a:fillRect l="-162" t="-92" r="8" b="12"/>
                </a:stretch>
              </a:blipFill>
            </p:spPr>
            <p:txBody>
              <a:bodyPr/>
              <a:lstStyle/>
              <a:p>
                <a:r>
                  <a:rPr lang="zh-CN" altLang="en-US">
                    <a:noFill/>
                  </a:rPr>
                  <a:t> </a:t>
                </a:r>
              </a:p>
            </p:txBody>
          </p:sp>
        </mc:Fallback>
      </mc:AlternateContent>
      <p:sp>
        <p:nvSpPr>
          <p:cNvPr id="28" name="圆角矩形 12"/>
          <p:cNvSpPr/>
          <p:nvPr/>
        </p:nvSpPr>
        <p:spPr>
          <a:xfrm>
            <a:off x="587376" y="1280161"/>
            <a:ext cx="10862944" cy="4439920"/>
          </a:xfrm>
          <a:prstGeom prst="roundRect">
            <a:avLst>
              <a:gd name="adj" fmla="val 7137"/>
            </a:avLst>
          </a:prstGeom>
          <a:no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4344351" y="1090725"/>
            <a:ext cx="334899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完全病毒学应答的患者比例</a:t>
            </a:r>
            <a:r>
              <a:rPr kumimoji="0" lang="en-US" altLang="zh-CN"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COMMONDATA" val="eyJoZGlkIjoiMGQ3OWNhZTJiMzliNTM4OTBjMzFmZTE3YmVjNDk2MjIifQ=="/>
  <p:tag name="THINKCELLUNDODONOTDELETE" val="0"/>
  <p:tag name="commondata" val="eyJoZGlkIjoiZjgyNGI1MWNkMGNmOTEzMzUyNGQ4NWVhODMxNTlkOTQifQ=="/>
</p:tagLst>
</file>

<file path=ppt/tags/tag2.xml><?xml version="1.0" encoding="utf-8"?>
<p:tagLst xmlns:p="http://schemas.openxmlformats.org/presentationml/2006/main">
  <p:tag name="THINKCELLSHAPEDONOTDELETE" val="thinkcellActiveDocDoNotDelete"/>
</p:tagLst>
</file>

<file path=ppt/tags/tag3.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KSO_WM_UNIT_TABLE_BEAUTIFY" val="smartTable{074fa581-23a3-4011-856d-b25d26cc0cc7}"/>
</p:tagLst>
</file>

<file path=ppt/tags/tag5.xml><?xml version="1.0" encoding="utf-8"?>
<p:tagLst xmlns:p="http://schemas.openxmlformats.org/presentationml/2006/main">
  <p:tag name="THINKCELLSHAPEDONOTDELETE" val="thinkcellActiveDocDoNotDelete"/>
</p:tagLst>
</file>

<file path=ppt/tags/tag6.xml><?xml version="1.0" encoding="utf-8"?>
<p:tagLst xmlns:p="http://schemas.openxmlformats.org/presentationml/2006/main">
  <p:tag name="KSO_WM_UNIT_TABLE_BEAUTIFY" val="smartTable{d6cdc1a6-615b-4dbc-ba6b-b03988775b7e}"/>
</p:tagLst>
</file>

<file path=ppt/tags/tag7.xml><?xml version="1.0" encoding="utf-8"?>
<p:tagLst xmlns:p="http://schemas.openxmlformats.org/presentationml/2006/main">
  <p:tag name="KSO_WM_UNIT_TABLE_BEAUTIFY" val="smartTable{7fa76a37-d369-44b9-9134-fe3721d97aca}"/>
</p:tagLst>
</file>

<file path=ppt/tags/tag8.xml><?xml version="1.0" encoding="utf-8"?>
<p:tagLst xmlns:p="http://schemas.openxmlformats.org/presentationml/2006/main">
  <p:tag name="KSO_WM_UNIT_PLACING_PICTURE_USER_VIEWPORT" val="{&quot;height&quot;:6598,&quot;width&quot;:7159}"/>
</p:tagLst>
</file>

<file path=ppt/tags/tag9.xml><?xml version="1.0" encoding="utf-8"?>
<p:tagLst xmlns:p="http://schemas.openxmlformats.org/presentationml/2006/main">
  <p:tag name="KSO_WM_UNIT_PLACING_PICTURE_USER_VIEWPORT" val="{&quot;height&quot;:8610,&quot;width&quot;:9375}"/>
</p:tagLst>
</file>

<file path=ppt/theme/theme1.xml><?xml version="1.0" encoding="utf-8"?>
<a:theme xmlns:a="http://schemas.openxmlformats.org/drawingml/2006/main" name="8_自定义设计方案">
  <a:themeElements>
    <a:clrScheme name="自定义 30">
      <a:dk1>
        <a:sysClr val="windowText" lastClr="000000"/>
      </a:dk1>
      <a:lt1>
        <a:sysClr val="window" lastClr="FFFFFF"/>
      </a:lt1>
      <a:dk2>
        <a:srgbClr val="203661"/>
      </a:dk2>
      <a:lt2>
        <a:srgbClr val="E7E6E6"/>
      </a:lt2>
      <a:accent1>
        <a:srgbClr val="20366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qessyon">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dslzvxq">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dslzvxq">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dslzvxq">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3">
    <a:dk1>
      <a:srgbClr val="000000"/>
    </a:dk1>
    <a:lt1>
      <a:srgbClr val="FFFFFF"/>
    </a:lt1>
    <a:dk2>
      <a:srgbClr val="CEC3B1"/>
    </a:dk2>
    <a:lt2>
      <a:srgbClr val="D5E8FA"/>
    </a:lt2>
    <a:accent1>
      <a:srgbClr val="7278B4"/>
    </a:accent1>
    <a:accent2>
      <a:srgbClr val="88AAD3"/>
    </a:accent2>
    <a:accent3>
      <a:srgbClr val="79A67F"/>
    </a:accent3>
    <a:accent4>
      <a:srgbClr val="306B7A"/>
    </a:accent4>
    <a:accent5>
      <a:srgbClr val="FFA004"/>
    </a:accent5>
    <a:accent6>
      <a:srgbClr val="DC460B"/>
    </a:accent6>
    <a:hlink>
      <a:srgbClr val="56C7AA"/>
    </a:hlink>
    <a:folHlink>
      <a:srgbClr val="59A8D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9633</Words>
  <Application>WPS 演示</Application>
  <PresentationFormat>宽屏</PresentationFormat>
  <Paragraphs>718</Paragraphs>
  <Slides>30</Slides>
  <Notes>8</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4</vt:i4>
      </vt:variant>
      <vt:variant>
        <vt:lpstr>幻灯片标题</vt:lpstr>
      </vt:variant>
      <vt:variant>
        <vt:i4>30</vt:i4>
      </vt:variant>
    </vt:vector>
  </HeadingPairs>
  <TitlesOfParts>
    <vt:vector size="54" baseType="lpstr">
      <vt:lpstr>Arial</vt:lpstr>
      <vt:lpstr>宋体</vt:lpstr>
      <vt:lpstr>Wingdings</vt:lpstr>
      <vt:lpstr>微软雅黑</vt:lpstr>
      <vt:lpstr>FZHei-B01S</vt:lpstr>
      <vt:lpstr>Calibri Light</vt:lpstr>
      <vt:lpstr>Symbol</vt:lpstr>
      <vt:lpstr>Times New Roman</vt:lpstr>
      <vt:lpstr>Calibri</vt:lpstr>
      <vt:lpstr>Cambria Math</vt:lpstr>
      <vt:lpstr>Arial Unicode MS</vt:lpstr>
      <vt:lpstr>等线</vt:lpstr>
      <vt:lpstr>Calibri</vt:lpstr>
      <vt:lpstr>Arial</vt:lpstr>
      <vt:lpstr>Seravek</vt:lpstr>
      <vt:lpstr>DejaVu Math TeX Gyre</vt:lpstr>
      <vt:lpstr>黑体</vt:lpstr>
      <vt:lpstr>AdvTT08640291</vt:lpstr>
      <vt:lpstr>Segoe Print</vt:lpstr>
      <vt:lpstr>8_自定义设计方案</vt:lpstr>
      <vt:lpstr>TCLayout.ActiveDocument.1</vt:lpstr>
      <vt:lpstr>TCLayout.ActiveDocument.1</vt:lpstr>
      <vt:lpstr>TCLayout.ActiveDocument.1</vt:lpstr>
      <vt:lpstr>TCLayout.ActiveDocument.1</vt:lpstr>
      <vt:lpstr>关注CHB患者中低病毒血症的优化管理， 疗效与安全“双剑合璧</vt:lpstr>
      <vt:lpstr>目录</vt:lpstr>
      <vt:lpstr>确保抗病毒治疗疗效监测和应答不佳患者的及时处理</vt:lpstr>
      <vt:lpstr>LLV患者的优化治疗策略</vt:lpstr>
      <vt:lpstr>LLV应受到临床重视</vt:lpstr>
      <vt:lpstr>PowerPoint 演示文稿</vt:lpstr>
      <vt:lpstr>PowerPoint 演示文稿</vt:lpstr>
      <vt:lpstr>PowerPoint 演示文稿</vt:lpstr>
      <vt:lpstr>PowerPoint 演示文稿</vt:lpstr>
      <vt:lpstr>PowerPoint 演示文稿</vt:lpstr>
      <vt:lpstr>目录</vt:lpstr>
      <vt:lpstr>PowerPoint 演示文稿</vt:lpstr>
      <vt:lpstr>随着年龄增长，CHB患者的合并症（高血压，糖尿病，骨质疏松等）风险增加</vt:lpstr>
      <vt:lpstr>国内外权威肝病指南1,2,3一线推荐的抗病毒药物中,仅TAF对肾功能不全的患者不需要调整剂量</vt:lpstr>
      <vt:lpstr>2017EASL:存在或伴有肾功能损伤/骨病高危风险CHB患者的管理流程</vt:lpstr>
      <vt:lpstr>PowerPoint 演示文稿</vt:lpstr>
      <vt:lpstr>2021《美国慢性HBV感染管理治疗流程》同样关注一线药物治疗时的骨肾安全性</vt:lpstr>
      <vt:lpstr>TAF应用于TDF经治患者中的有效性及安全性</vt:lpstr>
      <vt:lpstr>研究设计</vt:lpstr>
      <vt:lpstr>4018 研究亚组分析：在伴有TDF危险因素的CHB患者中TDF转换为韦立得®  (丙酚替诺福韦片)治疗48周后，肾功能得到显著改善</vt:lpstr>
      <vt:lpstr>4018 研究：TDF转换为韦立得®（丙酚替诺福韦片）治疗48周后，肾小管功能显著改善</vt:lpstr>
      <vt:lpstr>96周肾功能安全性数据：由TDF转换为TAF后，患者肾功能得到改善并得以维持 </vt:lpstr>
      <vt:lpstr>96周骨密度安全性数据：TDF转换为TAF后，患者髋部及脊椎骨密度均逐渐升高 </vt:lpstr>
      <vt:lpstr>TAF在CHB患者中抗病毒治疗的 有效性和安全性</vt:lpstr>
      <vt:lpstr>108/110研究分析：TDF转为TAF或TAF长期应用在CHB患者中的有效性与安全性</vt:lpstr>
      <vt:lpstr>三期临床研究 108 和 110：韦立得®（丙酚替诺福韦片） 组与TDF相比，估计肾小球滤过率（eGFRCG）下降幅度较小</vt:lpstr>
      <vt:lpstr>3期临床 108 和 110研究：韦立得®（丙酚替诺福韦片） 组与TDF相比，144周时近端肾小管功能标志物的百分比变化较小</vt:lpstr>
      <vt:lpstr>TAF 上市众多真实世界数据均显示其良好的骨肾安全性</vt:lpstr>
      <vt:lpstr>总 结</vt:lpstr>
      <vt:lpstr>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TAF在慢乙肝治疗中的骨肾安全性应用数据</dc:title>
  <dc:creator>guanbin wei</dc:creator>
  <cp:lastModifiedBy>lindasu</cp:lastModifiedBy>
  <cp:revision>72</cp:revision>
  <dcterms:created xsi:type="dcterms:W3CDTF">2022-02-16T01:36:00Z</dcterms:created>
  <dcterms:modified xsi:type="dcterms:W3CDTF">2023-11-30T02:05:13Z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133513447119428C81ADB6EB485E75A7</vt:lpwstr>
  </property>
  <property fmtid="{D5CDD505-2E9C-101B-9397-08002B2CF9AE}" pid="3" name="KSOProductBuildVer">
    <vt:lpwstr>2052-12.1.0.15990</vt:lpwstr>
  </property>
  <property fmtid="{D5CDD505-2E9C-101B-9397-08002B2CF9AE}" pid="4" name="MSIP_Label_418c1083-8924-401d-97ae-40f5eed0fcd8_Enabled">
    <vt:lpwstr>true</vt:lpwstr>
  </property>
  <property fmtid="{D5CDD505-2E9C-101B-9397-08002B2CF9AE}" pid="5" name="MSIP_Label_418c1083-8924-401d-97ae-40f5eed0fcd8_SetDate">
    <vt:lpwstr>2022-05-19T03:48:00Z</vt:lpwstr>
  </property>
  <property fmtid="{D5CDD505-2E9C-101B-9397-08002B2CF9AE}" pid="6" name="MSIP_Label_418c1083-8924-401d-97ae-40f5eed0fcd8_Method">
    <vt:lpwstr>Standard</vt:lpwstr>
  </property>
  <property fmtid="{D5CDD505-2E9C-101B-9397-08002B2CF9AE}" pid="7" name="MSIP_Label_418c1083-8924-401d-97ae-40f5eed0fcd8_Name">
    <vt:lpwstr>418c1083-8924-401d-97ae-40f5eed0fcd8</vt:lpwstr>
  </property>
  <property fmtid="{D5CDD505-2E9C-101B-9397-08002B2CF9AE}" pid="8" name="MSIP_Label_418c1083-8924-401d-97ae-40f5eed0fcd8_SiteId">
    <vt:lpwstr>a5a8bcaa-3292-41e6-b735-5e8b21f4dbfd</vt:lpwstr>
  </property>
  <property fmtid="{D5CDD505-2E9C-101B-9397-08002B2CF9AE}" pid="9" name="MSIP_Label_418c1083-8924-401d-97ae-40f5eed0fcd8_ActionId">
    <vt:lpwstr>c740b3ce-91d6-47f8-98bb-11ac1ac1793f</vt:lpwstr>
  </property>
  <property fmtid="{D5CDD505-2E9C-101B-9397-08002B2CF9AE}" pid="10" name="MSIP_Label_418c1083-8924-401d-97ae-40f5eed0fcd8_ContentBits">
    <vt:lpwstr>0</vt:lpwstr>
  </property>
</Properties>
</file>