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2"/>
  </p:notesMasterIdLst>
  <p:sldIdLst>
    <p:sldId id="262" r:id="rId2"/>
    <p:sldId id="377" r:id="rId3"/>
    <p:sldId id="378" r:id="rId4"/>
    <p:sldId id="421" r:id="rId5"/>
    <p:sldId id="346" r:id="rId6"/>
    <p:sldId id="380" r:id="rId7"/>
    <p:sldId id="409" r:id="rId8"/>
    <p:sldId id="410" r:id="rId9"/>
    <p:sldId id="381" r:id="rId10"/>
    <p:sldId id="382" r:id="rId11"/>
    <p:sldId id="383" r:id="rId12"/>
    <p:sldId id="384" r:id="rId13"/>
    <p:sldId id="385" r:id="rId14"/>
    <p:sldId id="386" r:id="rId15"/>
    <p:sldId id="416" r:id="rId16"/>
    <p:sldId id="388" r:id="rId17"/>
    <p:sldId id="389" r:id="rId18"/>
    <p:sldId id="390" r:id="rId19"/>
    <p:sldId id="414" r:id="rId20"/>
    <p:sldId id="393" r:id="rId21"/>
    <p:sldId id="417" r:id="rId22"/>
    <p:sldId id="418" r:id="rId23"/>
    <p:sldId id="419" r:id="rId24"/>
    <p:sldId id="420" r:id="rId25"/>
    <p:sldId id="397" r:id="rId26"/>
    <p:sldId id="398" r:id="rId27"/>
    <p:sldId id="399" r:id="rId28"/>
    <p:sldId id="400" r:id="rId29"/>
    <p:sldId id="401" r:id="rId30"/>
    <p:sldId id="402"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FDEA917-62CF-42D9-9851-B7980BEF1C3D}">
          <p14:sldIdLst>
            <p14:sldId id="262"/>
            <p14:sldId id="377"/>
            <p14:sldId id="378"/>
            <p14:sldId id="421"/>
            <p14:sldId id="346"/>
            <p14:sldId id="380"/>
            <p14:sldId id="409"/>
            <p14:sldId id="410"/>
            <p14:sldId id="381"/>
            <p14:sldId id="382"/>
            <p14:sldId id="383"/>
            <p14:sldId id="384"/>
            <p14:sldId id="385"/>
            <p14:sldId id="386"/>
            <p14:sldId id="416"/>
            <p14:sldId id="388"/>
            <p14:sldId id="389"/>
            <p14:sldId id="390"/>
            <p14:sldId id="414"/>
            <p14:sldId id="393"/>
            <p14:sldId id="417"/>
            <p14:sldId id="418"/>
            <p14:sldId id="419"/>
            <p14:sldId id="420"/>
            <p14:sldId id="397"/>
            <p14:sldId id="398"/>
            <p14:sldId id="399"/>
            <p14:sldId id="400"/>
            <p14:sldId id="401"/>
            <p14:sldId id="402"/>
          </p14:sldIdLst>
        </p14:section>
      </p14:sectionLst>
    </p:ext>
    <p:ext uri="{EFAFB233-063F-42B5-8137-9DF3F51BA10A}">
      <p15:sldGuideLst xmlns:p15="http://schemas.microsoft.com/office/powerpoint/2012/main">
        <p15:guide id="1" orient="horz" pos="2115" userDrawn="1">
          <p15:clr>
            <a:srgbClr val="A4A3A4"/>
          </p15:clr>
        </p15:guide>
        <p15:guide id="2" pos="3840" userDrawn="1">
          <p15:clr>
            <a:srgbClr val="A4A3A4"/>
          </p15:clr>
        </p15:guide>
        <p15:guide id="3" pos="619" userDrawn="1">
          <p15:clr>
            <a:srgbClr val="A4A3A4"/>
          </p15:clr>
        </p15:guide>
        <p15:guide id="4" orient="horz" pos="660" userDrawn="1">
          <p15:clr>
            <a:srgbClr val="A4A3A4"/>
          </p15:clr>
        </p15:guide>
        <p15:guide id="5" orient="horz" pos="3566" userDrawn="1">
          <p15:clr>
            <a:srgbClr val="A4A3A4"/>
          </p15:clr>
        </p15:guide>
        <p15:guide id="6" pos="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58B"/>
    <a:srgbClr val="009999"/>
    <a:srgbClr val="35C4AF"/>
    <a:srgbClr val="8CE0D4"/>
    <a:srgbClr val="5FD3C2"/>
    <a:srgbClr val="54D0BE"/>
    <a:srgbClr val="30BCAD"/>
    <a:srgbClr val="077296"/>
    <a:srgbClr val="BDF1E5"/>
    <a:srgbClr val="92EB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9" autoAdjust="0"/>
    <p:restoredTop sz="95395" autoAdjust="0"/>
  </p:normalViewPr>
  <p:slideViewPr>
    <p:cSldViewPr snapToGrid="0">
      <p:cViewPr varScale="1">
        <p:scale>
          <a:sx n="61" d="100"/>
          <a:sy n="61" d="100"/>
        </p:scale>
        <p:origin x="56" y="368"/>
      </p:cViewPr>
      <p:guideLst>
        <p:guide orient="horz" pos="2115"/>
        <p:guide pos="3840"/>
        <p:guide pos="619"/>
        <p:guide orient="horz" pos="660"/>
        <p:guide orient="horz" pos="3566"/>
        <p:guide pos="840"/>
      </p:guideLst>
    </p:cSldViewPr>
  </p:slideViewPr>
  <p:notesTextViewPr>
    <p:cViewPr>
      <p:scale>
        <a:sx n="50" d="100"/>
        <a:sy n="5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e Liu" userId="79b1a70a-a952-44e4-9297-9dcdd4c33e94" providerId="ADAL" clId="{3F326AE7-405C-40E7-91F2-7CFE26D7FCE9}"/>
    <pc:docChg chg="modSld">
      <pc:chgData name="Jie Liu" userId="79b1a70a-a952-44e4-9297-9dcdd4c33e94" providerId="ADAL" clId="{3F326AE7-405C-40E7-91F2-7CFE26D7FCE9}" dt="2023-04-07T06:20:29.295" v="3" actId="1076"/>
      <pc:docMkLst>
        <pc:docMk/>
      </pc:docMkLst>
      <pc:sldChg chg="addSp modSp mod">
        <pc:chgData name="Jie Liu" userId="79b1a70a-a952-44e4-9297-9dcdd4c33e94" providerId="ADAL" clId="{3F326AE7-405C-40E7-91F2-7CFE26D7FCE9}" dt="2023-04-07T06:20:29.295" v="3" actId="1076"/>
        <pc:sldMkLst>
          <pc:docMk/>
          <pc:sldMk cId="1115679636" sldId="262"/>
        </pc:sldMkLst>
        <pc:spChg chg="add mod">
          <ac:chgData name="Jie Liu" userId="79b1a70a-a952-44e4-9297-9dcdd4c33e94" providerId="ADAL" clId="{3F326AE7-405C-40E7-91F2-7CFE26D7FCE9}" dt="2023-04-07T06:20:29.295" v="3" actId="1076"/>
          <ac:spMkLst>
            <pc:docMk/>
            <pc:sldMk cId="1115679636" sldId="262"/>
            <ac:spMk id="13" creationId="{661CD24E-BCA5-43A8-B0CA-E5A42CC863D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系列 1</c:v>
                </c:pt>
              </c:strCache>
            </c:strRef>
          </c:tx>
          <c:spPr>
            <a:solidFill>
              <a:srgbClr val="44546A"/>
            </a:solidFill>
            <a:ln>
              <a:noFill/>
            </a:ln>
            <a:effectLst/>
          </c:spPr>
          <c:invertIfNegative val="0"/>
          <c:dPt>
            <c:idx val="0"/>
            <c:invertIfNegative val="0"/>
            <c:bubble3D val="0"/>
            <c:spPr>
              <a:solidFill>
                <a:srgbClr val="009999"/>
              </a:solidFill>
              <a:ln>
                <a:noFill/>
              </a:ln>
              <a:effectLst/>
            </c:spPr>
            <c:extLst>
              <c:ext xmlns:c16="http://schemas.microsoft.com/office/drawing/2014/chart" uri="{C3380CC4-5D6E-409C-BE32-E72D297353CC}">
                <c16:uniqueId val="{00000001-1DB0-4DBD-A27D-8DF205513178}"/>
              </c:ext>
            </c:extLst>
          </c:dPt>
          <c:dPt>
            <c:idx val="1"/>
            <c:invertIfNegative val="0"/>
            <c:bubble3D val="0"/>
            <c:spPr>
              <a:solidFill>
                <a:srgbClr val="009999"/>
              </a:solidFill>
              <a:ln>
                <a:noFill/>
              </a:ln>
              <a:effectLst/>
            </c:spPr>
            <c:extLst>
              <c:ext xmlns:c16="http://schemas.microsoft.com/office/drawing/2014/chart" uri="{C3380CC4-5D6E-409C-BE32-E72D297353CC}">
                <c16:uniqueId val="{00000003-1DB0-4DBD-A27D-8DF205513178}"/>
              </c:ext>
            </c:extLst>
          </c:dPt>
          <c:dPt>
            <c:idx val="2"/>
            <c:invertIfNegative val="0"/>
            <c:bubble3D val="0"/>
            <c:spPr>
              <a:solidFill>
                <a:srgbClr val="009999"/>
              </a:solidFill>
              <a:ln>
                <a:noFill/>
              </a:ln>
              <a:effectLst/>
            </c:spPr>
            <c:extLst>
              <c:ext xmlns:c16="http://schemas.microsoft.com/office/drawing/2014/chart" uri="{C3380CC4-5D6E-409C-BE32-E72D297353CC}">
                <c16:uniqueId val="{00000001-5516-CD4C-9805-3935BD34F40E}"/>
              </c:ext>
            </c:extLst>
          </c:dPt>
          <c:dPt>
            <c:idx val="3"/>
            <c:invertIfNegative val="0"/>
            <c:bubble3D val="0"/>
            <c:spPr>
              <a:solidFill>
                <a:srgbClr val="C50F3C"/>
              </a:solidFill>
              <a:ln>
                <a:noFill/>
              </a:ln>
              <a:effectLst/>
            </c:spPr>
            <c:extLst>
              <c:ext xmlns:c16="http://schemas.microsoft.com/office/drawing/2014/chart" uri="{C3380CC4-5D6E-409C-BE32-E72D297353CC}">
                <c16:uniqueId val="{00000003-5516-CD4C-9805-3935BD34F40E}"/>
              </c:ext>
            </c:extLst>
          </c:dPt>
          <c:dPt>
            <c:idx val="4"/>
            <c:invertIfNegative val="0"/>
            <c:bubble3D val="0"/>
            <c:spPr>
              <a:solidFill>
                <a:srgbClr val="009999"/>
              </a:solidFill>
              <a:ln>
                <a:noFill/>
              </a:ln>
              <a:effectLst/>
            </c:spPr>
            <c:extLst>
              <c:ext xmlns:c16="http://schemas.microsoft.com/office/drawing/2014/chart" uri="{C3380CC4-5D6E-409C-BE32-E72D297353CC}">
                <c16:uniqueId val="{00000009-1DB0-4DBD-A27D-8DF205513178}"/>
              </c:ext>
            </c:extLst>
          </c:dPt>
          <c:dPt>
            <c:idx val="5"/>
            <c:invertIfNegative val="0"/>
            <c:bubble3D val="0"/>
            <c:spPr>
              <a:solidFill>
                <a:srgbClr val="C50F3C"/>
              </a:solidFill>
              <a:ln>
                <a:noFill/>
              </a:ln>
              <a:effectLst/>
            </c:spPr>
            <c:extLst>
              <c:ext xmlns:c16="http://schemas.microsoft.com/office/drawing/2014/chart" uri="{C3380CC4-5D6E-409C-BE32-E72D297353CC}">
                <c16:uniqueId val="{00000005-5516-CD4C-9805-3935BD34F40E}"/>
              </c:ext>
            </c:extLst>
          </c:dPt>
          <c:dLbls>
            <c:numFmt formatCode="0.0%" sourceLinked="0"/>
            <c:spPr>
              <a:noFill/>
              <a:ln>
                <a:noFill/>
              </a:ln>
              <a:effectLst/>
            </c:spPr>
            <c:txPr>
              <a:bodyPr rot="0" spcFirstLastPara="1" vertOverflow="ellipsis" vert="horz" wrap="square" anchor="ctr" anchorCtr="1"/>
              <a:lstStyle/>
              <a:p>
                <a:pPr>
                  <a:defRPr sz="1600" b="1" i="1" u="none" strike="noStrike" kern="1200" baseline="0">
                    <a:solidFill>
                      <a:srgbClr val="44546A"/>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基本概念</c:v>
                </c:pt>
                <c:pt idx="1">
                  <c:v>传播途径</c:v>
                </c:pt>
                <c:pt idx="2">
                  <c:v>预防措施</c:v>
                </c:pt>
                <c:pt idx="3">
                  <c:v>诊断标准</c:v>
                </c:pt>
                <c:pt idx="4">
                  <c:v>信息网报</c:v>
                </c:pt>
                <c:pt idx="5">
                  <c:v>治疗措施</c:v>
                </c:pt>
              </c:strCache>
            </c:strRef>
          </c:cat>
          <c:val>
            <c:numRef>
              <c:f>Sheet1!$B$2:$B$7</c:f>
              <c:numCache>
                <c:formatCode>0.00%</c:formatCode>
                <c:ptCount val="6"/>
                <c:pt idx="0">
                  <c:v>0.91</c:v>
                </c:pt>
                <c:pt idx="1">
                  <c:v>0.85699999999999998</c:v>
                </c:pt>
                <c:pt idx="2">
                  <c:v>0.90700000000000003</c:v>
                </c:pt>
                <c:pt idx="3">
                  <c:v>0.40300000000000002</c:v>
                </c:pt>
                <c:pt idx="4">
                  <c:v>0.70299999999999996</c:v>
                </c:pt>
                <c:pt idx="5">
                  <c:v>0.65700000000000003</c:v>
                </c:pt>
              </c:numCache>
            </c:numRef>
          </c:val>
          <c:extLst>
            <c:ext xmlns:c16="http://schemas.microsoft.com/office/drawing/2014/chart" uri="{C3380CC4-5D6E-409C-BE32-E72D297353CC}">
              <c16:uniqueId val="{00000006-5516-CD4C-9805-3935BD34F40E}"/>
            </c:ext>
          </c:extLst>
        </c:ser>
        <c:dLbls>
          <c:dLblPos val="outEnd"/>
          <c:showLegendKey val="0"/>
          <c:showVal val="1"/>
          <c:showCatName val="0"/>
          <c:showSerName val="0"/>
          <c:showPercent val="0"/>
          <c:showBubbleSize val="0"/>
        </c:dLbls>
        <c:gapWidth val="145"/>
        <c:overlap val="-27"/>
        <c:axId val="216136704"/>
        <c:axId val="216237760"/>
      </c:barChart>
      <c:catAx>
        <c:axId val="216136704"/>
        <c:scaling>
          <c:orientation val="minMax"/>
        </c:scaling>
        <c:delete val="0"/>
        <c:axPos val="b"/>
        <c:numFmt formatCode="General" sourceLinked="1"/>
        <c:majorTickMark val="none"/>
        <c:minorTickMark val="none"/>
        <c:tickLblPos val="nextTo"/>
        <c:spPr>
          <a:noFill/>
          <a:ln w="9525" cap="flat" cmpd="sng" algn="ctr">
            <a:solidFill>
              <a:srgbClr val="44546A"/>
            </a:solidFill>
            <a:prstDash val="solid"/>
            <a:round/>
          </a:ln>
          <a:effectLst/>
        </c:spPr>
        <c:txPr>
          <a:bodyPr rot="-60000000" spcFirstLastPara="1" vertOverflow="ellipsis" vert="horz" wrap="square" anchor="ctr" anchorCtr="1"/>
          <a:lstStyle/>
          <a:p>
            <a:pPr>
              <a:defRPr sz="1400" b="0" i="0" u="none" strike="noStrike" kern="1200" baseline="0">
                <a:solidFill>
                  <a:srgbClr val="44546A"/>
                </a:solidFill>
                <a:latin typeface="+mn-lt"/>
                <a:ea typeface="+mn-ea"/>
                <a:cs typeface="+mn-ea"/>
                <a:sym typeface="+mn-lt"/>
              </a:defRPr>
            </a:pPr>
            <a:endParaRPr lang="zh-CN"/>
          </a:p>
        </c:txPr>
        <c:crossAx val="216237760"/>
        <c:crosses val="autoZero"/>
        <c:auto val="1"/>
        <c:lblAlgn val="ctr"/>
        <c:lblOffset val="100"/>
        <c:noMultiLvlLbl val="0"/>
      </c:catAx>
      <c:valAx>
        <c:axId val="216237760"/>
        <c:scaling>
          <c:orientation val="minMax"/>
        </c:scaling>
        <c:delete val="0"/>
        <c:axPos val="l"/>
        <c:numFmt formatCode="0%" sourceLinked="0"/>
        <c:majorTickMark val="out"/>
        <c:minorTickMark val="none"/>
        <c:tickLblPos val="nextTo"/>
        <c:spPr>
          <a:noFill/>
          <a:ln w="9525" cap="flat" cmpd="sng" algn="ctr">
            <a:solidFill>
              <a:srgbClr val="44546A"/>
            </a:solidFill>
            <a:prstDash val="solid"/>
          </a:ln>
          <a:effectLst/>
        </c:spPr>
        <c:txPr>
          <a:bodyPr rot="-60000000" spcFirstLastPara="1" vertOverflow="ellipsis" vert="horz" wrap="square" anchor="ctr" anchorCtr="1"/>
          <a:lstStyle/>
          <a:p>
            <a:pPr>
              <a:defRPr sz="1197" b="0" i="0" u="none" strike="noStrike" kern="1200" baseline="0">
                <a:solidFill>
                  <a:srgbClr val="44546A"/>
                </a:solidFill>
                <a:latin typeface="+mn-lt"/>
                <a:ea typeface="+mn-ea"/>
                <a:cs typeface="+mn-ea"/>
                <a:sym typeface="+mn-lt"/>
              </a:defRPr>
            </a:pPr>
            <a:endParaRPr lang="zh-CN"/>
          </a:p>
        </c:txPr>
        <c:crossAx val="21613670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61D3B-3061-43A7-B06D-DDAAEF415AE4}" type="datetimeFigureOut">
              <a:rPr lang="zh-CN" altLang="en-US" smtClean="0"/>
              <a:t>2023/6/2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7A7AC-7BE3-4F8E-B79A-AF4CCFC05D93}" type="slidenum">
              <a:rPr lang="zh-CN" altLang="en-US" smtClean="0"/>
              <a:t>‹#›</a:t>
            </a:fld>
            <a:endParaRPr lang="zh-CN" altLang="en-US"/>
          </a:p>
        </p:txBody>
      </p:sp>
    </p:spTree>
    <p:extLst>
      <p:ext uri="{BB962C8B-B14F-4D97-AF65-F5344CB8AC3E}">
        <p14:creationId xmlns:p14="http://schemas.microsoft.com/office/powerpoint/2010/main" val="272429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38523-99ED-405F-A883-1C87270183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720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38523-99ED-405F-A883-1C87270183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619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幻灯片">
    <p:bg>
      <p:bgPr>
        <a:gradFill>
          <a:gsLst>
            <a:gs pos="0">
              <a:srgbClr val="5E7F92"/>
            </a:gs>
            <a:gs pos="100000">
              <a:srgbClr val="47BBAB"/>
            </a:gs>
          </a:gsLst>
          <a:lin ang="3000000" scaled="0"/>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7F48DE-15D9-494B-BB8F-C371982106F7}"/>
              </a:ext>
            </a:extLst>
          </p:cNvPr>
          <p:cNvSpPr>
            <a:spLocks noGrp="1"/>
          </p:cNvSpPr>
          <p:nvPr>
            <p:ph type="ctrTitle"/>
          </p:nvPr>
        </p:nvSpPr>
        <p:spPr>
          <a:xfrm>
            <a:off x="1093185" y="2521527"/>
            <a:ext cx="6015990" cy="1333993"/>
          </a:xfrm>
        </p:spPr>
        <p:txBody>
          <a:bodyPr anchor="ctr" anchorCtr="0">
            <a:normAutofit/>
          </a:bodyPr>
          <a:lstStyle>
            <a:lvl1pPr algn="ctr">
              <a:defRPr sz="3600" b="1" baseline="0">
                <a:ln>
                  <a:solidFill>
                    <a:schemeClr val="bg1"/>
                  </a:solidFill>
                </a:ln>
                <a:solidFill>
                  <a:schemeClr val="bg1"/>
                </a:solidFill>
                <a:effectLst/>
              </a:defRPr>
            </a:lvl1pPr>
          </a:lstStyle>
          <a:p>
            <a:r>
              <a:rPr kumimoji="1" lang="zh-CN" altLang="en-US" dirty="0"/>
              <a:t>单击此处编辑母版标题样式</a:t>
            </a:r>
          </a:p>
        </p:txBody>
      </p:sp>
      <p:sp>
        <p:nvSpPr>
          <p:cNvPr id="3" name="副标题 2">
            <a:extLst>
              <a:ext uri="{FF2B5EF4-FFF2-40B4-BE49-F238E27FC236}">
                <a16:creationId xmlns:a16="http://schemas.microsoft.com/office/drawing/2014/main" id="{76C52FA8-59E4-C646-A5DA-1A217E9B51F2}"/>
              </a:ext>
            </a:extLst>
          </p:cNvPr>
          <p:cNvSpPr>
            <a:spLocks noGrp="1"/>
          </p:cNvSpPr>
          <p:nvPr>
            <p:ph type="subTitle" idx="1"/>
          </p:nvPr>
        </p:nvSpPr>
        <p:spPr>
          <a:xfrm>
            <a:off x="1093185" y="4211782"/>
            <a:ext cx="6015990" cy="593766"/>
          </a:xfrm>
        </p:spPr>
        <p:txBody>
          <a:bodyPr vert="horz" lIns="91440" tIns="45720" rIns="91440" bIns="45720" rtlCol="0" anchor="ctr">
            <a:noAutofit/>
          </a:bodyPr>
          <a:lstStyle>
            <a:lvl1pPr>
              <a:defRPr kumimoji="1" lang="zh-CN" altLang="en-US" sz="2400" b="1">
                <a:ln>
                  <a:solidFill>
                    <a:schemeClr val="bg1"/>
                  </a:solidFill>
                </a:ln>
                <a:solidFill>
                  <a:schemeClr val="bg1"/>
                </a:solidFill>
                <a:effectLst/>
                <a:latin typeface="+mj-lt"/>
                <a:ea typeface="+mj-ea"/>
                <a:cs typeface="+mj-cs"/>
              </a:defRPr>
            </a:lvl1pPr>
          </a:lstStyle>
          <a:p>
            <a:pPr lvl="0" algn="ctr">
              <a:spcBef>
                <a:spcPct val="0"/>
              </a:spcBef>
              <a:buNone/>
            </a:pPr>
            <a:r>
              <a:rPr kumimoji="1" lang="zh-CN" altLang="en-US" dirty="0"/>
              <a:t>单击此处编辑母版副标题样式</a:t>
            </a:r>
          </a:p>
        </p:txBody>
      </p:sp>
      <p:sp>
        <p:nvSpPr>
          <p:cNvPr id="4" name="日期占位符 3">
            <a:extLst>
              <a:ext uri="{FF2B5EF4-FFF2-40B4-BE49-F238E27FC236}">
                <a16:creationId xmlns:a16="http://schemas.microsoft.com/office/drawing/2014/main" id="{A876A636-E96F-1D49-8433-6D6E9DAA02EB}"/>
              </a:ext>
            </a:extLst>
          </p:cNvPr>
          <p:cNvSpPr>
            <a:spLocks noGrp="1"/>
          </p:cNvSpPr>
          <p:nvPr>
            <p:ph type="dt" sz="half" idx="10"/>
          </p:nvPr>
        </p:nvSpPr>
        <p:spPr/>
        <p:txBody>
          <a:bodyPr/>
          <a:lstStyle/>
          <a:p>
            <a:fld id="{A48B3A19-B126-0E47-BDAC-0097E3ADE12A}" type="datetimeFigureOut">
              <a:rPr kumimoji="1" lang="zh-CN" altLang="en-US" smtClean="0"/>
              <a:t>2023/6/2</a:t>
            </a:fld>
            <a:endParaRPr kumimoji="1" lang="zh-CN" altLang="en-US"/>
          </a:p>
        </p:txBody>
      </p:sp>
      <p:sp>
        <p:nvSpPr>
          <p:cNvPr id="5" name="页脚占位符 4">
            <a:extLst>
              <a:ext uri="{FF2B5EF4-FFF2-40B4-BE49-F238E27FC236}">
                <a16:creationId xmlns:a16="http://schemas.microsoft.com/office/drawing/2014/main" id="{368DABE2-5A80-E54D-AF1A-0CC98CA490F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42D70B3-3B92-1B46-85B8-8717CD372CB7}"/>
              </a:ext>
            </a:extLst>
          </p:cNvPr>
          <p:cNvSpPr>
            <a:spLocks noGrp="1"/>
          </p:cNvSpPr>
          <p:nvPr>
            <p:ph type="sldNum" sz="quarter" idx="12"/>
          </p:nvPr>
        </p:nvSpPr>
        <p:spPr/>
        <p:txBody>
          <a:bodyPr/>
          <a:lstStyle/>
          <a:p>
            <a:fld id="{E20403AF-A5F8-8D46-AE36-66FF751BC37C}" type="slidenum">
              <a:rPr kumimoji="1" lang="zh-CN" altLang="en-US" smtClean="0"/>
              <a:t>‹#›</a:t>
            </a:fld>
            <a:endParaRPr kumimoji="1" lang="zh-CN" altLang="en-US"/>
          </a:p>
        </p:txBody>
      </p:sp>
      <p:pic>
        <p:nvPicPr>
          <p:cNvPr id="1026" name="Picture 2" descr="F:\Gilead\Gilead 2022\海口年会-开场视频\视频制作终版素材\人员PNG图.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1480" y="2615339"/>
            <a:ext cx="6505575" cy="36576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id="{48D2FEF9-86FA-4252-9FFA-DF4001A27E02}"/>
              </a:ext>
            </a:extLst>
          </p:cNvPr>
          <p:cNvSpPr/>
          <p:nvPr userDrawn="1"/>
        </p:nvSpPr>
        <p:spPr>
          <a:xfrm>
            <a:off x="10200807" y="0"/>
            <a:ext cx="1991193" cy="622092"/>
          </a:xfrm>
          <a:prstGeom prst="rect">
            <a:avLst/>
          </a:prstGeom>
          <a:solidFill>
            <a:srgbClr val="57A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47BBAB"/>
              </a:highligh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extLst>
      <p:ext uri="{BB962C8B-B14F-4D97-AF65-F5344CB8AC3E}">
        <p14:creationId xmlns:p14="http://schemas.microsoft.com/office/powerpoint/2010/main" val="290303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幻灯片">
    <p:bg>
      <p:bgPr>
        <a:gradFill>
          <a:gsLst>
            <a:gs pos="0">
              <a:srgbClr val="5E7F92"/>
            </a:gs>
            <a:gs pos="100000">
              <a:srgbClr val="47BBAB"/>
            </a:gs>
          </a:gsLst>
          <a:lin ang="3000000" scaled="0"/>
        </a:gradFill>
        <a:effectLst/>
      </p:bgPr>
    </p:bg>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876A636-E96F-1D49-8433-6D6E9DAA02EB}"/>
              </a:ext>
            </a:extLst>
          </p:cNvPr>
          <p:cNvSpPr>
            <a:spLocks noGrp="1"/>
          </p:cNvSpPr>
          <p:nvPr>
            <p:ph type="dt" sz="half" idx="10"/>
          </p:nvPr>
        </p:nvSpPr>
        <p:spPr/>
        <p:txBody>
          <a:bodyPr/>
          <a:lstStyle/>
          <a:p>
            <a:fld id="{A48B3A19-B126-0E47-BDAC-0097E3ADE12A}" type="datetimeFigureOut">
              <a:rPr kumimoji="1" lang="zh-CN" altLang="en-US" smtClean="0"/>
              <a:t>2023/6/2</a:t>
            </a:fld>
            <a:endParaRPr kumimoji="1" lang="zh-CN" altLang="en-US"/>
          </a:p>
        </p:txBody>
      </p:sp>
      <p:sp>
        <p:nvSpPr>
          <p:cNvPr id="5" name="页脚占位符 4">
            <a:extLst>
              <a:ext uri="{FF2B5EF4-FFF2-40B4-BE49-F238E27FC236}">
                <a16:creationId xmlns:a16="http://schemas.microsoft.com/office/drawing/2014/main" id="{368DABE2-5A80-E54D-AF1A-0CC98CA490F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42D70B3-3B92-1B46-85B8-8717CD372CB7}"/>
              </a:ext>
            </a:extLst>
          </p:cNvPr>
          <p:cNvSpPr>
            <a:spLocks noGrp="1"/>
          </p:cNvSpPr>
          <p:nvPr>
            <p:ph type="sldNum" sz="quarter" idx="12"/>
          </p:nvPr>
        </p:nvSpPr>
        <p:spPr/>
        <p:txBody>
          <a:bodyPr/>
          <a:lstStyle/>
          <a:p>
            <a:fld id="{E20403AF-A5F8-8D46-AE36-66FF751BC37C}" type="slidenum">
              <a:rPr kumimoji="1" lang="zh-CN" altLang="en-US" smtClean="0"/>
              <a:t>‹#›</a:t>
            </a:fld>
            <a:endParaRPr kumimoji="1" lang="zh-CN" altLang="en-US"/>
          </a:p>
        </p:txBody>
      </p:sp>
      <p:pic>
        <p:nvPicPr>
          <p:cNvPr id="8" name="图片 7">
            <a:extLst>
              <a:ext uri="{FF2B5EF4-FFF2-40B4-BE49-F238E27FC236}">
                <a16:creationId xmlns:a16="http://schemas.microsoft.com/office/drawing/2014/main" id="{1317DB65-C311-FB4B-B807-68ED363FA7ED}"/>
              </a:ext>
            </a:extLst>
          </p:cNvPr>
          <p:cNvPicPr>
            <a:picLocks noChangeAspect="1"/>
          </p:cNvPicPr>
          <p:nvPr userDrawn="1"/>
        </p:nvPicPr>
        <p:blipFill>
          <a:blip r:embed="rId2"/>
          <a:stretch>
            <a:fillRect/>
          </a:stretch>
        </p:blipFill>
        <p:spPr>
          <a:xfrm>
            <a:off x="593470" y="381556"/>
            <a:ext cx="1258037" cy="465814"/>
          </a:xfrm>
          <a:prstGeom prst="rect">
            <a:avLst/>
          </a:prstGeom>
        </p:spPr>
      </p:pic>
      <p:pic>
        <p:nvPicPr>
          <p:cNvPr id="11" name="图片 10">
            <a:extLst>
              <a:ext uri="{FF2B5EF4-FFF2-40B4-BE49-F238E27FC236}">
                <a16:creationId xmlns:a16="http://schemas.microsoft.com/office/drawing/2014/main" id="{94185DBA-A1F5-DE4D-8BCC-39115CE550B3}"/>
              </a:ext>
            </a:extLst>
          </p:cNvPr>
          <p:cNvPicPr>
            <a:picLocks noChangeAspect="1"/>
          </p:cNvPicPr>
          <p:nvPr userDrawn="1"/>
        </p:nvPicPr>
        <p:blipFill>
          <a:blip r:embed="rId3"/>
          <a:stretch>
            <a:fillRect/>
          </a:stretch>
        </p:blipFill>
        <p:spPr>
          <a:xfrm>
            <a:off x="2042451" y="325111"/>
            <a:ext cx="1118437" cy="455325"/>
          </a:xfrm>
          <a:prstGeom prst="rect">
            <a:avLst/>
          </a:prstGeom>
        </p:spPr>
      </p:pic>
      <p:sp>
        <p:nvSpPr>
          <p:cNvPr id="102" name="标题 1">
            <a:extLst>
              <a:ext uri="{FF2B5EF4-FFF2-40B4-BE49-F238E27FC236}">
                <a16:creationId xmlns:a16="http://schemas.microsoft.com/office/drawing/2014/main" id="{1221B2A6-9AE0-7B4F-BAE0-85A357455AC3}"/>
              </a:ext>
            </a:extLst>
          </p:cNvPr>
          <p:cNvSpPr>
            <a:spLocks noGrp="1"/>
          </p:cNvSpPr>
          <p:nvPr>
            <p:ph type="ctrTitle"/>
          </p:nvPr>
        </p:nvSpPr>
        <p:spPr>
          <a:xfrm>
            <a:off x="1351537" y="1721483"/>
            <a:ext cx="7170698" cy="676579"/>
          </a:xfrm>
        </p:spPr>
        <p:txBody>
          <a:bodyPr anchor="ctr">
            <a:normAutofit/>
          </a:bodyPr>
          <a:lstStyle>
            <a:lvl1pPr algn="l">
              <a:defRPr sz="3600" b="1" baseline="0">
                <a:ln>
                  <a:solidFill>
                    <a:schemeClr val="bg1"/>
                  </a:solidFill>
                </a:ln>
                <a:solidFill>
                  <a:schemeClr val="bg1"/>
                </a:solidFill>
                <a:effectLst/>
              </a:defRPr>
            </a:lvl1pPr>
          </a:lstStyle>
          <a:p>
            <a:r>
              <a:rPr kumimoji="1" lang="zh-CN" altLang="en-US" dirty="0"/>
              <a:t>单击此处编辑母版标题样式</a:t>
            </a:r>
          </a:p>
        </p:txBody>
      </p:sp>
      <p:cxnSp>
        <p:nvCxnSpPr>
          <p:cNvPr id="105" name="直线连接符 104">
            <a:extLst>
              <a:ext uri="{FF2B5EF4-FFF2-40B4-BE49-F238E27FC236}">
                <a16:creationId xmlns:a16="http://schemas.microsoft.com/office/drawing/2014/main" id="{8331FCEF-A1DD-9741-8D05-EE4A4F4F0C82}"/>
              </a:ext>
            </a:extLst>
          </p:cNvPr>
          <p:cNvCxnSpPr>
            <a:cxnSpLocks/>
          </p:cNvCxnSpPr>
          <p:nvPr userDrawn="1"/>
        </p:nvCxnSpPr>
        <p:spPr>
          <a:xfrm>
            <a:off x="1351537" y="2555826"/>
            <a:ext cx="586079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占位符 2">
            <a:extLst>
              <a:ext uri="{FF2B5EF4-FFF2-40B4-BE49-F238E27FC236}">
                <a16:creationId xmlns:a16="http://schemas.microsoft.com/office/drawing/2014/main" id="{799440AD-5731-8645-91D4-B64904F98040}"/>
              </a:ext>
            </a:extLst>
          </p:cNvPr>
          <p:cNvSpPr>
            <a:spLocks noGrp="1"/>
          </p:cNvSpPr>
          <p:nvPr>
            <p:ph type="body" sz="quarter" idx="13"/>
          </p:nvPr>
        </p:nvSpPr>
        <p:spPr>
          <a:xfrm>
            <a:off x="1350963" y="2894012"/>
            <a:ext cx="7170737" cy="1734504"/>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extLst>
      <p:ext uri="{BB962C8B-B14F-4D97-AF65-F5344CB8AC3E}">
        <p14:creationId xmlns:p14="http://schemas.microsoft.com/office/powerpoint/2010/main" val="630437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03F843-4833-AB4A-AF8A-1C9E2C394049}"/>
              </a:ext>
            </a:extLst>
          </p:cNvPr>
          <p:cNvSpPr>
            <a:spLocks noGrp="1"/>
          </p:cNvSpPr>
          <p:nvPr>
            <p:ph type="title"/>
          </p:nvPr>
        </p:nvSpPr>
        <p:spPr>
          <a:xfrm>
            <a:off x="582841" y="365126"/>
            <a:ext cx="9935785" cy="430522"/>
          </a:xfrm>
        </p:spPr>
        <p:txBody>
          <a:bodyPr>
            <a:noAutofit/>
          </a:bodyPr>
          <a:lstStyle>
            <a:lvl1pPr>
              <a:defRPr sz="2800" b="1">
                <a:solidFill>
                  <a:srgbClr val="5E7F92"/>
                </a:solidFill>
              </a:defRPr>
            </a:lvl1pPr>
          </a:lstStyle>
          <a:p>
            <a:r>
              <a:rPr kumimoji="1" lang="zh-CN" altLang="en-US" dirty="0"/>
              <a:t>单击此处编辑母版标题样式</a:t>
            </a:r>
          </a:p>
        </p:txBody>
      </p:sp>
      <p:sp>
        <p:nvSpPr>
          <p:cNvPr id="10" name="矩形 9">
            <a:extLst>
              <a:ext uri="{FF2B5EF4-FFF2-40B4-BE49-F238E27FC236}">
                <a16:creationId xmlns:a16="http://schemas.microsoft.com/office/drawing/2014/main" id="{D44D4ED3-F33C-1E42-8B5A-CB1F959EB08C}"/>
              </a:ext>
            </a:extLst>
          </p:cNvPr>
          <p:cNvSpPr/>
          <p:nvPr userDrawn="1"/>
        </p:nvSpPr>
        <p:spPr>
          <a:xfrm>
            <a:off x="-12879" y="6818598"/>
            <a:ext cx="12240000" cy="64800"/>
          </a:xfrm>
          <a:prstGeom prst="rect">
            <a:avLst/>
          </a:prstGeom>
          <a:gradFill>
            <a:gsLst>
              <a:gs pos="100000">
                <a:srgbClr val="3E5C76"/>
              </a:gs>
              <a:gs pos="0">
                <a:srgbClr val="489E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78707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077296"/>
                </a:solidFill>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9FC7628-CE96-4F61-B461-DE05CAA1403D}" type="datetime1">
              <a:rPr lang="zh-CN" altLang="en-US" smtClean="0"/>
              <a:t>2023/6/2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A4906F94-0D75-4E60-BC28-643360A0A3A8}" type="slidenum">
              <a:rPr lang="zh-CN" altLang="en-US" smtClean="0"/>
              <a:t>‹#›</a:t>
            </a:fld>
            <a:endParaRPr lang="zh-CN" altLang="en-US"/>
          </a:p>
        </p:txBody>
      </p:sp>
      <p:sp>
        <p:nvSpPr>
          <p:cNvPr id="7" name="Slide Number Placeholder 5">
            <a:extLst>
              <a:ext uri="{FF2B5EF4-FFF2-40B4-BE49-F238E27FC236}">
                <a16:creationId xmlns:a16="http://schemas.microsoft.com/office/drawing/2014/main" id="{9FE7CEF6-4F6D-4CC9-AC23-822BB63C7E28}"/>
              </a:ext>
            </a:extLst>
          </p:cNvPr>
          <p:cNvSpPr txBox="1">
            <a:spLocks/>
          </p:cNvSpPr>
          <p:nvPr userDrawn="1"/>
        </p:nvSpPr>
        <p:spPr>
          <a:xfrm>
            <a:off x="11680666" y="6464488"/>
            <a:ext cx="509825" cy="393512"/>
          </a:xfrm>
          <a:prstGeom prst="rect">
            <a:avLst/>
          </a:prstGeom>
        </p:spPr>
        <p:txBody>
          <a:bodyPr vert="horz" wrap="square" lIns="91440" tIns="45720" rIns="91440" bIns="45720" numCol="1" rtlCol="0" anchor="ctr" anchorCtr="0" compatLnSpc="1">
            <a:prstTxWarp prst="textNoShape">
              <a:avLst/>
            </a:prstTxWarp>
          </a:bodyPr>
          <a:lstStyle>
            <a:defPPr>
              <a:defRPr lang="zh-CN"/>
            </a:defPPr>
            <a:lvl1pPr marL="0" algn="r" defTabSz="914400" rtl="0" eaLnBrk="1" latinLnBrk="0" hangingPunct="1">
              <a:defRPr kumimoji="1" sz="1200" kern="1200">
                <a:solidFill>
                  <a:schemeClr val="tx1"/>
                </a:solidFill>
                <a:latin typeface="+mn-lt"/>
                <a:ea typeface="+mn-ea"/>
                <a:cs typeface="微软雅黑" panose="020B0503020204020204"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82D1B8-43EA-4E18-BCD6-568644682677}" type="slidenum">
              <a:rPr lang="zh-CN" altLang="en-US" smtClean="0"/>
              <a:pPr>
                <a:defRPr/>
              </a:pPr>
              <a:t>‹#›</a:t>
            </a:fld>
            <a:endParaRPr lang="zh-CN" altLang="en-US" dirty="0"/>
          </a:p>
        </p:txBody>
      </p:sp>
    </p:spTree>
    <p:extLst>
      <p:ext uri="{BB962C8B-B14F-4D97-AF65-F5344CB8AC3E}">
        <p14:creationId xmlns:p14="http://schemas.microsoft.com/office/powerpoint/2010/main" val="3321264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69CB096-148C-9944-99D5-F97F9955CEF1}"/>
              </a:ext>
            </a:extLst>
          </p:cNvPr>
          <p:cNvSpPr>
            <a:spLocks noGrp="1"/>
          </p:cNvSpPr>
          <p:nvPr>
            <p:ph type="title"/>
          </p:nvPr>
        </p:nvSpPr>
        <p:spPr>
          <a:xfrm>
            <a:off x="381000" y="171642"/>
            <a:ext cx="10515600" cy="813676"/>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40818801-DE9B-C041-8C07-EA6F15718A25}"/>
              </a:ext>
            </a:extLst>
          </p:cNvPr>
          <p:cNvSpPr>
            <a:spLocks noGrp="1"/>
          </p:cNvSpPr>
          <p:nvPr>
            <p:ph type="body" idx="1"/>
          </p:nvPr>
        </p:nvSpPr>
        <p:spPr>
          <a:xfrm>
            <a:off x="771698" y="149516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BEA502F-95B8-C045-B727-F8C31CC98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lumMod val="50000"/>
                  </a:schemeClr>
                </a:solidFill>
                <a:latin typeface="微软雅黑" panose="020B0503020204020204" pitchFamily="34" charset="-122"/>
                <a:ea typeface="微软雅黑" panose="020B0503020204020204" pitchFamily="34" charset="-122"/>
              </a:defRPr>
            </a:lvl1pPr>
          </a:lstStyle>
          <a:p>
            <a:fld id="{A48B3A19-B126-0E47-BDAC-0097E3ADE12A}" type="datetimeFigureOut">
              <a:rPr kumimoji="1" lang="zh-CN" altLang="en-US" smtClean="0"/>
              <a:pPr/>
              <a:t>2023/6/2</a:t>
            </a:fld>
            <a:endParaRPr kumimoji="1" lang="zh-CN" altLang="en-US"/>
          </a:p>
        </p:txBody>
      </p:sp>
      <p:sp>
        <p:nvSpPr>
          <p:cNvPr id="5" name="页脚占位符 4">
            <a:extLst>
              <a:ext uri="{FF2B5EF4-FFF2-40B4-BE49-F238E27FC236}">
                <a16:creationId xmlns:a16="http://schemas.microsoft.com/office/drawing/2014/main" id="{303360B8-FC6B-1243-885D-761618C419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lumMod val="50000"/>
                  </a:schemeClr>
                </a:solidFill>
                <a:latin typeface="微软雅黑" panose="020B0503020204020204" pitchFamily="34" charset="-122"/>
                <a:ea typeface="微软雅黑" panose="020B0503020204020204" pitchFamily="34" charset="-122"/>
              </a:defRPr>
            </a:lvl1pPr>
          </a:lstStyle>
          <a:p>
            <a:endParaRPr kumimoji="1" lang="zh-CN" altLang="en-US"/>
          </a:p>
        </p:txBody>
      </p:sp>
      <p:sp>
        <p:nvSpPr>
          <p:cNvPr id="6" name="灯片编号占位符 5">
            <a:extLst>
              <a:ext uri="{FF2B5EF4-FFF2-40B4-BE49-F238E27FC236}">
                <a16:creationId xmlns:a16="http://schemas.microsoft.com/office/drawing/2014/main" id="{F834F696-961C-2746-BBDC-9ECDAE0DF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50000"/>
                  </a:schemeClr>
                </a:solidFill>
                <a:latin typeface="微软雅黑" panose="020B0503020204020204" pitchFamily="34" charset="-122"/>
                <a:ea typeface="微软雅黑" panose="020B0503020204020204" pitchFamily="34" charset="-122"/>
              </a:defRPr>
            </a:lvl1pPr>
          </a:lstStyle>
          <a:p>
            <a:fld id="{E20403AF-A5F8-8D46-AE36-66FF751BC37C}" type="slidenum">
              <a:rPr kumimoji="1" lang="zh-CN" altLang="en-US" smtClean="0"/>
              <a:pPr/>
              <a:t>‹#›</a:t>
            </a:fld>
            <a:endParaRPr kumimoji="1" lang="zh-CN" altLang="en-US"/>
          </a:p>
        </p:txBody>
      </p:sp>
      <p:sp>
        <p:nvSpPr>
          <p:cNvPr id="7" name="矩形 6">
            <a:extLst>
              <a:ext uri="{FF2B5EF4-FFF2-40B4-BE49-F238E27FC236}">
                <a16:creationId xmlns:a16="http://schemas.microsoft.com/office/drawing/2014/main" id="{E43F5091-D3B0-4082-A327-472E4F76A85A}"/>
              </a:ext>
            </a:extLst>
          </p:cNvPr>
          <p:cNvSpPr/>
          <p:nvPr/>
        </p:nvSpPr>
        <p:spPr>
          <a:xfrm>
            <a:off x="-12879" y="6818598"/>
            <a:ext cx="12240000" cy="64800"/>
          </a:xfrm>
          <a:prstGeom prst="rect">
            <a:avLst/>
          </a:prstGeom>
          <a:gradFill>
            <a:gsLst>
              <a:gs pos="100000">
                <a:srgbClr val="3E5C76"/>
              </a:gs>
              <a:gs pos="0">
                <a:srgbClr val="489E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2246A189-3BC9-44CC-8752-5899192FDD73}"/>
              </a:ext>
            </a:extLst>
          </p:cNvPr>
          <p:cNvPicPr>
            <a:picLocks noChangeAspect="1"/>
          </p:cNvPicPr>
          <p:nvPr/>
        </p:nvPicPr>
        <p:blipFill>
          <a:blip r:embed="rId6"/>
          <a:stretch>
            <a:fillRect/>
          </a:stretch>
        </p:blipFill>
        <p:spPr>
          <a:xfrm>
            <a:off x="10634863" y="123165"/>
            <a:ext cx="1401289" cy="518855"/>
          </a:xfrm>
          <a:prstGeom prst="rect">
            <a:avLst/>
          </a:prstGeom>
        </p:spPr>
      </p:pic>
      <p:sp>
        <p:nvSpPr>
          <p:cNvPr id="11" name="矩形 10">
            <a:extLst>
              <a:ext uri="{FF2B5EF4-FFF2-40B4-BE49-F238E27FC236}">
                <a16:creationId xmlns:a16="http://schemas.microsoft.com/office/drawing/2014/main" id="{AF7FE5CB-0F2C-4774-AD33-FE8BB20F4A1D}"/>
              </a:ext>
            </a:extLst>
          </p:cNvPr>
          <p:cNvSpPr/>
          <p:nvPr/>
        </p:nvSpPr>
        <p:spPr>
          <a:xfrm>
            <a:off x="5401945" y="6637030"/>
            <a:ext cx="1415772" cy="215444"/>
          </a:xfrm>
          <a:prstGeom prst="rect">
            <a:avLst/>
          </a:prstGeom>
        </p:spPr>
        <p:txBody>
          <a:bodyPr wrap="none">
            <a:spAutoFit/>
          </a:bodyPr>
          <a:lstStyle/>
          <a:p>
            <a:r>
              <a:rPr lang="zh-CN" altLang="en-US" sz="800" dirty="0">
                <a:solidFill>
                  <a:srgbClr val="356077"/>
                </a:solidFill>
                <a:latin typeface="Arial" panose="020F0502020204030204"/>
                <a:ea typeface="微软雅黑"/>
              </a:rPr>
              <a:t>仅供医疗卫生专业人士参考</a:t>
            </a:r>
          </a:p>
        </p:txBody>
      </p:sp>
    </p:spTree>
    <p:extLst>
      <p:ext uri="{BB962C8B-B14F-4D97-AF65-F5344CB8AC3E}">
        <p14:creationId xmlns:p14="http://schemas.microsoft.com/office/powerpoint/2010/main" val="41625126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l" defTabSz="914400" rtl="0" eaLnBrk="1" latinLnBrk="0" hangingPunct="1">
        <a:lnSpc>
          <a:spcPct val="90000"/>
        </a:lnSpc>
        <a:spcBef>
          <a:spcPct val="0"/>
        </a:spcBef>
        <a:buNone/>
        <a:defRPr sz="3200" b="1" kern="1200">
          <a:solidFill>
            <a:srgbClr val="3E5C76"/>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E5C76"/>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E5C76"/>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E5C76"/>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5C76"/>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5C76"/>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cdafound.org/dashboard/polaris/dashboard.html"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371741D-C787-4842-8BA1-A9A5E2E33010}"/>
              </a:ext>
            </a:extLst>
          </p:cNvPr>
          <p:cNvSpPr/>
          <p:nvPr/>
        </p:nvSpPr>
        <p:spPr>
          <a:xfrm>
            <a:off x="10200806" y="6193436"/>
            <a:ext cx="1991193" cy="622092"/>
          </a:xfrm>
          <a:prstGeom prst="rect">
            <a:avLst/>
          </a:prstGeom>
          <a:solidFill>
            <a:srgbClr val="4DB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47BBAB"/>
              </a:highligh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useBgFill="1">
        <p:nvSpPr>
          <p:cNvPr id="6" name="矩形 5">
            <a:extLst>
              <a:ext uri="{FF2B5EF4-FFF2-40B4-BE49-F238E27FC236}">
                <a16:creationId xmlns:a16="http://schemas.microsoft.com/office/drawing/2014/main" id="{FEB32063-5F36-4A52-8E80-2728A4319C3A}"/>
              </a:ext>
            </a:extLst>
          </p:cNvPr>
          <p:cNvSpPr/>
          <p:nvPr/>
        </p:nvSpPr>
        <p:spPr>
          <a:xfrm>
            <a:off x="5100403" y="6178225"/>
            <a:ext cx="1991193" cy="622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47BBAB"/>
              </a:highlight>
              <a:uLnTx/>
              <a:uFillTx/>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10" name="文本框 9">
            <a:extLst>
              <a:ext uri="{FF2B5EF4-FFF2-40B4-BE49-F238E27FC236}">
                <a16:creationId xmlns:a16="http://schemas.microsoft.com/office/drawing/2014/main" id="{4B5A26D0-AC58-6D48-98F5-57DE912EF1FD}"/>
              </a:ext>
            </a:extLst>
          </p:cNvPr>
          <p:cNvSpPr txBox="1"/>
          <p:nvPr/>
        </p:nvSpPr>
        <p:spPr>
          <a:xfrm>
            <a:off x="554493" y="2624364"/>
            <a:ext cx="6096000" cy="461665"/>
          </a:xfrm>
          <a:prstGeom prst="rect">
            <a:avLst/>
          </a:prstGeom>
          <a:noFill/>
        </p:spPr>
        <p:txBody>
          <a:bodyPr wrap="square">
            <a:spAutoFit/>
          </a:bodyPr>
          <a:lstStyle/>
          <a:p>
            <a:r>
              <a:rPr lang="en-US" altLang="zh-CN" sz="24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mn-ea"/>
                <a:sym typeface="+mn-lt"/>
              </a:rPr>
              <a:t>2023</a:t>
            </a:r>
            <a:r>
              <a:rPr lang="zh-CN" altLang="en-US" sz="24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mn-ea"/>
                <a:sym typeface="+mn-lt"/>
              </a:rPr>
              <a:t>版</a:t>
            </a:r>
            <a:endParaRPr lang="zh-CN" altLang="en-US" sz="2400"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mn-ea"/>
              <a:sym typeface="+mn-lt"/>
            </a:endParaRPr>
          </a:p>
        </p:txBody>
      </p:sp>
      <p:sp>
        <p:nvSpPr>
          <p:cNvPr id="12" name="灯片编号占位符 2">
            <a:extLst>
              <a:ext uri="{FF2B5EF4-FFF2-40B4-BE49-F238E27FC236}">
                <a16:creationId xmlns:a16="http://schemas.microsoft.com/office/drawing/2014/main" id="{7A9C1B96-9725-A342-ADB7-2714E166F785}"/>
              </a:ext>
            </a:extLst>
          </p:cNvPr>
          <p:cNvSpPr txBox="1">
            <a:spLocks/>
          </p:cNvSpPr>
          <p:nvPr/>
        </p:nvSpPr>
        <p:spPr>
          <a:xfrm>
            <a:off x="9448799" y="643519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06F94-0D75-4E60-BC28-643360A0A3A8}" type="slidenum">
              <a:rPr lang="zh-CN" altLang="en-US" smtClean="0">
                <a:solidFill>
                  <a:prstClr val="black">
                    <a:tint val="75000"/>
                  </a:prstClr>
                </a:solidFill>
                <a:latin typeface="Arial" panose="020F0502020204030204"/>
                <a:ea typeface="微软雅黑"/>
              </a:rPr>
              <a:pPr/>
              <a:t>1</a:t>
            </a:fld>
            <a:endParaRPr lang="zh-CN" altLang="en-US">
              <a:solidFill>
                <a:prstClr val="black">
                  <a:tint val="75000"/>
                </a:prstClr>
              </a:solidFill>
              <a:latin typeface="Arial" panose="020F0502020204030204"/>
              <a:ea typeface="微软雅黑"/>
            </a:endParaRPr>
          </a:p>
        </p:txBody>
      </p:sp>
      <p:sp>
        <p:nvSpPr>
          <p:cNvPr id="8" name="标题 1">
            <a:extLst>
              <a:ext uri="{FF2B5EF4-FFF2-40B4-BE49-F238E27FC236}">
                <a16:creationId xmlns:a16="http://schemas.microsoft.com/office/drawing/2014/main" id="{BA1959DD-E6F6-4784-B76E-51117C08C21F}"/>
              </a:ext>
            </a:extLst>
          </p:cNvPr>
          <p:cNvSpPr txBox="1">
            <a:spLocks/>
          </p:cNvSpPr>
          <p:nvPr/>
        </p:nvSpPr>
        <p:spPr>
          <a:xfrm>
            <a:off x="554493" y="1735657"/>
            <a:ext cx="8648521" cy="769441"/>
          </a:xfrm>
          <a:prstGeom prst="rect">
            <a:avLst/>
          </a:prstGeom>
        </p:spPr>
        <p:txBody>
          <a:bodyPr vert="horz" wrap="none" lIns="91440" tIns="45720" rIns="91440" bIns="45720" rtlCol="0" anchor="ctr" anchorCtr="0">
            <a:spAutoFit/>
          </a:bodyPr>
          <a:lstStyle>
            <a:lvl1pPr algn="ctr" defTabSz="914400" rtl="0" eaLnBrk="1" latinLnBrk="0" hangingPunct="1">
              <a:lnSpc>
                <a:spcPct val="90000"/>
              </a:lnSpc>
              <a:spcBef>
                <a:spcPct val="0"/>
              </a:spcBef>
              <a:buNone/>
              <a:defRPr sz="3600" b="1" kern="1200" baseline="0">
                <a:ln>
                  <a:solidFill>
                    <a:schemeClr val="bg1"/>
                  </a:solidFill>
                </a:ln>
                <a:solidFill>
                  <a:schemeClr val="bg1"/>
                </a:solidFill>
                <a:effectLst/>
                <a:latin typeface="微软雅黑" panose="020B0503020204020204" pitchFamily="34" charset="-122"/>
                <a:ea typeface="微软雅黑" panose="020B0503020204020204" pitchFamily="34" charset="-122"/>
                <a:cs typeface="+mj-cs"/>
              </a:defRPr>
            </a:lvl1pPr>
          </a:lstStyle>
          <a:p>
            <a:pPr algn="l">
              <a:lnSpc>
                <a:spcPct val="100000"/>
              </a:lnSpc>
              <a:spcBef>
                <a:spcPts val="0"/>
              </a:spcBef>
            </a:pPr>
            <a:r>
              <a:rPr kumimoji="0" lang="zh-CN" altLang="en-US" sz="4400" i="0" u="none" strike="noStrike" kern="1200" cap="none" spc="0" normalizeH="0" baseline="0" noProof="0" dirty="0">
                <a:ln>
                  <a:noFill/>
                </a:ln>
                <a:effectLst>
                  <a:outerShdw blurRad="38100" dist="38100" dir="2700000" algn="tl">
                    <a:srgbClr val="000000">
                      <a:alpha val="43137"/>
                    </a:srgbClr>
                  </a:outerShdw>
                </a:effectLst>
                <a:uLnTx/>
                <a:uFillTx/>
                <a:latin typeface="黑体" pitchFamily="49" charset="-122"/>
                <a:ea typeface="黑体" pitchFamily="49" charset="-122"/>
                <a:cs typeface="+mn-ea"/>
                <a:sym typeface="+mn-lt"/>
              </a:rPr>
              <a:t>中国丙型病毒性肝炎院内规范管理</a:t>
            </a:r>
            <a:endParaRPr lang="en-US" altLang="zh-CN" sz="4400" dirty="0">
              <a:effectLst>
                <a:outerShdw blurRad="38100" dist="38100" dir="2700000" algn="tl">
                  <a:srgbClr val="000000">
                    <a:alpha val="43137"/>
                  </a:srgbClr>
                </a:outerShdw>
              </a:effectLst>
              <a:latin typeface="黑体" pitchFamily="49" charset="-122"/>
              <a:ea typeface="黑体" pitchFamily="49" charset="-122"/>
              <a:cs typeface="+mn-ea"/>
              <a:sym typeface="+mn-lt"/>
            </a:endParaRPr>
          </a:p>
        </p:txBody>
      </p:sp>
      <p:sp>
        <p:nvSpPr>
          <p:cNvPr id="11" name="矩形 10">
            <a:extLst>
              <a:ext uri="{FF2B5EF4-FFF2-40B4-BE49-F238E27FC236}">
                <a16:creationId xmlns:a16="http://schemas.microsoft.com/office/drawing/2014/main" id="{8952C709-FD21-40BF-B470-FDBCE917B325}"/>
              </a:ext>
            </a:extLst>
          </p:cNvPr>
          <p:cNvSpPr/>
          <p:nvPr/>
        </p:nvSpPr>
        <p:spPr>
          <a:xfrm>
            <a:off x="1521519" y="6458691"/>
            <a:ext cx="1723549" cy="246221"/>
          </a:xfrm>
          <a:prstGeom prst="rect">
            <a:avLst/>
          </a:prstGeom>
        </p:spPr>
        <p:txBody>
          <a:bodyPr wrap="none">
            <a:spAutoFit/>
          </a:bodyPr>
          <a:lstStyle/>
          <a:p>
            <a:r>
              <a:rPr lang="zh-CN" altLang="en-US" sz="1000" dirty="0">
                <a:solidFill>
                  <a:srgbClr val="356077"/>
                </a:solidFill>
                <a:latin typeface="Arial" panose="020F0502020204030204"/>
                <a:ea typeface="微软雅黑"/>
              </a:rPr>
              <a:t>仅供医疗卫生专业人士参考</a:t>
            </a:r>
          </a:p>
        </p:txBody>
      </p:sp>
      <p:pic>
        <p:nvPicPr>
          <p:cNvPr id="9" name="图片 8">
            <a:extLst>
              <a:ext uri="{FF2B5EF4-FFF2-40B4-BE49-F238E27FC236}">
                <a16:creationId xmlns:a16="http://schemas.microsoft.com/office/drawing/2014/main" id="{1317DB65-C311-FB4B-B807-68ED363FA7ED}"/>
              </a:ext>
            </a:extLst>
          </p:cNvPr>
          <p:cNvPicPr>
            <a:picLocks noChangeAspect="1"/>
          </p:cNvPicPr>
          <p:nvPr/>
        </p:nvPicPr>
        <p:blipFill>
          <a:blip r:embed="rId3"/>
          <a:stretch>
            <a:fillRect/>
          </a:stretch>
        </p:blipFill>
        <p:spPr>
          <a:xfrm>
            <a:off x="291253" y="265318"/>
            <a:ext cx="2213417" cy="819563"/>
          </a:xfrm>
          <a:prstGeom prst="rect">
            <a:avLst/>
          </a:prstGeom>
        </p:spPr>
      </p:pic>
      <p:sp>
        <p:nvSpPr>
          <p:cNvPr id="13" name="文本框 12">
            <a:extLst>
              <a:ext uri="{FF2B5EF4-FFF2-40B4-BE49-F238E27FC236}">
                <a16:creationId xmlns:a16="http://schemas.microsoft.com/office/drawing/2014/main" id="{661CD24E-BCA5-43A8-B0CA-E5A42CC863D1}"/>
              </a:ext>
            </a:extLst>
          </p:cNvPr>
          <p:cNvSpPr txBox="1"/>
          <p:nvPr/>
        </p:nvSpPr>
        <p:spPr>
          <a:xfrm>
            <a:off x="391965" y="6428247"/>
            <a:ext cx="6307666" cy="276999"/>
          </a:xfrm>
          <a:prstGeom prst="rect">
            <a:avLst/>
          </a:prstGeom>
          <a:noFill/>
        </p:spPr>
        <p:txBody>
          <a:bodyPr wrap="square">
            <a:spAutoFit/>
          </a:bodyPr>
          <a:lstStyle/>
          <a:p>
            <a:r>
              <a:rPr lang="en-US" altLang="zh-CN" sz="1200" dirty="0"/>
              <a:t>CN-EPC-0076</a:t>
            </a:r>
            <a:endParaRPr lang="zh-CN" altLang="en-US" sz="1200" dirty="0"/>
          </a:p>
        </p:txBody>
      </p:sp>
    </p:spTree>
    <p:extLst>
      <p:ext uri="{BB962C8B-B14F-4D97-AF65-F5344CB8AC3E}">
        <p14:creationId xmlns:p14="http://schemas.microsoft.com/office/powerpoint/2010/main" val="1115679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灯片编号占位符 2">
            <a:extLst>
              <a:ext uri="{FF2B5EF4-FFF2-40B4-BE49-F238E27FC236}">
                <a16:creationId xmlns:a16="http://schemas.microsoft.com/office/drawing/2014/main" id="{5A3B5729-5694-A647-B38B-9FFB7137ED57}"/>
              </a:ext>
            </a:extLst>
          </p:cNvPr>
          <p:cNvSpPr txBox="1">
            <a:spLocks/>
          </p:cNvSpPr>
          <p:nvPr/>
        </p:nvSpPr>
        <p:spPr>
          <a:xfrm>
            <a:off x="9448799" y="643519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06F94-0D75-4E60-BC28-643360A0A3A8}" type="slidenum">
              <a:rPr lang="zh-CN" altLang="en-US" smtClean="0">
                <a:solidFill>
                  <a:prstClr val="black">
                    <a:tint val="75000"/>
                  </a:prstClr>
                </a:solidFill>
                <a:latin typeface="Microsoft YaHei" panose="020B0503020204020204" pitchFamily="34" charset="-122"/>
                <a:ea typeface="Microsoft YaHei" panose="020B0503020204020204" pitchFamily="34" charset="-122"/>
              </a:rPr>
              <a:pPr/>
              <a:t>10</a:t>
            </a:fld>
            <a:endParaRPr lang="zh-CN" altLang="en-US">
              <a:solidFill>
                <a:prstClr val="black">
                  <a:tint val="75000"/>
                </a:prstClr>
              </a:solidFill>
              <a:latin typeface="Microsoft YaHei" panose="020B0503020204020204" pitchFamily="34" charset="-122"/>
              <a:ea typeface="Microsoft YaHei" panose="020B0503020204020204" pitchFamily="34" charset="-122"/>
            </a:endParaRPr>
          </a:p>
        </p:txBody>
      </p:sp>
      <p:sp>
        <p:nvSpPr>
          <p:cNvPr id="21" name="标题 1">
            <a:extLst>
              <a:ext uri="{FF2B5EF4-FFF2-40B4-BE49-F238E27FC236}">
                <a16:creationId xmlns:a16="http://schemas.microsoft.com/office/drawing/2014/main" id="{E3E1A6C8-2A17-914B-8F42-6EBFEDC20F1F}"/>
              </a:ext>
            </a:extLst>
          </p:cNvPr>
          <p:cNvSpPr>
            <a:spLocks noGrp="1"/>
          </p:cNvSpPr>
          <p:nvPr>
            <p:ph type="title"/>
          </p:nvPr>
        </p:nvSpPr>
        <p:spPr>
          <a:xfrm>
            <a:off x="4525683" y="2416627"/>
            <a:ext cx="7217680" cy="1643747"/>
          </a:xfrm>
        </p:spPr>
        <p:txBody>
          <a:bodyPr>
            <a:noAutofit/>
          </a:bodyPr>
          <a:lstStyle/>
          <a:p>
            <a:r>
              <a:rPr lang="zh-CN" altLang="en-US" sz="5400" dirty="0">
                <a:solidFill>
                  <a:srgbClr val="4F758B"/>
                </a:solidFill>
                <a:latin typeface="Microsoft YaHei" panose="020B0503020204020204" pitchFamily="34" charset="-122"/>
                <a:ea typeface="Microsoft YaHei" panose="020B0503020204020204" pitchFamily="34" charset="-122"/>
                <a:sym typeface="+mn-lt"/>
              </a:rPr>
              <a:t>丙肝院内规范管理</a:t>
            </a:r>
            <a:br>
              <a:rPr lang="en-US" altLang="zh-CN" sz="5400" dirty="0">
                <a:solidFill>
                  <a:srgbClr val="4F758B"/>
                </a:solidFill>
                <a:latin typeface="Microsoft YaHei" panose="020B0503020204020204" pitchFamily="34" charset="-122"/>
                <a:ea typeface="Microsoft YaHei" panose="020B0503020204020204" pitchFamily="34" charset="-122"/>
                <a:sym typeface="+mn-lt"/>
              </a:rPr>
            </a:br>
            <a:r>
              <a:rPr lang="zh-CN" altLang="en-US" sz="5400" dirty="0">
                <a:solidFill>
                  <a:srgbClr val="4F758B"/>
                </a:solidFill>
                <a:latin typeface="Microsoft YaHei" panose="020B0503020204020204" pitchFamily="34" charset="-122"/>
                <a:ea typeface="Microsoft YaHei" panose="020B0503020204020204" pitchFamily="34" charset="-122"/>
                <a:sym typeface="+mn-lt"/>
              </a:rPr>
              <a:t>行政操作流程</a:t>
            </a:r>
            <a:endParaRPr lang="en-US" altLang="zh-CN" sz="5000" dirty="0">
              <a:solidFill>
                <a:srgbClr val="4F758B"/>
              </a:solidFill>
              <a:latin typeface="Microsoft YaHei" panose="020B0503020204020204" pitchFamily="34" charset="-122"/>
              <a:ea typeface="Microsoft YaHei" panose="020B0503020204020204" pitchFamily="34" charset="-122"/>
              <a:cs typeface="+mn-ea"/>
              <a:sym typeface="+mn-lt"/>
            </a:endParaRPr>
          </a:p>
        </p:txBody>
      </p:sp>
      <p:sp>
        <p:nvSpPr>
          <p:cNvPr id="22" name="文本框 21">
            <a:extLst>
              <a:ext uri="{FF2B5EF4-FFF2-40B4-BE49-F238E27FC236}">
                <a16:creationId xmlns:a16="http://schemas.microsoft.com/office/drawing/2014/main" id="{03B3F95F-5DEF-B84F-BF9C-99D9C05A8E27}"/>
              </a:ext>
            </a:extLst>
          </p:cNvPr>
          <p:cNvSpPr txBox="1"/>
          <p:nvPr/>
        </p:nvSpPr>
        <p:spPr>
          <a:xfrm>
            <a:off x="1129863" y="3504567"/>
            <a:ext cx="2515138" cy="1015663"/>
          </a:xfrm>
          <a:prstGeom prst="rect">
            <a:avLst/>
          </a:prstGeom>
          <a:noFill/>
        </p:spPr>
        <p:txBody>
          <a:bodyPr wrap="square" rtlCol="0">
            <a:spAutoFit/>
          </a:bodyPr>
          <a:lstStyle/>
          <a:p>
            <a:pPr algn="ctr"/>
            <a:r>
              <a:rPr lang="en-US" altLang="zh-CN" sz="6000" b="1" i="1" dirty="0">
                <a:solidFill>
                  <a:srgbClr val="4F758B"/>
                </a:solidFill>
                <a:latin typeface="Microsoft YaHei" panose="020B0503020204020204" pitchFamily="34" charset="-122"/>
                <a:ea typeface="Microsoft YaHei" panose="020B0503020204020204" pitchFamily="34" charset="-122"/>
                <a:cs typeface="+mn-ea"/>
                <a:sym typeface="+mn-lt"/>
              </a:rPr>
              <a:t>02</a:t>
            </a:r>
            <a:endParaRPr lang="zh-CN" altLang="en-US" sz="6000" b="1" i="1" dirty="0">
              <a:solidFill>
                <a:srgbClr val="4F758B"/>
              </a:solidFill>
              <a:latin typeface="Microsoft YaHei" panose="020B0503020204020204" pitchFamily="34" charset="-122"/>
              <a:ea typeface="Microsoft YaHei" panose="020B0503020204020204" pitchFamily="34" charset="-122"/>
              <a:cs typeface="+mn-ea"/>
              <a:sym typeface="+mn-lt"/>
            </a:endParaRPr>
          </a:p>
        </p:txBody>
      </p:sp>
      <p:grpSp>
        <p:nvGrpSpPr>
          <p:cNvPr id="23" name="组合 22">
            <a:extLst>
              <a:ext uri="{FF2B5EF4-FFF2-40B4-BE49-F238E27FC236}">
                <a16:creationId xmlns:a16="http://schemas.microsoft.com/office/drawing/2014/main" id="{64252D2A-BADB-9442-844E-A880B7134CBD}"/>
              </a:ext>
            </a:extLst>
          </p:cNvPr>
          <p:cNvGrpSpPr/>
          <p:nvPr/>
        </p:nvGrpSpPr>
        <p:grpSpPr>
          <a:xfrm>
            <a:off x="1003764" y="1860820"/>
            <a:ext cx="3321889" cy="2755361"/>
            <a:chOff x="436399" y="2484595"/>
            <a:chExt cx="3321889" cy="2755361"/>
          </a:xfrm>
        </p:grpSpPr>
        <p:sp>
          <p:nvSpPr>
            <p:cNvPr id="24" name="Freeform 42">
              <a:extLst>
                <a:ext uri="{FF2B5EF4-FFF2-40B4-BE49-F238E27FC236}">
                  <a16:creationId xmlns:a16="http://schemas.microsoft.com/office/drawing/2014/main" id="{22176B20-5078-8B48-8A80-FFF90A58A0A7}"/>
                </a:ext>
              </a:extLst>
            </p:cNvPr>
            <p:cNvSpPr>
              <a:spLocks/>
            </p:cNvSpPr>
            <p:nvPr/>
          </p:nvSpPr>
          <p:spPr bwMode="auto">
            <a:xfrm>
              <a:off x="467006" y="4115087"/>
              <a:ext cx="2706122" cy="1124869"/>
            </a:xfrm>
            <a:custGeom>
              <a:avLst/>
              <a:gdLst>
                <a:gd name="T0" fmla="*/ 1297 w 1297"/>
                <a:gd name="T1" fmla="*/ 0 h 540"/>
                <a:gd name="T2" fmla="*/ 648 w 1297"/>
                <a:gd name="T3" fmla="*/ 540 h 540"/>
                <a:gd name="T4" fmla="*/ 0 w 1297"/>
                <a:gd name="T5" fmla="*/ 7 h 540"/>
              </a:gdLst>
              <a:ahLst/>
              <a:cxnLst>
                <a:cxn ang="0">
                  <a:pos x="T0" y="T1"/>
                </a:cxn>
                <a:cxn ang="0">
                  <a:pos x="T2" y="T3"/>
                </a:cxn>
                <a:cxn ang="0">
                  <a:pos x="T4" y="T5"/>
                </a:cxn>
              </a:cxnLst>
              <a:rect l="0" t="0" r="r" b="b"/>
              <a:pathLst>
                <a:path w="1297" h="540">
                  <a:moveTo>
                    <a:pt x="1297" y="0"/>
                  </a:moveTo>
                  <a:cubicBezTo>
                    <a:pt x="1240" y="307"/>
                    <a:pt x="971" y="540"/>
                    <a:pt x="648" y="540"/>
                  </a:cubicBezTo>
                  <a:cubicBezTo>
                    <a:pt x="327" y="540"/>
                    <a:pt x="59" y="311"/>
                    <a:pt x="0" y="7"/>
                  </a:cubicBezTo>
                </a:path>
              </a:pathLst>
            </a:custGeom>
            <a:noFill/>
            <a:ln w="38100" cap="rnd">
              <a:solidFill>
                <a:srgbClr val="4F758B"/>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25" name="Freeform 44">
              <a:extLst>
                <a:ext uri="{FF2B5EF4-FFF2-40B4-BE49-F238E27FC236}">
                  <a16:creationId xmlns:a16="http://schemas.microsoft.com/office/drawing/2014/main" id="{543C94DB-5B5D-DA48-B5C7-75D1671A077E}"/>
                </a:ext>
              </a:extLst>
            </p:cNvPr>
            <p:cNvSpPr>
              <a:spLocks/>
            </p:cNvSpPr>
            <p:nvPr/>
          </p:nvSpPr>
          <p:spPr bwMode="auto">
            <a:xfrm>
              <a:off x="2627738" y="3467436"/>
              <a:ext cx="1130550" cy="810510"/>
            </a:xfrm>
            <a:custGeom>
              <a:avLst/>
              <a:gdLst>
                <a:gd name="T0" fmla="*/ 0 w 597"/>
                <a:gd name="T1" fmla="*/ 349 h 428"/>
                <a:gd name="T2" fmla="*/ 386 w 597"/>
                <a:gd name="T3" fmla="*/ 349 h 428"/>
                <a:gd name="T4" fmla="*/ 386 w 597"/>
                <a:gd name="T5" fmla="*/ 428 h 428"/>
                <a:gd name="T6" fmla="*/ 597 w 597"/>
                <a:gd name="T7" fmla="*/ 217 h 428"/>
                <a:gd name="T8" fmla="*/ 384 w 597"/>
                <a:gd name="T9" fmla="*/ 0 h 428"/>
                <a:gd name="T10" fmla="*/ 384 w 597"/>
                <a:gd name="T11" fmla="*/ 93 h 428"/>
                <a:gd name="T12" fmla="*/ 219 w 597"/>
                <a:gd name="T13" fmla="*/ 93 h 428"/>
                <a:gd name="T14" fmla="*/ 0 w 597"/>
                <a:gd name="T15" fmla="*/ 349 h 4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 h="428">
                  <a:moveTo>
                    <a:pt x="0" y="349"/>
                  </a:moveTo>
                  <a:lnTo>
                    <a:pt x="386" y="349"/>
                  </a:lnTo>
                  <a:lnTo>
                    <a:pt x="386" y="428"/>
                  </a:lnTo>
                  <a:lnTo>
                    <a:pt x="597" y="217"/>
                  </a:lnTo>
                  <a:lnTo>
                    <a:pt x="384" y="0"/>
                  </a:lnTo>
                  <a:lnTo>
                    <a:pt x="384" y="93"/>
                  </a:lnTo>
                  <a:lnTo>
                    <a:pt x="219" y="93"/>
                  </a:lnTo>
                  <a:lnTo>
                    <a:pt x="0" y="349"/>
                  </a:lnTo>
                  <a:close/>
                </a:path>
              </a:pathLst>
            </a:custGeom>
            <a:solidFill>
              <a:srgbClr val="C0D1DA"/>
            </a:solidFill>
            <a:ln>
              <a:solidFill>
                <a:srgbClr val="4F758B"/>
              </a:solidFill>
            </a:ln>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26" name="Freeform 41">
              <a:extLst>
                <a:ext uri="{FF2B5EF4-FFF2-40B4-BE49-F238E27FC236}">
                  <a16:creationId xmlns:a16="http://schemas.microsoft.com/office/drawing/2014/main" id="{0620C577-DDAA-AA46-A56F-5232DED84CC5}"/>
                </a:ext>
              </a:extLst>
            </p:cNvPr>
            <p:cNvSpPr>
              <a:spLocks/>
            </p:cNvSpPr>
            <p:nvPr/>
          </p:nvSpPr>
          <p:spPr bwMode="auto">
            <a:xfrm>
              <a:off x="436399" y="2484595"/>
              <a:ext cx="2739137" cy="1643747"/>
            </a:xfrm>
            <a:custGeom>
              <a:avLst/>
              <a:gdLst>
                <a:gd name="T0" fmla="*/ 13 w 1313"/>
                <a:gd name="T1" fmla="*/ 788 h 788"/>
                <a:gd name="T2" fmla="*/ 0 w 1313"/>
                <a:gd name="T3" fmla="*/ 660 h 788"/>
                <a:gd name="T4" fmla="*/ 661 w 1313"/>
                <a:gd name="T5" fmla="*/ 0 h 788"/>
                <a:gd name="T6" fmla="*/ 1313 w 1313"/>
                <a:gd name="T7" fmla="*/ 557 h 788"/>
                <a:gd name="connsiteX0" fmla="*/ 102 w 10003"/>
                <a:gd name="connsiteY0" fmla="*/ 10000 h 10000"/>
                <a:gd name="connsiteX1" fmla="*/ 3 w 10003"/>
                <a:gd name="connsiteY1" fmla="*/ 8376 h 10000"/>
                <a:gd name="connsiteX2" fmla="*/ 5037 w 10003"/>
                <a:gd name="connsiteY2" fmla="*/ 0 h 10000"/>
                <a:gd name="connsiteX3" fmla="*/ 10003 w 10003"/>
                <a:gd name="connsiteY3" fmla="*/ 7069 h 10000"/>
              </a:gdLst>
              <a:ahLst/>
              <a:cxnLst>
                <a:cxn ang="0">
                  <a:pos x="connsiteX0" y="connsiteY0"/>
                </a:cxn>
                <a:cxn ang="0">
                  <a:pos x="connsiteX1" y="connsiteY1"/>
                </a:cxn>
                <a:cxn ang="0">
                  <a:pos x="connsiteX2" y="connsiteY2"/>
                </a:cxn>
                <a:cxn ang="0">
                  <a:pos x="connsiteX3" y="connsiteY3"/>
                </a:cxn>
              </a:cxnLst>
              <a:rect l="l" t="t" r="r" b="b"/>
              <a:pathLst>
                <a:path w="10003" h="10000">
                  <a:moveTo>
                    <a:pt x="102" y="10000"/>
                  </a:moveTo>
                  <a:cubicBezTo>
                    <a:pt x="41" y="9480"/>
                    <a:pt x="15" y="8894"/>
                    <a:pt x="3" y="8376"/>
                  </a:cubicBezTo>
                  <a:cubicBezTo>
                    <a:pt x="-104" y="3757"/>
                    <a:pt x="2257" y="0"/>
                    <a:pt x="5037" y="0"/>
                  </a:cubicBezTo>
                  <a:cubicBezTo>
                    <a:pt x="7543" y="0"/>
                    <a:pt x="9622" y="3058"/>
                    <a:pt x="10003" y="7069"/>
                  </a:cubicBezTo>
                </a:path>
              </a:pathLst>
            </a:custGeom>
            <a:noFill/>
            <a:ln w="38100"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27" name="Freeform 43">
              <a:extLst>
                <a:ext uri="{FF2B5EF4-FFF2-40B4-BE49-F238E27FC236}">
                  <a16:creationId xmlns:a16="http://schemas.microsoft.com/office/drawing/2014/main" id="{BDC151C4-9A27-5C4F-80E4-3F829E27B14B}"/>
                </a:ext>
              </a:extLst>
            </p:cNvPr>
            <p:cNvSpPr>
              <a:spLocks/>
            </p:cNvSpPr>
            <p:nvPr/>
          </p:nvSpPr>
          <p:spPr bwMode="auto">
            <a:xfrm>
              <a:off x="741595" y="3467436"/>
              <a:ext cx="3016692" cy="810510"/>
            </a:xfrm>
            <a:custGeom>
              <a:avLst/>
              <a:gdLst>
                <a:gd name="T0" fmla="*/ 0 w 1593"/>
                <a:gd name="T1" fmla="*/ 349 h 428"/>
                <a:gd name="T2" fmla="*/ 1382 w 1593"/>
                <a:gd name="T3" fmla="*/ 349 h 428"/>
                <a:gd name="T4" fmla="*/ 1382 w 1593"/>
                <a:gd name="T5" fmla="*/ 428 h 428"/>
                <a:gd name="T6" fmla="*/ 1593 w 1593"/>
                <a:gd name="T7" fmla="*/ 217 h 428"/>
                <a:gd name="T8" fmla="*/ 1380 w 1593"/>
                <a:gd name="T9" fmla="*/ 0 h 428"/>
                <a:gd name="T10" fmla="*/ 1380 w 1593"/>
                <a:gd name="T11" fmla="*/ 93 h 428"/>
                <a:gd name="T12" fmla="*/ 1058 w 1593"/>
                <a:gd name="T13" fmla="*/ 93 h 428"/>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 name="connsiteX7" fmla="*/ 6642 w 10000"/>
                <a:gd name="connsiteY7" fmla="*/ 2173 h 10000"/>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8154"/>
                  </a:moveTo>
                  <a:lnTo>
                    <a:pt x="8675" y="8154"/>
                  </a:lnTo>
                  <a:lnTo>
                    <a:pt x="8675" y="10000"/>
                  </a:lnTo>
                  <a:lnTo>
                    <a:pt x="10000" y="5070"/>
                  </a:lnTo>
                  <a:lnTo>
                    <a:pt x="8663" y="0"/>
                  </a:lnTo>
                  <a:lnTo>
                    <a:pt x="8663" y="2173"/>
                  </a:lnTo>
                  <a:lnTo>
                    <a:pt x="7224" y="2168"/>
                  </a:lnTo>
                </a:path>
              </a:pathLst>
            </a:custGeom>
            <a:noFill/>
            <a:ln w="38100"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grpSp>
      <p:sp>
        <p:nvSpPr>
          <p:cNvPr id="28" name="Freeform 44">
            <a:extLst>
              <a:ext uri="{FF2B5EF4-FFF2-40B4-BE49-F238E27FC236}">
                <a16:creationId xmlns:a16="http://schemas.microsoft.com/office/drawing/2014/main" id="{40A7835E-3ED5-814D-8E00-4436ED6EB946}"/>
              </a:ext>
            </a:extLst>
          </p:cNvPr>
          <p:cNvSpPr>
            <a:spLocks noEditPoints="1"/>
          </p:cNvSpPr>
          <p:nvPr/>
        </p:nvSpPr>
        <p:spPr bwMode="auto">
          <a:xfrm>
            <a:off x="1837734" y="2379698"/>
            <a:ext cx="1099395" cy="778739"/>
          </a:xfrm>
          <a:custGeom>
            <a:avLst/>
            <a:gdLst>
              <a:gd name="T0" fmla="*/ 175 w 183"/>
              <a:gd name="T1" fmla="*/ 11 h 129"/>
              <a:gd name="T2" fmla="*/ 92 w 183"/>
              <a:gd name="T3" fmla="*/ 18 h 129"/>
              <a:gd name="T4" fmla="*/ 8 w 183"/>
              <a:gd name="T5" fmla="*/ 9 h 129"/>
              <a:gd name="T6" fmla="*/ 0 w 183"/>
              <a:gd name="T7" fmla="*/ 21 h 129"/>
              <a:gd name="T8" fmla="*/ 180 w 183"/>
              <a:gd name="T9" fmla="*/ 129 h 129"/>
              <a:gd name="T10" fmla="*/ 180 w 183"/>
              <a:gd name="T11" fmla="*/ 18 h 129"/>
              <a:gd name="T12" fmla="*/ 169 w 183"/>
              <a:gd name="T13" fmla="*/ 114 h 129"/>
              <a:gd name="T14" fmla="*/ 94 w 183"/>
              <a:gd name="T15" fmla="*/ 25 h 129"/>
              <a:gd name="T16" fmla="*/ 169 w 183"/>
              <a:gd name="T17" fmla="*/ 12 h 129"/>
              <a:gd name="T18" fmla="*/ 89 w 183"/>
              <a:gd name="T19" fmla="*/ 25 h 129"/>
              <a:gd name="T20" fmla="*/ 48 w 183"/>
              <a:gd name="T21" fmla="*/ 107 h 129"/>
              <a:gd name="T22" fmla="*/ 14 w 183"/>
              <a:gd name="T23" fmla="*/ 11 h 129"/>
              <a:gd name="T24" fmla="*/ 27 w 183"/>
              <a:gd name="T25" fmla="*/ 25 h 129"/>
              <a:gd name="T26" fmla="*/ 78 w 183"/>
              <a:gd name="T27" fmla="*/ 27 h 129"/>
              <a:gd name="T28" fmla="*/ 76 w 183"/>
              <a:gd name="T29" fmla="*/ 45 h 129"/>
              <a:gd name="T30" fmla="*/ 24 w 183"/>
              <a:gd name="T31" fmla="*/ 38 h 129"/>
              <a:gd name="T32" fmla="*/ 78 w 183"/>
              <a:gd name="T33" fmla="*/ 44 h 129"/>
              <a:gd name="T34" fmla="*/ 75 w 183"/>
              <a:gd name="T35" fmla="*/ 58 h 129"/>
              <a:gd name="T36" fmla="*/ 25 w 183"/>
              <a:gd name="T37" fmla="*/ 49 h 129"/>
              <a:gd name="T38" fmla="*/ 76 w 183"/>
              <a:gd name="T39" fmla="*/ 58 h 129"/>
              <a:gd name="T40" fmla="*/ 27 w 183"/>
              <a:gd name="T41" fmla="*/ 67 h 129"/>
              <a:gd name="T42" fmla="*/ 78 w 183"/>
              <a:gd name="T43" fmla="*/ 68 h 129"/>
              <a:gd name="T44" fmla="*/ 76 w 183"/>
              <a:gd name="T45" fmla="*/ 85 h 129"/>
              <a:gd name="T46" fmla="*/ 24 w 183"/>
              <a:gd name="T47" fmla="*/ 80 h 129"/>
              <a:gd name="T48" fmla="*/ 78 w 183"/>
              <a:gd name="T49" fmla="*/ 84 h 129"/>
              <a:gd name="T50" fmla="*/ 75 w 183"/>
              <a:gd name="T51" fmla="*/ 99 h 129"/>
              <a:gd name="T52" fmla="*/ 25 w 183"/>
              <a:gd name="T53" fmla="*/ 91 h 129"/>
              <a:gd name="T54" fmla="*/ 76 w 183"/>
              <a:gd name="T55" fmla="*/ 99 h 129"/>
              <a:gd name="T56" fmla="*/ 105 w 183"/>
              <a:gd name="T57" fmla="*/ 27 h 129"/>
              <a:gd name="T58" fmla="*/ 156 w 183"/>
              <a:gd name="T59" fmla="*/ 25 h 129"/>
              <a:gd name="T60" fmla="*/ 106 w 183"/>
              <a:gd name="T61" fmla="*/ 45 h 129"/>
              <a:gd name="T62" fmla="*/ 157 w 183"/>
              <a:gd name="T63" fmla="*/ 34 h 129"/>
              <a:gd name="T64" fmla="*/ 107 w 183"/>
              <a:gd name="T65" fmla="*/ 45 h 129"/>
              <a:gd name="T66" fmla="*/ 104 w 183"/>
              <a:gd name="T67" fmla="*/ 58 h 129"/>
              <a:gd name="T68" fmla="*/ 159 w 183"/>
              <a:gd name="T69" fmla="*/ 51 h 129"/>
              <a:gd name="T70" fmla="*/ 106 w 183"/>
              <a:gd name="T71" fmla="*/ 59 h 129"/>
              <a:gd name="T72" fmla="*/ 105 w 183"/>
              <a:gd name="T73" fmla="*/ 68 h 129"/>
              <a:gd name="T74" fmla="*/ 156 w 183"/>
              <a:gd name="T75" fmla="*/ 67 h 129"/>
              <a:gd name="T76" fmla="*/ 106 w 183"/>
              <a:gd name="T77" fmla="*/ 86 h 129"/>
              <a:gd name="T78" fmla="*/ 157 w 183"/>
              <a:gd name="T79" fmla="*/ 76 h 129"/>
              <a:gd name="T80" fmla="*/ 107 w 183"/>
              <a:gd name="T81" fmla="*/ 86 h 129"/>
              <a:gd name="T82" fmla="*/ 104 w 183"/>
              <a:gd name="T83" fmla="*/ 98 h 129"/>
              <a:gd name="T84" fmla="*/ 159 w 183"/>
              <a:gd name="T85" fmla="*/ 93 h 129"/>
              <a:gd name="T86" fmla="*/ 106 w 183"/>
              <a:gd name="T87" fmla="*/ 9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29">
                <a:moveTo>
                  <a:pt x="180" y="18"/>
                </a:moveTo>
                <a:cubicBezTo>
                  <a:pt x="175" y="18"/>
                  <a:pt x="175" y="18"/>
                  <a:pt x="175" y="18"/>
                </a:cubicBezTo>
                <a:cubicBezTo>
                  <a:pt x="175" y="11"/>
                  <a:pt x="175" y="11"/>
                  <a:pt x="175" y="11"/>
                </a:cubicBezTo>
                <a:cubicBezTo>
                  <a:pt x="175" y="10"/>
                  <a:pt x="175" y="9"/>
                  <a:pt x="174" y="9"/>
                </a:cubicBezTo>
                <a:cubicBezTo>
                  <a:pt x="167" y="3"/>
                  <a:pt x="156" y="0"/>
                  <a:pt x="142" y="0"/>
                </a:cubicBezTo>
                <a:cubicBezTo>
                  <a:pt x="125" y="0"/>
                  <a:pt x="102" y="6"/>
                  <a:pt x="92" y="18"/>
                </a:cubicBezTo>
                <a:cubicBezTo>
                  <a:pt x="82" y="7"/>
                  <a:pt x="64" y="0"/>
                  <a:pt x="43" y="0"/>
                </a:cubicBezTo>
                <a:cubicBezTo>
                  <a:pt x="31" y="0"/>
                  <a:pt x="20" y="2"/>
                  <a:pt x="10" y="6"/>
                </a:cubicBezTo>
                <a:cubicBezTo>
                  <a:pt x="9" y="7"/>
                  <a:pt x="8" y="8"/>
                  <a:pt x="8" y="9"/>
                </a:cubicBezTo>
                <a:cubicBezTo>
                  <a:pt x="8" y="18"/>
                  <a:pt x="8" y="18"/>
                  <a:pt x="8" y="18"/>
                </a:cubicBezTo>
                <a:cubicBezTo>
                  <a:pt x="3" y="18"/>
                  <a:pt x="3" y="18"/>
                  <a:pt x="3" y="18"/>
                </a:cubicBezTo>
                <a:cubicBezTo>
                  <a:pt x="2" y="18"/>
                  <a:pt x="0" y="19"/>
                  <a:pt x="0" y="21"/>
                </a:cubicBezTo>
                <a:cubicBezTo>
                  <a:pt x="0" y="126"/>
                  <a:pt x="0" y="126"/>
                  <a:pt x="0" y="126"/>
                </a:cubicBezTo>
                <a:cubicBezTo>
                  <a:pt x="0" y="128"/>
                  <a:pt x="2" y="129"/>
                  <a:pt x="3" y="129"/>
                </a:cubicBezTo>
                <a:cubicBezTo>
                  <a:pt x="180" y="129"/>
                  <a:pt x="180" y="129"/>
                  <a:pt x="180" y="129"/>
                </a:cubicBezTo>
                <a:cubicBezTo>
                  <a:pt x="182" y="129"/>
                  <a:pt x="183" y="128"/>
                  <a:pt x="183" y="126"/>
                </a:cubicBezTo>
                <a:cubicBezTo>
                  <a:pt x="183" y="21"/>
                  <a:pt x="183" y="21"/>
                  <a:pt x="183" y="21"/>
                </a:cubicBezTo>
                <a:cubicBezTo>
                  <a:pt x="183" y="19"/>
                  <a:pt x="182" y="18"/>
                  <a:pt x="180" y="18"/>
                </a:cubicBezTo>
                <a:close/>
                <a:moveTo>
                  <a:pt x="169" y="12"/>
                </a:moveTo>
                <a:cubicBezTo>
                  <a:pt x="169" y="18"/>
                  <a:pt x="169" y="18"/>
                  <a:pt x="169" y="18"/>
                </a:cubicBezTo>
                <a:cubicBezTo>
                  <a:pt x="169" y="114"/>
                  <a:pt x="169" y="114"/>
                  <a:pt x="169" y="114"/>
                </a:cubicBezTo>
                <a:cubicBezTo>
                  <a:pt x="160" y="110"/>
                  <a:pt x="147" y="107"/>
                  <a:pt x="134" y="107"/>
                </a:cubicBezTo>
                <a:cubicBezTo>
                  <a:pt x="116" y="107"/>
                  <a:pt x="102" y="112"/>
                  <a:pt x="94" y="119"/>
                </a:cubicBezTo>
                <a:cubicBezTo>
                  <a:pt x="94" y="25"/>
                  <a:pt x="94" y="25"/>
                  <a:pt x="94" y="25"/>
                </a:cubicBezTo>
                <a:cubicBezTo>
                  <a:pt x="94" y="25"/>
                  <a:pt x="94" y="25"/>
                  <a:pt x="94" y="25"/>
                </a:cubicBezTo>
                <a:cubicBezTo>
                  <a:pt x="102" y="13"/>
                  <a:pt x="122" y="6"/>
                  <a:pt x="142" y="6"/>
                </a:cubicBezTo>
                <a:cubicBezTo>
                  <a:pt x="154" y="6"/>
                  <a:pt x="163" y="8"/>
                  <a:pt x="169" y="12"/>
                </a:cubicBezTo>
                <a:close/>
                <a:moveTo>
                  <a:pt x="14" y="11"/>
                </a:moveTo>
                <a:cubicBezTo>
                  <a:pt x="23" y="8"/>
                  <a:pt x="33" y="6"/>
                  <a:pt x="43" y="6"/>
                </a:cubicBezTo>
                <a:cubicBezTo>
                  <a:pt x="61" y="6"/>
                  <a:pt x="81" y="12"/>
                  <a:pt x="89" y="25"/>
                </a:cubicBezTo>
                <a:cubicBezTo>
                  <a:pt x="89" y="25"/>
                  <a:pt x="89" y="25"/>
                  <a:pt x="89" y="25"/>
                </a:cubicBezTo>
                <a:cubicBezTo>
                  <a:pt x="89" y="119"/>
                  <a:pt x="89" y="119"/>
                  <a:pt x="89" y="119"/>
                </a:cubicBezTo>
                <a:cubicBezTo>
                  <a:pt x="80" y="112"/>
                  <a:pt x="66" y="107"/>
                  <a:pt x="48" y="107"/>
                </a:cubicBezTo>
                <a:cubicBezTo>
                  <a:pt x="35" y="107"/>
                  <a:pt x="23" y="109"/>
                  <a:pt x="14" y="113"/>
                </a:cubicBezTo>
                <a:cubicBezTo>
                  <a:pt x="14" y="18"/>
                  <a:pt x="14" y="18"/>
                  <a:pt x="14" y="18"/>
                </a:cubicBezTo>
                <a:lnTo>
                  <a:pt x="14" y="11"/>
                </a:lnTo>
                <a:close/>
                <a:moveTo>
                  <a:pt x="76" y="31"/>
                </a:moveTo>
                <a:cubicBezTo>
                  <a:pt x="76" y="31"/>
                  <a:pt x="76" y="31"/>
                  <a:pt x="75" y="31"/>
                </a:cubicBezTo>
                <a:cubicBezTo>
                  <a:pt x="70" y="28"/>
                  <a:pt x="49" y="18"/>
                  <a:pt x="27" y="25"/>
                </a:cubicBezTo>
                <a:cubicBezTo>
                  <a:pt x="26" y="26"/>
                  <a:pt x="24" y="25"/>
                  <a:pt x="24" y="24"/>
                </a:cubicBezTo>
                <a:cubicBezTo>
                  <a:pt x="24" y="22"/>
                  <a:pt x="24" y="21"/>
                  <a:pt x="25" y="21"/>
                </a:cubicBezTo>
                <a:cubicBezTo>
                  <a:pt x="42" y="15"/>
                  <a:pt x="61" y="18"/>
                  <a:pt x="78" y="27"/>
                </a:cubicBezTo>
                <a:cubicBezTo>
                  <a:pt x="79" y="28"/>
                  <a:pt x="79" y="29"/>
                  <a:pt x="78" y="30"/>
                </a:cubicBezTo>
                <a:cubicBezTo>
                  <a:pt x="78" y="31"/>
                  <a:pt x="77" y="31"/>
                  <a:pt x="76" y="31"/>
                </a:cubicBezTo>
                <a:close/>
                <a:moveTo>
                  <a:pt x="76" y="45"/>
                </a:moveTo>
                <a:cubicBezTo>
                  <a:pt x="76" y="45"/>
                  <a:pt x="76" y="45"/>
                  <a:pt x="75" y="45"/>
                </a:cubicBezTo>
                <a:cubicBezTo>
                  <a:pt x="70" y="41"/>
                  <a:pt x="50" y="32"/>
                  <a:pt x="27" y="39"/>
                </a:cubicBezTo>
                <a:cubicBezTo>
                  <a:pt x="26" y="40"/>
                  <a:pt x="24" y="39"/>
                  <a:pt x="24" y="38"/>
                </a:cubicBezTo>
                <a:cubicBezTo>
                  <a:pt x="24" y="36"/>
                  <a:pt x="24" y="35"/>
                  <a:pt x="25" y="35"/>
                </a:cubicBezTo>
                <a:cubicBezTo>
                  <a:pt x="42" y="29"/>
                  <a:pt x="62" y="31"/>
                  <a:pt x="78" y="41"/>
                </a:cubicBezTo>
                <a:cubicBezTo>
                  <a:pt x="79" y="41"/>
                  <a:pt x="79" y="43"/>
                  <a:pt x="78" y="44"/>
                </a:cubicBezTo>
                <a:cubicBezTo>
                  <a:pt x="78" y="44"/>
                  <a:pt x="77" y="45"/>
                  <a:pt x="76" y="45"/>
                </a:cubicBezTo>
                <a:close/>
                <a:moveTo>
                  <a:pt x="76" y="58"/>
                </a:moveTo>
                <a:cubicBezTo>
                  <a:pt x="76" y="58"/>
                  <a:pt x="76" y="58"/>
                  <a:pt x="75" y="58"/>
                </a:cubicBezTo>
                <a:cubicBezTo>
                  <a:pt x="70" y="55"/>
                  <a:pt x="50" y="46"/>
                  <a:pt x="27" y="53"/>
                </a:cubicBezTo>
                <a:cubicBezTo>
                  <a:pt x="26" y="54"/>
                  <a:pt x="24" y="53"/>
                  <a:pt x="24" y="52"/>
                </a:cubicBezTo>
                <a:cubicBezTo>
                  <a:pt x="24" y="50"/>
                  <a:pt x="24" y="49"/>
                  <a:pt x="25" y="49"/>
                </a:cubicBezTo>
                <a:cubicBezTo>
                  <a:pt x="42" y="43"/>
                  <a:pt x="62" y="45"/>
                  <a:pt x="78" y="54"/>
                </a:cubicBezTo>
                <a:cubicBezTo>
                  <a:pt x="79" y="55"/>
                  <a:pt x="79" y="56"/>
                  <a:pt x="78" y="57"/>
                </a:cubicBezTo>
                <a:cubicBezTo>
                  <a:pt x="78" y="58"/>
                  <a:pt x="77" y="58"/>
                  <a:pt x="76" y="58"/>
                </a:cubicBezTo>
                <a:close/>
                <a:moveTo>
                  <a:pt x="76" y="72"/>
                </a:moveTo>
                <a:cubicBezTo>
                  <a:pt x="76" y="72"/>
                  <a:pt x="76" y="72"/>
                  <a:pt x="75" y="72"/>
                </a:cubicBezTo>
                <a:cubicBezTo>
                  <a:pt x="64" y="65"/>
                  <a:pt x="46" y="61"/>
                  <a:pt x="27" y="67"/>
                </a:cubicBezTo>
                <a:cubicBezTo>
                  <a:pt x="26" y="68"/>
                  <a:pt x="24" y="67"/>
                  <a:pt x="24" y="66"/>
                </a:cubicBezTo>
                <a:cubicBezTo>
                  <a:pt x="24" y="64"/>
                  <a:pt x="24" y="63"/>
                  <a:pt x="25" y="63"/>
                </a:cubicBezTo>
                <a:cubicBezTo>
                  <a:pt x="43" y="57"/>
                  <a:pt x="62" y="59"/>
                  <a:pt x="78" y="68"/>
                </a:cubicBezTo>
                <a:cubicBezTo>
                  <a:pt x="79" y="68"/>
                  <a:pt x="79" y="70"/>
                  <a:pt x="78" y="71"/>
                </a:cubicBezTo>
                <a:cubicBezTo>
                  <a:pt x="78" y="72"/>
                  <a:pt x="77" y="72"/>
                  <a:pt x="76" y="72"/>
                </a:cubicBezTo>
                <a:close/>
                <a:moveTo>
                  <a:pt x="76" y="85"/>
                </a:moveTo>
                <a:cubicBezTo>
                  <a:pt x="76" y="85"/>
                  <a:pt x="76" y="85"/>
                  <a:pt x="75" y="85"/>
                </a:cubicBezTo>
                <a:cubicBezTo>
                  <a:pt x="65" y="79"/>
                  <a:pt x="46" y="75"/>
                  <a:pt x="27" y="81"/>
                </a:cubicBezTo>
                <a:cubicBezTo>
                  <a:pt x="26" y="82"/>
                  <a:pt x="24" y="81"/>
                  <a:pt x="24" y="80"/>
                </a:cubicBezTo>
                <a:cubicBezTo>
                  <a:pt x="24" y="78"/>
                  <a:pt x="24" y="77"/>
                  <a:pt x="25" y="77"/>
                </a:cubicBezTo>
                <a:cubicBezTo>
                  <a:pt x="46" y="70"/>
                  <a:pt x="66" y="75"/>
                  <a:pt x="78" y="81"/>
                </a:cubicBezTo>
                <a:cubicBezTo>
                  <a:pt x="79" y="82"/>
                  <a:pt x="79" y="83"/>
                  <a:pt x="78" y="84"/>
                </a:cubicBezTo>
                <a:cubicBezTo>
                  <a:pt x="78" y="85"/>
                  <a:pt x="77" y="85"/>
                  <a:pt x="76" y="85"/>
                </a:cubicBezTo>
                <a:close/>
                <a:moveTo>
                  <a:pt x="76" y="99"/>
                </a:moveTo>
                <a:cubicBezTo>
                  <a:pt x="76" y="99"/>
                  <a:pt x="76" y="99"/>
                  <a:pt x="75" y="99"/>
                </a:cubicBezTo>
                <a:cubicBezTo>
                  <a:pt x="65" y="93"/>
                  <a:pt x="47" y="89"/>
                  <a:pt x="27" y="95"/>
                </a:cubicBezTo>
                <a:cubicBezTo>
                  <a:pt x="26" y="95"/>
                  <a:pt x="24" y="95"/>
                  <a:pt x="24" y="94"/>
                </a:cubicBezTo>
                <a:cubicBezTo>
                  <a:pt x="24" y="92"/>
                  <a:pt x="24" y="91"/>
                  <a:pt x="25" y="91"/>
                </a:cubicBezTo>
                <a:cubicBezTo>
                  <a:pt x="43" y="85"/>
                  <a:pt x="63" y="86"/>
                  <a:pt x="78" y="95"/>
                </a:cubicBezTo>
                <a:cubicBezTo>
                  <a:pt x="79" y="95"/>
                  <a:pt x="79" y="97"/>
                  <a:pt x="78" y="98"/>
                </a:cubicBezTo>
                <a:cubicBezTo>
                  <a:pt x="78" y="99"/>
                  <a:pt x="77" y="99"/>
                  <a:pt x="76" y="99"/>
                </a:cubicBezTo>
                <a:close/>
                <a:moveTo>
                  <a:pt x="106" y="32"/>
                </a:moveTo>
                <a:cubicBezTo>
                  <a:pt x="105" y="32"/>
                  <a:pt x="105" y="31"/>
                  <a:pt x="104" y="31"/>
                </a:cubicBezTo>
                <a:cubicBezTo>
                  <a:pt x="103" y="30"/>
                  <a:pt x="104" y="28"/>
                  <a:pt x="105" y="27"/>
                </a:cubicBezTo>
                <a:cubicBezTo>
                  <a:pt x="121" y="18"/>
                  <a:pt x="141" y="15"/>
                  <a:pt x="157" y="20"/>
                </a:cubicBezTo>
                <a:cubicBezTo>
                  <a:pt x="158" y="21"/>
                  <a:pt x="159" y="22"/>
                  <a:pt x="159" y="23"/>
                </a:cubicBezTo>
                <a:cubicBezTo>
                  <a:pt x="158" y="24"/>
                  <a:pt x="157" y="25"/>
                  <a:pt x="156" y="25"/>
                </a:cubicBezTo>
                <a:cubicBezTo>
                  <a:pt x="133" y="18"/>
                  <a:pt x="113" y="28"/>
                  <a:pt x="107" y="31"/>
                </a:cubicBezTo>
                <a:cubicBezTo>
                  <a:pt x="107" y="32"/>
                  <a:pt x="106" y="32"/>
                  <a:pt x="106" y="32"/>
                </a:cubicBezTo>
                <a:close/>
                <a:moveTo>
                  <a:pt x="106" y="45"/>
                </a:moveTo>
                <a:cubicBezTo>
                  <a:pt x="105" y="45"/>
                  <a:pt x="105" y="45"/>
                  <a:pt x="104" y="44"/>
                </a:cubicBezTo>
                <a:cubicBezTo>
                  <a:pt x="103" y="43"/>
                  <a:pt x="104" y="42"/>
                  <a:pt x="105" y="41"/>
                </a:cubicBezTo>
                <a:cubicBezTo>
                  <a:pt x="121" y="32"/>
                  <a:pt x="140" y="29"/>
                  <a:pt x="157" y="34"/>
                </a:cubicBezTo>
                <a:cubicBezTo>
                  <a:pt x="158" y="35"/>
                  <a:pt x="159" y="36"/>
                  <a:pt x="159" y="37"/>
                </a:cubicBezTo>
                <a:cubicBezTo>
                  <a:pt x="158" y="38"/>
                  <a:pt x="157" y="39"/>
                  <a:pt x="156" y="39"/>
                </a:cubicBezTo>
                <a:cubicBezTo>
                  <a:pt x="133" y="32"/>
                  <a:pt x="113" y="42"/>
                  <a:pt x="107" y="45"/>
                </a:cubicBezTo>
                <a:cubicBezTo>
                  <a:pt x="107" y="45"/>
                  <a:pt x="106" y="45"/>
                  <a:pt x="106" y="45"/>
                </a:cubicBezTo>
                <a:close/>
                <a:moveTo>
                  <a:pt x="106" y="59"/>
                </a:moveTo>
                <a:cubicBezTo>
                  <a:pt x="105" y="59"/>
                  <a:pt x="105" y="58"/>
                  <a:pt x="104" y="58"/>
                </a:cubicBezTo>
                <a:cubicBezTo>
                  <a:pt x="103" y="57"/>
                  <a:pt x="104" y="55"/>
                  <a:pt x="105" y="54"/>
                </a:cubicBezTo>
                <a:cubicBezTo>
                  <a:pt x="120" y="45"/>
                  <a:pt x="140" y="43"/>
                  <a:pt x="157" y="48"/>
                </a:cubicBezTo>
                <a:cubicBezTo>
                  <a:pt x="158" y="49"/>
                  <a:pt x="159" y="50"/>
                  <a:pt x="159" y="51"/>
                </a:cubicBezTo>
                <a:cubicBezTo>
                  <a:pt x="158" y="52"/>
                  <a:pt x="157" y="53"/>
                  <a:pt x="156" y="53"/>
                </a:cubicBezTo>
                <a:cubicBezTo>
                  <a:pt x="132" y="45"/>
                  <a:pt x="113" y="55"/>
                  <a:pt x="107" y="59"/>
                </a:cubicBezTo>
                <a:cubicBezTo>
                  <a:pt x="107" y="59"/>
                  <a:pt x="106" y="59"/>
                  <a:pt x="106" y="59"/>
                </a:cubicBezTo>
                <a:close/>
                <a:moveTo>
                  <a:pt x="106" y="72"/>
                </a:moveTo>
                <a:cubicBezTo>
                  <a:pt x="105" y="72"/>
                  <a:pt x="105" y="72"/>
                  <a:pt x="104" y="71"/>
                </a:cubicBezTo>
                <a:cubicBezTo>
                  <a:pt x="103" y="70"/>
                  <a:pt x="104" y="69"/>
                  <a:pt x="105" y="68"/>
                </a:cubicBezTo>
                <a:cubicBezTo>
                  <a:pt x="117" y="61"/>
                  <a:pt x="136" y="56"/>
                  <a:pt x="157" y="62"/>
                </a:cubicBezTo>
                <a:cubicBezTo>
                  <a:pt x="158" y="63"/>
                  <a:pt x="159" y="64"/>
                  <a:pt x="159" y="65"/>
                </a:cubicBezTo>
                <a:cubicBezTo>
                  <a:pt x="158" y="66"/>
                  <a:pt x="157" y="67"/>
                  <a:pt x="156" y="67"/>
                </a:cubicBezTo>
                <a:cubicBezTo>
                  <a:pt x="137" y="61"/>
                  <a:pt x="118" y="66"/>
                  <a:pt x="107" y="72"/>
                </a:cubicBezTo>
                <a:cubicBezTo>
                  <a:pt x="107" y="72"/>
                  <a:pt x="106" y="72"/>
                  <a:pt x="106" y="72"/>
                </a:cubicBezTo>
                <a:close/>
                <a:moveTo>
                  <a:pt x="106" y="86"/>
                </a:moveTo>
                <a:cubicBezTo>
                  <a:pt x="105" y="86"/>
                  <a:pt x="105" y="85"/>
                  <a:pt x="104" y="85"/>
                </a:cubicBezTo>
                <a:cubicBezTo>
                  <a:pt x="103" y="84"/>
                  <a:pt x="104" y="82"/>
                  <a:pt x="105" y="82"/>
                </a:cubicBezTo>
                <a:cubicBezTo>
                  <a:pt x="116" y="75"/>
                  <a:pt x="136" y="70"/>
                  <a:pt x="157" y="76"/>
                </a:cubicBezTo>
                <a:cubicBezTo>
                  <a:pt x="158" y="76"/>
                  <a:pt x="159" y="78"/>
                  <a:pt x="159" y="79"/>
                </a:cubicBezTo>
                <a:cubicBezTo>
                  <a:pt x="158" y="80"/>
                  <a:pt x="157" y="81"/>
                  <a:pt x="156" y="81"/>
                </a:cubicBezTo>
                <a:cubicBezTo>
                  <a:pt x="136" y="75"/>
                  <a:pt x="118" y="79"/>
                  <a:pt x="107" y="86"/>
                </a:cubicBezTo>
                <a:cubicBezTo>
                  <a:pt x="107" y="86"/>
                  <a:pt x="106" y="86"/>
                  <a:pt x="106" y="86"/>
                </a:cubicBezTo>
                <a:close/>
                <a:moveTo>
                  <a:pt x="106" y="99"/>
                </a:moveTo>
                <a:cubicBezTo>
                  <a:pt x="105" y="99"/>
                  <a:pt x="105" y="99"/>
                  <a:pt x="104" y="98"/>
                </a:cubicBezTo>
                <a:cubicBezTo>
                  <a:pt x="103" y="97"/>
                  <a:pt x="104" y="96"/>
                  <a:pt x="105" y="95"/>
                </a:cubicBezTo>
                <a:cubicBezTo>
                  <a:pt x="119" y="87"/>
                  <a:pt x="139" y="85"/>
                  <a:pt x="157" y="90"/>
                </a:cubicBezTo>
                <a:cubicBezTo>
                  <a:pt x="158" y="90"/>
                  <a:pt x="159" y="92"/>
                  <a:pt x="159" y="93"/>
                </a:cubicBezTo>
                <a:cubicBezTo>
                  <a:pt x="158" y="94"/>
                  <a:pt x="157" y="95"/>
                  <a:pt x="156" y="95"/>
                </a:cubicBezTo>
                <a:cubicBezTo>
                  <a:pt x="136" y="89"/>
                  <a:pt x="118" y="93"/>
                  <a:pt x="107" y="99"/>
                </a:cubicBezTo>
                <a:cubicBezTo>
                  <a:pt x="107" y="99"/>
                  <a:pt x="106" y="99"/>
                  <a:pt x="106" y="99"/>
                </a:cubicBezTo>
                <a:close/>
              </a:path>
            </a:pathLst>
          </a:custGeom>
          <a:solidFill>
            <a:srgbClr val="4F758B"/>
          </a:solidFill>
          <a:ln>
            <a:noFill/>
          </a:ln>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Tree>
    <p:extLst>
      <p:ext uri="{BB962C8B-B14F-4D97-AF65-F5344CB8AC3E}">
        <p14:creationId xmlns:p14="http://schemas.microsoft.com/office/powerpoint/2010/main" val="77587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3">
            <a:extLst>
              <a:ext uri="{FF2B5EF4-FFF2-40B4-BE49-F238E27FC236}">
                <a16:creationId xmlns:a16="http://schemas.microsoft.com/office/drawing/2014/main" id="{61DDB8D0-B5FD-F14D-810B-0501C921D182}"/>
              </a:ext>
            </a:extLst>
          </p:cNvPr>
          <p:cNvSpPr/>
          <p:nvPr/>
        </p:nvSpPr>
        <p:spPr>
          <a:xfrm flipH="1">
            <a:off x="6595441" y="2554999"/>
            <a:ext cx="4708022" cy="1342160"/>
          </a:xfrm>
          <a:prstGeom prst="roundRect">
            <a:avLst>
              <a:gd name="adj" fmla="val 0"/>
            </a:avLst>
          </a:prstGeom>
          <a:gradFill>
            <a:gsLst>
              <a:gs pos="0">
                <a:srgbClr val="077296">
                  <a:alpha val="0"/>
                </a:srgbClr>
              </a:gs>
              <a:gs pos="100000">
                <a:srgbClr val="077296">
                  <a:alpha val="1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4" name="圆角矩形 3">
            <a:extLst>
              <a:ext uri="{FF2B5EF4-FFF2-40B4-BE49-F238E27FC236}">
                <a16:creationId xmlns:a16="http://schemas.microsoft.com/office/drawing/2014/main" id="{F7839644-3DB3-CA4D-99E5-9141BFAC2CC6}"/>
              </a:ext>
            </a:extLst>
          </p:cNvPr>
          <p:cNvSpPr/>
          <p:nvPr/>
        </p:nvSpPr>
        <p:spPr>
          <a:xfrm>
            <a:off x="1103294" y="1260912"/>
            <a:ext cx="3102874" cy="1165336"/>
          </a:xfrm>
          <a:prstGeom prst="roundRect">
            <a:avLst>
              <a:gd name="adj" fmla="val 0"/>
            </a:avLst>
          </a:prstGeom>
          <a:gradFill>
            <a:gsLst>
              <a:gs pos="0">
                <a:srgbClr val="077296">
                  <a:alpha val="0"/>
                </a:srgbClr>
              </a:gs>
              <a:gs pos="100000">
                <a:srgbClr val="077296">
                  <a:alpha val="1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5" name="下箭头 4">
            <a:extLst>
              <a:ext uri="{FF2B5EF4-FFF2-40B4-BE49-F238E27FC236}">
                <a16:creationId xmlns:a16="http://schemas.microsoft.com/office/drawing/2014/main" id="{8B5FF3D6-ABE4-184C-98B2-7958D5CA3280}"/>
              </a:ext>
            </a:extLst>
          </p:cNvPr>
          <p:cNvSpPr/>
          <p:nvPr/>
        </p:nvSpPr>
        <p:spPr>
          <a:xfrm>
            <a:off x="4703215" y="2177671"/>
            <a:ext cx="346911" cy="722072"/>
          </a:xfrm>
          <a:prstGeom prst="downArrow">
            <a:avLst>
              <a:gd name="adj1" fmla="val 50000"/>
              <a:gd name="adj2" fmla="val 89812"/>
            </a:avLst>
          </a:prstGeom>
          <a:gradFill>
            <a:gsLst>
              <a:gs pos="0">
                <a:schemeClr val="accent1">
                  <a:lumMod val="5000"/>
                  <a:lumOff val="95000"/>
                </a:schemeClr>
              </a:gs>
              <a:gs pos="100000">
                <a:srgbClr val="07729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7" name="圆角矩形 6">
            <a:extLst>
              <a:ext uri="{FF2B5EF4-FFF2-40B4-BE49-F238E27FC236}">
                <a16:creationId xmlns:a16="http://schemas.microsoft.com/office/drawing/2014/main" id="{DB8255FA-DD69-EA4E-BE0E-2EE175879FF0}"/>
              </a:ext>
            </a:extLst>
          </p:cNvPr>
          <p:cNvSpPr/>
          <p:nvPr/>
        </p:nvSpPr>
        <p:spPr>
          <a:xfrm>
            <a:off x="3767960" y="1517244"/>
            <a:ext cx="2217420" cy="652673"/>
          </a:xfrm>
          <a:prstGeom prst="roundRect">
            <a:avLst>
              <a:gd name="adj" fmla="val 50000"/>
            </a:avLst>
          </a:prstGeom>
          <a:solidFill>
            <a:srgbClr val="4F758B"/>
          </a:solidFill>
          <a:ln w="15875">
            <a:solidFill>
              <a:srgbClr val="35C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icrosoft YaHei" panose="020B0503020204020204" pitchFamily="34" charset="-122"/>
                <a:ea typeface="Microsoft YaHei" panose="020B0503020204020204" pitchFamily="34" charset="-122"/>
                <a:cs typeface="+mn-ea"/>
                <a:sym typeface="+mn-lt"/>
              </a:rPr>
              <a:t>总负责人</a:t>
            </a:r>
          </a:p>
        </p:txBody>
      </p:sp>
      <p:sp>
        <p:nvSpPr>
          <p:cNvPr id="8" name="文本框 7">
            <a:extLst>
              <a:ext uri="{FF2B5EF4-FFF2-40B4-BE49-F238E27FC236}">
                <a16:creationId xmlns:a16="http://schemas.microsoft.com/office/drawing/2014/main" id="{434C66A6-B2BB-7441-A021-5E9671B74EBB}"/>
              </a:ext>
            </a:extLst>
          </p:cNvPr>
          <p:cNvSpPr txBox="1"/>
          <p:nvPr/>
        </p:nvSpPr>
        <p:spPr>
          <a:xfrm>
            <a:off x="1360924" y="1366527"/>
            <a:ext cx="2481352" cy="954107"/>
          </a:xfrm>
          <a:prstGeom prst="rect">
            <a:avLst/>
          </a:prstGeom>
          <a:noFill/>
        </p:spPr>
        <p:txBody>
          <a:bodyPr wrap="square" rtlCol="0">
            <a:spAutoFit/>
          </a:bodyPr>
          <a:lstStyle/>
          <a:p>
            <a:r>
              <a:rPr lang="zh-CN" altLang="en-US" sz="1400" dirty="0">
                <a:solidFill>
                  <a:srgbClr val="44546A"/>
                </a:solidFill>
                <a:latin typeface="Microsoft YaHei" panose="020B0503020204020204" pitchFamily="34" charset="-122"/>
                <a:ea typeface="Microsoft YaHei" panose="020B0503020204020204" pitchFamily="34" charset="-122"/>
                <a:cs typeface="+mn-ea"/>
                <a:sym typeface="+mn-lt"/>
              </a:rPr>
              <a:t>全面统筹、管理、协调</a:t>
            </a:r>
            <a:r>
              <a:rPr lang="en-US" altLang="zh-CN" sz="1400" dirty="0">
                <a:solidFill>
                  <a:srgbClr val="44546A"/>
                </a:solidFill>
                <a:latin typeface="Microsoft YaHei" panose="020B0503020204020204" pitchFamily="34" charset="-122"/>
                <a:ea typeface="Microsoft YaHei" panose="020B0503020204020204" pitchFamily="34" charset="-122"/>
                <a:cs typeface="+mn-ea"/>
                <a:sym typeface="+mn-lt"/>
              </a:rPr>
              <a:t>《</a:t>
            </a:r>
            <a:r>
              <a:rPr lang="zh-CN" altLang="en-US" sz="1400" dirty="0">
                <a:solidFill>
                  <a:srgbClr val="44546A"/>
                </a:solidFill>
                <a:latin typeface="Microsoft YaHei" panose="020B0503020204020204" pitchFamily="34" charset="-122"/>
                <a:ea typeface="Microsoft YaHei" panose="020B0503020204020204" pitchFamily="34" charset="-122"/>
                <a:cs typeface="+mn-ea"/>
                <a:sym typeface="+mn-lt"/>
              </a:rPr>
              <a:t>丙型病毒性肝炎院内筛查管理流程</a:t>
            </a:r>
            <a:r>
              <a:rPr lang="en-US" altLang="zh-CN" sz="1400" dirty="0">
                <a:solidFill>
                  <a:srgbClr val="44546A"/>
                </a:solidFill>
                <a:latin typeface="Microsoft YaHei" panose="020B0503020204020204" pitchFamily="34" charset="-122"/>
                <a:ea typeface="Microsoft YaHei" panose="020B0503020204020204" pitchFamily="34" charset="-122"/>
                <a:cs typeface="+mn-ea"/>
                <a:sym typeface="+mn-lt"/>
              </a:rPr>
              <a:t>》</a:t>
            </a:r>
            <a:r>
              <a:rPr lang="zh-CN" altLang="en-US" sz="1400" dirty="0">
                <a:solidFill>
                  <a:srgbClr val="44546A"/>
                </a:solidFill>
                <a:latin typeface="Microsoft YaHei" panose="020B0503020204020204" pitchFamily="34" charset="-122"/>
                <a:ea typeface="Microsoft YaHei" panose="020B0503020204020204" pitchFamily="34" charset="-122"/>
                <a:cs typeface="+mn-ea"/>
                <a:sym typeface="+mn-lt"/>
              </a:rPr>
              <a:t>在医院内的贯彻执行并持续改进</a:t>
            </a:r>
            <a:endParaRPr lang="en-US" altLang="zh-CN" sz="1400"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9" name="文本框 8">
            <a:extLst>
              <a:ext uri="{FF2B5EF4-FFF2-40B4-BE49-F238E27FC236}">
                <a16:creationId xmlns:a16="http://schemas.microsoft.com/office/drawing/2014/main" id="{C5ABD0DB-D79D-264F-B9CC-493882A9D088}"/>
              </a:ext>
            </a:extLst>
          </p:cNvPr>
          <p:cNvSpPr txBox="1"/>
          <p:nvPr/>
        </p:nvSpPr>
        <p:spPr>
          <a:xfrm>
            <a:off x="6696989" y="2656233"/>
            <a:ext cx="4606474" cy="1104148"/>
          </a:xfrm>
          <a:prstGeom prst="rect">
            <a:avLst/>
          </a:prstGeom>
          <a:noFill/>
        </p:spPr>
        <p:txBody>
          <a:bodyPr wrap="square" rtlCol="0">
            <a:spAutoFit/>
          </a:bodyPr>
          <a:lstStyle>
            <a:defPPr>
              <a:defRPr lang="zh-CN"/>
            </a:defPPr>
            <a:lvl1pPr>
              <a:defRPr sz="1400">
                <a:solidFill>
                  <a:srgbClr val="44546A"/>
                </a:solidFill>
                <a:cs typeface="+mn-ea"/>
              </a:defRPr>
            </a:lvl1pPr>
          </a:lstStyle>
          <a:p>
            <a:pPr>
              <a:lnSpc>
                <a:spcPct val="120000"/>
              </a:lnSpc>
            </a:pPr>
            <a:r>
              <a:rPr lang="zh-CN" altLang="en-US" dirty="0">
                <a:latin typeface="Microsoft YaHei" panose="020B0503020204020204" pitchFamily="34" charset="-122"/>
                <a:ea typeface="Microsoft YaHei" panose="020B0503020204020204" pitchFamily="34" charset="-122"/>
                <a:sym typeface="+mn-lt"/>
              </a:rPr>
              <a:t>由</a:t>
            </a:r>
            <a:r>
              <a:rPr lang="zh-CN" altLang="en-US" b="1" dirty="0">
                <a:latin typeface="Microsoft YaHei" panose="020B0503020204020204" pitchFamily="34" charset="-122"/>
                <a:ea typeface="Microsoft YaHei" panose="020B0503020204020204" pitchFamily="34" charset="-122"/>
                <a:sym typeface="+mn-lt"/>
              </a:rPr>
              <a:t>院感科或医务科</a:t>
            </a:r>
            <a:r>
              <a:rPr lang="zh-CN" altLang="en-US" dirty="0">
                <a:latin typeface="Microsoft YaHei" panose="020B0503020204020204" pitchFamily="34" charset="-122"/>
                <a:ea typeface="Microsoft YaHei" panose="020B0503020204020204" pitchFamily="34" charset="-122"/>
                <a:sym typeface="+mn-lt"/>
              </a:rPr>
              <a:t>牵头成立工作组，认真贯彻落实相关法律法规及技术规范、标准，结合本流程明确各部门工作职责并监督实施，协调和解决各环节出现的问题，推动本项目持续进行</a:t>
            </a:r>
            <a:endParaRPr lang="en-US" altLang="zh-CN" dirty="0">
              <a:latin typeface="Microsoft YaHei" panose="020B0503020204020204" pitchFamily="34" charset="-122"/>
              <a:ea typeface="Microsoft YaHei" panose="020B0503020204020204" pitchFamily="34" charset="-122"/>
              <a:sym typeface="+mn-lt"/>
            </a:endParaRPr>
          </a:p>
        </p:txBody>
      </p:sp>
      <p:sp>
        <p:nvSpPr>
          <p:cNvPr id="10" name="圆角矩形 9">
            <a:extLst>
              <a:ext uri="{FF2B5EF4-FFF2-40B4-BE49-F238E27FC236}">
                <a16:creationId xmlns:a16="http://schemas.microsoft.com/office/drawing/2014/main" id="{45AD0B53-EA0C-4643-831A-280FB05B3480}"/>
              </a:ext>
            </a:extLst>
          </p:cNvPr>
          <p:cNvSpPr/>
          <p:nvPr/>
        </p:nvSpPr>
        <p:spPr>
          <a:xfrm>
            <a:off x="5271225" y="4283636"/>
            <a:ext cx="3499856" cy="652673"/>
          </a:xfrm>
          <a:prstGeom prst="roundRect">
            <a:avLst>
              <a:gd name="adj" fmla="val 50000"/>
            </a:avLst>
          </a:prstGeom>
          <a:solidFill>
            <a:schemeClr val="bg1">
              <a:alpha val="50000"/>
            </a:schemeClr>
          </a:solidFill>
          <a:ln w="15875">
            <a:solidFill>
              <a:srgbClr val="4F7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专人督导检查制度</a:t>
            </a:r>
            <a:endPar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endParaRPr>
          </a:p>
          <a:p>
            <a:pPr algn="ctr"/>
            <a:r>
              <a:rPr lang="zh-CN" altLang="en-US" sz="1200" dirty="0">
                <a:solidFill>
                  <a:srgbClr val="44546A"/>
                </a:solidFill>
                <a:latin typeface="Microsoft YaHei" panose="020B0503020204020204" pitchFamily="34" charset="-122"/>
                <a:ea typeface="Microsoft YaHei" panose="020B0503020204020204" pitchFamily="34" charset="-122"/>
                <a:cs typeface="+mn-ea"/>
                <a:sym typeface="+mn-lt"/>
              </a:rPr>
              <a:t>（建议每季度到临床相关科室进行现场抽查）</a:t>
            </a:r>
          </a:p>
        </p:txBody>
      </p:sp>
      <p:sp>
        <p:nvSpPr>
          <p:cNvPr id="11" name="圆角矩形 32">
            <a:extLst>
              <a:ext uri="{FF2B5EF4-FFF2-40B4-BE49-F238E27FC236}">
                <a16:creationId xmlns:a16="http://schemas.microsoft.com/office/drawing/2014/main" id="{BB25A5C6-075C-2944-8753-BCCFB00889F3}"/>
              </a:ext>
            </a:extLst>
          </p:cNvPr>
          <p:cNvSpPr/>
          <p:nvPr/>
        </p:nvSpPr>
        <p:spPr>
          <a:xfrm>
            <a:off x="1009402" y="4283636"/>
            <a:ext cx="3791198" cy="652672"/>
          </a:xfrm>
          <a:prstGeom prst="roundRect">
            <a:avLst>
              <a:gd name="adj" fmla="val 50000"/>
            </a:avLst>
          </a:prstGeom>
          <a:solidFill>
            <a:schemeClr val="bg1">
              <a:alpha val="50000"/>
            </a:schemeClr>
          </a:solidFill>
          <a:ln w="15875">
            <a:solidFill>
              <a:srgbClr val="4F7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对丙型肝炎检测、诊断、治疗流程的管理和质量控制</a:t>
            </a:r>
          </a:p>
        </p:txBody>
      </p:sp>
      <p:sp>
        <p:nvSpPr>
          <p:cNvPr id="12" name="圆角矩形 32">
            <a:extLst>
              <a:ext uri="{FF2B5EF4-FFF2-40B4-BE49-F238E27FC236}">
                <a16:creationId xmlns:a16="http://schemas.microsoft.com/office/drawing/2014/main" id="{24183F20-3B9D-0949-B9DC-550C44A8A79C}"/>
              </a:ext>
            </a:extLst>
          </p:cNvPr>
          <p:cNvSpPr/>
          <p:nvPr/>
        </p:nvSpPr>
        <p:spPr>
          <a:xfrm>
            <a:off x="8974860" y="4283636"/>
            <a:ext cx="2048395" cy="652672"/>
          </a:xfrm>
          <a:prstGeom prst="roundRect">
            <a:avLst>
              <a:gd name="adj" fmla="val 50000"/>
            </a:avLst>
          </a:prstGeom>
          <a:solidFill>
            <a:schemeClr val="bg1">
              <a:alpha val="50000"/>
            </a:schemeClr>
          </a:solidFill>
          <a:ln w="15875">
            <a:solidFill>
              <a:srgbClr val="4F7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多部门医务</a:t>
            </a:r>
            <a:endPar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endParaRPr>
          </a:p>
          <a:p>
            <a:pPr algn="ct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人员培训</a:t>
            </a:r>
          </a:p>
        </p:txBody>
      </p:sp>
      <p:cxnSp>
        <p:nvCxnSpPr>
          <p:cNvPr id="13" name="Straight Arrow Connector 27">
            <a:extLst>
              <a:ext uri="{FF2B5EF4-FFF2-40B4-BE49-F238E27FC236}">
                <a16:creationId xmlns:a16="http://schemas.microsoft.com/office/drawing/2014/main" id="{77AED2C8-C7BC-EB4F-8C18-ADD003AC21ED}"/>
              </a:ext>
            </a:extLst>
          </p:cNvPr>
          <p:cNvCxnSpPr>
            <a:cxnSpLocks noChangeShapeType="1"/>
          </p:cNvCxnSpPr>
          <p:nvPr/>
        </p:nvCxnSpPr>
        <p:spPr bwMode="auto">
          <a:xfrm>
            <a:off x="6005316" y="1843580"/>
            <a:ext cx="636795" cy="0"/>
          </a:xfrm>
          <a:prstGeom prst="straightConnector1">
            <a:avLst/>
          </a:prstGeom>
          <a:noFill/>
          <a:ln w="25400" algn="ctr">
            <a:solidFill>
              <a:srgbClr val="4F758B"/>
            </a:solidFill>
            <a:round/>
            <a:headEnd type="triangle" w="med" len="med"/>
            <a:tailEnd type="none" w="med" len="med"/>
          </a:ln>
          <a:extLst>
            <a:ext uri="{909E8E84-426E-40DD-AFC4-6F175D3DCCD1}">
              <a14:hiddenFill xmlns:a14="http://schemas.microsoft.com/office/drawing/2010/main">
                <a:noFill/>
              </a14:hiddenFill>
            </a:ext>
          </a:extLst>
        </p:spPr>
      </p:cxnSp>
      <p:sp>
        <p:nvSpPr>
          <p:cNvPr id="14" name="圆角矩形 4">
            <a:extLst>
              <a:ext uri="{FF2B5EF4-FFF2-40B4-BE49-F238E27FC236}">
                <a16:creationId xmlns:a16="http://schemas.microsoft.com/office/drawing/2014/main" id="{3664580A-8420-DF49-B6D5-7D44905B1368}"/>
              </a:ext>
            </a:extLst>
          </p:cNvPr>
          <p:cNvSpPr/>
          <p:nvPr/>
        </p:nvSpPr>
        <p:spPr>
          <a:xfrm>
            <a:off x="6595441" y="1517244"/>
            <a:ext cx="3802006" cy="652673"/>
          </a:xfrm>
          <a:prstGeom prst="roundRect">
            <a:avLst>
              <a:gd name="adj" fmla="val 50000"/>
            </a:avLst>
          </a:prstGeom>
          <a:solidFill>
            <a:schemeClr val="bg1"/>
          </a:solidFill>
          <a:ln>
            <a:noFill/>
          </a:ln>
          <a:effectLst>
            <a:innerShdw blurRad="139700">
              <a:srgbClr val="077296">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44546A"/>
                </a:solidFill>
                <a:latin typeface="Microsoft YaHei" panose="020B0503020204020204" pitchFamily="34" charset="-122"/>
                <a:ea typeface="Microsoft YaHei" panose="020B0503020204020204" pitchFamily="34" charset="-122"/>
                <a:cs typeface="+mn-ea"/>
                <a:sym typeface="+mn-lt"/>
              </a:rPr>
              <a:t>由主管医疗或院感的副院长担任</a:t>
            </a:r>
            <a:endPar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15" name="圆角矩形 3">
            <a:extLst>
              <a:ext uri="{FF2B5EF4-FFF2-40B4-BE49-F238E27FC236}">
                <a16:creationId xmlns:a16="http://schemas.microsoft.com/office/drawing/2014/main" id="{98E8FD61-5448-7F44-A93E-E003087589FF}"/>
              </a:ext>
            </a:extLst>
          </p:cNvPr>
          <p:cNvSpPr/>
          <p:nvPr/>
        </p:nvSpPr>
        <p:spPr>
          <a:xfrm>
            <a:off x="3767960" y="2899743"/>
            <a:ext cx="2217420" cy="652673"/>
          </a:xfrm>
          <a:prstGeom prst="roundRect">
            <a:avLst>
              <a:gd name="adj" fmla="val 50000"/>
            </a:avLst>
          </a:prstGeom>
          <a:solidFill>
            <a:schemeClr val="bg1">
              <a:alpha val="50000"/>
            </a:schemeClr>
          </a:solidFill>
          <a:ln w="15875">
            <a:solidFill>
              <a:srgbClr val="4F7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44546A"/>
                </a:solidFill>
                <a:latin typeface="Microsoft YaHei" panose="020B0503020204020204" pitchFamily="34" charset="-122"/>
                <a:ea typeface="Microsoft YaHei" panose="020B0503020204020204" pitchFamily="34" charset="-122"/>
                <a:cs typeface="+mn-ea"/>
                <a:sym typeface="+mn-lt"/>
              </a:rPr>
              <a:t>丙肝管理工作组</a:t>
            </a:r>
          </a:p>
        </p:txBody>
      </p:sp>
      <p:cxnSp>
        <p:nvCxnSpPr>
          <p:cNvPr id="16" name="Straight Arrow Connector 27">
            <a:extLst>
              <a:ext uri="{FF2B5EF4-FFF2-40B4-BE49-F238E27FC236}">
                <a16:creationId xmlns:a16="http://schemas.microsoft.com/office/drawing/2014/main" id="{F7457F96-3111-444E-A6F0-9BD852BE07BB}"/>
              </a:ext>
            </a:extLst>
          </p:cNvPr>
          <p:cNvCxnSpPr>
            <a:cxnSpLocks noChangeShapeType="1"/>
          </p:cNvCxnSpPr>
          <p:nvPr/>
        </p:nvCxnSpPr>
        <p:spPr bwMode="auto">
          <a:xfrm>
            <a:off x="6005316" y="3226079"/>
            <a:ext cx="590869" cy="0"/>
          </a:xfrm>
          <a:prstGeom prst="straightConnector1">
            <a:avLst/>
          </a:prstGeom>
          <a:noFill/>
          <a:ln w="25400" algn="ctr">
            <a:solidFill>
              <a:srgbClr val="4F758B"/>
            </a:solidFill>
            <a:round/>
            <a:headEnd type="triangle" w="med" len="med"/>
            <a:tailEnd type="none" w="med" len="med"/>
          </a:ln>
          <a:extLst>
            <a:ext uri="{909E8E84-426E-40DD-AFC4-6F175D3DCCD1}">
              <a14:hiddenFill xmlns:a14="http://schemas.microsoft.com/office/drawing/2010/main">
                <a:noFill/>
              </a14:hiddenFill>
            </a:ext>
          </a:extLst>
        </p:spPr>
      </p:cxnSp>
      <p:grpSp>
        <p:nvGrpSpPr>
          <p:cNvPr id="17" name="组合 16">
            <a:extLst>
              <a:ext uri="{FF2B5EF4-FFF2-40B4-BE49-F238E27FC236}">
                <a16:creationId xmlns:a16="http://schemas.microsoft.com/office/drawing/2014/main" id="{75CAC87E-DCA8-2C45-8F9B-982C2724E490}"/>
              </a:ext>
            </a:extLst>
          </p:cNvPr>
          <p:cNvGrpSpPr/>
          <p:nvPr/>
        </p:nvGrpSpPr>
        <p:grpSpPr>
          <a:xfrm>
            <a:off x="2021205" y="3578839"/>
            <a:ext cx="7984331" cy="697727"/>
            <a:chOff x="2021205" y="3853477"/>
            <a:chExt cx="7984331" cy="1123696"/>
          </a:xfrm>
        </p:grpSpPr>
        <p:cxnSp>
          <p:nvCxnSpPr>
            <p:cNvPr id="18" name="Straight Arrow Connector 27">
              <a:extLst>
                <a:ext uri="{FF2B5EF4-FFF2-40B4-BE49-F238E27FC236}">
                  <a16:creationId xmlns:a16="http://schemas.microsoft.com/office/drawing/2014/main" id="{FA42A5CC-85D6-A345-A23C-421E4CBBBF9A}"/>
                </a:ext>
              </a:extLst>
            </p:cNvPr>
            <p:cNvCxnSpPr>
              <a:cxnSpLocks noChangeShapeType="1"/>
            </p:cNvCxnSpPr>
            <p:nvPr/>
          </p:nvCxnSpPr>
          <p:spPr bwMode="auto">
            <a:xfrm flipV="1">
              <a:off x="4876668" y="3853477"/>
              <a:ext cx="0" cy="729409"/>
            </a:xfrm>
            <a:prstGeom prst="straightConnector1">
              <a:avLst/>
            </a:prstGeom>
            <a:noFill/>
            <a:ln w="25400" algn="ctr">
              <a:solidFill>
                <a:srgbClr val="4F758B"/>
              </a:solidFill>
              <a:round/>
              <a:headEnd type="none" w="med" len="med"/>
              <a:tailEnd type="none" w="med" len="med"/>
            </a:ln>
            <a:extLst>
              <a:ext uri="{909E8E84-426E-40DD-AFC4-6F175D3DCCD1}">
                <a14:hiddenFill xmlns:a14="http://schemas.microsoft.com/office/drawing/2010/main">
                  <a:noFill/>
                </a14:hiddenFill>
              </a:ext>
            </a:extLst>
          </p:spPr>
        </p:cxnSp>
        <p:cxnSp>
          <p:nvCxnSpPr>
            <p:cNvPr id="19" name="Straight Arrow Connector 27">
              <a:extLst>
                <a:ext uri="{FF2B5EF4-FFF2-40B4-BE49-F238E27FC236}">
                  <a16:creationId xmlns:a16="http://schemas.microsoft.com/office/drawing/2014/main" id="{ED3B4666-F179-CD4A-BAE0-A3E67806B4B8}"/>
                </a:ext>
              </a:extLst>
            </p:cNvPr>
            <p:cNvCxnSpPr>
              <a:cxnSpLocks noChangeShapeType="1"/>
            </p:cNvCxnSpPr>
            <p:nvPr/>
          </p:nvCxnSpPr>
          <p:spPr bwMode="auto">
            <a:xfrm flipV="1">
              <a:off x="7024499" y="4583888"/>
              <a:ext cx="2" cy="393285"/>
            </a:xfrm>
            <a:prstGeom prst="straightConnector1">
              <a:avLst/>
            </a:prstGeom>
            <a:noFill/>
            <a:ln w="25400" algn="ctr">
              <a:solidFill>
                <a:srgbClr val="4F758B"/>
              </a:solidFill>
              <a:round/>
              <a:headEnd type="triangle" w="med" len="med"/>
              <a:tailEnd type="none" w="med" len="med"/>
            </a:ln>
            <a:extLst>
              <a:ext uri="{909E8E84-426E-40DD-AFC4-6F175D3DCCD1}">
                <a14:hiddenFill xmlns:a14="http://schemas.microsoft.com/office/drawing/2010/main">
                  <a:noFill/>
                </a14:hiddenFill>
              </a:ext>
            </a:extLst>
          </p:spPr>
        </p:cxnSp>
        <p:cxnSp>
          <p:nvCxnSpPr>
            <p:cNvPr id="20" name="Straight Arrow Connector 27">
              <a:extLst>
                <a:ext uri="{FF2B5EF4-FFF2-40B4-BE49-F238E27FC236}">
                  <a16:creationId xmlns:a16="http://schemas.microsoft.com/office/drawing/2014/main" id="{2490024B-CC2F-A04C-84B8-E30FE2DEE1D2}"/>
                </a:ext>
              </a:extLst>
            </p:cNvPr>
            <p:cNvCxnSpPr>
              <a:cxnSpLocks noChangeShapeType="1"/>
            </p:cNvCxnSpPr>
            <p:nvPr/>
          </p:nvCxnSpPr>
          <p:spPr bwMode="auto">
            <a:xfrm flipV="1">
              <a:off x="9999056" y="4583888"/>
              <a:ext cx="2" cy="393285"/>
            </a:xfrm>
            <a:prstGeom prst="straightConnector1">
              <a:avLst/>
            </a:prstGeom>
            <a:noFill/>
            <a:ln w="25400" algn="ctr">
              <a:solidFill>
                <a:srgbClr val="4F758B"/>
              </a:solidFill>
              <a:round/>
              <a:headEnd type="triangle" w="med" len="med"/>
              <a:tailEnd type="none" w="med" len="med"/>
            </a:ln>
            <a:extLst>
              <a:ext uri="{909E8E84-426E-40DD-AFC4-6F175D3DCCD1}">
                <a14:hiddenFill xmlns:a14="http://schemas.microsoft.com/office/drawing/2010/main">
                  <a:noFill/>
                </a14:hiddenFill>
              </a:ext>
            </a:extLst>
          </p:spPr>
        </p:cxnSp>
        <p:cxnSp>
          <p:nvCxnSpPr>
            <p:cNvPr id="21" name="Straight Arrow Connector 27">
              <a:extLst>
                <a:ext uri="{FF2B5EF4-FFF2-40B4-BE49-F238E27FC236}">
                  <a16:creationId xmlns:a16="http://schemas.microsoft.com/office/drawing/2014/main" id="{632629EA-E3FE-884E-AD6E-0039DB1F064B}"/>
                </a:ext>
              </a:extLst>
            </p:cNvPr>
            <p:cNvCxnSpPr>
              <a:cxnSpLocks noChangeShapeType="1"/>
            </p:cNvCxnSpPr>
            <p:nvPr/>
          </p:nvCxnSpPr>
          <p:spPr bwMode="auto">
            <a:xfrm flipV="1">
              <a:off x="2033598" y="4583888"/>
              <a:ext cx="2" cy="393285"/>
            </a:xfrm>
            <a:prstGeom prst="straightConnector1">
              <a:avLst/>
            </a:prstGeom>
            <a:noFill/>
            <a:ln w="25400" algn="ctr">
              <a:solidFill>
                <a:srgbClr val="4F758B"/>
              </a:solidFill>
              <a:round/>
              <a:headEnd type="triangle" w="med" len="med"/>
              <a:tailEnd type="none" w="med" len="med"/>
            </a:ln>
            <a:extLst>
              <a:ext uri="{909E8E84-426E-40DD-AFC4-6F175D3DCCD1}">
                <a14:hiddenFill xmlns:a14="http://schemas.microsoft.com/office/drawing/2010/main">
                  <a:noFill/>
                </a14:hiddenFill>
              </a:ext>
            </a:extLst>
          </p:spPr>
        </p:cxnSp>
        <p:cxnSp>
          <p:nvCxnSpPr>
            <p:cNvPr id="22" name="直接连接符 48">
              <a:extLst>
                <a:ext uri="{FF2B5EF4-FFF2-40B4-BE49-F238E27FC236}">
                  <a16:creationId xmlns:a16="http://schemas.microsoft.com/office/drawing/2014/main" id="{C6F3EA00-6B98-F247-B986-A7CA8234E862}"/>
                </a:ext>
              </a:extLst>
            </p:cNvPr>
            <p:cNvCxnSpPr>
              <a:cxnSpLocks/>
            </p:cNvCxnSpPr>
            <p:nvPr/>
          </p:nvCxnSpPr>
          <p:spPr>
            <a:xfrm>
              <a:off x="2021205" y="4583888"/>
              <a:ext cx="7984331" cy="0"/>
            </a:xfrm>
            <a:prstGeom prst="line">
              <a:avLst/>
            </a:prstGeom>
            <a:ln w="25400">
              <a:solidFill>
                <a:srgbClr val="4F758B"/>
              </a:solidFill>
            </a:ln>
          </p:spPr>
          <p:style>
            <a:lnRef idx="1">
              <a:schemeClr val="accent1"/>
            </a:lnRef>
            <a:fillRef idx="0">
              <a:schemeClr val="accent1"/>
            </a:fillRef>
            <a:effectRef idx="0">
              <a:schemeClr val="accent1"/>
            </a:effectRef>
            <a:fontRef idx="minor">
              <a:schemeClr val="tx1"/>
            </a:fontRef>
          </p:style>
        </p:cxnSp>
      </p:grpSp>
      <p:sp>
        <p:nvSpPr>
          <p:cNvPr id="23" name="文本框 22">
            <a:extLst>
              <a:ext uri="{FF2B5EF4-FFF2-40B4-BE49-F238E27FC236}">
                <a16:creationId xmlns:a16="http://schemas.microsoft.com/office/drawing/2014/main" id="{D9AA7A89-FD62-F44B-BC08-3C760AADDA74}"/>
              </a:ext>
            </a:extLst>
          </p:cNvPr>
          <p:cNvSpPr txBox="1"/>
          <p:nvPr/>
        </p:nvSpPr>
        <p:spPr>
          <a:xfrm>
            <a:off x="1121227" y="4953594"/>
            <a:ext cx="3461657" cy="954107"/>
          </a:xfrm>
          <a:prstGeom prst="rect">
            <a:avLst/>
          </a:prstGeom>
          <a:noFill/>
        </p:spPr>
        <p:txBody>
          <a:bodyPr wrap="square">
            <a:spAutoFit/>
          </a:bodyPr>
          <a:lstStyle/>
          <a:p>
            <a:pPr marL="228600" indent="-228600">
              <a:buFont typeface="+mj-ea"/>
              <a:buAutoNum type="circleNumDbPlain"/>
            </a:pPr>
            <a:r>
              <a:rPr lang="zh-CN" altLang="en-US" sz="1400" dirty="0">
                <a:solidFill>
                  <a:srgbClr val="44546A"/>
                </a:solidFill>
                <a:latin typeface="Microsoft YaHei" panose="020B0503020204020204" pitchFamily="34" charset="-122"/>
                <a:ea typeface="Microsoft YaHei" panose="020B0503020204020204" pitchFamily="34" charset="-122"/>
              </a:rPr>
              <a:t>明确管理要求</a:t>
            </a:r>
          </a:p>
          <a:p>
            <a:pPr marL="228600" indent="-228600">
              <a:buFont typeface="+mj-ea"/>
              <a:buAutoNum type="circleNumDbPlain"/>
            </a:pPr>
            <a:r>
              <a:rPr lang="zh-CN" altLang="en-US" sz="1400" dirty="0">
                <a:solidFill>
                  <a:srgbClr val="44546A"/>
                </a:solidFill>
                <a:latin typeface="Microsoft YaHei" panose="020B0503020204020204" pitchFamily="34" charset="-122"/>
                <a:ea typeface="Microsoft YaHei" panose="020B0503020204020204" pitchFamily="34" charset="-122"/>
              </a:rPr>
              <a:t>确定关键科室、人员及其职责分工</a:t>
            </a:r>
          </a:p>
          <a:p>
            <a:pPr marL="228600" indent="-228600">
              <a:buFont typeface="+mj-ea"/>
              <a:buAutoNum type="circleNumDbPlain"/>
            </a:pPr>
            <a:r>
              <a:rPr lang="zh-CN" altLang="en-US" sz="1400" dirty="0">
                <a:solidFill>
                  <a:srgbClr val="44546A"/>
                </a:solidFill>
                <a:latin typeface="Microsoft YaHei" panose="020B0503020204020204" pitchFamily="34" charset="-122"/>
                <a:ea typeface="Microsoft YaHei" panose="020B0503020204020204" pitchFamily="34" charset="-122"/>
              </a:rPr>
              <a:t>确定管理和质量控制机制及方法</a:t>
            </a:r>
          </a:p>
          <a:p>
            <a:pPr marL="228600" indent="-228600">
              <a:buFont typeface="+mj-ea"/>
              <a:buAutoNum type="circleNumDbPlain"/>
            </a:pPr>
            <a:r>
              <a:rPr lang="zh-CN" altLang="en-US" sz="1400" dirty="0">
                <a:solidFill>
                  <a:srgbClr val="44546A"/>
                </a:solidFill>
                <a:latin typeface="Microsoft YaHei" panose="020B0503020204020204" pitchFamily="34" charset="-122"/>
                <a:ea typeface="Microsoft YaHei" panose="020B0503020204020204" pitchFamily="34" charset="-122"/>
              </a:rPr>
              <a:t>定期召开质量管理会议 </a:t>
            </a:r>
          </a:p>
        </p:txBody>
      </p:sp>
      <p:sp>
        <p:nvSpPr>
          <p:cNvPr id="26" name="标题 92">
            <a:extLst>
              <a:ext uri="{FF2B5EF4-FFF2-40B4-BE49-F238E27FC236}">
                <a16:creationId xmlns:a16="http://schemas.microsoft.com/office/drawing/2014/main" id="{0DF0BF4E-0442-9642-B4A7-E2E45AFD4175}"/>
              </a:ext>
            </a:extLst>
          </p:cNvPr>
          <p:cNvSpPr>
            <a:spLocks noGrp="1"/>
          </p:cNvSpPr>
          <p:nvPr>
            <p:ph type="title"/>
          </p:nvPr>
        </p:nvSpPr>
        <p:spPr>
          <a:xfrm>
            <a:off x="582841" y="403871"/>
            <a:ext cx="9935785" cy="430522"/>
          </a:xfrm>
        </p:spPr>
        <p:txBody>
          <a:bodyPr/>
          <a:lstStyle/>
          <a:p>
            <a:r>
              <a:rPr lang="zh-CN" altLang="en-US" dirty="0">
                <a:solidFill>
                  <a:srgbClr val="4F758B"/>
                </a:solidFill>
                <a:sym typeface="+mn-lt"/>
              </a:rPr>
              <a:t>成立丙肝管理工作组</a:t>
            </a:r>
          </a:p>
        </p:txBody>
      </p:sp>
      <p:sp>
        <p:nvSpPr>
          <p:cNvPr id="25" name="TextBox 24"/>
          <p:cNvSpPr txBox="1"/>
          <p:nvPr/>
        </p:nvSpPr>
        <p:spPr>
          <a:xfrm>
            <a:off x="605281" y="6304103"/>
            <a:ext cx="11101130" cy="400110"/>
          </a:xfrm>
          <a:prstGeom prst="rect">
            <a:avLst/>
          </a:prstGeom>
          <a:noFill/>
        </p:spPr>
        <p:txBody>
          <a:bodyPr vert="horz" wrap="square" lIns="91440" tIns="45720" rIns="91440" bIns="45720" rtlCol="0" anchor="ctr">
            <a:spAutoFit/>
          </a:bodyPr>
          <a:lstStyle>
            <a:defPPr>
              <a:defRPr lang="zh-CN"/>
            </a:defPPr>
            <a:lvl1pPr>
              <a:defRPr sz="1000">
                <a:latin typeface="微软雅黑" pitchFamily="34" charset="-122"/>
                <a:ea typeface="微软雅黑" pitchFamily="34" charset="-122"/>
              </a:defRPr>
            </a:lvl1pPr>
          </a:lstStyle>
          <a:p>
            <a:r>
              <a:rPr lang="zh-CN" altLang="en-US" dirty="0"/>
              <a:t>中联肝健康促进中心，中华医学会肝病学分会，中华医学会检验医学分会，中国医院协会医院感染管理专业委员会。中国丙型病毒性肝炎院内筛查管理流程（试行）</a:t>
            </a:r>
            <a:r>
              <a:rPr lang="en-US" altLang="zh-CN" dirty="0"/>
              <a:t>.Chin J Hepatol, April 2021, Vol.29, No.4 319-325</a:t>
            </a:r>
            <a:endParaRPr lang="zh-CN" altLang="zh-CN" dirty="0"/>
          </a:p>
        </p:txBody>
      </p:sp>
    </p:spTree>
    <p:extLst>
      <p:ext uri="{BB962C8B-B14F-4D97-AF65-F5344CB8AC3E}">
        <p14:creationId xmlns:p14="http://schemas.microsoft.com/office/powerpoint/2010/main" val="294538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4">
            <a:extLst>
              <a:ext uri="{FF2B5EF4-FFF2-40B4-BE49-F238E27FC236}">
                <a16:creationId xmlns:a16="http://schemas.microsoft.com/office/drawing/2014/main" id="{13DB5DDA-8961-4342-8472-0D2949DEC0A3}"/>
              </a:ext>
            </a:extLst>
          </p:cNvPr>
          <p:cNvSpPr/>
          <p:nvPr/>
        </p:nvSpPr>
        <p:spPr>
          <a:xfrm>
            <a:off x="739659" y="1803936"/>
            <a:ext cx="3494884" cy="3788896"/>
          </a:xfrm>
          <a:prstGeom prst="roundRect">
            <a:avLst>
              <a:gd name="adj" fmla="val 6473"/>
            </a:avLst>
          </a:prstGeom>
          <a:solidFill>
            <a:schemeClr val="accent1">
              <a:lumMod val="20000"/>
              <a:lumOff val="80000"/>
              <a:alpha val="30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5000" b="1" i="1" u="none" strike="noStrike" kern="0" cap="none" spc="0" normalizeH="0" baseline="0" noProof="0" dirty="0">
              <a:ln>
                <a:noFill/>
              </a:ln>
              <a:solidFill>
                <a:srgbClr val="077296"/>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41" name="组合 40">
            <a:extLst>
              <a:ext uri="{FF2B5EF4-FFF2-40B4-BE49-F238E27FC236}">
                <a16:creationId xmlns:a16="http://schemas.microsoft.com/office/drawing/2014/main" id="{8CF0E2C8-26E6-2D41-B016-999E9CA2AC95}"/>
              </a:ext>
            </a:extLst>
          </p:cNvPr>
          <p:cNvGrpSpPr/>
          <p:nvPr/>
        </p:nvGrpSpPr>
        <p:grpSpPr>
          <a:xfrm>
            <a:off x="654305" y="1974109"/>
            <a:ext cx="1285704" cy="321121"/>
            <a:chOff x="673271" y="2575807"/>
            <a:chExt cx="1491449" cy="321121"/>
          </a:xfrm>
        </p:grpSpPr>
        <p:sp>
          <p:nvSpPr>
            <p:cNvPr id="42" name="流程图: 手动输入 23">
              <a:extLst>
                <a:ext uri="{FF2B5EF4-FFF2-40B4-BE49-F238E27FC236}">
                  <a16:creationId xmlns:a16="http://schemas.microsoft.com/office/drawing/2014/main" id="{266CA4C5-F853-AB48-9B30-1A12812DCE2B}"/>
                </a:ext>
              </a:extLst>
            </p:cNvPr>
            <p:cNvSpPr/>
            <p:nvPr/>
          </p:nvSpPr>
          <p:spPr>
            <a:xfrm rot="16200000" flipV="1">
              <a:off x="1258435" y="2124207"/>
              <a:ext cx="321121" cy="1224321"/>
            </a:xfrm>
            <a:prstGeom prst="flowChartManualInput">
              <a:avLst/>
            </a:prstGeom>
            <a:solidFill>
              <a:srgbClr val="077296">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3" name="流程图: 手动输入 24">
              <a:extLst>
                <a:ext uri="{FF2B5EF4-FFF2-40B4-BE49-F238E27FC236}">
                  <a16:creationId xmlns:a16="http://schemas.microsoft.com/office/drawing/2014/main" id="{7EB85DAB-92C4-BB42-A742-AFCD2D4DD3B4}"/>
                </a:ext>
              </a:extLst>
            </p:cNvPr>
            <p:cNvSpPr/>
            <p:nvPr/>
          </p:nvSpPr>
          <p:spPr>
            <a:xfrm rot="16200000" flipV="1">
              <a:off x="1391999" y="2124207"/>
              <a:ext cx="321121" cy="1224321"/>
            </a:xfrm>
            <a:prstGeom prst="flowChartManualInput">
              <a:avLst/>
            </a:prstGeom>
            <a:solidFill>
              <a:srgbClr val="077296">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4" name="流程图: 手动输入 25">
              <a:extLst>
                <a:ext uri="{FF2B5EF4-FFF2-40B4-BE49-F238E27FC236}">
                  <a16:creationId xmlns:a16="http://schemas.microsoft.com/office/drawing/2014/main" id="{1CDDB650-D6AA-8444-8545-B2CC1B53FBAF}"/>
                </a:ext>
              </a:extLst>
            </p:cNvPr>
            <p:cNvSpPr/>
            <p:nvPr/>
          </p:nvSpPr>
          <p:spPr>
            <a:xfrm rot="16200000" flipV="1">
              <a:off x="1124871" y="2124207"/>
              <a:ext cx="321121" cy="1224321"/>
            </a:xfrm>
            <a:prstGeom prst="flowChartManualInput">
              <a:avLst/>
            </a:prstGeom>
            <a:solidFill>
              <a:srgbClr val="4F758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45" name="等腰三角形 26">
            <a:extLst>
              <a:ext uri="{FF2B5EF4-FFF2-40B4-BE49-F238E27FC236}">
                <a16:creationId xmlns:a16="http://schemas.microsoft.com/office/drawing/2014/main" id="{834855C0-9B24-4E40-90EE-9980DDAB8770}"/>
              </a:ext>
            </a:extLst>
          </p:cNvPr>
          <p:cNvSpPr/>
          <p:nvPr/>
        </p:nvSpPr>
        <p:spPr>
          <a:xfrm flipV="1">
            <a:off x="654304" y="2295230"/>
            <a:ext cx="85355" cy="93922"/>
          </a:xfrm>
          <a:prstGeom prst="triangle">
            <a:avLst>
              <a:gd name="adj" fmla="val 100000"/>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6" name="TextBox 26">
            <a:extLst>
              <a:ext uri="{FF2B5EF4-FFF2-40B4-BE49-F238E27FC236}">
                <a16:creationId xmlns:a16="http://schemas.microsoft.com/office/drawing/2014/main" id="{12D56DAA-97E7-F949-AC9F-6E56100C3387}"/>
              </a:ext>
            </a:extLst>
          </p:cNvPr>
          <p:cNvSpPr txBox="1"/>
          <p:nvPr/>
        </p:nvSpPr>
        <p:spPr>
          <a:xfrm>
            <a:off x="807060" y="2732701"/>
            <a:ext cx="3329511" cy="2436564"/>
          </a:xfrm>
          <a:prstGeom prst="rect">
            <a:avLst/>
          </a:prstGeom>
          <a:noFill/>
        </p:spPr>
        <p:txBody>
          <a:bodyPr wrap="square" rtlCol="0">
            <a:spAutoFit/>
          </a:bodyPr>
          <a:lstStyle/>
          <a:p>
            <a:pPr marL="180000" indent="-180000" algn="just">
              <a:spcBef>
                <a:spcPts val="1000"/>
              </a:spcBef>
              <a:buClr>
                <a:srgbClr val="077296"/>
              </a:buClr>
              <a:buSzPct val="70000"/>
              <a:buFont typeface="Wingdings" panose="05000000000000000000" pitchFamily="2" charset="2"/>
              <a:buChar char="l"/>
            </a:pP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基于管理要求，完善院内诊疗系统，建立抗</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a:t>
            </a: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检测报告阳性、</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 RNA</a:t>
            </a: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阳性警示系统，</a:t>
            </a:r>
            <a:r>
              <a:rPr lang="zh-CN" altLang="en-US" sz="1600" b="1" dirty="0">
                <a:solidFill>
                  <a:srgbClr val="4F758B"/>
                </a:solidFill>
                <a:latin typeface="Microsoft YaHei" panose="020B0503020204020204" pitchFamily="34" charset="-122"/>
                <a:ea typeface="Microsoft YaHei" panose="020B0503020204020204" pitchFamily="34" charset="-122"/>
                <a:cs typeface="+mn-ea"/>
                <a:sym typeface="+mn-lt"/>
              </a:rPr>
              <a:t>定期汇总数据</a:t>
            </a:r>
            <a:endParaRPr lang="en-US" altLang="zh-CN" sz="1600" b="1" dirty="0">
              <a:solidFill>
                <a:srgbClr val="4F758B"/>
              </a:solidFill>
              <a:latin typeface="Microsoft YaHei" panose="020B0503020204020204" pitchFamily="34" charset="-122"/>
              <a:ea typeface="Microsoft YaHei" panose="020B0503020204020204" pitchFamily="34" charset="-122"/>
              <a:cs typeface="+mn-ea"/>
              <a:sym typeface="+mn-lt"/>
            </a:endParaRPr>
          </a:p>
          <a:p>
            <a:pPr marL="180000" indent="-180000" algn="just">
              <a:spcBef>
                <a:spcPts val="1000"/>
              </a:spcBef>
              <a:buClr>
                <a:srgbClr val="077296"/>
              </a:buClr>
              <a:buSzPct val="70000"/>
              <a:buFont typeface="Wingdings" panose="05000000000000000000" pitchFamily="2" charset="2"/>
              <a:buChar char="l"/>
            </a:pPr>
            <a:r>
              <a:rPr lang="zh-CN" altLang="en-US" sz="1600" b="1" dirty="0">
                <a:solidFill>
                  <a:srgbClr val="4F758B"/>
                </a:solidFill>
                <a:latin typeface="Microsoft YaHei" panose="020B0503020204020204" pitchFamily="34" charset="-122"/>
                <a:ea typeface="Microsoft YaHei" panose="020B0503020204020204" pitchFamily="34" charset="-122"/>
                <a:cs typeface="+mn-ea"/>
                <a:sym typeface="+mn-lt"/>
              </a:rPr>
              <a:t>建立</a:t>
            </a:r>
            <a:r>
              <a:rPr lang="en-US" altLang="zh-CN" sz="1600" b="1" dirty="0">
                <a:solidFill>
                  <a:srgbClr val="4F758B"/>
                </a:solidFill>
                <a:latin typeface="Microsoft YaHei" panose="020B0503020204020204" pitchFamily="34" charset="-122"/>
                <a:ea typeface="Microsoft YaHei" panose="020B0503020204020204" pitchFamily="34" charset="-122"/>
                <a:cs typeface="+mn-ea"/>
                <a:sym typeface="+mn-lt"/>
              </a:rPr>
              <a:t>HIS</a:t>
            </a:r>
            <a:r>
              <a:rPr lang="zh-CN" altLang="en-US" sz="1600" b="1" dirty="0">
                <a:solidFill>
                  <a:srgbClr val="4F758B"/>
                </a:solidFill>
                <a:latin typeface="Microsoft YaHei" panose="020B0503020204020204" pitchFamily="34" charset="-122"/>
                <a:ea typeface="Microsoft YaHei" panose="020B0503020204020204" pitchFamily="34" charset="-122"/>
                <a:cs typeface="+mn-ea"/>
                <a:sym typeface="+mn-lt"/>
              </a:rPr>
              <a:t>、</a:t>
            </a:r>
            <a:r>
              <a:rPr lang="en-US" altLang="zh-CN" sz="1600" b="1" dirty="0">
                <a:solidFill>
                  <a:srgbClr val="4F758B"/>
                </a:solidFill>
                <a:latin typeface="Microsoft YaHei" panose="020B0503020204020204" pitchFamily="34" charset="-122"/>
                <a:ea typeface="Microsoft YaHei" panose="020B0503020204020204" pitchFamily="34" charset="-122"/>
                <a:cs typeface="+mn-ea"/>
                <a:sym typeface="+mn-lt"/>
              </a:rPr>
              <a:t>LIS</a:t>
            </a:r>
            <a:r>
              <a:rPr lang="zh-CN" altLang="en-US" sz="1600" b="1" dirty="0">
                <a:solidFill>
                  <a:srgbClr val="4F758B"/>
                </a:solidFill>
                <a:latin typeface="Microsoft YaHei" panose="020B0503020204020204" pitchFamily="34" charset="-122"/>
                <a:ea typeface="Microsoft YaHei" panose="020B0503020204020204" pitchFamily="34" charset="-122"/>
                <a:cs typeface="+mn-ea"/>
                <a:sym typeface="+mn-lt"/>
              </a:rPr>
              <a:t>等系统的交汇</a:t>
            </a: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，便于以下丙型肝炎检测、诊断、治疗流程的信息收集和评估指标数据，便于卫生行政主管部门和疾病预防控制部门管理</a:t>
            </a:r>
            <a:endParaRPr lang="en-US" sz="1600"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47" name="文本框 46">
            <a:extLst>
              <a:ext uri="{FF2B5EF4-FFF2-40B4-BE49-F238E27FC236}">
                <a16:creationId xmlns:a16="http://schemas.microsoft.com/office/drawing/2014/main" id="{D4FE7A08-9E41-2749-8EC6-31BEA75DC5FC}"/>
              </a:ext>
            </a:extLst>
          </p:cNvPr>
          <p:cNvSpPr txBox="1"/>
          <p:nvPr/>
        </p:nvSpPr>
        <p:spPr>
          <a:xfrm>
            <a:off x="678162" y="1966199"/>
            <a:ext cx="1081355" cy="338554"/>
          </a:xfrm>
          <a:prstGeom prst="rect">
            <a:avLst/>
          </a:prstGeom>
          <a:noFill/>
        </p:spPr>
        <p:txBody>
          <a:bodyPr wrap="square">
            <a:spAutoFit/>
          </a:bodyPr>
          <a:lstStyle/>
          <a:p>
            <a:r>
              <a:rPr lang="zh-CN" altLang="en-US" sz="1600" b="1" dirty="0">
                <a:solidFill>
                  <a:prstClr val="white"/>
                </a:solidFill>
                <a:latin typeface="Microsoft YaHei" panose="020B0503020204020204" pitchFamily="34" charset="-122"/>
                <a:ea typeface="Microsoft YaHei" panose="020B0503020204020204" pitchFamily="34" charset="-122"/>
                <a:cs typeface="+mn-ea"/>
                <a:sym typeface="+mn-lt"/>
              </a:rPr>
              <a:t> 信息科</a:t>
            </a:r>
            <a:endParaRPr lang="zh-CN" altLang="en-US" sz="1600" dirty="0">
              <a:solidFill>
                <a:prstClr val="white"/>
              </a:solidFill>
              <a:latin typeface="Microsoft YaHei" panose="020B0503020204020204" pitchFamily="34" charset="-122"/>
              <a:ea typeface="Microsoft YaHei" panose="020B0503020204020204" pitchFamily="34" charset="-122"/>
              <a:cs typeface="+mn-ea"/>
              <a:sym typeface="+mn-lt"/>
            </a:endParaRPr>
          </a:p>
        </p:txBody>
      </p:sp>
      <p:sp>
        <p:nvSpPr>
          <p:cNvPr id="48" name="矩形: 圆角 29">
            <a:extLst>
              <a:ext uri="{FF2B5EF4-FFF2-40B4-BE49-F238E27FC236}">
                <a16:creationId xmlns:a16="http://schemas.microsoft.com/office/drawing/2014/main" id="{7EB2AA72-DBD2-1448-BF77-6D3472B5878B}"/>
              </a:ext>
            </a:extLst>
          </p:cNvPr>
          <p:cNvSpPr/>
          <p:nvPr/>
        </p:nvSpPr>
        <p:spPr>
          <a:xfrm>
            <a:off x="654304" y="1270147"/>
            <a:ext cx="2560247" cy="479286"/>
          </a:xfrm>
          <a:prstGeom prst="roundRect">
            <a:avLst>
              <a:gd name="adj" fmla="val 50000"/>
            </a:avLst>
          </a:prstGeom>
          <a:solidFill>
            <a:srgbClr val="35C4AF"/>
          </a:solidFill>
          <a:ln w="76200" cap="flat" cmpd="sng" algn="ctr">
            <a:solidFill>
              <a:srgbClr val="44546A">
                <a:alpha val="2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9" name="文本框 48">
            <a:extLst>
              <a:ext uri="{FF2B5EF4-FFF2-40B4-BE49-F238E27FC236}">
                <a16:creationId xmlns:a16="http://schemas.microsoft.com/office/drawing/2014/main" id="{1DFA8F7B-5AC3-0F4C-B994-462F8116AE94}"/>
              </a:ext>
            </a:extLst>
          </p:cNvPr>
          <p:cNvSpPr txBox="1"/>
          <p:nvPr/>
        </p:nvSpPr>
        <p:spPr>
          <a:xfrm>
            <a:off x="1719984" y="1325124"/>
            <a:ext cx="1081355" cy="369332"/>
          </a:xfrm>
          <a:prstGeom prst="rect">
            <a:avLst/>
          </a:prstGeom>
          <a:noFill/>
        </p:spPr>
        <p:txBody>
          <a:bodyPr wrap="square">
            <a:spAutoFit/>
          </a:bodyPr>
          <a:lstStyle/>
          <a:p>
            <a:pPr algn="ctr"/>
            <a:r>
              <a:rPr lang="zh-CN" altLang="en-US" b="1" dirty="0">
                <a:solidFill>
                  <a:prstClr val="white"/>
                </a:solidFill>
                <a:latin typeface="Microsoft YaHei" panose="020B0503020204020204" pitchFamily="34" charset="-122"/>
                <a:ea typeface="Microsoft YaHei" panose="020B0503020204020204" pitchFamily="34" charset="-122"/>
                <a:cs typeface="+mn-ea"/>
                <a:sym typeface="+mn-lt"/>
              </a:rPr>
              <a:t> 信息科</a:t>
            </a:r>
            <a:endParaRPr lang="zh-CN" altLang="en-US" dirty="0">
              <a:solidFill>
                <a:prstClr val="white"/>
              </a:solidFill>
              <a:latin typeface="Microsoft YaHei" panose="020B0503020204020204" pitchFamily="34" charset="-122"/>
              <a:ea typeface="Microsoft YaHei" panose="020B0503020204020204" pitchFamily="34" charset="-122"/>
              <a:cs typeface="+mn-ea"/>
              <a:sym typeface="+mn-lt"/>
            </a:endParaRPr>
          </a:p>
        </p:txBody>
      </p:sp>
      <p:sp>
        <p:nvSpPr>
          <p:cNvPr id="50" name="椭圆 49">
            <a:extLst>
              <a:ext uri="{FF2B5EF4-FFF2-40B4-BE49-F238E27FC236}">
                <a16:creationId xmlns:a16="http://schemas.microsoft.com/office/drawing/2014/main" id="{0EDD80AE-D4E6-6C46-82AE-73230CE62EB1}"/>
              </a:ext>
            </a:extLst>
          </p:cNvPr>
          <p:cNvSpPr/>
          <p:nvPr/>
        </p:nvSpPr>
        <p:spPr>
          <a:xfrm>
            <a:off x="865485" y="1186189"/>
            <a:ext cx="647203" cy="647203"/>
          </a:xfrm>
          <a:prstGeom prst="ellipse">
            <a:avLst/>
          </a:prstGeom>
          <a:solidFill>
            <a:srgbClr val="4F758B"/>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51" name="组合 50">
            <a:extLst>
              <a:ext uri="{FF2B5EF4-FFF2-40B4-BE49-F238E27FC236}">
                <a16:creationId xmlns:a16="http://schemas.microsoft.com/office/drawing/2014/main" id="{F57B3B28-7023-D84B-9EED-4C784986BFEE}"/>
              </a:ext>
            </a:extLst>
          </p:cNvPr>
          <p:cNvGrpSpPr/>
          <p:nvPr/>
        </p:nvGrpSpPr>
        <p:grpSpPr>
          <a:xfrm>
            <a:off x="983166" y="1346661"/>
            <a:ext cx="411841" cy="354832"/>
            <a:chOff x="10766425" y="3141663"/>
            <a:chExt cx="6858000" cy="5908676"/>
          </a:xfrm>
          <a:solidFill>
            <a:sysClr val="window" lastClr="FFFFFF"/>
          </a:solidFill>
        </p:grpSpPr>
        <p:sp>
          <p:nvSpPr>
            <p:cNvPr id="52" name="Freeform 9">
              <a:extLst>
                <a:ext uri="{FF2B5EF4-FFF2-40B4-BE49-F238E27FC236}">
                  <a16:creationId xmlns:a16="http://schemas.microsoft.com/office/drawing/2014/main" id="{0FD6507E-DB7D-364C-A550-C459B7E73C48}"/>
                </a:ext>
              </a:extLst>
            </p:cNvPr>
            <p:cNvSpPr>
              <a:spLocks noEditPoints="1"/>
            </p:cNvSpPr>
            <p:nvPr/>
          </p:nvSpPr>
          <p:spPr bwMode="auto">
            <a:xfrm>
              <a:off x="12452350" y="4105276"/>
              <a:ext cx="3554413" cy="4945063"/>
            </a:xfrm>
            <a:custGeom>
              <a:avLst/>
              <a:gdLst>
                <a:gd name="T0" fmla="*/ 720 w 1468"/>
                <a:gd name="T1" fmla="*/ 0 h 2041"/>
                <a:gd name="T2" fmla="*/ 227 w 1468"/>
                <a:gd name="T3" fmla="*/ 493 h 2041"/>
                <a:gd name="T4" fmla="*/ 720 w 1468"/>
                <a:gd name="T5" fmla="*/ 985 h 2041"/>
                <a:gd name="T6" fmla="*/ 1213 w 1468"/>
                <a:gd name="T7" fmla="*/ 493 h 2041"/>
                <a:gd name="T8" fmla="*/ 720 w 1468"/>
                <a:gd name="T9" fmla="*/ 0 h 2041"/>
                <a:gd name="T10" fmla="*/ 793 w 1468"/>
                <a:gd name="T11" fmla="*/ 571 h 2041"/>
                <a:gd name="T12" fmla="*/ 793 w 1468"/>
                <a:gd name="T13" fmla="*/ 773 h 2041"/>
                <a:gd name="T14" fmla="*/ 631 w 1468"/>
                <a:gd name="T15" fmla="*/ 773 h 2041"/>
                <a:gd name="T16" fmla="*/ 631 w 1468"/>
                <a:gd name="T17" fmla="*/ 571 h 2041"/>
                <a:gd name="T18" fmla="*/ 429 w 1468"/>
                <a:gd name="T19" fmla="*/ 571 h 2041"/>
                <a:gd name="T20" fmla="*/ 429 w 1468"/>
                <a:gd name="T21" fmla="*/ 408 h 2041"/>
                <a:gd name="T22" fmla="*/ 631 w 1468"/>
                <a:gd name="T23" fmla="*/ 408 h 2041"/>
                <a:gd name="T24" fmla="*/ 631 w 1468"/>
                <a:gd name="T25" fmla="*/ 207 h 2041"/>
                <a:gd name="T26" fmla="*/ 793 w 1468"/>
                <a:gd name="T27" fmla="*/ 207 h 2041"/>
                <a:gd name="T28" fmla="*/ 793 w 1468"/>
                <a:gd name="T29" fmla="*/ 408 h 2041"/>
                <a:gd name="T30" fmla="*/ 995 w 1468"/>
                <a:gd name="T31" fmla="*/ 408 h 2041"/>
                <a:gd name="T32" fmla="*/ 995 w 1468"/>
                <a:gd name="T33" fmla="*/ 571 h 2041"/>
                <a:gd name="T34" fmla="*/ 793 w 1468"/>
                <a:gd name="T35" fmla="*/ 571 h 2041"/>
                <a:gd name="T36" fmla="*/ 1430 w 1468"/>
                <a:gd name="T37" fmla="*/ 2041 h 2041"/>
                <a:gd name="T38" fmla="*/ 38 w 1468"/>
                <a:gd name="T39" fmla="*/ 2041 h 2041"/>
                <a:gd name="T40" fmla="*/ 0 w 1468"/>
                <a:gd name="T41" fmla="*/ 2003 h 2041"/>
                <a:gd name="T42" fmla="*/ 0 w 1468"/>
                <a:gd name="T43" fmla="*/ 1887 h 2041"/>
                <a:gd name="T44" fmla="*/ 38 w 1468"/>
                <a:gd name="T45" fmla="*/ 1849 h 2041"/>
                <a:gd name="T46" fmla="*/ 1430 w 1468"/>
                <a:gd name="T47" fmla="*/ 1849 h 2041"/>
                <a:gd name="T48" fmla="*/ 1468 w 1468"/>
                <a:gd name="T49" fmla="*/ 1887 h 2041"/>
                <a:gd name="T50" fmla="*/ 1468 w 1468"/>
                <a:gd name="T51" fmla="*/ 2003 h 2041"/>
                <a:gd name="T52" fmla="*/ 1430 w 1468"/>
                <a:gd name="T53" fmla="*/ 2041 h 2041"/>
                <a:gd name="T54" fmla="*/ 1430 w 1468"/>
                <a:gd name="T55" fmla="*/ 2041 h 2041"/>
                <a:gd name="T56" fmla="*/ 1430 w 1468"/>
                <a:gd name="T57" fmla="*/ 2041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8" h="2041">
                  <a:moveTo>
                    <a:pt x="720" y="0"/>
                  </a:moveTo>
                  <a:cubicBezTo>
                    <a:pt x="448" y="0"/>
                    <a:pt x="227" y="220"/>
                    <a:pt x="227" y="493"/>
                  </a:cubicBezTo>
                  <a:cubicBezTo>
                    <a:pt x="227" y="765"/>
                    <a:pt x="448" y="985"/>
                    <a:pt x="720" y="985"/>
                  </a:cubicBezTo>
                  <a:cubicBezTo>
                    <a:pt x="992" y="985"/>
                    <a:pt x="1213" y="765"/>
                    <a:pt x="1213" y="493"/>
                  </a:cubicBezTo>
                  <a:cubicBezTo>
                    <a:pt x="1213" y="220"/>
                    <a:pt x="992" y="0"/>
                    <a:pt x="720" y="0"/>
                  </a:cubicBezTo>
                  <a:close/>
                  <a:moveTo>
                    <a:pt x="793" y="571"/>
                  </a:moveTo>
                  <a:cubicBezTo>
                    <a:pt x="793" y="773"/>
                    <a:pt x="793" y="773"/>
                    <a:pt x="793" y="773"/>
                  </a:cubicBezTo>
                  <a:cubicBezTo>
                    <a:pt x="631" y="773"/>
                    <a:pt x="631" y="773"/>
                    <a:pt x="631" y="773"/>
                  </a:cubicBezTo>
                  <a:cubicBezTo>
                    <a:pt x="631" y="571"/>
                    <a:pt x="631" y="571"/>
                    <a:pt x="631" y="571"/>
                  </a:cubicBezTo>
                  <a:cubicBezTo>
                    <a:pt x="429" y="571"/>
                    <a:pt x="429" y="571"/>
                    <a:pt x="429" y="571"/>
                  </a:cubicBezTo>
                  <a:cubicBezTo>
                    <a:pt x="429" y="408"/>
                    <a:pt x="429" y="408"/>
                    <a:pt x="429" y="408"/>
                  </a:cubicBezTo>
                  <a:cubicBezTo>
                    <a:pt x="631" y="408"/>
                    <a:pt x="631" y="408"/>
                    <a:pt x="631" y="408"/>
                  </a:cubicBezTo>
                  <a:cubicBezTo>
                    <a:pt x="631" y="207"/>
                    <a:pt x="631" y="207"/>
                    <a:pt x="631" y="207"/>
                  </a:cubicBezTo>
                  <a:cubicBezTo>
                    <a:pt x="793" y="207"/>
                    <a:pt x="793" y="207"/>
                    <a:pt x="793" y="207"/>
                  </a:cubicBezTo>
                  <a:cubicBezTo>
                    <a:pt x="793" y="408"/>
                    <a:pt x="793" y="408"/>
                    <a:pt x="793" y="408"/>
                  </a:cubicBezTo>
                  <a:cubicBezTo>
                    <a:pt x="995" y="408"/>
                    <a:pt x="995" y="408"/>
                    <a:pt x="995" y="408"/>
                  </a:cubicBezTo>
                  <a:cubicBezTo>
                    <a:pt x="995" y="571"/>
                    <a:pt x="995" y="571"/>
                    <a:pt x="995" y="571"/>
                  </a:cubicBezTo>
                  <a:lnTo>
                    <a:pt x="793" y="571"/>
                  </a:lnTo>
                  <a:close/>
                  <a:moveTo>
                    <a:pt x="1430" y="2041"/>
                  </a:moveTo>
                  <a:cubicBezTo>
                    <a:pt x="38" y="2041"/>
                    <a:pt x="38" y="2041"/>
                    <a:pt x="38" y="2041"/>
                  </a:cubicBezTo>
                  <a:cubicBezTo>
                    <a:pt x="17" y="2041"/>
                    <a:pt x="0" y="2024"/>
                    <a:pt x="0" y="2003"/>
                  </a:cubicBezTo>
                  <a:cubicBezTo>
                    <a:pt x="0" y="1887"/>
                    <a:pt x="0" y="1887"/>
                    <a:pt x="0" y="1887"/>
                  </a:cubicBezTo>
                  <a:cubicBezTo>
                    <a:pt x="0" y="1866"/>
                    <a:pt x="17" y="1849"/>
                    <a:pt x="38" y="1849"/>
                  </a:cubicBezTo>
                  <a:cubicBezTo>
                    <a:pt x="1430" y="1849"/>
                    <a:pt x="1430" y="1849"/>
                    <a:pt x="1430" y="1849"/>
                  </a:cubicBezTo>
                  <a:cubicBezTo>
                    <a:pt x="1451" y="1849"/>
                    <a:pt x="1468" y="1866"/>
                    <a:pt x="1468" y="1887"/>
                  </a:cubicBezTo>
                  <a:cubicBezTo>
                    <a:pt x="1468" y="2003"/>
                    <a:pt x="1468" y="2003"/>
                    <a:pt x="1468" y="2003"/>
                  </a:cubicBezTo>
                  <a:cubicBezTo>
                    <a:pt x="1468" y="2024"/>
                    <a:pt x="1451" y="2041"/>
                    <a:pt x="1430" y="2041"/>
                  </a:cubicBezTo>
                  <a:close/>
                  <a:moveTo>
                    <a:pt x="1430" y="2041"/>
                  </a:moveTo>
                  <a:cubicBezTo>
                    <a:pt x="1430" y="2041"/>
                    <a:pt x="1430" y="2041"/>
                    <a:pt x="1430" y="2041"/>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53" name="Freeform 10">
              <a:extLst>
                <a:ext uri="{FF2B5EF4-FFF2-40B4-BE49-F238E27FC236}">
                  <a16:creationId xmlns:a16="http://schemas.microsoft.com/office/drawing/2014/main" id="{7497E636-7C4F-7744-8683-5AD36A860CEE}"/>
                </a:ext>
              </a:extLst>
            </p:cNvPr>
            <p:cNvSpPr>
              <a:spLocks noEditPoints="1"/>
            </p:cNvSpPr>
            <p:nvPr/>
          </p:nvSpPr>
          <p:spPr bwMode="auto">
            <a:xfrm>
              <a:off x="10766425" y="3141663"/>
              <a:ext cx="6858000" cy="4467225"/>
            </a:xfrm>
            <a:custGeom>
              <a:avLst/>
              <a:gdLst>
                <a:gd name="T0" fmla="*/ 2832 w 2832"/>
                <a:gd name="T1" fmla="*/ 192 h 1844"/>
                <a:gd name="T2" fmla="*/ 2640 w 2832"/>
                <a:gd name="T3" fmla="*/ 0 h 1844"/>
                <a:gd name="T4" fmla="*/ 192 w 2832"/>
                <a:gd name="T5" fmla="*/ 0 h 1844"/>
                <a:gd name="T6" fmla="*/ 0 w 2832"/>
                <a:gd name="T7" fmla="*/ 192 h 1844"/>
                <a:gd name="T8" fmla="*/ 0 w 2832"/>
                <a:gd name="T9" fmla="*/ 1844 h 1844"/>
                <a:gd name="T10" fmla="*/ 0 w 2832"/>
                <a:gd name="T11" fmla="*/ 1621 h 1844"/>
                <a:gd name="T12" fmla="*/ 160 w 2832"/>
                <a:gd name="T13" fmla="*/ 1621 h 1844"/>
                <a:gd name="T14" fmla="*/ 160 w 2832"/>
                <a:gd name="T15" fmla="*/ 192 h 1844"/>
                <a:gd name="T16" fmla="*/ 192 w 2832"/>
                <a:gd name="T17" fmla="*/ 160 h 1844"/>
                <a:gd name="T18" fmla="*/ 2640 w 2832"/>
                <a:gd name="T19" fmla="*/ 160 h 1844"/>
                <a:gd name="T20" fmla="*/ 2672 w 2832"/>
                <a:gd name="T21" fmla="*/ 192 h 1844"/>
                <a:gd name="T22" fmla="*/ 2672 w 2832"/>
                <a:gd name="T23" fmla="*/ 1621 h 1844"/>
                <a:gd name="T24" fmla="*/ 2832 w 2832"/>
                <a:gd name="T25" fmla="*/ 1621 h 1844"/>
                <a:gd name="T26" fmla="*/ 2832 w 2832"/>
                <a:gd name="T27" fmla="*/ 1843 h 1844"/>
                <a:gd name="T28" fmla="*/ 2832 w 2832"/>
                <a:gd name="T29" fmla="*/ 192 h 1844"/>
                <a:gd name="T30" fmla="*/ 2832 w 2832"/>
                <a:gd name="T31" fmla="*/ 192 h 1844"/>
                <a:gd name="T32" fmla="*/ 2832 w 2832"/>
                <a:gd name="T33" fmla="*/ 192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2" h="1844">
                  <a:moveTo>
                    <a:pt x="2832" y="192"/>
                  </a:moveTo>
                  <a:cubicBezTo>
                    <a:pt x="2832" y="86"/>
                    <a:pt x="2745" y="0"/>
                    <a:pt x="2640" y="0"/>
                  </a:cubicBezTo>
                  <a:cubicBezTo>
                    <a:pt x="192" y="0"/>
                    <a:pt x="192" y="0"/>
                    <a:pt x="192" y="0"/>
                  </a:cubicBezTo>
                  <a:cubicBezTo>
                    <a:pt x="86" y="0"/>
                    <a:pt x="0" y="86"/>
                    <a:pt x="0" y="192"/>
                  </a:cubicBezTo>
                  <a:cubicBezTo>
                    <a:pt x="0" y="1844"/>
                    <a:pt x="0" y="1844"/>
                    <a:pt x="0" y="1844"/>
                  </a:cubicBezTo>
                  <a:cubicBezTo>
                    <a:pt x="0" y="1621"/>
                    <a:pt x="0" y="1621"/>
                    <a:pt x="0" y="1621"/>
                  </a:cubicBezTo>
                  <a:cubicBezTo>
                    <a:pt x="160" y="1621"/>
                    <a:pt x="160" y="1621"/>
                    <a:pt x="160" y="1621"/>
                  </a:cubicBezTo>
                  <a:cubicBezTo>
                    <a:pt x="160" y="192"/>
                    <a:pt x="160" y="192"/>
                    <a:pt x="160" y="192"/>
                  </a:cubicBezTo>
                  <a:cubicBezTo>
                    <a:pt x="160" y="175"/>
                    <a:pt x="175" y="160"/>
                    <a:pt x="192" y="160"/>
                  </a:cubicBezTo>
                  <a:cubicBezTo>
                    <a:pt x="2640" y="160"/>
                    <a:pt x="2640" y="160"/>
                    <a:pt x="2640" y="160"/>
                  </a:cubicBezTo>
                  <a:cubicBezTo>
                    <a:pt x="2657" y="160"/>
                    <a:pt x="2672" y="175"/>
                    <a:pt x="2672" y="192"/>
                  </a:cubicBezTo>
                  <a:cubicBezTo>
                    <a:pt x="2672" y="1621"/>
                    <a:pt x="2672" y="1621"/>
                    <a:pt x="2672" y="1621"/>
                  </a:cubicBezTo>
                  <a:cubicBezTo>
                    <a:pt x="2832" y="1621"/>
                    <a:pt x="2832" y="1621"/>
                    <a:pt x="2832" y="1621"/>
                  </a:cubicBezTo>
                  <a:cubicBezTo>
                    <a:pt x="2832" y="1843"/>
                    <a:pt x="2832" y="1843"/>
                    <a:pt x="2832" y="1843"/>
                  </a:cubicBezTo>
                  <a:lnTo>
                    <a:pt x="2832" y="192"/>
                  </a:lnTo>
                  <a:close/>
                  <a:moveTo>
                    <a:pt x="2832" y="192"/>
                  </a:moveTo>
                  <a:cubicBezTo>
                    <a:pt x="2832" y="192"/>
                    <a:pt x="2832" y="192"/>
                    <a:pt x="2832" y="192"/>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54" name="Freeform 11">
              <a:extLst>
                <a:ext uri="{FF2B5EF4-FFF2-40B4-BE49-F238E27FC236}">
                  <a16:creationId xmlns:a16="http://schemas.microsoft.com/office/drawing/2014/main" id="{B1CA36A2-8C53-8541-8A56-FDC800B844D9}"/>
                </a:ext>
              </a:extLst>
            </p:cNvPr>
            <p:cNvSpPr>
              <a:spLocks noEditPoints="1"/>
            </p:cNvSpPr>
            <p:nvPr/>
          </p:nvSpPr>
          <p:spPr bwMode="auto">
            <a:xfrm>
              <a:off x="10766425" y="7069138"/>
              <a:ext cx="6858000" cy="1008063"/>
            </a:xfrm>
            <a:custGeom>
              <a:avLst/>
              <a:gdLst>
                <a:gd name="T0" fmla="*/ 2672 w 2832"/>
                <a:gd name="T1" fmla="*/ 0 h 416"/>
                <a:gd name="T2" fmla="*/ 0 w 2832"/>
                <a:gd name="T3" fmla="*/ 0 h 416"/>
                <a:gd name="T4" fmla="*/ 0 w 2832"/>
                <a:gd name="T5" fmla="*/ 224 h 416"/>
                <a:gd name="T6" fmla="*/ 192 w 2832"/>
                <a:gd name="T7" fmla="*/ 416 h 416"/>
                <a:gd name="T8" fmla="*/ 2640 w 2832"/>
                <a:gd name="T9" fmla="*/ 416 h 416"/>
                <a:gd name="T10" fmla="*/ 2832 w 2832"/>
                <a:gd name="T11" fmla="*/ 224 h 416"/>
                <a:gd name="T12" fmla="*/ 2832 w 2832"/>
                <a:gd name="T13" fmla="*/ 0 h 416"/>
                <a:gd name="T14" fmla="*/ 2672 w 2832"/>
                <a:gd name="T15" fmla="*/ 0 h 416"/>
                <a:gd name="T16" fmla="*/ 1416 w 2832"/>
                <a:gd name="T17" fmla="*/ 117 h 416"/>
                <a:gd name="T18" fmla="*/ 1507 w 2832"/>
                <a:gd name="T19" fmla="*/ 208 h 416"/>
                <a:gd name="T20" fmla="*/ 1416 w 2832"/>
                <a:gd name="T21" fmla="*/ 299 h 416"/>
                <a:gd name="T22" fmla="*/ 1325 w 2832"/>
                <a:gd name="T23" fmla="*/ 208 h 416"/>
                <a:gd name="T24" fmla="*/ 1416 w 2832"/>
                <a:gd name="T25" fmla="*/ 117 h 416"/>
                <a:gd name="T26" fmla="*/ 1416 w 2832"/>
                <a:gd name="T27" fmla="*/ 117 h 416"/>
                <a:gd name="T28" fmla="*/ 1416 w 2832"/>
                <a:gd name="T29" fmla="*/ 11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2" h="416">
                  <a:moveTo>
                    <a:pt x="2672" y="0"/>
                  </a:moveTo>
                  <a:cubicBezTo>
                    <a:pt x="0" y="0"/>
                    <a:pt x="0" y="0"/>
                    <a:pt x="0" y="0"/>
                  </a:cubicBezTo>
                  <a:cubicBezTo>
                    <a:pt x="0" y="224"/>
                    <a:pt x="0" y="224"/>
                    <a:pt x="0" y="224"/>
                  </a:cubicBezTo>
                  <a:cubicBezTo>
                    <a:pt x="0" y="329"/>
                    <a:pt x="86" y="416"/>
                    <a:pt x="192" y="416"/>
                  </a:cubicBezTo>
                  <a:cubicBezTo>
                    <a:pt x="2640" y="416"/>
                    <a:pt x="2640" y="416"/>
                    <a:pt x="2640" y="416"/>
                  </a:cubicBezTo>
                  <a:cubicBezTo>
                    <a:pt x="2745" y="416"/>
                    <a:pt x="2832" y="329"/>
                    <a:pt x="2832" y="224"/>
                  </a:cubicBezTo>
                  <a:cubicBezTo>
                    <a:pt x="2832" y="0"/>
                    <a:pt x="2832" y="0"/>
                    <a:pt x="2832" y="0"/>
                  </a:cubicBezTo>
                  <a:lnTo>
                    <a:pt x="2672" y="0"/>
                  </a:lnTo>
                  <a:close/>
                  <a:moveTo>
                    <a:pt x="1416" y="117"/>
                  </a:moveTo>
                  <a:cubicBezTo>
                    <a:pt x="1466" y="117"/>
                    <a:pt x="1507" y="158"/>
                    <a:pt x="1507" y="208"/>
                  </a:cubicBezTo>
                  <a:cubicBezTo>
                    <a:pt x="1507" y="258"/>
                    <a:pt x="1466" y="299"/>
                    <a:pt x="1416" y="299"/>
                  </a:cubicBezTo>
                  <a:cubicBezTo>
                    <a:pt x="1366" y="299"/>
                    <a:pt x="1325" y="258"/>
                    <a:pt x="1325" y="208"/>
                  </a:cubicBezTo>
                  <a:cubicBezTo>
                    <a:pt x="1325" y="158"/>
                    <a:pt x="1365" y="117"/>
                    <a:pt x="1416" y="117"/>
                  </a:cubicBezTo>
                  <a:close/>
                  <a:moveTo>
                    <a:pt x="1416" y="117"/>
                  </a:moveTo>
                  <a:cubicBezTo>
                    <a:pt x="1416" y="117"/>
                    <a:pt x="1416" y="117"/>
                    <a:pt x="1416" y="117"/>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55" name="TextBox 26">
            <a:extLst>
              <a:ext uri="{FF2B5EF4-FFF2-40B4-BE49-F238E27FC236}">
                <a16:creationId xmlns:a16="http://schemas.microsoft.com/office/drawing/2014/main" id="{626B41E1-CA02-8B43-8286-6C85C1B4F851}"/>
              </a:ext>
            </a:extLst>
          </p:cNvPr>
          <p:cNvSpPr txBox="1"/>
          <p:nvPr/>
        </p:nvSpPr>
        <p:spPr>
          <a:xfrm>
            <a:off x="4594530" y="2068673"/>
            <a:ext cx="6585098" cy="3334246"/>
          </a:xfrm>
          <a:prstGeom prst="rect">
            <a:avLst/>
          </a:prstGeom>
          <a:noFill/>
        </p:spPr>
        <p:txBody>
          <a:bodyPr wrap="square" rtlCol="0">
            <a:spAutoFit/>
          </a:bodyPr>
          <a:lstStyle/>
          <a:p>
            <a:pPr algn="just">
              <a:spcBef>
                <a:spcPts val="1000"/>
              </a:spcBef>
              <a:buClr>
                <a:srgbClr val="077296"/>
              </a:buClr>
              <a:buSzPct val="70000"/>
            </a:pPr>
            <a:r>
              <a:rPr lang="zh-CN" altLang="en-US" b="1" dirty="0">
                <a:solidFill>
                  <a:srgbClr val="4F758B"/>
                </a:solidFill>
                <a:latin typeface="Microsoft YaHei" panose="020B0503020204020204" pitchFamily="34" charset="-122"/>
                <a:ea typeface="Microsoft YaHei" panose="020B0503020204020204" pitchFamily="34" charset="-122"/>
                <a:cs typeface="+mn-ea"/>
                <a:sym typeface="+mn-lt"/>
              </a:rPr>
              <a:t>以下指标建议每季度进行一次汇总、质量控制</a:t>
            </a:r>
            <a:endParaRPr lang="en-US" altLang="zh-CN" b="1" dirty="0">
              <a:solidFill>
                <a:srgbClr val="4F758B"/>
              </a:solidFill>
              <a:latin typeface="Microsoft YaHei" panose="020B0503020204020204" pitchFamily="34" charset="-122"/>
              <a:ea typeface="Microsoft YaHei" panose="020B0503020204020204" pitchFamily="34" charset="-122"/>
              <a:cs typeface="+mn-ea"/>
              <a:sym typeface="+mn-lt"/>
            </a:endParaRPr>
          </a:p>
          <a:p>
            <a:pPr marL="342900" indent="-342900" algn="just">
              <a:spcBef>
                <a:spcPts val="1000"/>
              </a:spcBef>
              <a:buClr>
                <a:srgbClr val="077296"/>
              </a:buClr>
              <a:buSzPct val="70000"/>
              <a:buFont typeface="+mj-lt"/>
              <a:buAutoNum type="arabicPeriod"/>
            </a:pP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侵入性检查、手术、住院患者抗</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a:t>
            </a: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筛查率</a:t>
            </a:r>
            <a:endPar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endParaRPr>
          </a:p>
          <a:p>
            <a:pPr marL="342900" indent="-342900" algn="just">
              <a:spcBef>
                <a:spcPts val="1000"/>
              </a:spcBef>
              <a:buClr>
                <a:srgbClr val="077296"/>
              </a:buClr>
              <a:buSzPct val="70000"/>
              <a:buFont typeface="+mj-lt"/>
              <a:buAutoNum type="arabicPeriod"/>
            </a:pP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重点人群抗</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a:t>
            </a: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筛查率</a:t>
            </a:r>
            <a:endPar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endParaRPr>
          </a:p>
          <a:p>
            <a:pPr marL="342900" indent="-342900" algn="just">
              <a:spcBef>
                <a:spcPts val="1000"/>
              </a:spcBef>
              <a:buClr>
                <a:srgbClr val="077296"/>
              </a:buClr>
              <a:buSzPct val="70000"/>
              <a:buFont typeface="+mj-lt"/>
              <a:buAutoNum type="arabicPeriod"/>
            </a:pP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筛查出的抗</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a:t>
            </a: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阳性者成功转诊率</a:t>
            </a:r>
            <a:endPar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endParaRPr>
          </a:p>
          <a:p>
            <a:pPr marL="342900" indent="-342900" algn="just">
              <a:spcBef>
                <a:spcPts val="1000"/>
              </a:spcBef>
              <a:buClr>
                <a:srgbClr val="077296"/>
              </a:buClr>
              <a:buSzPct val="70000"/>
              <a:buFont typeface="+mj-lt"/>
              <a:buAutoNum type="arabicPeriod"/>
            </a:pP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抗</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a:t>
            </a: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阳性者的</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 RNA</a:t>
            </a: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检测率</a:t>
            </a:r>
            <a:endPar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endParaRPr>
          </a:p>
          <a:p>
            <a:pPr marL="342900" indent="-342900" algn="just">
              <a:spcBef>
                <a:spcPts val="1000"/>
              </a:spcBef>
              <a:buClr>
                <a:srgbClr val="077296"/>
              </a:buClr>
              <a:buSzPct val="70000"/>
              <a:buFont typeface="+mj-lt"/>
              <a:buAutoNum type="arabicPeriod"/>
            </a:pP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 RNA</a:t>
            </a: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阳性率</a:t>
            </a:r>
            <a:endPar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endParaRPr>
          </a:p>
          <a:p>
            <a:pPr marL="342900" indent="-342900" algn="just">
              <a:spcBef>
                <a:spcPts val="1000"/>
              </a:spcBef>
              <a:buClr>
                <a:srgbClr val="077296"/>
              </a:buClr>
              <a:buSzPct val="70000"/>
              <a:buFont typeface="+mj-lt"/>
              <a:buAutoNum type="arabicPeriod"/>
            </a:pP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 RNA</a:t>
            </a: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阳性者启动</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DAAs</a:t>
            </a: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治疗的比例</a:t>
            </a:r>
            <a:endPar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endParaRPr>
          </a:p>
          <a:p>
            <a:pPr marL="342900" indent="-342900" algn="just">
              <a:spcBef>
                <a:spcPts val="1000"/>
              </a:spcBef>
              <a:buClr>
                <a:srgbClr val="077296"/>
              </a:buClr>
              <a:buSzPct val="70000"/>
              <a:buFont typeface="+mj-lt"/>
              <a:buAutoNum type="arabicPeriod"/>
            </a:pP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接受</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DAA</a:t>
            </a: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的丙肝患者治疗完成率</a:t>
            </a:r>
            <a:endPar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endParaRPr>
          </a:p>
          <a:p>
            <a:pPr marL="342900" indent="-342900" algn="just">
              <a:spcBef>
                <a:spcPts val="1000"/>
              </a:spcBef>
              <a:buClr>
                <a:srgbClr val="077296"/>
              </a:buClr>
              <a:buSzPct val="70000"/>
              <a:buFont typeface="+mj-lt"/>
              <a:buAutoNum type="arabicPeriod"/>
            </a:pP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治疗成功率</a:t>
            </a:r>
            <a:endParaRPr lang="en-US" sz="1600"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57" name="标题 92">
            <a:extLst>
              <a:ext uri="{FF2B5EF4-FFF2-40B4-BE49-F238E27FC236}">
                <a16:creationId xmlns:a16="http://schemas.microsoft.com/office/drawing/2014/main" id="{5507DBFC-6A08-0D4D-A13F-76ABDC23E156}"/>
              </a:ext>
            </a:extLst>
          </p:cNvPr>
          <p:cNvSpPr>
            <a:spLocks noGrp="1"/>
          </p:cNvSpPr>
          <p:nvPr>
            <p:ph type="title"/>
          </p:nvPr>
        </p:nvSpPr>
        <p:spPr>
          <a:xfrm>
            <a:off x="582841" y="403871"/>
            <a:ext cx="9935785" cy="430522"/>
          </a:xfrm>
        </p:spPr>
        <p:txBody>
          <a:bodyPr/>
          <a:lstStyle/>
          <a:p>
            <a:r>
              <a:rPr lang="zh-CN" altLang="en-US" dirty="0">
                <a:solidFill>
                  <a:srgbClr val="4F758B"/>
                </a:solidFill>
                <a:latin typeface="Microsoft YaHei" panose="020B0503020204020204" pitchFamily="34" charset="-122"/>
                <a:ea typeface="Microsoft YaHei" panose="020B0503020204020204" pitchFamily="34" charset="-122"/>
                <a:cs typeface="+mn-ea"/>
                <a:sym typeface="+mn-lt"/>
              </a:rPr>
              <a:t>确定关键科室、人员及其职责分工</a:t>
            </a:r>
            <a:endParaRPr lang="zh-CN" altLang="en-US" dirty="0">
              <a:solidFill>
                <a:srgbClr val="4F758B"/>
              </a:solidFill>
            </a:endParaRPr>
          </a:p>
        </p:txBody>
      </p:sp>
      <p:sp>
        <p:nvSpPr>
          <p:cNvPr id="20" name="TextBox 19"/>
          <p:cNvSpPr txBox="1"/>
          <p:nvPr/>
        </p:nvSpPr>
        <p:spPr>
          <a:xfrm>
            <a:off x="589783" y="6288605"/>
            <a:ext cx="11204427" cy="400110"/>
          </a:xfrm>
          <a:prstGeom prst="rect">
            <a:avLst/>
          </a:prstGeom>
          <a:noFill/>
        </p:spPr>
        <p:txBody>
          <a:bodyPr vert="horz" wrap="square" lIns="91440" tIns="45720" rIns="91440" bIns="45720" rtlCol="0" anchor="ctr">
            <a:spAutoFit/>
          </a:bodyPr>
          <a:lstStyle>
            <a:defPPr>
              <a:defRPr lang="zh-CN"/>
            </a:defPPr>
            <a:lvl1pPr>
              <a:defRPr sz="1000">
                <a:latin typeface="微软雅黑" pitchFamily="34" charset="-122"/>
                <a:ea typeface="微软雅黑" pitchFamily="34" charset="-122"/>
              </a:defRPr>
            </a:lvl1pPr>
          </a:lstStyle>
          <a:p>
            <a:r>
              <a:rPr lang="zh-CN" altLang="en-US" dirty="0"/>
              <a:t>中联肝健康促进中心，中华医学会肝病学分会，中华医学会检验医学分会，中国医院协会医院感染管理专业委员会。中国丙型病毒性肝炎院内筛查管理流程（试行）</a:t>
            </a:r>
            <a:r>
              <a:rPr lang="en-US" altLang="zh-CN" dirty="0"/>
              <a:t>.Chin J Hepatol, April 2021, Vol.29, No.4 319-325</a:t>
            </a:r>
            <a:endParaRPr lang="zh-CN" altLang="zh-CN" dirty="0"/>
          </a:p>
        </p:txBody>
      </p:sp>
    </p:spTree>
    <p:extLst>
      <p:ext uri="{BB962C8B-B14F-4D97-AF65-F5344CB8AC3E}">
        <p14:creationId xmlns:p14="http://schemas.microsoft.com/office/powerpoint/2010/main" val="2748540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4">
            <a:extLst>
              <a:ext uri="{FF2B5EF4-FFF2-40B4-BE49-F238E27FC236}">
                <a16:creationId xmlns:a16="http://schemas.microsoft.com/office/drawing/2014/main" id="{9DBC0912-4286-5A4E-A7E1-51ECE6069F72}"/>
              </a:ext>
            </a:extLst>
          </p:cNvPr>
          <p:cNvSpPr/>
          <p:nvPr/>
        </p:nvSpPr>
        <p:spPr>
          <a:xfrm>
            <a:off x="6288424" y="1835908"/>
            <a:ext cx="2474890" cy="4085459"/>
          </a:xfrm>
          <a:prstGeom prst="roundRect">
            <a:avLst>
              <a:gd name="adj" fmla="val 6473"/>
            </a:avLst>
          </a:prstGeom>
          <a:solidFill>
            <a:schemeClr val="accent1">
              <a:lumMod val="20000"/>
              <a:lumOff val="80000"/>
              <a:alpha val="30000"/>
            </a:schemeClr>
          </a:solidFill>
          <a:ln w="9525" cap="flat" cmpd="sng" algn="ctr">
            <a:noFill/>
            <a:prstDash val="solid"/>
            <a:miter lim="800000"/>
          </a:ln>
          <a:effectLst/>
        </p:spPr>
        <p:txBody>
          <a:bodyPr rtlCol="0" anchor="ctr"/>
          <a:lstStyle/>
          <a:p>
            <a:pPr algn="ctr"/>
            <a:endParaRPr lang="zh-CN" altLang="en-US" sz="5000" b="1" i="1" kern="0" dirty="0">
              <a:solidFill>
                <a:srgbClr val="077296"/>
              </a:solidFill>
              <a:latin typeface="Microsoft YaHei" panose="020B0503020204020204" pitchFamily="34" charset="-122"/>
              <a:ea typeface="Microsoft YaHei" panose="020B0503020204020204" pitchFamily="34" charset="-122"/>
              <a:cs typeface="+mn-ea"/>
              <a:sym typeface="+mn-lt"/>
            </a:endParaRPr>
          </a:p>
        </p:txBody>
      </p:sp>
      <p:sp>
        <p:nvSpPr>
          <p:cNvPr id="4" name="圆角矩形 4">
            <a:extLst>
              <a:ext uri="{FF2B5EF4-FFF2-40B4-BE49-F238E27FC236}">
                <a16:creationId xmlns:a16="http://schemas.microsoft.com/office/drawing/2014/main" id="{BC4F3694-E3C2-164B-92F8-91298665DBAB}"/>
              </a:ext>
            </a:extLst>
          </p:cNvPr>
          <p:cNvSpPr/>
          <p:nvPr/>
        </p:nvSpPr>
        <p:spPr>
          <a:xfrm>
            <a:off x="3514042" y="1835908"/>
            <a:ext cx="2474890" cy="4085459"/>
          </a:xfrm>
          <a:prstGeom prst="roundRect">
            <a:avLst>
              <a:gd name="adj" fmla="val 6473"/>
            </a:avLst>
          </a:prstGeom>
          <a:solidFill>
            <a:schemeClr val="accent1">
              <a:lumMod val="20000"/>
              <a:lumOff val="80000"/>
              <a:alpha val="30000"/>
            </a:schemeClr>
          </a:solidFill>
          <a:ln w="9525" cap="flat" cmpd="sng" algn="ctr">
            <a:noFill/>
            <a:prstDash val="solid"/>
            <a:miter lim="800000"/>
          </a:ln>
          <a:effectLst/>
        </p:spPr>
        <p:txBody>
          <a:bodyPr rtlCol="0" anchor="ctr"/>
          <a:lstStyle/>
          <a:p>
            <a:pPr algn="ctr"/>
            <a:endParaRPr lang="zh-CN" altLang="en-US" sz="5000" b="1" i="1" kern="0" dirty="0">
              <a:solidFill>
                <a:srgbClr val="077296"/>
              </a:solidFill>
              <a:latin typeface="Microsoft YaHei" panose="020B0503020204020204" pitchFamily="34" charset="-122"/>
              <a:ea typeface="Microsoft YaHei" panose="020B0503020204020204" pitchFamily="34" charset="-122"/>
              <a:cs typeface="+mn-ea"/>
              <a:sym typeface="+mn-lt"/>
            </a:endParaRPr>
          </a:p>
        </p:txBody>
      </p:sp>
      <p:sp>
        <p:nvSpPr>
          <p:cNvPr id="5" name="圆角矩形 4">
            <a:extLst>
              <a:ext uri="{FF2B5EF4-FFF2-40B4-BE49-F238E27FC236}">
                <a16:creationId xmlns:a16="http://schemas.microsoft.com/office/drawing/2014/main" id="{5CF7DF55-14B4-354D-90E2-74F4DACD7E57}"/>
              </a:ext>
            </a:extLst>
          </p:cNvPr>
          <p:cNvSpPr/>
          <p:nvPr/>
        </p:nvSpPr>
        <p:spPr>
          <a:xfrm>
            <a:off x="9062806" y="1835908"/>
            <a:ext cx="2474890" cy="4085459"/>
          </a:xfrm>
          <a:prstGeom prst="roundRect">
            <a:avLst>
              <a:gd name="adj" fmla="val 6473"/>
            </a:avLst>
          </a:prstGeom>
          <a:solidFill>
            <a:schemeClr val="accent1">
              <a:lumMod val="20000"/>
              <a:lumOff val="80000"/>
              <a:alpha val="30000"/>
            </a:schemeClr>
          </a:solidFill>
          <a:ln w="9525" cap="flat" cmpd="sng" algn="ctr">
            <a:noFill/>
            <a:prstDash val="solid"/>
            <a:miter lim="800000"/>
          </a:ln>
          <a:effectLst/>
        </p:spPr>
        <p:txBody>
          <a:bodyPr rtlCol="0" anchor="ctr"/>
          <a:lstStyle/>
          <a:p>
            <a:pPr algn="ctr"/>
            <a:endParaRPr lang="zh-CN" altLang="en-US" sz="5000" b="1" i="1" kern="0" dirty="0">
              <a:solidFill>
                <a:srgbClr val="077296"/>
              </a:solidFill>
              <a:latin typeface="Microsoft YaHei" panose="020B0503020204020204" pitchFamily="34" charset="-122"/>
              <a:ea typeface="Microsoft YaHei" panose="020B0503020204020204" pitchFamily="34" charset="-122"/>
              <a:cs typeface="+mn-ea"/>
              <a:sym typeface="+mn-lt"/>
            </a:endParaRPr>
          </a:p>
        </p:txBody>
      </p:sp>
      <p:sp>
        <p:nvSpPr>
          <p:cNvPr id="6" name="圆角矩形 4">
            <a:extLst>
              <a:ext uri="{FF2B5EF4-FFF2-40B4-BE49-F238E27FC236}">
                <a16:creationId xmlns:a16="http://schemas.microsoft.com/office/drawing/2014/main" id="{AE3D0EED-8787-1F4E-8C6A-D90CE36D2BC5}"/>
              </a:ext>
            </a:extLst>
          </p:cNvPr>
          <p:cNvSpPr/>
          <p:nvPr/>
        </p:nvSpPr>
        <p:spPr>
          <a:xfrm>
            <a:off x="739659" y="1835908"/>
            <a:ext cx="2474890" cy="4085459"/>
          </a:xfrm>
          <a:prstGeom prst="roundRect">
            <a:avLst>
              <a:gd name="adj" fmla="val 6473"/>
            </a:avLst>
          </a:prstGeom>
          <a:solidFill>
            <a:schemeClr val="accent1">
              <a:lumMod val="20000"/>
              <a:lumOff val="80000"/>
              <a:alpha val="30000"/>
            </a:schemeClr>
          </a:solidFill>
          <a:ln w="9525" cap="flat" cmpd="sng" algn="ctr">
            <a:noFill/>
            <a:prstDash val="solid"/>
            <a:miter lim="800000"/>
          </a:ln>
          <a:effectLst/>
        </p:spPr>
        <p:txBody>
          <a:bodyPr rtlCol="0" anchor="ctr"/>
          <a:lstStyle/>
          <a:p>
            <a:pPr algn="ctr"/>
            <a:endParaRPr lang="zh-CN" altLang="en-US" sz="5000" b="1" i="1" kern="0" dirty="0">
              <a:solidFill>
                <a:srgbClr val="077296"/>
              </a:solidFill>
              <a:latin typeface="Microsoft YaHei" panose="020B0503020204020204" pitchFamily="34" charset="-122"/>
              <a:ea typeface="Microsoft YaHei" panose="020B0503020204020204" pitchFamily="34" charset="-122"/>
              <a:cs typeface="+mn-ea"/>
              <a:sym typeface="+mn-lt"/>
            </a:endParaRPr>
          </a:p>
        </p:txBody>
      </p:sp>
      <p:sp>
        <p:nvSpPr>
          <p:cNvPr id="7" name="TextBox 28">
            <a:extLst>
              <a:ext uri="{FF2B5EF4-FFF2-40B4-BE49-F238E27FC236}">
                <a16:creationId xmlns:a16="http://schemas.microsoft.com/office/drawing/2014/main" id="{517A3158-858B-5245-955F-0772DA33BD96}"/>
              </a:ext>
            </a:extLst>
          </p:cNvPr>
          <p:cNvSpPr txBox="1"/>
          <p:nvPr/>
        </p:nvSpPr>
        <p:spPr>
          <a:xfrm>
            <a:off x="3479473" y="2577443"/>
            <a:ext cx="2474891" cy="3185487"/>
          </a:xfrm>
          <a:prstGeom prst="rect">
            <a:avLst/>
          </a:prstGeom>
          <a:noFill/>
        </p:spPr>
        <p:txBody>
          <a:bodyPr wrap="square" rtlCol="0">
            <a:spAutoFit/>
          </a:bodyPr>
          <a:lstStyle>
            <a:defPPr>
              <a:defRPr lang="zh-CN"/>
            </a:defPPr>
            <a:lvl1pPr marL="180000" indent="-180000" algn="just">
              <a:spcBef>
                <a:spcPts val="1000"/>
              </a:spcBef>
              <a:buClr>
                <a:srgbClr val="077296"/>
              </a:buClr>
              <a:buSzPct val="70000"/>
              <a:buFont typeface="Wingdings" panose="05000000000000000000" pitchFamily="2" charset="2"/>
              <a:buChar char="l"/>
              <a:defRPr sz="1600">
                <a:solidFill>
                  <a:srgbClr val="44546A"/>
                </a:solidFill>
                <a:cs typeface="+mn-ea"/>
              </a:defRPr>
            </a:lvl1pPr>
          </a:lstStyle>
          <a:p>
            <a:r>
              <a:rPr lang="zh-CN" altLang="en-US" dirty="0">
                <a:latin typeface="Microsoft YaHei" panose="020B0503020204020204" pitchFamily="34" charset="-122"/>
                <a:ea typeface="Microsoft YaHei" panose="020B0503020204020204" pitchFamily="34" charset="-122"/>
                <a:sym typeface="+mn-lt"/>
              </a:rPr>
              <a:t>包括感染疾病科、肝病科、消化科等</a:t>
            </a:r>
            <a:endParaRPr lang="en-US" altLang="zh-CN" dirty="0">
              <a:latin typeface="Microsoft YaHei" panose="020B0503020204020204" pitchFamily="34" charset="-122"/>
              <a:ea typeface="Microsoft YaHei" panose="020B0503020204020204" pitchFamily="34" charset="-122"/>
              <a:sym typeface="+mn-lt"/>
            </a:endParaRPr>
          </a:p>
          <a:p>
            <a:r>
              <a:rPr lang="zh-CN" altLang="en-US" b="1" dirty="0">
                <a:solidFill>
                  <a:srgbClr val="4F758B"/>
                </a:solidFill>
                <a:latin typeface="Microsoft YaHei" panose="020B0503020204020204" pitchFamily="34" charset="-122"/>
                <a:ea typeface="Microsoft YaHei" panose="020B0503020204020204" pitchFamily="34" charset="-122"/>
                <a:sym typeface="+mn-lt"/>
              </a:rPr>
              <a:t>参与医院内丙型肝炎筛查和管理制度、岗位职责和工作流程的制定</a:t>
            </a:r>
            <a:endParaRPr lang="en-US" altLang="zh-CN" b="1" dirty="0">
              <a:solidFill>
                <a:srgbClr val="4F758B"/>
              </a:solidFill>
              <a:latin typeface="Microsoft YaHei" panose="020B0503020204020204" pitchFamily="34" charset="-122"/>
              <a:ea typeface="Microsoft YaHei" panose="020B0503020204020204" pitchFamily="34" charset="-122"/>
              <a:sym typeface="+mn-lt"/>
            </a:endParaRPr>
          </a:p>
          <a:p>
            <a:r>
              <a:rPr lang="zh-CN" altLang="en-US" b="1" dirty="0">
                <a:solidFill>
                  <a:srgbClr val="4F758B"/>
                </a:solidFill>
                <a:latin typeface="Microsoft YaHei" panose="020B0503020204020204" pitchFamily="34" charset="-122"/>
                <a:ea typeface="Microsoft YaHei" panose="020B0503020204020204" pitchFamily="34" charset="-122"/>
                <a:sym typeface="+mn-lt"/>
              </a:rPr>
              <a:t>参与质量控制的分析</a:t>
            </a:r>
            <a:r>
              <a:rPr lang="zh-CN" altLang="en-US" dirty="0">
                <a:latin typeface="Microsoft YaHei" panose="020B0503020204020204" pitchFamily="34" charset="-122"/>
                <a:ea typeface="Microsoft YaHei" panose="020B0503020204020204" pitchFamily="34" charset="-122"/>
                <a:sym typeface="+mn-lt"/>
              </a:rPr>
              <a:t>，做好传染病报告和临床诊断、治疗和随访</a:t>
            </a:r>
            <a:endParaRPr lang="en-US" altLang="zh-CN" dirty="0">
              <a:latin typeface="Microsoft YaHei" panose="020B0503020204020204" pitchFamily="34" charset="-122"/>
              <a:ea typeface="Microsoft YaHei" panose="020B0503020204020204" pitchFamily="34" charset="-122"/>
              <a:sym typeface="+mn-lt"/>
            </a:endParaRPr>
          </a:p>
          <a:p>
            <a:r>
              <a:rPr lang="zh-CN" altLang="en-US" dirty="0">
                <a:latin typeface="Microsoft YaHei" panose="020B0503020204020204" pitchFamily="34" charset="-122"/>
                <a:ea typeface="Microsoft YaHei" panose="020B0503020204020204" pitchFamily="34" charset="-122"/>
                <a:sym typeface="+mn-lt"/>
              </a:rPr>
              <a:t>参与当地政府和第三方机构在当地的</a:t>
            </a:r>
            <a:r>
              <a:rPr lang="zh-CN" altLang="en-US" b="1" dirty="0">
                <a:solidFill>
                  <a:srgbClr val="4F758B"/>
                </a:solidFill>
                <a:latin typeface="Microsoft YaHei" panose="020B0503020204020204" pitchFamily="34" charset="-122"/>
                <a:ea typeface="Microsoft YaHei" panose="020B0503020204020204" pitchFamily="34" charset="-122"/>
                <a:sym typeface="+mn-lt"/>
              </a:rPr>
              <a:t>筛查技术支持</a:t>
            </a:r>
            <a:endParaRPr lang="en-US" altLang="zh-CN" b="1" dirty="0">
              <a:solidFill>
                <a:srgbClr val="4F758B"/>
              </a:solidFill>
              <a:latin typeface="Microsoft YaHei" panose="020B0503020204020204" pitchFamily="34" charset="-122"/>
              <a:ea typeface="Microsoft YaHei" panose="020B0503020204020204" pitchFamily="34" charset="-122"/>
              <a:sym typeface="+mn-lt"/>
            </a:endParaRPr>
          </a:p>
        </p:txBody>
      </p:sp>
      <p:sp>
        <p:nvSpPr>
          <p:cNvPr id="8" name="TextBox 29">
            <a:extLst>
              <a:ext uri="{FF2B5EF4-FFF2-40B4-BE49-F238E27FC236}">
                <a16:creationId xmlns:a16="http://schemas.microsoft.com/office/drawing/2014/main" id="{0932ABD8-5CC1-BD49-B911-55489DE33B86}"/>
              </a:ext>
            </a:extLst>
          </p:cNvPr>
          <p:cNvSpPr txBox="1"/>
          <p:nvPr/>
        </p:nvSpPr>
        <p:spPr>
          <a:xfrm>
            <a:off x="9164627" y="2577443"/>
            <a:ext cx="2264570" cy="2190343"/>
          </a:xfrm>
          <a:prstGeom prst="rect">
            <a:avLst/>
          </a:prstGeom>
          <a:noFill/>
        </p:spPr>
        <p:txBody>
          <a:bodyPr wrap="square" rtlCol="0">
            <a:spAutoFit/>
          </a:bodyPr>
          <a:lstStyle>
            <a:defPPr>
              <a:defRPr lang="zh-CN"/>
            </a:defPPr>
            <a:lvl1pPr marL="180000" indent="-180000" algn="just">
              <a:spcBef>
                <a:spcPts val="1000"/>
              </a:spcBef>
              <a:buClr>
                <a:srgbClr val="077296"/>
              </a:buClr>
              <a:buSzPct val="70000"/>
              <a:buFont typeface="Wingdings" panose="05000000000000000000" pitchFamily="2" charset="2"/>
              <a:buChar char="l"/>
              <a:defRPr sz="1600">
                <a:solidFill>
                  <a:srgbClr val="44546A"/>
                </a:solidFill>
                <a:cs typeface="+mn-ea"/>
              </a:defRPr>
            </a:lvl1pPr>
          </a:lstStyle>
          <a:p>
            <a:r>
              <a:rPr lang="zh-CN" altLang="en-US" dirty="0">
                <a:latin typeface="Microsoft YaHei" panose="020B0503020204020204" pitchFamily="34" charset="-122"/>
                <a:ea typeface="Microsoft YaHei" panose="020B0503020204020204" pitchFamily="34" charset="-122"/>
                <a:sym typeface="+mn-lt"/>
              </a:rPr>
              <a:t>如手术科室、有侵入性操作科室、大型体检中心等，</a:t>
            </a:r>
            <a:r>
              <a:rPr lang="zh-CN" altLang="en-US" b="1" dirty="0">
                <a:solidFill>
                  <a:srgbClr val="4F758B"/>
                </a:solidFill>
                <a:latin typeface="Microsoft YaHei" panose="020B0503020204020204" pitchFamily="34" charset="-122"/>
                <a:ea typeface="Microsoft YaHei" panose="020B0503020204020204" pitchFamily="34" charset="-122"/>
                <a:sym typeface="+mn-lt"/>
              </a:rPr>
              <a:t>负责丙肝初筛</a:t>
            </a:r>
            <a:r>
              <a:rPr lang="zh-CN" altLang="en-US" dirty="0">
                <a:latin typeface="Microsoft YaHei" panose="020B0503020204020204" pitchFamily="34" charset="-122"/>
                <a:ea typeface="Microsoft YaHei" panose="020B0503020204020204" pitchFamily="34" charset="-122"/>
                <a:sym typeface="+mn-lt"/>
              </a:rPr>
              <a:t>，将抗</a:t>
            </a:r>
            <a:r>
              <a:rPr lang="en-US" altLang="zh-CN" dirty="0">
                <a:latin typeface="Microsoft YaHei" panose="020B0503020204020204" pitchFamily="34" charset="-122"/>
                <a:ea typeface="Microsoft YaHei" panose="020B0503020204020204" pitchFamily="34" charset="-122"/>
                <a:sym typeface="+mn-lt"/>
              </a:rPr>
              <a:t>-HCV</a:t>
            </a:r>
            <a:r>
              <a:rPr lang="zh-CN" altLang="en-US" dirty="0">
                <a:latin typeface="Microsoft YaHei" panose="020B0503020204020204" pitchFamily="34" charset="-122"/>
                <a:ea typeface="Microsoft YaHei" panose="020B0503020204020204" pitchFamily="34" charset="-122"/>
                <a:sym typeface="+mn-lt"/>
              </a:rPr>
              <a:t>纳入必要的筛查项目</a:t>
            </a:r>
            <a:endParaRPr lang="en-US" altLang="zh-CN" dirty="0">
              <a:latin typeface="Microsoft YaHei" panose="020B0503020204020204" pitchFamily="34" charset="-122"/>
              <a:ea typeface="Microsoft YaHei" panose="020B0503020204020204" pitchFamily="34" charset="-122"/>
              <a:sym typeface="+mn-lt"/>
            </a:endParaRPr>
          </a:p>
          <a:p>
            <a:r>
              <a:rPr lang="zh-CN" altLang="en-US" dirty="0">
                <a:latin typeface="Microsoft YaHei" panose="020B0503020204020204" pitchFamily="34" charset="-122"/>
                <a:ea typeface="Microsoft YaHei" panose="020B0503020204020204" pitchFamily="34" charset="-122"/>
                <a:sym typeface="+mn-lt"/>
              </a:rPr>
              <a:t>并对于抗</a:t>
            </a:r>
            <a:r>
              <a:rPr lang="en-US" altLang="zh-CN" dirty="0">
                <a:latin typeface="Microsoft YaHei" panose="020B0503020204020204" pitchFamily="34" charset="-122"/>
                <a:ea typeface="Microsoft YaHei" panose="020B0503020204020204" pitchFamily="34" charset="-122"/>
                <a:sym typeface="+mn-lt"/>
              </a:rPr>
              <a:t>-HCV</a:t>
            </a:r>
            <a:r>
              <a:rPr lang="zh-CN" altLang="en-US" dirty="0">
                <a:latin typeface="Microsoft YaHei" panose="020B0503020204020204" pitchFamily="34" charset="-122"/>
                <a:ea typeface="Microsoft YaHei" panose="020B0503020204020204" pitchFamily="34" charset="-122"/>
                <a:sym typeface="+mn-lt"/>
              </a:rPr>
              <a:t>阳性者</a:t>
            </a:r>
            <a:r>
              <a:rPr lang="zh-CN" altLang="en-US" b="1" dirty="0">
                <a:solidFill>
                  <a:srgbClr val="4F758B"/>
                </a:solidFill>
                <a:latin typeface="Microsoft YaHei" panose="020B0503020204020204" pitchFamily="34" charset="-122"/>
                <a:ea typeface="Microsoft YaHei" panose="020B0503020204020204" pitchFamily="34" charset="-122"/>
                <a:sym typeface="+mn-lt"/>
              </a:rPr>
              <a:t>向专科提请会诊、转诊</a:t>
            </a:r>
            <a:endParaRPr lang="en-US" b="1" dirty="0">
              <a:solidFill>
                <a:srgbClr val="4F758B"/>
              </a:solidFill>
              <a:latin typeface="Microsoft YaHei" panose="020B0503020204020204" pitchFamily="34" charset="-122"/>
              <a:ea typeface="Microsoft YaHei" panose="020B0503020204020204" pitchFamily="34" charset="-122"/>
              <a:sym typeface="+mn-lt"/>
            </a:endParaRPr>
          </a:p>
        </p:txBody>
      </p:sp>
      <p:sp>
        <p:nvSpPr>
          <p:cNvPr id="9" name="TextBox 27">
            <a:extLst>
              <a:ext uri="{FF2B5EF4-FFF2-40B4-BE49-F238E27FC236}">
                <a16:creationId xmlns:a16="http://schemas.microsoft.com/office/drawing/2014/main" id="{4225BF37-3943-CB48-A350-307D666ADAA7}"/>
              </a:ext>
            </a:extLst>
          </p:cNvPr>
          <p:cNvSpPr txBox="1"/>
          <p:nvPr/>
        </p:nvSpPr>
        <p:spPr>
          <a:xfrm>
            <a:off x="754676" y="2390213"/>
            <a:ext cx="2420534" cy="2564805"/>
          </a:xfrm>
          <a:prstGeom prst="rect">
            <a:avLst/>
          </a:prstGeom>
          <a:noFill/>
        </p:spPr>
        <p:txBody>
          <a:bodyPr wrap="square" rtlCol="0">
            <a:spAutoFit/>
          </a:bodyPr>
          <a:lstStyle>
            <a:defPPr>
              <a:defRPr lang="zh-CN"/>
            </a:defPPr>
            <a:lvl1pPr marL="180000" indent="-180000" algn="just">
              <a:spcBef>
                <a:spcPts val="1000"/>
              </a:spcBef>
              <a:buClr>
                <a:srgbClr val="077296"/>
              </a:buClr>
              <a:buSzPct val="70000"/>
              <a:buFont typeface="Wingdings" panose="05000000000000000000" pitchFamily="2" charset="2"/>
              <a:buChar char="l"/>
              <a:defRPr sz="1600">
                <a:solidFill>
                  <a:srgbClr val="44546A"/>
                </a:solidFill>
                <a:cs typeface="+mn-ea"/>
              </a:defRPr>
            </a:lvl1pPr>
          </a:lstStyle>
          <a:p>
            <a:r>
              <a:rPr lang="zh-CN" altLang="en-US" dirty="0">
                <a:latin typeface="Microsoft YaHei" panose="020B0503020204020204" pitchFamily="34" charset="-122"/>
                <a:ea typeface="Microsoft YaHei" panose="020B0503020204020204" pitchFamily="34" charset="-122"/>
                <a:sym typeface="+mn-lt"/>
              </a:rPr>
              <a:t>报告内</a:t>
            </a:r>
            <a:r>
              <a:rPr lang="zh-CN" altLang="en-US" b="1" dirty="0">
                <a:solidFill>
                  <a:srgbClr val="4F758B"/>
                </a:solidFill>
                <a:latin typeface="Microsoft YaHei" panose="020B0503020204020204" pitchFamily="34" charset="-122"/>
                <a:ea typeface="Microsoft YaHei" panose="020B0503020204020204" pitchFamily="34" charset="-122"/>
                <a:sym typeface="+mn-lt"/>
              </a:rPr>
              <a:t>明示</a:t>
            </a:r>
            <a:r>
              <a:rPr lang="zh-CN" altLang="en-US" dirty="0">
                <a:latin typeface="Microsoft YaHei" panose="020B0503020204020204" pitchFamily="34" charset="-122"/>
                <a:ea typeface="Microsoft YaHei" panose="020B0503020204020204" pitchFamily="34" charset="-122"/>
                <a:sym typeface="+mn-lt"/>
              </a:rPr>
              <a:t>抗</a:t>
            </a:r>
            <a:r>
              <a:rPr lang="en-US" altLang="zh-CN" dirty="0">
                <a:latin typeface="Microsoft YaHei" panose="020B0503020204020204" pitchFamily="34" charset="-122"/>
                <a:ea typeface="Microsoft YaHei" panose="020B0503020204020204" pitchFamily="34" charset="-122"/>
                <a:sym typeface="+mn-lt"/>
              </a:rPr>
              <a:t>-HCV</a:t>
            </a:r>
            <a:r>
              <a:rPr lang="zh-CN" altLang="en-US" dirty="0">
                <a:latin typeface="Microsoft YaHei" panose="020B0503020204020204" pitchFamily="34" charset="-122"/>
                <a:ea typeface="Microsoft YaHei" panose="020B0503020204020204" pitchFamily="34" charset="-122"/>
                <a:sym typeface="+mn-lt"/>
              </a:rPr>
              <a:t>及</a:t>
            </a:r>
            <a:r>
              <a:rPr lang="en-US" altLang="zh-CN" dirty="0">
                <a:latin typeface="Microsoft YaHei" panose="020B0503020204020204" pitchFamily="34" charset="-122"/>
                <a:ea typeface="Microsoft YaHei" panose="020B0503020204020204" pitchFamily="34" charset="-122"/>
                <a:sym typeface="+mn-lt"/>
              </a:rPr>
              <a:t>HCV RNA</a:t>
            </a:r>
            <a:r>
              <a:rPr lang="zh-CN" altLang="en-US" dirty="0">
                <a:latin typeface="Microsoft YaHei" panose="020B0503020204020204" pitchFamily="34" charset="-122"/>
                <a:ea typeface="Microsoft YaHei" panose="020B0503020204020204" pitchFamily="34" charset="-122"/>
                <a:sym typeface="+mn-lt"/>
              </a:rPr>
              <a:t>检测结果</a:t>
            </a:r>
            <a:endParaRPr lang="en-US" altLang="zh-CN" dirty="0">
              <a:latin typeface="Microsoft YaHei" panose="020B0503020204020204" pitchFamily="34" charset="-122"/>
              <a:ea typeface="Microsoft YaHei" panose="020B0503020204020204" pitchFamily="34" charset="-122"/>
              <a:sym typeface="+mn-lt"/>
            </a:endParaRPr>
          </a:p>
          <a:p>
            <a:r>
              <a:rPr lang="zh-CN" altLang="zh-CN" dirty="0">
                <a:latin typeface="Microsoft YaHei" panose="020B0503020204020204" pitchFamily="34" charset="-122"/>
                <a:ea typeface="Microsoft YaHei" panose="020B0503020204020204" pitchFamily="34" charset="-122"/>
                <a:sym typeface="+mn-lt"/>
              </a:rPr>
              <a:t>丙肝相关报告单独分类</a:t>
            </a:r>
            <a:r>
              <a:rPr lang="zh-CN" altLang="zh-CN" b="1" dirty="0">
                <a:solidFill>
                  <a:srgbClr val="4F758B"/>
                </a:solidFill>
                <a:latin typeface="Microsoft YaHei" panose="020B0503020204020204" pitchFamily="34" charset="-122"/>
                <a:ea typeface="Microsoft YaHei" panose="020B0503020204020204" pitchFamily="34" charset="-122"/>
                <a:sym typeface="+mn-lt"/>
              </a:rPr>
              <a:t>汇总</a:t>
            </a:r>
            <a:endParaRPr lang="en-US" altLang="zh-CN" b="1" dirty="0">
              <a:solidFill>
                <a:srgbClr val="4F758B"/>
              </a:solidFill>
              <a:latin typeface="Microsoft YaHei" panose="020B0503020204020204" pitchFamily="34" charset="-122"/>
              <a:ea typeface="Microsoft YaHei" panose="020B0503020204020204" pitchFamily="34" charset="-122"/>
              <a:sym typeface="+mn-lt"/>
            </a:endParaRPr>
          </a:p>
          <a:p>
            <a:r>
              <a:rPr lang="zh-CN" altLang="en-US" b="1" dirty="0">
                <a:solidFill>
                  <a:srgbClr val="4F758B"/>
                </a:solidFill>
                <a:latin typeface="Microsoft YaHei" panose="020B0503020204020204" pitchFamily="34" charset="-122"/>
                <a:ea typeface="Microsoft YaHei" panose="020B0503020204020204" pitchFamily="34" charset="-122"/>
                <a:sym typeface="+mn-lt"/>
              </a:rPr>
              <a:t>每季度上报</a:t>
            </a:r>
            <a:r>
              <a:rPr lang="zh-CN" altLang="en-US" dirty="0">
                <a:latin typeface="Microsoft YaHei" panose="020B0503020204020204" pitchFamily="34" charset="-122"/>
                <a:ea typeface="Microsoft YaHei" panose="020B0503020204020204" pitchFamily="34" charset="-122"/>
                <a:sym typeface="+mn-lt"/>
              </a:rPr>
              <a:t>入院患者、高危人群的抗</a:t>
            </a:r>
            <a:r>
              <a:rPr lang="en-US" altLang="zh-CN" dirty="0">
                <a:latin typeface="Microsoft YaHei" panose="020B0503020204020204" pitchFamily="34" charset="-122"/>
                <a:ea typeface="Microsoft YaHei" panose="020B0503020204020204" pitchFamily="34" charset="-122"/>
                <a:sym typeface="+mn-lt"/>
              </a:rPr>
              <a:t>-HCV</a:t>
            </a:r>
            <a:r>
              <a:rPr lang="zh-CN" altLang="en-US" dirty="0">
                <a:latin typeface="Microsoft YaHei" panose="020B0503020204020204" pitchFamily="34" charset="-122"/>
                <a:ea typeface="Microsoft YaHei" panose="020B0503020204020204" pitchFamily="34" charset="-122"/>
                <a:sym typeface="+mn-lt"/>
              </a:rPr>
              <a:t>筛查率、抗</a:t>
            </a:r>
            <a:r>
              <a:rPr lang="en-US" altLang="zh-CN" dirty="0">
                <a:latin typeface="Microsoft YaHei" panose="020B0503020204020204" pitchFamily="34" charset="-122"/>
                <a:ea typeface="Microsoft YaHei" panose="020B0503020204020204" pitchFamily="34" charset="-122"/>
                <a:sym typeface="+mn-lt"/>
              </a:rPr>
              <a:t>-HCV</a:t>
            </a:r>
            <a:r>
              <a:rPr lang="zh-CN" altLang="en-US" dirty="0">
                <a:latin typeface="Microsoft YaHei" panose="020B0503020204020204" pitchFamily="34" charset="-122"/>
                <a:ea typeface="Microsoft YaHei" panose="020B0503020204020204" pitchFamily="34" charset="-122"/>
                <a:sym typeface="+mn-lt"/>
              </a:rPr>
              <a:t>阳性率与抗</a:t>
            </a:r>
            <a:r>
              <a:rPr lang="en-US" altLang="zh-CN" dirty="0">
                <a:latin typeface="Microsoft YaHei" panose="020B0503020204020204" pitchFamily="34" charset="-122"/>
                <a:ea typeface="Microsoft YaHei" panose="020B0503020204020204" pitchFamily="34" charset="-122"/>
                <a:sym typeface="+mn-lt"/>
              </a:rPr>
              <a:t>-HCV</a:t>
            </a:r>
            <a:r>
              <a:rPr lang="zh-CN" altLang="en-US" dirty="0">
                <a:latin typeface="Microsoft YaHei" panose="020B0503020204020204" pitchFamily="34" charset="-122"/>
                <a:ea typeface="Microsoft YaHei" panose="020B0503020204020204" pitchFamily="34" charset="-122"/>
                <a:sym typeface="+mn-lt"/>
              </a:rPr>
              <a:t>阳性患者</a:t>
            </a:r>
            <a:r>
              <a:rPr lang="en-US" altLang="zh-CN" dirty="0">
                <a:latin typeface="Microsoft YaHei" panose="020B0503020204020204" pitchFamily="34" charset="-122"/>
                <a:ea typeface="Microsoft YaHei" panose="020B0503020204020204" pitchFamily="34" charset="-122"/>
                <a:sym typeface="+mn-lt"/>
              </a:rPr>
              <a:t>HCV RNA</a:t>
            </a:r>
            <a:r>
              <a:rPr lang="zh-CN" altLang="en-US" dirty="0">
                <a:latin typeface="Microsoft YaHei" panose="020B0503020204020204" pitchFamily="34" charset="-122"/>
                <a:ea typeface="Microsoft YaHei" panose="020B0503020204020204" pitchFamily="34" charset="-122"/>
                <a:sym typeface="+mn-lt"/>
              </a:rPr>
              <a:t>检测率</a:t>
            </a:r>
            <a:endParaRPr lang="en-US" altLang="zh-CN" dirty="0">
              <a:latin typeface="Microsoft YaHei" panose="020B0503020204020204" pitchFamily="34" charset="-122"/>
              <a:ea typeface="Microsoft YaHei" panose="020B0503020204020204" pitchFamily="34" charset="-122"/>
              <a:sym typeface="+mn-lt"/>
            </a:endParaRPr>
          </a:p>
        </p:txBody>
      </p:sp>
      <p:sp>
        <p:nvSpPr>
          <p:cNvPr id="10" name="TextBox 28">
            <a:extLst>
              <a:ext uri="{FF2B5EF4-FFF2-40B4-BE49-F238E27FC236}">
                <a16:creationId xmlns:a16="http://schemas.microsoft.com/office/drawing/2014/main" id="{DF843FF6-E93A-5644-88C1-13A31C5A4D54}"/>
              </a:ext>
            </a:extLst>
          </p:cNvPr>
          <p:cNvSpPr txBox="1"/>
          <p:nvPr/>
        </p:nvSpPr>
        <p:spPr>
          <a:xfrm>
            <a:off x="6259570" y="2501910"/>
            <a:ext cx="2474891" cy="3277820"/>
          </a:xfrm>
          <a:prstGeom prst="rect">
            <a:avLst/>
          </a:prstGeom>
          <a:noFill/>
        </p:spPr>
        <p:txBody>
          <a:bodyPr wrap="square" rtlCol="0">
            <a:spAutoFit/>
          </a:bodyPr>
          <a:lstStyle>
            <a:defPPr>
              <a:defRPr lang="zh-CN"/>
            </a:defPPr>
            <a:lvl1pPr marL="180000" indent="-180000" algn="just">
              <a:spcBef>
                <a:spcPts val="1000"/>
              </a:spcBef>
              <a:buClr>
                <a:srgbClr val="077296"/>
              </a:buClr>
              <a:buSzPct val="70000"/>
              <a:buFont typeface="Wingdings" panose="05000000000000000000" pitchFamily="2" charset="2"/>
              <a:buChar char="l"/>
              <a:defRPr sz="1600">
                <a:solidFill>
                  <a:srgbClr val="44546A"/>
                </a:solidFill>
                <a:cs typeface="+mn-ea"/>
              </a:defRPr>
            </a:lvl1pPr>
          </a:lstStyle>
          <a:p>
            <a:r>
              <a:rPr lang="zh-CN" altLang="en-US" sz="1400" dirty="0">
                <a:latin typeface="Microsoft YaHei" panose="020B0503020204020204" pitchFamily="34" charset="-122"/>
                <a:ea typeface="Microsoft YaHei" panose="020B0503020204020204" pitchFamily="34" charset="-122"/>
                <a:sym typeface="+mn-lt"/>
              </a:rPr>
              <a:t>首诊医生</a:t>
            </a:r>
            <a:r>
              <a:rPr lang="zh-CN" altLang="en-US" sz="1400" b="1" dirty="0">
                <a:solidFill>
                  <a:srgbClr val="4F758B"/>
                </a:solidFill>
                <a:latin typeface="Microsoft YaHei" panose="020B0503020204020204" pitchFamily="34" charset="-122"/>
                <a:ea typeface="Microsoft YaHei" panose="020B0503020204020204" pitchFamily="34" charset="-122"/>
                <a:sym typeface="+mn-lt"/>
              </a:rPr>
              <a:t>提供丙肝咨询</a:t>
            </a:r>
            <a:endParaRPr lang="en-US" altLang="zh-CN" sz="1400" b="1" dirty="0">
              <a:solidFill>
                <a:srgbClr val="4F758B"/>
              </a:solidFill>
              <a:latin typeface="Microsoft YaHei" panose="020B0503020204020204" pitchFamily="34" charset="-122"/>
              <a:ea typeface="Microsoft YaHei" panose="020B0503020204020204" pitchFamily="34" charset="-122"/>
              <a:sym typeface="+mn-lt"/>
            </a:endParaRPr>
          </a:p>
          <a:p>
            <a:r>
              <a:rPr lang="zh-CN" altLang="en-US" sz="1400" dirty="0">
                <a:latin typeface="Microsoft YaHei" panose="020B0503020204020204" pitchFamily="34" charset="-122"/>
                <a:ea typeface="Microsoft YaHei" panose="020B0503020204020204" pitchFamily="34" charset="-122"/>
                <a:sym typeface="+mn-lt"/>
              </a:rPr>
              <a:t>在首诊疾病处置完成后，由首诊医生</a:t>
            </a:r>
            <a:r>
              <a:rPr lang="zh-CN" altLang="en-US" sz="1400" b="1" dirty="0">
                <a:solidFill>
                  <a:srgbClr val="4F758B"/>
                </a:solidFill>
                <a:latin typeface="Microsoft YaHei" panose="020B0503020204020204" pitchFamily="34" charset="-122"/>
                <a:ea typeface="Microsoft YaHei" panose="020B0503020204020204" pitchFamily="34" charset="-122"/>
                <a:sym typeface="+mn-lt"/>
              </a:rPr>
              <a:t>填写转诊单</a:t>
            </a:r>
            <a:r>
              <a:rPr lang="zh-CN" altLang="en-US" sz="1400" dirty="0">
                <a:latin typeface="Microsoft YaHei" panose="020B0503020204020204" pitchFamily="34" charset="-122"/>
                <a:ea typeface="Microsoft YaHei" panose="020B0503020204020204" pitchFamily="34" charset="-122"/>
                <a:sym typeface="+mn-lt"/>
              </a:rPr>
              <a:t>，转到肝病科</a:t>
            </a:r>
            <a:r>
              <a:rPr lang="en-US" altLang="zh-CN" sz="1400" dirty="0">
                <a:latin typeface="Microsoft YaHei" panose="020B0503020204020204" pitchFamily="34" charset="-122"/>
                <a:ea typeface="Microsoft YaHei" panose="020B0503020204020204" pitchFamily="34" charset="-122"/>
                <a:sym typeface="+mn-lt"/>
              </a:rPr>
              <a:t>/</a:t>
            </a:r>
            <a:r>
              <a:rPr lang="zh-CN" altLang="en-US" sz="1400" dirty="0">
                <a:latin typeface="Microsoft YaHei" panose="020B0503020204020204" pitchFamily="34" charset="-122"/>
                <a:ea typeface="Microsoft YaHei" panose="020B0503020204020204" pitchFamily="34" charset="-122"/>
                <a:sym typeface="+mn-lt"/>
              </a:rPr>
              <a:t>感染科</a:t>
            </a:r>
            <a:endParaRPr lang="en-US" altLang="zh-CN" sz="1400" dirty="0">
              <a:latin typeface="Microsoft YaHei" panose="020B0503020204020204" pitchFamily="34" charset="-122"/>
              <a:ea typeface="Microsoft YaHei" panose="020B0503020204020204" pitchFamily="34" charset="-122"/>
              <a:sym typeface="+mn-lt"/>
            </a:endParaRPr>
          </a:p>
          <a:p>
            <a:r>
              <a:rPr lang="zh-CN" altLang="en-US" sz="1400" dirty="0">
                <a:latin typeface="Microsoft YaHei" panose="020B0503020204020204" pitchFamily="34" charset="-122"/>
                <a:ea typeface="Microsoft YaHei" panose="020B0503020204020204" pitchFamily="34" charset="-122"/>
                <a:sym typeface="+mn-lt"/>
              </a:rPr>
              <a:t>对住院病人，</a:t>
            </a:r>
            <a:r>
              <a:rPr lang="zh-CN" altLang="en-US" sz="1400" b="1" dirty="0">
                <a:solidFill>
                  <a:srgbClr val="4F758B"/>
                </a:solidFill>
                <a:latin typeface="Microsoft YaHei" panose="020B0503020204020204" pitchFamily="34" charset="-122"/>
                <a:ea typeface="Microsoft YaHei" panose="020B0503020204020204" pitchFamily="34" charset="-122"/>
                <a:sym typeface="+mn-lt"/>
              </a:rPr>
              <a:t>开具</a:t>
            </a:r>
            <a:r>
              <a:rPr lang="en-US" altLang="zh-CN" sz="1400" b="1" dirty="0">
                <a:solidFill>
                  <a:srgbClr val="4F758B"/>
                </a:solidFill>
                <a:latin typeface="Microsoft YaHei" panose="020B0503020204020204" pitchFamily="34" charset="-122"/>
                <a:ea typeface="Microsoft YaHei" panose="020B0503020204020204" pitchFamily="34" charset="-122"/>
                <a:sym typeface="+mn-lt"/>
              </a:rPr>
              <a:t>HCV RNA</a:t>
            </a:r>
            <a:r>
              <a:rPr lang="zh-CN" altLang="en-US" sz="1400" b="1" dirty="0">
                <a:solidFill>
                  <a:srgbClr val="4F758B"/>
                </a:solidFill>
                <a:latin typeface="Microsoft YaHei" panose="020B0503020204020204" pitchFamily="34" charset="-122"/>
                <a:ea typeface="Microsoft YaHei" panose="020B0503020204020204" pitchFamily="34" charset="-122"/>
                <a:sym typeface="+mn-lt"/>
              </a:rPr>
              <a:t>检测</a:t>
            </a:r>
            <a:r>
              <a:rPr lang="zh-CN" altLang="en-US" sz="1400" dirty="0">
                <a:latin typeface="Microsoft YaHei" panose="020B0503020204020204" pitchFamily="34" charset="-122"/>
                <a:ea typeface="Microsoft YaHei" panose="020B0503020204020204" pitchFamily="34" charset="-122"/>
                <a:sym typeface="+mn-lt"/>
              </a:rPr>
              <a:t>，阳性者由管床医生</a:t>
            </a:r>
            <a:r>
              <a:rPr lang="zh-CN" altLang="en-US" sz="1400" b="1" dirty="0">
                <a:solidFill>
                  <a:srgbClr val="4F758B"/>
                </a:solidFill>
                <a:latin typeface="Microsoft YaHei" panose="020B0503020204020204" pitchFamily="34" charset="-122"/>
                <a:ea typeface="Microsoft YaHei" panose="020B0503020204020204" pitchFamily="34" charset="-122"/>
                <a:sym typeface="+mn-lt"/>
              </a:rPr>
              <a:t>填写会诊单</a:t>
            </a:r>
            <a:r>
              <a:rPr lang="zh-CN" altLang="en-US" sz="1400" dirty="0">
                <a:latin typeface="Microsoft YaHei" panose="020B0503020204020204" pitchFamily="34" charset="-122"/>
                <a:ea typeface="Microsoft YaHei" panose="020B0503020204020204" pitchFamily="34" charset="-122"/>
                <a:sym typeface="+mn-lt"/>
              </a:rPr>
              <a:t>，请感染科</a:t>
            </a:r>
            <a:r>
              <a:rPr lang="en-US" altLang="zh-CN" sz="1400" dirty="0">
                <a:latin typeface="Microsoft YaHei" panose="020B0503020204020204" pitchFamily="34" charset="-122"/>
                <a:ea typeface="Microsoft YaHei" panose="020B0503020204020204" pitchFamily="34" charset="-122"/>
                <a:sym typeface="+mn-lt"/>
              </a:rPr>
              <a:t>/</a:t>
            </a:r>
            <a:r>
              <a:rPr lang="zh-CN" altLang="en-US" sz="1400" dirty="0">
                <a:latin typeface="Microsoft YaHei" panose="020B0503020204020204" pitchFamily="34" charset="-122"/>
                <a:ea typeface="Microsoft YaHei" panose="020B0503020204020204" pitchFamily="34" charset="-122"/>
                <a:sym typeface="+mn-lt"/>
              </a:rPr>
              <a:t>肝病科会诊，进行病情评估，适时启动抗病毒治疗</a:t>
            </a:r>
            <a:endParaRPr lang="en-US" altLang="zh-CN" sz="1400" dirty="0">
              <a:latin typeface="Microsoft YaHei" panose="020B0503020204020204" pitchFamily="34" charset="-122"/>
              <a:ea typeface="Microsoft YaHei" panose="020B0503020204020204" pitchFamily="34" charset="-122"/>
              <a:sym typeface="+mn-lt"/>
            </a:endParaRPr>
          </a:p>
          <a:p>
            <a:r>
              <a:rPr lang="zh-CN" altLang="en-US" sz="1400" dirty="0">
                <a:latin typeface="Microsoft YaHei" panose="020B0503020204020204" pitchFamily="34" charset="-122"/>
                <a:ea typeface="Microsoft YaHei" panose="020B0503020204020204" pitchFamily="34" charset="-122"/>
                <a:sym typeface="+mn-lt"/>
              </a:rPr>
              <a:t>对于没有感染科</a:t>
            </a:r>
            <a:r>
              <a:rPr lang="en-US" altLang="zh-CN" sz="1400" dirty="0">
                <a:latin typeface="Microsoft YaHei" panose="020B0503020204020204" pitchFamily="34" charset="-122"/>
                <a:ea typeface="Microsoft YaHei" panose="020B0503020204020204" pitchFamily="34" charset="-122"/>
                <a:sym typeface="+mn-lt"/>
              </a:rPr>
              <a:t>/</a:t>
            </a:r>
            <a:r>
              <a:rPr lang="zh-CN" altLang="en-US" sz="1400" dirty="0">
                <a:latin typeface="Microsoft YaHei" panose="020B0503020204020204" pitchFamily="34" charset="-122"/>
                <a:ea typeface="Microsoft YaHei" panose="020B0503020204020204" pitchFamily="34" charset="-122"/>
                <a:sym typeface="+mn-lt"/>
              </a:rPr>
              <a:t>肝病科的，由管床医生办理出院时</a:t>
            </a:r>
            <a:r>
              <a:rPr lang="zh-CN" altLang="en-US" sz="1400" b="1" dirty="0">
                <a:solidFill>
                  <a:srgbClr val="4F758B"/>
                </a:solidFill>
                <a:latin typeface="Microsoft YaHei" panose="020B0503020204020204" pitchFamily="34" charset="-122"/>
                <a:ea typeface="Microsoft YaHei" panose="020B0503020204020204" pitchFamily="34" charset="-122"/>
                <a:sym typeface="+mn-lt"/>
              </a:rPr>
              <a:t>填写转院单</a:t>
            </a:r>
            <a:endParaRPr lang="en-US" altLang="zh-CN" sz="1400" b="1" dirty="0">
              <a:solidFill>
                <a:srgbClr val="4F758B"/>
              </a:solidFill>
              <a:latin typeface="Microsoft YaHei" panose="020B0503020204020204" pitchFamily="34" charset="-122"/>
              <a:ea typeface="Microsoft YaHei" panose="020B0503020204020204" pitchFamily="34" charset="-122"/>
              <a:sym typeface="+mn-lt"/>
            </a:endParaRPr>
          </a:p>
        </p:txBody>
      </p:sp>
      <p:sp>
        <p:nvSpPr>
          <p:cNvPr id="12" name="流程图: 手动输入 54">
            <a:extLst>
              <a:ext uri="{FF2B5EF4-FFF2-40B4-BE49-F238E27FC236}">
                <a16:creationId xmlns:a16="http://schemas.microsoft.com/office/drawing/2014/main" id="{E06E961D-40E6-6B4D-9B39-27B3FE06DC00}"/>
              </a:ext>
            </a:extLst>
          </p:cNvPr>
          <p:cNvSpPr/>
          <p:nvPr/>
        </p:nvSpPr>
        <p:spPr>
          <a:xfrm rot="16200000" flipV="1">
            <a:off x="7320357" y="1117665"/>
            <a:ext cx="321121" cy="2097955"/>
          </a:xfrm>
          <a:prstGeom prst="flowChartManualInput">
            <a:avLst/>
          </a:prstGeom>
          <a:solidFill>
            <a:srgbClr val="07729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13" name="流程图: 手动输入 55">
            <a:extLst>
              <a:ext uri="{FF2B5EF4-FFF2-40B4-BE49-F238E27FC236}">
                <a16:creationId xmlns:a16="http://schemas.microsoft.com/office/drawing/2014/main" id="{EA02D5EB-0DD9-3F47-B84F-D4210A45C80F}"/>
              </a:ext>
            </a:extLst>
          </p:cNvPr>
          <p:cNvSpPr/>
          <p:nvPr/>
        </p:nvSpPr>
        <p:spPr>
          <a:xfrm rot="16200000" flipV="1">
            <a:off x="7549228" y="1117665"/>
            <a:ext cx="321121" cy="2097955"/>
          </a:xfrm>
          <a:prstGeom prst="flowChartManualInput">
            <a:avLst/>
          </a:prstGeom>
          <a:solidFill>
            <a:srgbClr val="07729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14" name="流程图: 手动输入 44">
            <a:extLst>
              <a:ext uri="{FF2B5EF4-FFF2-40B4-BE49-F238E27FC236}">
                <a16:creationId xmlns:a16="http://schemas.microsoft.com/office/drawing/2014/main" id="{1885B345-C5DF-AE4A-867A-86ED8BD4A3B6}"/>
              </a:ext>
            </a:extLst>
          </p:cNvPr>
          <p:cNvSpPr/>
          <p:nvPr/>
        </p:nvSpPr>
        <p:spPr>
          <a:xfrm rot="16200000" flipV="1">
            <a:off x="7091486" y="1117665"/>
            <a:ext cx="321121" cy="2097955"/>
          </a:xfrm>
          <a:prstGeom prst="flowChartManualInput">
            <a:avLst/>
          </a:prstGeom>
          <a:solidFill>
            <a:srgbClr val="4F7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15" name="等腰三角形 57">
            <a:extLst>
              <a:ext uri="{FF2B5EF4-FFF2-40B4-BE49-F238E27FC236}">
                <a16:creationId xmlns:a16="http://schemas.microsoft.com/office/drawing/2014/main" id="{0533E804-A380-234C-8F7D-43129C08E56C}"/>
              </a:ext>
            </a:extLst>
          </p:cNvPr>
          <p:cNvSpPr/>
          <p:nvPr/>
        </p:nvSpPr>
        <p:spPr>
          <a:xfrm flipV="1">
            <a:off x="6208012" y="2327203"/>
            <a:ext cx="85355" cy="93922"/>
          </a:xfrm>
          <a:prstGeom prst="triangle">
            <a:avLst>
              <a:gd name="adj" fmla="val 100000"/>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16" name="文本框 15">
            <a:extLst>
              <a:ext uri="{FF2B5EF4-FFF2-40B4-BE49-F238E27FC236}">
                <a16:creationId xmlns:a16="http://schemas.microsoft.com/office/drawing/2014/main" id="{25461750-87B5-654D-993E-C052DC2B626D}"/>
              </a:ext>
            </a:extLst>
          </p:cNvPr>
          <p:cNvSpPr txBox="1"/>
          <p:nvPr/>
        </p:nvSpPr>
        <p:spPr>
          <a:xfrm>
            <a:off x="6226927" y="1992116"/>
            <a:ext cx="2199523" cy="338554"/>
          </a:xfrm>
          <a:prstGeom prst="rect">
            <a:avLst/>
          </a:prstGeom>
          <a:noFill/>
        </p:spPr>
        <p:txBody>
          <a:bodyPr wrap="square">
            <a:spAutoFit/>
          </a:bodyPr>
          <a:lstStyle/>
          <a:p>
            <a:r>
              <a:rPr lang="zh-CN" altLang="en-US" sz="1600" b="1" dirty="0">
                <a:solidFill>
                  <a:schemeClr val="bg1"/>
                </a:solidFill>
                <a:latin typeface="Microsoft YaHei" panose="020B0503020204020204" pitchFamily="34" charset="-122"/>
                <a:ea typeface="Microsoft YaHei" panose="020B0503020204020204" pitchFamily="34" charset="-122"/>
                <a:cs typeface="+mn-ea"/>
                <a:sym typeface="+mn-lt"/>
              </a:rPr>
              <a:t>肝病</a:t>
            </a:r>
            <a:r>
              <a:rPr lang="en-US" altLang="zh-CN" sz="1600" b="1" dirty="0">
                <a:solidFill>
                  <a:schemeClr val="bg1"/>
                </a:solidFill>
                <a:latin typeface="Microsoft YaHei" panose="020B0503020204020204" pitchFamily="34" charset="-122"/>
                <a:ea typeface="Microsoft YaHei" panose="020B0503020204020204" pitchFamily="34" charset="-122"/>
                <a:cs typeface="+mn-ea"/>
                <a:sym typeface="+mn-lt"/>
              </a:rPr>
              <a:t>/</a:t>
            </a:r>
            <a:r>
              <a:rPr lang="zh-CN" altLang="en-US" sz="1600" b="1" dirty="0">
                <a:solidFill>
                  <a:schemeClr val="bg1"/>
                </a:solidFill>
                <a:latin typeface="Microsoft YaHei" panose="020B0503020204020204" pitchFamily="34" charset="-122"/>
                <a:ea typeface="Microsoft YaHei" panose="020B0503020204020204" pitchFamily="34" charset="-122"/>
                <a:cs typeface="+mn-ea"/>
                <a:sym typeface="+mn-lt"/>
              </a:rPr>
              <a:t>感染科以外</a:t>
            </a:r>
            <a:endParaRPr lang="zh-CN" altLang="en-US" sz="1600"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17" name="矩形: 圆角 40">
            <a:extLst>
              <a:ext uri="{FF2B5EF4-FFF2-40B4-BE49-F238E27FC236}">
                <a16:creationId xmlns:a16="http://schemas.microsoft.com/office/drawing/2014/main" id="{6E80DF2E-C0B8-FC4E-B164-5D2F012EB8C5}"/>
              </a:ext>
            </a:extLst>
          </p:cNvPr>
          <p:cNvSpPr/>
          <p:nvPr/>
        </p:nvSpPr>
        <p:spPr>
          <a:xfrm>
            <a:off x="6203069" y="1302120"/>
            <a:ext cx="2560247" cy="479286"/>
          </a:xfrm>
          <a:prstGeom prst="roundRect">
            <a:avLst>
              <a:gd name="adj" fmla="val 50000"/>
            </a:avLst>
          </a:prstGeom>
          <a:solidFill>
            <a:srgbClr val="35C4AF"/>
          </a:solidFill>
          <a:ln w="76200">
            <a:solidFill>
              <a:srgbClr val="44546A">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Microsoft YaHei" panose="020B0503020204020204" pitchFamily="34" charset="-122"/>
              <a:ea typeface="Microsoft YaHei" panose="020B0503020204020204" pitchFamily="34" charset="-122"/>
              <a:cs typeface="+mn-ea"/>
              <a:sym typeface="+mn-lt"/>
            </a:endParaRPr>
          </a:p>
        </p:txBody>
      </p:sp>
      <p:sp>
        <p:nvSpPr>
          <p:cNvPr id="18" name="文本框 17">
            <a:extLst>
              <a:ext uri="{FF2B5EF4-FFF2-40B4-BE49-F238E27FC236}">
                <a16:creationId xmlns:a16="http://schemas.microsoft.com/office/drawing/2014/main" id="{3973E9CC-720C-794F-80FD-0904D44B8122}"/>
              </a:ext>
            </a:extLst>
          </p:cNvPr>
          <p:cNvSpPr txBox="1"/>
          <p:nvPr/>
        </p:nvSpPr>
        <p:spPr>
          <a:xfrm>
            <a:off x="7014959" y="1357097"/>
            <a:ext cx="1788079" cy="369332"/>
          </a:xfrm>
          <a:prstGeom prst="rect">
            <a:avLst/>
          </a:prstGeom>
          <a:noFill/>
        </p:spPr>
        <p:txBody>
          <a:bodyPr wrap="square">
            <a:spAutoFit/>
          </a:bodyPr>
          <a:lstStyle/>
          <a:p>
            <a:pPr algn="ctr"/>
            <a:r>
              <a:rPr lang="zh-CN" altLang="en-US" b="1" dirty="0">
                <a:solidFill>
                  <a:schemeClr val="bg1"/>
                </a:solidFill>
                <a:latin typeface="Microsoft YaHei" panose="020B0503020204020204" pitchFamily="34" charset="-122"/>
                <a:ea typeface="Microsoft YaHei" panose="020B0503020204020204" pitchFamily="34" charset="-122"/>
                <a:cs typeface="+mn-ea"/>
                <a:sym typeface="+mn-lt"/>
              </a:rPr>
              <a:t>非感染临床科室</a:t>
            </a:r>
          </a:p>
        </p:txBody>
      </p:sp>
      <p:sp>
        <p:nvSpPr>
          <p:cNvPr id="19" name="椭圆 18">
            <a:extLst>
              <a:ext uri="{FF2B5EF4-FFF2-40B4-BE49-F238E27FC236}">
                <a16:creationId xmlns:a16="http://schemas.microsoft.com/office/drawing/2014/main" id="{D81F3613-3DE4-5143-9E96-BEE51C2A8B04}"/>
              </a:ext>
            </a:extLst>
          </p:cNvPr>
          <p:cNvSpPr/>
          <p:nvPr/>
        </p:nvSpPr>
        <p:spPr>
          <a:xfrm>
            <a:off x="6414250" y="1218162"/>
            <a:ext cx="647203" cy="647203"/>
          </a:xfrm>
          <a:prstGeom prst="ellipse">
            <a:avLst/>
          </a:prstGeom>
          <a:solidFill>
            <a:srgbClr val="4F758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20" name="Freeform 9">
            <a:extLst>
              <a:ext uri="{FF2B5EF4-FFF2-40B4-BE49-F238E27FC236}">
                <a16:creationId xmlns:a16="http://schemas.microsoft.com/office/drawing/2014/main" id="{F87DC92A-4405-814A-B63F-17E583FB3976}"/>
              </a:ext>
            </a:extLst>
          </p:cNvPr>
          <p:cNvSpPr>
            <a:spLocks noEditPoints="1"/>
          </p:cNvSpPr>
          <p:nvPr/>
        </p:nvSpPr>
        <p:spPr bwMode="auto">
          <a:xfrm>
            <a:off x="6633175" y="1436502"/>
            <a:ext cx="213452" cy="296964"/>
          </a:xfrm>
          <a:custGeom>
            <a:avLst/>
            <a:gdLst>
              <a:gd name="T0" fmla="*/ 720 w 1468"/>
              <a:gd name="T1" fmla="*/ 0 h 2041"/>
              <a:gd name="T2" fmla="*/ 227 w 1468"/>
              <a:gd name="T3" fmla="*/ 493 h 2041"/>
              <a:gd name="T4" fmla="*/ 720 w 1468"/>
              <a:gd name="T5" fmla="*/ 985 h 2041"/>
              <a:gd name="T6" fmla="*/ 1213 w 1468"/>
              <a:gd name="T7" fmla="*/ 493 h 2041"/>
              <a:gd name="T8" fmla="*/ 720 w 1468"/>
              <a:gd name="T9" fmla="*/ 0 h 2041"/>
              <a:gd name="T10" fmla="*/ 793 w 1468"/>
              <a:gd name="T11" fmla="*/ 571 h 2041"/>
              <a:gd name="T12" fmla="*/ 793 w 1468"/>
              <a:gd name="T13" fmla="*/ 773 h 2041"/>
              <a:gd name="T14" fmla="*/ 631 w 1468"/>
              <a:gd name="T15" fmla="*/ 773 h 2041"/>
              <a:gd name="T16" fmla="*/ 631 w 1468"/>
              <a:gd name="T17" fmla="*/ 571 h 2041"/>
              <a:gd name="T18" fmla="*/ 429 w 1468"/>
              <a:gd name="T19" fmla="*/ 571 h 2041"/>
              <a:gd name="T20" fmla="*/ 429 w 1468"/>
              <a:gd name="T21" fmla="*/ 408 h 2041"/>
              <a:gd name="T22" fmla="*/ 631 w 1468"/>
              <a:gd name="T23" fmla="*/ 408 h 2041"/>
              <a:gd name="T24" fmla="*/ 631 w 1468"/>
              <a:gd name="T25" fmla="*/ 207 h 2041"/>
              <a:gd name="T26" fmla="*/ 793 w 1468"/>
              <a:gd name="T27" fmla="*/ 207 h 2041"/>
              <a:gd name="T28" fmla="*/ 793 w 1468"/>
              <a:gd name="T29" fmla="*/ 408 h 2041"/>
              <a:gd name="T30" fmla="*/ 995 w 1468"/>
              <a:gd name="T31" fmla="*/ 408 h 2041"/>
              <a:gd name="T32" fmla="*/ 995 w 1468"/>
              <a:gd name="T33" fmla="*/ 571 h 2041"/>
              <a:gd name="T34" fmla="*/ 793 w 1468"/>
              <a:gd name="T35" fmla="*/ 571 h 2041"/>
              <a:gd name="T36" fmla="*/ 1430 w 1468"/>
              <a:gd name="T37" fmla="*/ 2041 h 2041"/>
              <a:gd name="T38" fmla="*/ 38 w 1468"/>
              <a:gd name="T39" fmla="*/ 2041 h 2041"/>
              <a:gd name="T40" fmla="*/ 0 w 1468"/>
              <a:gd name="T41" fmla="*/ 2003 h 2041"/>
              <a:gd name="T42" fmla="*/ 0 w 1468"/>
              <a:gd name="T43" fmla="*/ 1887 h 2041"/>
              <a:gd name="T44" fmla="*/ 38 w 1468"/>
              <a:gd name="T45" fmla="*/ 1849 h 2041"/>
              <a:gd name="T46" fmla="*/ 1430 w 1468"/>
              <a:gd name="T47" fmla="*/ 1849 h 2041"/>
              <a:gd name="T48" fmla="*/ 1468 w 1468"/>
              <a:gd name="T49" fmla="*/ 1887 h 2041"/>
              <a:gd name="T50" fmla="*/ 1468 w 1468"/>
              <a:gd name="T51" fmla="*/ 2003 h 2041"/>
              <a:gd name="T52" fmla="*/ 1430 w 1468"/>
              <a:gd name="T53" fmla="*/ 2041 h 2041"/>
              <a:gd name="T54" fmla="*/ 1430 w 1468"/>
              <a:gd name="T55" fmla="*/ 2041 h 2041"/>
              <a:gd name="T56" fmla="*/ 1430 w 1468"/>
              <a:gd name="T57" fmla="*/ 2041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8" h="2041">
                <a:moveTo>
                  <a:pt x="720" y="0"/>
                </a:moveTo>
                <a:cubicBezTo>
                  <a:pt x="448" y="0"/>
                  <a:pt x="227" y="220"/>
                  <a:pt x="227" y="493"/>
                </a:cubicBezTo>
                <a:cubicBezTo>
                  <a:pt x="227" y="765"/>
                  <a:pt x="448" y="985"/>
                  <a:pt x="720" y="985"/>
                </a:cubicBezTo>
                <a:cubicBezTo>
                  <a:pt x="992" y="985"/>
                  <a:pt x="1213" y="765"/>
                  <a:pt x="1213" y="493"/>
                </a:cubicBezTo>
                <a:cubicBezTo>
                  <a:pt x="1213" y="220"/>
                  <a:pt x="992" y="0"/>
                  <a:pt x="720" y="0"/>
                </a:cubicBezTo>
                <a:close/>
                <a:moveTo>
                  <a:pt x="793" y="571"/>
                </a:moveTo>
                <a:cubicBezTo>
                  <a:pt x="793" y="773"/>
                  <a:pt x="793" y="773"/>
                  <a:pt x="793" y="773"/>
                </a:cubicBezTo>
                <a:cubicBezTo>
                  <a:pt x="631" y="773"/>
                  <a:pt x="631" y="773"/>
                  <a:pt x="631" y="773"/>
                </a:cubicBezTo>
                <a:cubicBezTo>
                  <a:pt x="631" y="571"/>
                  <a:pt x="631" y="571"/>
                  <a:pt x="631" y="571"/>
                </a:cubicBezTo>
                <a:cubicBezTo>
                  <a:pt x="429" y="571"/>
                  <a:pt x="429" y="571"/>
                  <a:pt x="429" y="571"/>
                </a:cubicBezTo>
                <a:cubicBezTo>
                  <a:pt x="429" y="408"/>
                  <a:pt x="429" y="408"/>
                  <a:pt x="429" y="408"/>
                </a:cubicBezTo>
                <a:cubicBezTo>
                  <a:pt x="631" y="408"/>
                  <a:pt x="631" y="408"/>
                  <a:pt x="631" y="408"/>
                </a:cubicBezTo>
                <a:cubicBezTo>
                  <a:pt x="631" y="207"/>
                  <a:pt x="631" y="207"/>
                  <a:pt x="631" y="207"/>
                </a:cubicBezTo>
                <a:cubicBezTo>
                  <a:pt x="793" y="207"/>
                  <a:pt x="793" y="207"/>
                  <a:pt x="793" y="207"/>
                </a:cubicBezTo>
                <a:cubicBezTo>
                  <a:pt x="793" y="408"/>
                  <a:pt x="793" y="408"/>
                  <a:pt x="793" y="408"/>
                </a:cubicBezTo>
                <a:cubicBezTo>
                  <a:pt x="995" y="408"/>
                  <a:pt x="995" y="408"/>
                  <a:pt x="995" y="408"/>
                </a:cubicBezTo>
                <a:cubicBezTo>
                  <a:pt x="995" y="571"/>
                  <a:pt x="995" y="571"/>
                  <a:pt x="995" y="571"/>
                </a:cubicBezTo>
                <a:lnTo>
                  <a:pt x="793" y="571"/>
                </a:lnTo>
                <a:close/>
                <a:moveTo>
                  <a:pt x="1430" y="2041"/>
                </a:moveTo>
                <a:cubicBezTo>
                  <a:pt x="38" y="2041"/>
                  <a:pt x="38" y="2041"/>
                  <a:pt x="38" y="2041"/>
                </a:cubicBezTo>
                <a:cubicBezTo>
                  <a:pt x="17" y="2041"/>
                  <a:pt x="0" y="2024"/>
                  <a:pt x="0" y="2003"/>
                </a:cubicBezTo>
                <a:cubicBezTo>
                  <a:pt x="0" y="1887"/>
                  <a:pt x="0" y="1887"/>
                  <a:pt x="0" y="1887"/>
                </a:cubicBezTo>
                <a:cubicBezTo>
                  <a:pt x="0" y="1866"/>
                  <a:pt x="17" y="1849"/>
                  <a:pt x="38" y="1849"/>
                </a:cubicBezTo>
                <a:cubicBezTo>
                  <a:pt x="1430" y="1849"/>
                  <a:pt x="1430" y="1849"/>
                  <a:pt x="1430" y="1849"/>
                </a:cubicBezTo>
                <a:cubicBezTo>
                  <a:pt x="1451" y="1849"/>
                  <a:pt x="1468" y="1866"/>
                  <a:pt x="1468" y="1887"/>
                </a:cubicBezTo>
                <a:cubicBezTo>
                  <a:pt x="1468" y="2003"/>
                  <a:pt x="1468" y="2003"/>
                  <a:pt x="1468" y="2003"/>
                </a:cubicBezTo>
                <a:cubicBezTo>
                  <a:pt x="1468" y="2024"/>
                  <a:pt x="1451" y="2041"/>
                  <a:pt x="1430" y="2041"/>
                </a:cubicBezTo>
                <a:close/>
                <a:moveTo>
                  <a:pt x="1430" y="2041"/>
                </a:moveTo>
                <a:cubicBezTo>
                  <a:pt x="1430" y="2041"/>
                  <a:pt x="1430" y="2041"/>
                  <a:pt x="1430" y="2041"/>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21" name="Freeform 10">
            <a:extLst>
              <a:ext uri="{FF2B5EF4-FFF2-40B4-BE49-F238E27FC236}">
                <a16:creationId xmlns:a16="http://schemas.microsoft.com/office/drawing/2014/main" id="{ADFF5E32-3F9A-7D4B-82FC-4D2658B07B4C}"/>
              </a:ext>
            </a:extLst>
          </p:cNvPr>
          <p:cNvSpPr>
            <a:spLocks noEditPoints="1"/>
          </p:cNvSpPr>
          <p:nvPr/>
        </p:nvSpPr>
        <p:spPr bwMode="auto">
          <a:xfrm>
            <a:off x="6531931" y="1378634"/>
            <a:ext cx="411841" cy="268269"/>
          </a:xfrm>
          <a:custGeom>
            <a:avLst/>
            <a:gdLst>
              <a:gd name="T0" fmla="*/ 2832 w 2832"/>
              <a:gd name="T1" fmla="*/ 192 h 1844"/>
              <a:gd name="T2" fmla="*/ 2640 w 2832"/>
              <a:gd name="T3" fmla="*/ 0 h 1844"/>
              <a:gd name="T4" fmla="*/ 192 w 2832"/>
              <a:gd name="T5" fmla="*/ 0 h 1844"/>
              <a:gd name="T6" fmla="*/ 0 w 2832"/>
              <a:gd name="T7" fmla="*/ 192 h 1844"/>
              <a:gd name="T8" fmla="*/ 0 w 2832"/>
              <a:gd name="T9" fmla="*/ 1844 h 1844"/>
              <a:gd name="T10" fmla="*/ 0 w 2832"/>
              <a:gd name="T11" fmla="*/ 1621 h 1844"/>
              <a:gd name="T12" fmla="*/ 160 w 2832"/>
              <a:gd name="T13" fmla="*/ 1621 h 1844"/>
              <a:gd name="T14" fmla="*/ 160 w 2832"/>
              <a:gd name="T15" fmla="*/ 192 h 1844"/>
              <a:gd name="T16" fmla="*/ 192 w 2832"/>
              <a:gd name="T17" fmla="*/ 160 h 1844"/>
              <a:gd name="T18" fmla="*/ 2640 w 2832"/>
              <a:gd name="T19" fmla="*/ 160 h 1844"/>
              <a:gd name="T20" fmla="*/ 2672 w 2832"/>
              <a:gd name="T21" fmla="*/ 192 h 1844"/>
              <a:gd name="T22" fmla="*/ 2672 w 2832"/>
              <a:gd name="T23" fmla="*/ 1621 h 1844"/>
              <a:gd name="T24" fmla="*/ 2832 w 2832"/>
              <a:gd name="T25" fmla="*/ 1621 h 1844"/>
              <a:gd name="T26" fmla="*/ 2832 w 2832"/>
              <a:gd name="T27" fmla="*/ 1843 h 1844"/>
              <a:gd name="T28" fmla="*/ 2832 w 2832"/>
              <a:gd name="T29" fmla="*/ 192 h 1844"/>
              <a:gd name="T30" fmla="*/ 2832 w 2832"/>
              <a:gd name="T31" fmla="*/ 192 h 1844"/>
              <a:gd name="T32" fmla="*/ 2832 w 2832"/>
              <a:gd name="T33" fmla="*/ 192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2" h="1844">
                <a:moveTo>
                  <a:pt x="2832" y="192"/>
                </a:moveTo>
                <a:cubicBezTo>
                  <a:pt x="2832" y="86"/>
                  <a:pt x="2745" y="0"/>
                  <a:pt x="2640" y="0"/>
                </a:cubicBezTo>
                <a:cubicBezTo>
                  <a:pt x="192" y="0"/>
                  <a:pt x="192" y="0"/>
                  <a:pt x="192" y="0"/>
                </a:cubicBezTo>
                <a:cubicBezTo>
                  <a:pt x="86" y="0"/>
                  <a:pt x="0" y="86"/>
                  <a:pt x="0" y="192"/>
                </a:cubicBezTo>
                <a:cubicBezTo>
                  <a:pt x="0" y="1844"/>
                  <a:pt x="0" y="1844"/>
                  <a:pt x="0" y="1844"/>
                </a:cubicBezTo>
                <a:cubicBezTo>
                  <a:pt x="0" y="1621"/>
                  <a:pt x="0" y="1621"/>
                  <a:pt x="0" y="1621"/>
                </a:cubicBezTo>
                <a:cubicBezTo>
                  <a:pt x="160" y="1621"/>
                  <a:pt x="160" y="1621"/>
                  <a:pt x="160" y="1621"/>
                </a:cubicBezTo>
                <a:cubicBezTo>
                  <a:pt x="160" y="192"/>
                  <a:pt x="160" y="192"/>
                  <a:pt x="160" y="192"/>
                </a:cubicBezTo>
                <a:cubicBezTo>
                  <a:pt x="160" y="175"/>
                  <a:pt x="175" y="160"/>
                  <a:pt x="192" y="160"/>
                </a:cubicBezTo>
                <a:cubicBezTo>
                  <a:pt x="2640" y="160"/>
                  <a:pt x="2640" y="160"/>
                  <a:pt x="2640" y="160"/>
                </a:cubicBezTo>
                <a:cubicBezTo>
                  <a:pt x="2657" y="160"/>
                  <a:pt x="2672" y="175"/>
                  <a:pt x="2672" y="192"/>
                </a:cubicBezTo>
                <a:cubicBezTo>
                  <a:pt x="2672" y="1621"/>
                  <a:pt x="2672" y="1621"/>
                  <a:pt x="2672" y="1621"/>
                </a:cubicBezTo>
                <a:cubicBezTo>
                  <a:pt x="2832" y="1621"/>
                  <a:pt x="2832" y="1621"/>
                  <a:pt x="2832" y="1621"/>
                </a:cubicBezTo>
                <a:cubicBezTo>
                  <a:pt x="2832" y="1843"/>
                  <a:pt x="2832" y="1843"/>
                  <a:pt x="2832" y="1843"/>
                </a:cubicBezTo>
                <a:lnTo>
                  <a:pt x="2832" y="192"/>
                </a:lnTo>
                <a:close/>
                <a:moveTo>
                  <a:pt x="2832" y="192"/>
                </a:moveTo>
                <a:cubicBezTo>
                  <a:pt x="2832" y="192"/>
                  <a:pt x="2832" y="192"/>
                  <a:pt x="2832" y="19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22" name="Freeform 11">
            <a:extLst>
              <a:ext uri="{FF2B5EF4-FFF2-40B4-BE49-F238E27FC236}">
                <a16:creationId xmlns:a16="http://schemas.microsoft.com/office/drawing/2014/main" id="{5E2B22BB-03B6-2A46-8CD4-942DCCFDAFF1}"/>
              </a:ext>
            </a:extLst>
          </p:cNvPr>
          <p:cNvSpPr>
            <a:spLocks noEditPoints="1"/>
          </p:cNvSpPr>
          <p:nvPr/>
        </p:nvSpPr>
        <p:spPr bwMode="auto">
          <a:xfrm>
            <a:off x="6531931" y="1614490"/>
            <a:ext cx="411841" cy="60537"/>
          </a:xfrm>
          <a:custGeom>
            <a:avLst/>
            <a:gdLst>
              <a:gd name="T0" fmla="*/ 2672 w 2832"/>
              <a:gd name="T1" fmla="*/ 0 h 416"/>
              <a:gd name="T2" fmla="*/ 0 w 2832"/>
              <a:gd name="T3" fmla="*/ 0 h 416"/>
              <a:gd name="T4" fmla="*/ 0 w 2832"/>
              <a:gd name="T5" fmla="*/ 224 h 416"/>
              <a:gd name="T6" fmla="*/ 192 w 2832"/>
              <a:gd name="T7" fmla="*/ 416 h 416"/>
              <a:gd name="T8" fmla="*/ 2640 w 2832"/>
              <a:gd name="T9" fmla="*/ 416 h 416"/>
              <a:gd name="T10" fmla="*/ 2832 w 2832"/>
              <a:gd name="T11" fmla="*/ 224 h 416"/>
              <a:gd name="T12" fmla="*/ 2832 w 2832"/>
              <a:gd name="T13" fmla="*/ 0 h 416"/>
              <a:gd name="T14" fmla="*/ 2672 w 2832"/>
              <a:gd name="T15" fmla="*/ 0 h 416"/>
              <a:gd name="T16" fmla="*/ 1416 w 2832"/>
              <a:gd name="T17" fmla="*/ 117 h 416"/>
              <a:gd name="T18" fmla="*/ 1507 w 2832"/>
              <a:gd name="T19" fmla="*/ 208 h 416"/>
              <a:gd name="T20" fmla="*/ 1416 w 2832"/>
              <a:gd name="T21" fmla="*/ 299 h 416"/>
              <a:gd name="T22" fmla="*/ 1325 w 2832"/>
              <a:gd name="T23" fmla="*/ 208 h 416"/>
              <a:gd name="T24" fmla="*/ 1416 w 2832"/>
              <a:gd name="T25" fmla="*/ 117 h 416"/>
              <a:gd name="T26" fmla="*/ 1416 w 2832"/>
              <a:gd name="T27" fmla="*/ 117 h 416"/>
              <a:gd name="T28" fmla="*/ 1416 w 2832"/>
              <a:gd name="T29" fmla="*/ 11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2" h="416">
                <a:moveTo>
                  <a:pt x="2672" y="0"/>
                </a:moveTo>
                <a:cubicBezTo>
                  <a:pt x="0" y="0"/>
                  <a:pt x="0" y="0"/>
                  <a:pt x="0" y="0"/>
                </a:cubicBezTo>
                <a:cubicBezTo>
                  <a:pt x="0" y="224"/>
                  <a:pt x="0" y="224"/>
                  <a:pt x="0" y="224"/>
                </a:cubicBezTo>
                <a:cubicBezTo>
                  <a:pt x="0" y="329"/>
                  <a:pt x="86" y="416"/>
                  <a:pt x="192" y="416"/>
                </a:cubicBezTo>
                <a:cubicBezTo>
                  <a:pt x="2640" y="416"/>
                  <a:pt x="2640" y="416"/>
                  <a:pt x="2640" y="416"/>
                </a:cubicBezTo>
                <a:cubicBezTo>
                  <a:pt x="2745" y="416"/>
                  <a:pt x="2832" y="329"/>
                  <a:pt x="2832" y="224"/>
                </a:cubicBezTo>
                <a:cubicBezTo>
                  <a:pt x="2832" y="0"/>
                  <a:pt x="2832" y="0"/>
                  <a:pt x="2832" y="0"/>
                </a:cubicBezTo>
                <a:lnTo>
                  <a:pt x="2672" y="0"/>
                </a:lnTo>
                <a:close/>
                <a:moveTo>
                  <a:pt x="1416" y="117"/>
                </a:moveTo>
                <a:cubicBezTo>
                  <a:pt x="1466" y="117"/>
                  <a:pt x="1507" y="158"/>
                  <a:pt x="1507" y="208"/>
                </a:cubicBezTo>
                <a:cubicBezTo>
                  <a:pt x="1507" y="258"/>
                  <a:pt x="1466" y="299"/>
                  <a:pt x="1416" y="299"/>
                </a:cubicBezTo>
                <a:cubicBezTo>
                  <a:pt x="1366" y="299"/>
                  <a:pt x="1325" y="258"/>
                  <a:pt x="1325" y="208"/>
                </a:cubicBezTo>
                <a:cubicBezTo>
                  <a:pt x="1325" y="158"/>
                  <a:pt x="1365" y="117"/>
                  <a:pt x="1416" y="117"/>
                </a:cubicBezTo>
                <a:close/>
                <a:moveTo>
                  <a:pt x="1416" y="117"/>
                </a:moveTo>
                <a:cubicBezTo>
                  <a:pt x="1416" y="117"/>
                  <a:pt x="1416" y="117"/>
                  <a:pt x="1416"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23" name="矩形: 圆角 29">
            <a:extLst>
              <a:ext uri="{FF2B5EF4-FFF2-40B4-BE49-F238E27FC236}">
                <a16:creationId xmlns:a16="http://schemas.microsoft.com/office/drawing/2014/main" id="{AD3DDF4E-3D8C-C84B-BC3B-9C026644A27B}"/>
              </a:ext>
            </a:extLst>
          </p:cNvPr>
          <p:cNvSpPr/>
          <p:nvPr/>
        </p:nvSpPr>
        <p:spPr>
          <a:xfrm>
            <a:off x="3428687" y="1302120"/>
            <a:ext cx="2560246" cy="479286"/>
          </a:xfrm>
          <a:prstGeom prst="roundRect">
            <a:avLst>
              <a:gd name="adj" fmla="val 50000"/>
            </a:avLst>
          </a:prstGeom>
          <a:solidFill>
            <a:srgbClr val="35C4AF"/>
          </a:solidFill>
          <a:ln w="76200">
            <a:solidFill>
              <a:srgbClr val="44546A">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24" name="椭圆 23">
            <a:extLst>
              <a:ext uri="{FF2B5EF4-FFF2-40B4-BE49-F238E27FC236}">
                <a16:creationId xmlns:a16="http://schemas.microsoft.com/office/drawing/2014/main" id="{57BC82F8-8D83-6D44-AE3D-F50539C57536}"/>
              </a:ext>
            </a:extLst>
          </p:cNvPr>
          <p:cNvSpPr/>
          <p:nvPr/>
        </p:nvSpPr>
        <p:spPr>
          <a:xfrm>
            <a:off x="3639866" y="1218162"/>
            <a:ext cx="647203" cy="647203"/>
          </a:xfrm>
          <a:prstGeom prst="ellipse">
            <a:avLst/>
          </a:prstGeom>
          <a:solidFill>
            <a:srgbClr val="4F758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25" name="文本框 24">
            <a:extLst>
              <a:ext uri="{FF2B5EF4-FFF2-40B4-BE49-F238E27FC236}">
                <a16:creationId xmlns:a16="http://schemas.microsoft.com/office/drawing/2014/main" id="{490C7D5C-D57E-9D4D-A4EF-622E42F19678}"/>
              </a:ext>
            </a:extLst>
          </p:cNvPr>
          <p:cNvSpPr txBox="1"/>
          <p:nvPr/>
        </p:nvSpPr>
        <p:spPr>
          <a:xfrm>
            <a:off x="4559092" y="1357097"/>
            <a:ext cx="1028490" cy="369332"/>
          </a:xfrm>
          <a:prstGeom prst="rect">
            <a:avLst/>
          </a:prstGeom>
          <a:noFill/>
        </p:spPr>
        <p:txBody>
          <a:bodyPr wrap="square">
            <a:spAutoFit/>
          </a:bodyPr>
          <a:lstStyle/>
          <a:p>
            <a:pPr algn="ctr"/>
            <a:r>
              <a:rPr lang="zh-CN" altLang="zh-CN" sz="1800" b="1" dirty="0">
                <a:solidFill>
                  <a:schemeClr val="bg1"/>
                </a:solidFill>
                <a:latin typeface="Microsoft YaHei" panose="020B0503020204020204" pitchFamily="34" charset="-122"/>
                <a:ea typeface="Microsoft YaHei" panose="020B0503020204020204" pitchFamily="34" charset="-122"/>
                <a:cs typeface="+mn-ea"/>
                <a:sym typeface="+mn-lt"/>
              </a:rPr>
              <a:t>感染科</a:t>
            </a:r>
            <a:endParaRPr lang="en-US" altLang="zh-CN" sz="1800" b="1" dirty="0">
              <a:solidFill>
                <a:schemeClr val="bg1"/>
              </a:solidFill>
              <a:latin typeface="Microsoft YaHei" panose="020B0503020204020204" pitchFamily="34" charset="-122"/>
              <a:ea typeface="Microsoft YaHei" panose="020B0503020204020204" pitchFamily="34" charset="-122"/>
              <a:cs typeface="+mn-ea"/>
              <a:sym typeface="+mn-lt"/>
            </a:endParaRPr>
          </a:p>
        </p:txBody>
      </p:sp>
      <p:grpSp>
        <p:nvGrpSpPr>
          <p:cNvPr id="26" name="组合 25">
            <a:extLst>
              <a:ext uri="{FF2B5EF4-FFF2-40B4-BE49-F238E27FC236}">
                <a16:creationId xmlns:a16="http://schemas.microsoft.com/office/drawing/2014/main" id="{8BDC8891-2F5E-F74A-97BE-93BA774F39B3}"/>
              </a:ext>
            </a:extLst>
          </p:cNvPr>
          <p:cNvGrpSpPr/>
          <p:nvPr/>
        </p:nvGrpSpPr>
        <p:grpSpPr>
          <a:xfrm>
            <a:off x="4571539" y="2006082"/>
            <a:ext cx="1285704" cy="321121"/>
            <a:chOff x="673271" y="2575807"/>
            <a:chExt cx="1491449" cy="321121"/>
          </a:xfrm>
        </p:grpSpPr>
        <p:sp>
          <p:nvSpPr>
            <p:cNvPr id="27" name="流程图: 手动输入 89">
              <a:extLst>
                <a:ext uri="{FF2B5EF4-FFF2-40B4-BE49-F238E27FC236}">
                  <a16:creationId xmlns:a16="http://schemas.microsoft.com/office/drawing/2014/main" id="{2CC6327C-5ED2-E747-B5E3-41164EFCB4F7}"/>
                </a:ext>
              </a:extLst>
            </p:cNvPr>
            <p:cNvSpPr/>
            <p:nvPr/>
          </p:nvSpPr>
          <p:spPr>
            <a:xfrm rot="16200000" flipV="1">
              <a:off x="1258435" y="2124207"/>
              <a:ext cx="321121" cy="1224321"/>
            </a:xfrm>
            <a:prstGeom prst="flowChartManualInput">
              <a:avLst/>
            </a:prstGeom>
            <a:solidFill>
              <a:srgbClr val="07729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28" name="流程图: 手动输入 90">
              <a:extLst>
                <a:ext uri="{FF2B5EF4-FFF2-40B4-BE49-F238E27FC236}">
                  <a16:creationId xmlns:a16="http://schemas.microsoft.com/office/drawing/2014/main" id="{4E649F36-6B74-9341-870D-50F50A81B4B0}"/>
                </a:ext>
              </a:extLst>
            </p:cNvPr>
            <p:cNvSpPr/>
            <p:nvPr/>
          </p:nvSpPr>
          <p:spPr>
            <a:xfrm rot="16200000" flipV="1">
              <a:off x="1391999" y="2124207"/>
              <a:ext cx="321121" cy="1224321"/>
            </a:xfrm>
            <a:prstGeom prst="flowChartManualInput">
              <a:avLst/>
            </a:prstGeom>
            <a:solidFill>
              <a:srgbClr val="07729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29" name="流程图: 手动输入 91">
              <a:extLst>
                <a:ext uri="{FF2B5EF4-FFF2-40B4-BE49-F238E27FC236}">
                  <a16:creationId xmlns:a16="http://schemas.microsoft.com/office/drawing/2014/main" id="{39524F7E-F49D-344F-AC97-E8D7F3B75692}"/>
                </a:ext>
              </a:extLst>
            </p:cNvPr>
            <p:cNvSpPr/>
            <p:nvPr/>
          </p:nvSpPr>
          <p:spPr>
            <a:xfrm rot="16200000" flipV="1">
              <a:off x="1124871" y="2124207"/>
              <a:ext cx="321121" cy="1224321"/>
            </a:xfrm>
            <a:prstGeom prst="flowChartManualInput">
              <a:avLst/>
            </a:prstGeom>
            <a:solidFill>
              <a:srgbClr val="4F7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grpSp>
      <p:sp>
        <p:nvSpPr>
          <p:cNvPr id="30" name="等腰三角形 87">
            <a:extLst>
              <a:ext uri="{FF2B5EF4-FFF2-40B4-BE49-F238E27FC236}">
                <a16:creationId xmlns:a16="http://schemas.microsoft.com/office/drawing/2014/main" id="{D3910148-CD72-E441-AD12-22ADA63D2ACE}"/>
              </a:ext>
            </a:extLst>
          </p:cNvPr>
          <p:cNvSpPr/>
          <p:nvPr/>
        </p:nvSpPr>
        <p:spPr>
          <a:xfrm flipV="1">
            <a:off x="3433630" y="2327203"/>
            <a:ext cx="85355" cy="93922"/>
          </a:xfrm>
          <a:prstGeom prst="triangle">
            <a:avLst>
              <a:gd name="adj" fmla="val 100000"/>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1" name="矩形 30">
            <a:extLst>
              <a:ext uri="{FF2B5EF4-FFF2-40B4-BE49-F238E27FC236}">
                <a16:creationId xmlns:a16="http://schemas.microsoft.com/office/drawing/2014/main" id="{2E3AFEAB-073A-A341-9E00-97E73D95121E}"/>
              </a:ext>
            </a:extLst>
          </p:cNvPr>
          <p:cNvSpPr/>
          <p:nvPr/>
        </p:nvSpPr>
        <p:spPr>
          <a:xfrm>
            <a:off x="3428686" y="2006081"/>
            <a:ext cx="1228207" cy="321122"/>
          </a:xfrm>
          <a:prstGeom prst="rect">
            <a:avLst/>
          </a:prstGeom>
          <a:solidFill>
            <a:srgbClr val="4F7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2" name="文本框 31">
            <a:extLst>
              <a:ext uri="{FF2B5EF4-FFF2-40B4-BE49-F238E27FC236}">
                <a16:creationId xmlns:a16="http://schemas.microsoft.com/office/drawing/2014/main" id="{5FF8D6DD-F145-E640-99F1-5D90D708C2EB}"/>
              </a:ext>
            </a:extLst>
          </p:cNvPr>
          <p:cNvSpPr txBox="1"/>
          <p:nvPr/>
        </p:nvSpPr>
        <p:spPr>
          <a:xfrm>
            <a:off x="3452545" y="1992116"/>
            <a:ext cx="2148506" cy="338554"/>
          </a:xfrm>
          <a:prstGeom prst="rect">
            <a:avLst/>
          </a:prstGeom>
          <a:noFill/>
        </p:spPr>
        <p:txBody>
          <a:bodyPr wrap="square">
            <a:spAutoFit/>
          </a:bodyPr>
          <a:lstStyle/>
          <a:p>
            <a:r>
              <a:rPr lang="zh-CN" altLang="zh-CN" sz="1600" b="1" dirty="0">
                <a:solidFill>
                  <a:schemeClr val="bg1"/>
                </a:solidFill>
                <a:latin typeface="Microsoft YaHei" panose="020B0503020204020204" pitchFamily="34" charset="-122"/>
                <a:ea typeface="Microsoft YaHei" panose="020B0503020204020204" pitchFamily="34" charset="-122"/>
                <a:cs typeface="+mn-ea"/>
                <a:sym typeface="+mn-lt"/>
              </a:rPr>
              <a:t>感染</a:t>
            </a:r>
            <a:r>
              <a:rPr lang="zh-CN" altLang="en-US" sz="1600" b="1" dirty="0">
                <a:solidFill>
                  <a:schemeClr val="bg1"/>
                </a:solidFill>
                <a:latin typeface="Microsoft YaHei" panose="020B0503020204020204" pitchFamily="34" charset="-122"/>
                <a:ea typeface="Microsoft YaHei" panose="020B0503020204020204" pitchFamily="34" charset="-122"/>
                <a:cs typeface="+mn-ea"/>
                <a:sym typeface="+mn-lt"/>
              </a:rPr>
              <a:t>、</a:t>
            </a:r>
            <a:r>
              <a:rPr lang="zh-CN" altLang="zh-CN" sz="1600" b="1" dirty="0">
                <a:solidFill>
                  <a:schemeClr val="bg1"/>
                </a:solidFill>
                <a:latin typeface="Microsoft YaHei" panose="020B0503020204020204" pitchFamily="34" charset="-122"/>
                <a:ea typeface="Microsoft YaHei" panose="020B0503020204020204" pitchFamily="34" charset="-122"/>
                <a:cs typeface="+mn-ea"/>
                <a:sym typeface="+mn-lt"/>
              </a:rPr>
              <a:t>肝病相关科室</a:t>
            </a:r>
            <a:endParaRPr lang="en-US" altLang="zh-CN" sz="1600" b="1"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33" name="Freeform 13">
            <a:extLst>
              <a:ext uri="{FF2B5EF4-FFF2-40B4-BE49-F238E27FC236}">
                <a16:creationId xmlns:a16="http://schemas.microsoft.com/office/drawing/2014/main" id="{42ABBFE0-A206-A749-A7C7-1A737B4A26E1}"/>
              </a:ext>
            </a:extLst>
          </p:cNvPr>
          <p:cNvSpPr>
            <a:spLocks/>
          </p:cNvSpPr>
          <p:nvPr/>
        </p:nvSpPr>
        <p:spPr bwMode="auto">
          <a:xfrm flipH="1">
            <a:off x="4031512" y="1407759"/>
            <a:ext cx="126156" cy="187777"/>
          </a:xfrm>
          <a:custGeom>
            <a:avLst/>
            <a:gdLst>
              <a:gd name="T0" fmla="*/ 164 w 255"/>
              <a:gd name="T1" fmla="*/ 273 h 379"/>
              <a:gd name="T2" fmla="*/ 226 w 255"/>
              <a:gd name="T3" fmla="*/ 149 h 379"/>
              <a:gd name="T4" fmla="*/ 171 w 255"/>
              <a:gd name="T5" fmla="*/ 129 h 379"/>
              <a:gd name="T6" fmla="*/ 145 w 255"/>
              <a:gd name="T7" fmla="*/ 74 h 379"/>
              <a:gd name="T8" fmla="*/ 186 w 255"/>
              <a:gd name="T9" fmla="*/ 45 h 379"/>
              <a:gd name="T10" fmla="*/ 201 w 255"/>
              <a:gd name="T11" fmla="*/ 48 h 379"/>
              <a:gd name="T12" fmla="*/ 255 w 255"/>
              <a:gd name="T13" fmla="*/ 67 h 379"/>
              <a:gd name="T14" fmla="*/ 231 w 255"/>
              <a:gd name="T15" fmla="*/ 20 h 379"/>
              <a:gd name="T16" fmla="*/ 105 w 255"/>
              <a:gd name="T17" fmla="*/ 54 h 379"/>
              <a:gd name="T18" fmla="*/ 8 w 255"/>
              <a:gd name="T19" fmla="*/ 270 h 379"/>
              <a:gd name="T20" fmla="*/ 79 w 255"/>
              <a:gd name="T21" fmla="*/ 371 h 379"/>
              <a:gd name="T22" fmla="*/ 92 w 255"/>
              <a:gd name="T23" fmla="*/ 375 h 379"/>
              <a:gd name="T24" fmla="*/ 111 w 255"/>
              <a:gd name="T25" fmla="*/ 379 h 379"/>
              <a:gd name="T26" fmla="*/ 227 w 255"/>
              <a:gd name="T27" fmla="*/ 379 h 379"/>
              <a:gd name="T28" fmla="*/ 227 w 255"/>
              <a:gd name="T29" fmla="*/ 273 h 379"/>
              <a:gd name="T30" fmla="*/ 164 w 255"/>
              <a:gd name="T31" fmla="*/ 27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5" h="379">
                <a:moveTo>
                  <a:pt x="164" y="273"/>
                </a:moveTo>
                <a:cubicBezTo>
                  <a:pt x="181" y="228"/>
                  <a:pt x="205" y="185"/>
                  <a:pt x="226" y="149"/>
                </a:cubicBezTo>
                <a:cubicBezTo>
                  <a:pt x="171" y="129"/>
                  <a:pt x="171" y="129"/>
                  <a:pt x="171" y="129"/>
                </a:cubicBezTo>
                <a:cubicBezTo>
                  <a:pt x="149" y="121"/>
                  <a:pt x="137" y="96"/>
                  <a:pt x="145" y="74"/>
                </a:cubicBezTo>
                <a:cubicBezTo>
                  <a:pt x="152" y="56"/>
                  <a:pt x="168" y="45"/>
                  <a:pt x="186" y="45"/>
                </a:cubicBezTo>
                <a:cubicBezTo>
                  <a:pt x="191" y="45"/>
                  <a:pt x="196" y="46"/>
                  <a:pt x="201" y="48"/>
                </a:cubicBezTo>
                <a:cubicBezTo>
                  <a:pt x="255" y="67"/>
                  <a:pt x="255" y="67"/>
                  <a:pt x="255" y="67"/>
                </a:cubicBezTo>
                <a:cubicBezTo>
                  <a:pt x="255" y="48"/>
                  <a:pt x="247" y="30"/>
                  <a:pt x="231" y="20"/>
                </a:cubicBezTo>
                <a:cubicBezTo>
                  <a:pt x="200" y="0"/>
                  <a:pt x="144" y="2"/>
                  <a:pt x="105" y="54"/>
                </a:cubicBezTo>
                <a:cubicBezTo>
                  <a:pt x="51" y="126"/>
                  <a:pt x="27" y="177"/>
                  <a:pt x="8" y="270"/>
                </a:cubicBezTo>
                <a:cubicBezTo>
                  <a:pt x="0" y="338"/>
                  <a:pt x="42" y="360"/>
                  <a:pt x="79" y="371"/>
                </a:cubicBezTo>
                <a:cubicBezTo>
                  <a:pt x="83" y="373"/>
                  <a:pt x="88" y="374"/>
                  <a:pt x="92" y="375"/>
                </a:cubicBezTo>
                <a:cubicBezTo>
                  <a:pt x="98" y="377"/>
                  <a:pt x="104" y="379"/>
                  <a:pt x="111" y="379"/>
                </a:cubicBezTo>
                <a:cubicBezTo>
                  <a:pt x="227" y="379"/>
                  <a:pt x="227" y="379"/>
                  <a:pt x="227" y="379"/>
                </a:cubicBezTo>
                <a:cubicBezTo>
                  <a:pt x="227" y="273"/>
                  <a:pt x="227" y="273"/>
                  <a:pt x="227" y="273"/>
                </a:cubicBezTo>
                <a:lnTo>
                  <a:pt x="164" y="2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4" name="Freeform 14">
            <a:extLst>
              <a:ext uri="{FF2B5EF4-FFF2-40B4-BE49-F238E27FC236}">
                <a16:creationId xmlns:a16="http://schemas.microsoft.com/office/drawing/2014/main" id="{EA1E5997-1715-2142-8057-5F738DDF03F5}"/>
              </a:ext>
            </a:extLst>
          </p:cNvPr>
          <p:cNvSpPr>
            <a:spLocks/>
          </p:cNvSpPr>
          <p:nvPr/>
        </p:nvSpPr>
        <p:spPr bwMode="auto">
          <a:xfrm flipH="1">
            <a:off x="4061281" y="1606362"/>
            <a:ext cx="131153" cy="110543"/>
          </a:xfrm>
          <a:custGeom>
            <a:avLst/>
            <a:gdLst>
              <a:gd name="T0" fmla="*/ 547 w 630"/>
              <a:gd name="T1" fmla="*/ 0 h 531"/>
              <a:gd name="T2" fmla="*/ 83 w 630"/>
              <a:gd name="T3" fmla="*/ 0 h 531"/>
              <a:gd name="T4" fmla="*/ 0 w 630"/>
              <a:gd name="T5" fmla="*/ 531 h 531"/>
              <a:gd name="T6" fmla="*/ 630 w 630"/>
              <a:gd name="T7" fmla="*/ 531 h 531"/>
              <a:gd name="T8" fmla="*/ 547 w 630"/>
              <a:gd name="T9" fmla="*/ 0 h 531"/>
            </a:gdLst>
            <a:ahLst/>
            <a:cxnLst>
              <a:cxn ang="0">
                <a:pos x="T0" y="T1"/>
              </a:cxn>
              <a:cxn ang="0">
                <a:pos x="T2" y="T3"/>
              </a:cxn>
              <a:cxn ang="0">
                <a:pos x="T4" y="T5"/>
              </a:cxn>
              <a:cxn ang="0">
                <a:pos x="T6" y="T7"/>
              </a:cxn>
              <a:cxn ang="0">
                <a:pos x="T8" y="T9"/>
              </a:cxn>
            </a:cxnLst>
            <a:rect l="0" t="0" r="r" b="b"/>
            <a:pathLst>
              <a:path w="630" h="531">
                <a:moveTo>
                  <a:pt x="547" y="0"/>
                </a:moveTo>
                <a:lnTo>
                  <a:pt x="83" y="0"/>
                </a:lnTo>
                <a:lnTo>
                  <a:pt x="0" y="531"/>
                </a:lnTo>
                <a:lnTo>
                  <a:pt x="630" y="531"/>
                </a:lnTo>
                <a:lnTo>
                  <a:pt x="54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5" name="Rectangle 15">
            <a:extLst>
              <a:ext uri="{FF2B5EF4-FFF2-40B4-BE49-F238E27FC236}">
                <a16:creationId xmlns:a16="http://schemas.microsoft.com/office/drawing/2014/main" id="{6B9E1038-039D-1341-A043-A86C4BD4A8F2}"/>
              </a:ext>
            </a:extLst>
          </p:cNvPr>
          <p:cNvSpPr>
            <a:spLocks noChangeArrowheads="1"/>
          </p:cNvSpPr>
          <p:nvPr/>
        </p:nvSpPr>
        <p:spPr bwMode="auto">
          <a:xfrm flipH="1">
            <a:off x="3747348" y="1516845"/>
            <a:ext cx="292075" cy="2000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6" name="Rectangle 16">
            <a:extLst>
              <a:ext uri="{FF2B5EF4-FFF2-40B4-BE49-F238E27FC236}">
                <a16:creationId xmlns:a16="http://schemas.microsoft.com/office/drawing/2014/main" id="{FAABB6A2-9298-8748-9404-248B25F0D8E2}"/>
              </a:ext>
            </a:extLst>
          </p:cNvPr>
          <p:cNvSpPr>
            <a:spLocks noChangeArrowheads="1"/>
          </p:cNvSpPr>
          <p:nvPr/>
        </p:nvSpPr>
        <p:spPr bwMode="auto">
          <a:xfrm flipH="1">
            <a:off x="3854352" y="1440443"/>
            <a:ext cx="18736" cy="85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7" name="Rectangle 17">
            <a:extLst>
              <a:ext uri="{FF2B5EF4-FFF2-40B4-BE49-F238E27FC236}">
                <a16:creationId xmlns:a16="http://schemas.microsoft.com/office/drawing/2014/main" id="{CC995012-C297-A64B-A77E-92125BD411AC}"/>
              </a:ext>
            </a:extLst>
          </p:cNvPr>
          <p:cNvSpPr>
            <a:spLocks noChangeArrowheads="1"/>
          </p:cNvSpPr>
          <p:nvPr/>
        </p:nvSpPr>
        <p:spPr bwMode="auto">
          <a:xfrm flipH="1">
            <a:off x="3820211" y="1440443"/>
            <a:ext cx="8327" cy="85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8" name="Rectangle 18">
            <a:extLst>
              <a:ext uri="{FF2B5EF4-FFF2-40B4-BE49-F238E27FC236}">
                <a16:creationId xmlns:a16="http://schemas.microsoft.com/office/drawing/2014/main" id="{1A35E91A-B66B-F64C-B437-15C0176BF26D}"/>
              </a:ext>
            </a:extLst>
          </p:cNvPr>
          <p:cNvSpPr>
            <a:spLocks noChangeArrowheads="1"/>
          </p:cNvSpPr>
          <p:nvPr/>
        </p:nvSpPr>
        <p:spPr bwMode="auto">
          <a:xfrm flipH="1">
            <a:off x="3775660" y="1440443"/>
            <a:ext cx="19152" cy="85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9" name="Rectangle 19">
            <a:extLst>
              <a:ext uri="{FF2B5EF4-FFF2-40B4-BE49-F238E27FC236}">
                <a16:creationId xmlns:a16="http://schemas.microsoft.com/office/drawing/2014/main" id="{89D6D868-F274-9C4F-A01E-F8684C02B766}"/>
              </a:ext>
            </a:extLst>
          </p:cNvPr>
          <p:cNvSpPr>
            <a:spLocks noChangeArrowheads="1"/>
          </p:cNvSpPr>
          <p:nvPr/>
        </p:nvSpPr>
        <p:spPr bwMode="auto">
          <a:xfrm flipH="1">
            <a:off x="3775660" y="1479165"/>
            <a:ext cx="19152" cy="83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40" name="Rectangle 20">
            <a:extLst>
              <a:ext uri="{FF2B5EF4-FFF2-40B4-BE49-F238E27FC236}">
                <a16:creationId xmlns:a16="http://schemas.microsoft.com/office/drawing/2014/main" id="{DD2587BB-706C-C847-9BDC-BDE92CAEA5B5}"/>
              </a:ext>
            </a:extLst>
          </p:cNvPr>
          <p:cNvSpPr>
            <a:spLocks noChangeArrowheads="1"/>
          </p:cNvSpPr>
          <p:nvPr/>
        </p:nvSpPr>
        <p:spPr bwMode="auto">
          <a:xfrm flipH="1">
            <a:off x="3820211" y="1479165"/>
            <a:ext cx="8327" cy="83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41" name="Rectangle 21">
            <a:extLst>
              <a:ext uri="{FF2B5EF4-FFF2-40B4-BE49-F238E27FC236}">
                <a16:creationId xmlns:a16="http://schemas.microsoft.com/office/drawing/2014/main" id="{649699B0-A695-A347-AED2-112909090540}"/>
              </a:ext>
            </a:extLst>
          </p:cNvPr>
          <p:cNvSpPr>
            <a:spLocks noChangeArrowheads="1"/>
          </p:cNvSpPr>
          <p:nvPr/>
        </p:nvSpPr>
        <p:spPr bwMode="auto">
          <a:xfrm flipH="1">
            <a:off x="3854352" y="1479165"/>
            <a:ext cx="18736" cy="83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42" name="Freeform 22">
            <a:extLst>
              <a:ext uri="{FF2B5EF4-FFF2-40B4-BE49-F238E27FC236}">
                <a16:creationId xmlns:a16="http://schemas.microsoft.com/office/drawing/2014/main" id="{F450B5C7-1E6E-D945-BEE6-A6D58B9D95A7}"/>
              </a:ext>
            </a:extLst>
          </p:cNvPr>
          <p:cNvSpPr>
            <a:spLocks noEditPoints="1"/>
          </p:cNvSpPr>
          <p:nvPr/>
        </p:nvSpPr>
        <p:spPr bwMode="auto">
          <a:xfrm flipH="1">
            <a:off x="3828538" y="1422124"/>
            <a:ext cx="25814" cy="85145"/>
          </a:xfrm>
          <a:custGeom>
            <a:avLst/>
            <a:gdLst>
              <a:gd name="T0" fmla="*/ 44 w 52"/>
              <a:gd name="T1" fmla="*/ 154 h 172"/>
              <a:gd name="T2" fmla="*/ 44 w 52"/>
              <a:gd name="T3" fmla="*/ 9 h 172"/>
              <a:gd name="T4" fmla="*/ 52 w 52"/>
              <a:gd name="T5" fmla="*/ 9 h 172"/>
              <a:gd name="T6" fmla="*/ 52 w 52"/>
              <a:gd name="T7" fmla="*/ 0 h 172"/>
              <a:gd name="T8" fmla="*/ 0 w 52"/>
              <a:gd name="T9" fmla="*/ 0 h 172"/>
              <a:gd name="T10" fmla="*/ 0 w 52"/>
              <a:gd name="T11" fmla="*/ 9 h 172"/>
              <a:gd name="T12" fmla="*/ 8 w 52"/>
              <a:gd name="T13" fmla="*/ 9 h 172"/>
              <a:gd name="T14" fmla="*/ 8 w 52"/>
              <a:gd name="T15" fmla="*/ 154 h 172"/>
              <a:gd name="T16" fmla="*/ 26 w 52"/>
              <a:gd name="T17" fmla="*/ 172 h 172"/>
              <a:gd name="T18" fmla="*/ 44 w 52"/>
              <a:gd name="T19" fmla="*/ 154 h 172"/>
              <a:gd name="T20" fmla="*/ 15 w 52"/>
              <a:gd name="T21" fmla="*/ 154 h 172"/>
              <a:gd name="T22" fmla="*/ 15 w 52"/>
              <a:gd name="T23" fmla="*/ 22 h 172"/>
              <a:gd name="T24" fmla="*/ 37 w 52"/>
              <a:gd name="T25" fmla="*/ 22 h 172"/>
              <a:gd name="T26" fmla="*/ 37 w 52"/>
              <a:gd name="T27" fmla="*/ 154 h 172"/>
              <a:gd name="T28" fmla="*/ 26 w 52"/>
              <a:gd name="T29" fmla="*/ 165 h 172"/>
              <a:gd name="T30" fmla="*/ 15 w 52"/>
              <a:gd name="T31" fmla="*/ 15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72">
                <a:moveTo>
                  <a:pt x="44" y="154"/>
                </a:moveTo>
                <a:cubicBezTo>
                  <a:pt x="44" y="9"/>
                  <a:pt x="44" y="9"/>
                  <a:pt x="44" y="9"/>
                </a:cubicBezTo>
                <a:cubicBezTo>
                  <a:pt x="52" y="9"/>
                  <a:pt x="52" y="9"/>
                  <a:pt x="52" y="9"/>
                </a:cubicBezTo>
                <a:cubicBezTo>
                  <a:pt x="52" y="0"/>
                  <a:pt x="52" y="0"/>
                  <a:pt x="52" y="0"/>
                </a:cubicBezTo>
                <a:cubicBezTo>
                  <a:pt x="0" y="0"/>
                  <a:pt x="0" y="0"/>
                  <a:pt x="0" y="0"/>
                </a:cubicBezTo>
                <a:cubicBezTo>
                  <a:pt x="0" y="9"/>
                  <a:pt x="0" y="9"/>
                  <a:pt x="0" y="9"/>
                </a:cubicBezTo>
                <a:cubicBezTo>
                  <a:pt x="8" y="9"/>
                  <a:pt x="8" y="9"/>
                  <a:pt x="8" y="9"/>
                </a:cubicBezTo>
                <a:cubicBezTo>
                  <a:pt x="8" y="154"/>
                  <a:pt x="8" y="154"/>
                  <a:pt x="8" y="154"/>
                </a:cubicBezTo>
                <a:cubicBezTo>
                  <a:pt x="8" y="164"/>
                  <a:pt x="16" y="172"/>
                  <a:pt x="26" y="172"/>
                </a:cubicBezTo>
                <a:cubicBezTo>
                  <a:pt x="36" y="172"/>
                  <a:pt x="44" y="164"/>
                  <a:pt x="44" y="154"/>
                </a:cubicBezTo>
                <a:close/>
                <a:moveTo>
                  <a:pt x="15" y="154"/>
                </a:moveTo>
                <a:cubicBezTo>
                  <a:pt x="15" y="22"/>
                  <a:pt x="15" y="22"/>
                  <a:pt x="15" y="22"/>
                </a:cubicBezTo>
                <a:cubicBezTo>
                  <a:pt x="37" y="22"/>
                  <a:pt x="37" y="22"/>
                  <a:pt x="37" y="22"/>
                </a:cubicBezTo>
                <a:cubicBezTo>
                  <a:pt x="37" y="154"/>
                  <a:pt x="37" y="154"/>
                  <a:pt x="37" y="154"/>
                </a:cubicBezTo>
                <a:cubicBezTo>
                  <a:pt x="37" y="160"/>
                  <a:pt x="32" y="165"/>
                  <a:pt x="26" y="165"/>
                </a:cubicBezTo>
                <a:cubicBezTo>
                  <a:pt x="20" y="165"/>
                  <a:pt x="15" y="160"/>
                  <a:pt x="15" y="1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43" name="Freeform 23">
            <a:extLst>
              <a:ext uri="{FF2B5EF4-FFF2-40B4-BE49-F238E27FC236}">
                <a16:creationId xmlns:a16="http://schemas.microsoft.com/office/drawing/2014/main" id="{36948A60-F0D6-B645-9834-0CD685884DF9}"/>
              </a:ext>
            </a:extLst>
          </p:cNvPr>
          <p:cNvSpPr>
            <a:spLocks noEditPoints="1"/>
          </p:cNvSpPr>
          <p:nvPr/>
        </p:nvSpPr>
        <p:spPr bwMode="auto">
          <a:xfrm flipH="1">
            <a:off x="3794813" y="1422124"/>
            <a:ext cx="25398" cy="85145"/>
          </a:xfrm>
          <a:custGeom>
            <a:avLst/>
            <a:gdLst>
              <a:gd name="T0" fmla="*/ 44 w 51"/>
              <a:gd name="T1" fmla="*/ 154 h 172"/>
              <a:gd name="T2" fmla="*/ 44 w 51"/>
              <a:gd name="T3" fmla="*/ 9 h 172"/>
              <a:gd name="T4" fmla="*/ 51 w 51"/>
              <a:gd name="T5" fmla="*/ 9 h 172"/>
              <a:gd name="T6" fmla="*/ 51 w 51"/>
              <a:gd name="T7" fmla="*/ 0 h 172"/>
              <a:gd name="T8" fmla="*/ 0 w 51"/>
              <a:gd name="T9" fmla="*/ 0 h 172"/>
              <a:gd name="T10" fmla="*/ 0 w 51"/>
              <a:gd name="T11" fmla="*/ 9 h 172"/>
              <a:gd name="T12" fmla="*/ 7 w 51"/>
              <a:gd name="T13" fmla="*/ 9 h 172"/>
              <a:gd name="T14" fmla="*/ 7 w 51"/>
              <a:gd name="T15" fmla="*/ 154 h 172"/>
              <a:gd name="T16" fmla="*/ 26 w 51"/>
              <a:gd name="T17" fmla="*/ 172 h 172"/>
              <a:gd name="T18" fmla="*/ 44 w 51"/>
              <a:gd name="T19" fmla="*/ 154 h 172"/>
              <a:gd name="T20" fmla="*/ 15 w 51"/>
              <a:gd name="T21" fmla="*/ 154 h 172"/>
              <a:gd name="T22" fmla="*/ 15 w 51"/>
              <a:gd name="T23" fmla="*/ 22 h 172"/>
              <a:gd name="T24" fmla="*/ 37 w 51"/>
              <a:gd name="T25" fmla="*/ 22 h 172"/>
              <a:gd name="T26" fmla="*/ 37 w 51"/>
              <a:gd name="T27" fmla="*/ 154 h 172"/>
              <a:gd name="T28" fmla="*/ 26 w 51"/>
              <a:gd name="T29" fmla="*/ 165 h 172"/>
              <a:gd name="T30" fmla="*/ 15 w 51"/>
              <a:gd name="T31" fmla="*/ 15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172">
                <a:moveTo>
                  <a:pt x="44" y="154"/>
                </a:moveTo>
                <a:cubicBezTo>
                  <a:pt x="44" y="9"/>
                  <a:pt x="44" y="9"/>
                  <a:pt x="44" y="9"/>
                </a:cubicBezTo>
                <a:cubicBezTo>
                  <a:pt x="51" y="9"/>
                  <a:pt x="51" y="9"/>
                  <a:pt x="51" y="9"/>
                </a:cubicBezTo>
                <a:cubicBezTo>
                  <a:pt x="51" y="0"/>
                  <a:pt x="51" y="0"/>
                  <a:pt x="51" y="0"/>
                </a:cubicBezTo>
                <a:cubicBezTo>
                  <a:pt x="0" y="0"/>
                  <a:pt x="0" y="0"/>
                  <a:pt x="0" y="0"/>
                </a:cubicBezTo>
                <a:cubicBezTo>
                  <a:pt x="0" y="9"/>
                  <a:pt x="0" y="9"/>
                  <a:pt x="0" y="9"/>
                </a:cubicBezTo>
                <a:cubicBezTo>
                  <a:pt x="7" y="9"/>
                  <a:pt x="7" y="9"/>
                  <a:pt x="7" y="9"/>
                </a:cubicBezTo>
                <a:cubicBezTo>
                  <a:pt x="7" y="154"/>
                  <a:pt x="7" y="154"/>
                  <a:pt x="7" y="154"/>
                </a:cubicBezTo>
                <a:cubicBezTo>
                  <a:pt x="7" y="164"/>
                  <a:pt x="16" y="172"/>
                  <a:pt x="26" y="172"/>
                </a:cubicBezTo>
                <a:cubicBezTo>
                  <a:pt x="36" y="172"/>
                  <a:pt x="44" y="164"/>
                  <a:pt x="44" y="154"/>
                </a:cubicBezTo>
                <a:close/>
                <a:moveTo>
                  <a:pt x="15" y="154"/>
                </a:moveTo>
                <a:cubicBezTo>
                  <a:pt x="15" y="22"/>
                  <a:pt x="15" y="22"/>
                  <a:pt x="15" y="22"/>
                </a:cubicBezTo>
                <a:cubicBezTo>
                  <a:pt x="37" y="22"/>
                  <a:pt x="37" y="22"/>
                  <a:pt x="37" y="22"/>
                </a:cubicBezTo>
                <a:cubicBezTo>
                  <a:pt x="37" y="154"/>
                  <a:pt x="37" y="154"/>
                  <a:pt x="37" y="154"/>
                </a:cubicBezTo>
                <a:cubicBezTo>
                  <a:pt x="37" y="160"/>
                  <a:pt x="32" y="165"/>
                  <a:pt x="26" y="165"/>
                </a:cubicBezTo>
                <a:cubicBezTo>
                  <a:pt x="20" y="165"/>
                  <a:pt x="15" y="160"/>
                  <a:pt x="15" y="1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44" name="Freeform 24">
            <a:extLst>
              <a:ext uri="{FF2B5EF4-FFF2-40B4-BE49-F238E27FC236}">
                <a16:creationId xmlns:a16="http://schemas.microsoft.com/office/drawing/2014/main" id="{EFED673D-EC92-A740-8560-D651ECA8973D}"/>
              </a:ext>
            </a:extLst>
          </p:cNvPr>
          <p:cNvSpPr>
            <a:spLocks/>
          </p:cNvSpPr>
          <p:nvPr/>
        </p:nvSpPr>
        <p:spPr bwMode="auto">
          <a:xfrm flipH="1">
            <a:off x="3952404" y="1372577"/>
            <a:ext cx="65784" cy="48089"/>
          </a:xfrm>
          <a:custGeom>
            <a:avLst/>
            <a:gdLst>
              <a:gd name="T0" fmla="*/ 120 w 133"/>
              <a:gd name="T1" fmla="*/ 68 h 97"/>
              <a:gd name="T2" fmla="*/ 133 w 133"/>
              <a:gd name="T3" fmla="*/ 23 h 97"/>
              <a:gd name="T4" fmla="*/ 0 w 133"/>
              <a:gd name="T5" fmla="*/ 0 h 97"/>
              <a:gd name="T6" fmla="*/ 49 w 133"/>
              <a:gd name="T7" fmla="*/ 58 h 97"/>
              <a:gd name="T8" fmla="*/ 94 w 133"/>
              <a:gd name="T9" fmla="*/ 97 h 97"/>
              <a:gd name="T10" fmla="*/ 120 w 133"/>
              <a:gd name="T11" fmla="*/ 68 h 97"/>
            </a:gdLst>
            <a:ahLst/>
            <a:cxnLst>
              <a:cxn ang="0">
                <a:pos x="T0" y="T1"/>
              </a:cxn>
              <a:cxn ang="0">
                <a:pos x="T2" y="T3"/>
              </a:cxn>
              <a:cxn ang="0">
                <a:pos x="T4" y="T5"/>
              </a:cxn>
              <a:cxn ang="0">
                <a:pos x="T6" y="T7"/>
              </a:cxn>
              <a:cxn ang="0">
                <a:pos x="T8" y="T9"/>
              </a:cxn>
              <a:cxn ang="0">
                <a:pos x="T10" y="T11"/>
              </a:cxn>
            </a:cxnLst>
            <a:rect l="0" t="0" r="r" b="b"/>
            <a:pathLst>
              <a:path w="133" h="97">
                <a:moveTo>
                  <a:pt x="120" y="68"/>
                </a:moveTo>
                <a:cubicBezTo>
                  <a:pt x="129" y="54"/>
                  <a:pt x="133" y="39"/>
                  <a:pt x="133" y="23"/>
                </a:cubicBezTo>
                <a:cubicBezTo>
                  <a:pt x="92" y="14"/>
                  <a:pt x="39" y="4"/>
                  <a:pt x="0" y="0"/>
                </a:cubicBezTo>
                <a:cubicBezTo>
                  <a:pt x="18" y="27"/>
                  <a:pt x="41" y="50"/>
                  <a:pt x="49" y="58"/>
                </a:cubicBezTo>
                <a:cubicBezTo>
                  <a:pt x="66" y="68"/>
                  <a:pt x="87" y="90"/>
                  <a:pt x="94" y="97"/>
                </a:cubicBezTo>
                <a:cubicBezTo>
                  <a:pt x="104" y="89"/>
                  <a:pt x="113" y="80"/>
                  <a:pt x="120" y="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45" name="Freeform 25">
            <a:extLst>
              <a:ext uri="{FF2B5EF4-FFF2-40B4-BE49-F238E27FC236}">
                <a16:creationId xmlns:a16="http://schemas.microsoft.com/office/drawing/2014/main" id="{3F5154A3-502C-734F-8672-7829F27B82BA}"/>
              </a:ext>
            </a:extLst>
          </p:cNvPr>
          <p:cNvSpPr>
            <a:spLocks/>
          </p:cNvSpPr>
          <p:nvPr/>
        </p:nvSpPr>
        <p:spPr bwMode="auto">
          <a:xfrm flipH="1">
            <a:off x="4001742" y="1370079"/>
            <a:ext cx="47673" cy="53086"/>
          </a:xfrm>
          <a:custGeom>
            <a:avLst/>
            <a:gdLst>
              <a:gd name="T0" fmla="*/ 96 w 96"/>
              <a:gd name="T1" fmla="*/ 59 h 107"/>
              <a:gd name="T2" fmla="*/ 52 w 96"/>
              <a:gd name="T3" fmla="*/ 3 h 107"/>
              <a:gd name="T4" fmla="*/ 9 w 96"/>
              <a:gd name="T5" fmla="*/ 3 h 107"/>
              <a:gd name="T6" fmla="*/ 53 w 96"/>
              <a:gd name="T7" fmla="*/ 106 h 107"/>
              <a:gd name="T8" fmla="*/ 54 w 96"/>
              <a:gd name="T9" fmla="*/ 107 h 107"/>
              <a:gd name="T10" fmla="*/ 96 w 96"/>
              <a:gd name="T11" fmla="*/ 59 h 107"/>
            </a:gdLst>
            <a:ahLst/>
            <a:cxnLst>
              <a:cxn ang="0">
                <a:pos x="T0" y="T1"/>
              </a:cxn>
              <a:cxn ang="0">
                <a:pos x="T2" y="T3"/>
              </a:cxn>
              <a:cxn ang="0">
                <a:pos x="T4" y="T5"/>
              </a:cxn>
              <a:cxn ang="0">
                <a:pos x="T6" y="T7"/>
              </a:cxn>
              <a:cxn ang="0">
                <a:pos x="T8" y="T9"/>
              </a:cxn>
              <a:cxn ang="0">
                <a:pos x="T10" y="T11"/>
              </a:cxn>
            </a:cxnLst>
            <a:rect l="0" t="0" r="r" b="b"/>
            <a:pathLst>
              <a:path w="96" h="107">
                <a:moveTo>
                  <a:pt x="96" y="59"/>
                </a:moveTo>
                <a:cubicBezTo>
                  <a:pt x="84" y="47"/>
                  <a:pt x="66" y="27"/>
                  <a:pt x="52" y="3"/>
                </a:cubicBezTo>
                <a:cubicBezTo>
                  <a:pt x="32" y="1"/>
                  <a:pt x="16" y="0"/>
                  <a:pt x="9" y="3"/>
                </a:cubicBezTo>
                <a:cubicBezTo>
                  <a:pt x="0" y="42"/>
                  <a:pt x="16" y="84"/>
                  <a:pt x="53" y="106"/>
                </a:cubicBezTo>
                <a:cubicBezTo>
                  <a:pt x="53" y="106"/>
                  <a:pt x="54" y="106"/>
                  <a:pt x="54" y="107"/>
                </a:cubicBezTo>
                <a:cubicBezTo>
                  <a:pt x="57" y="87"/>
                  <a:pt x="79" y="62"/>
                  <a:pt x="96" y="5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46" name="Freeform 26">
            <a:extLst>
              <a:ext uri="{FF2B5EF4-FFF2-40B4-BE49-F238E27FC236}">
                <a16:creationId xmlns:a16="http://schemas.microsoft.com/office/drawing/2014/main" id="{82551031-69D8-764C-ACC7-37C0BB07023F}"/>
              </a:ext>
            </a:extLst>
          </p:cNvPr>
          <p:cNvSpPr>
            <a:spLocks/>
          </p:cNvSpPr>
          <p:nvPr/>
        </p:nvSpPr>
        <p:spPr bwMode="auto">
          <a:xfrm flipH="1">
            <a:off x="3945951" y="1324696"/>
            <a:ext cx="102008" cy="56417"/>
          </a:xfrm>
          <a:custGeom>
            <a:avLst/>
            <a:gdLst>
              <a:gd name="T0" fmla="*/ 20 w 206"/>
              <a:gd name="T1" fmla="*/ 85 h 114"/>
              <a:gd name="T2" fmla="*/ 203 w 206"/>
              <a:gd name="T3" fmla="*/ 114 h 114"/>
              <a:gd name="T4" fmla="*/ 170 w 206"/>
              <a:gd name="T5" fmla="*/ 26 h 114"/>
              <a:gd name="T6" fmla="*/ 89 w 206"/>
              <a:gd name="T7" fmla="*/ 0 h 114"/>
              <a:gd name="T8" fmla="*/ 33 w 206"/>
              <a:gd name="T9" fmla="*/ 20 h 114"/>
              <a:gd name="T10" fmla="*/ 0 w 206"/>
              <a:gd name="T11" fmla="*/ 88 h 114"/>
              <a:gd name="T12" fmla="*/ 1 w 206"/>
              <a:gd name="T13" fmla="*/ 87 h 114"/>
              <a:gd name="T14" fmla="*/ 20 w 206"/>
              <a:gd name="T15" fmla="*/ 85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14">
                <a:moveTo>
                  <a:pt x="20" y="85"/>
                </a:moveTo>
                <a:cubicBezTo>
                  <a:pt x="68" y="85"/>
                  <a:pt x="176" y="108"/>
                  <a:pt x="203" y="114"/>
                </a:cubicBezTo>
                <a:cubicBezTo>
                  <a:pt x="206" y="75"/>
                  <a:pt x="176" y="33"/>
                  <a:pt x="170" y="26"/>
                </a:cubicBezTo>
                <a:cubicBezTo>
                  <a:pt x="89" y="0"/>
                  <a:pt x="89" y="0"/>
                  <a:pt x="89" y="0"/>
                </a:cubicBezTo>
                <a:cubicBezTo>
                  <a:pt x="33" y="20"/>
                  <a:pt x="33" y="20"/>
                  <a:pt x="33" y="20"/>
                </a:cubicBezTo>
                <a:cubicBezTo>
                  <a:pt x="17" y="47"/>
                  <a:pt x="0" y="79"/>
                  <a:pt x="0" y="88"/>
                </a:cubicBezTo>
                <a:cubicBezTo>
                  <a:pt x="0" y="88"/>
                  <a:pt x="0" y="88"/>
                  <a:pt x="1" y="87"/>
                </a:cubicBezTo>
                <a:cubicBezTo>
                  <a:pt x="5" y="86"/>
                  <a:pt x="11" y="85"/>
                  <a:pt x="20"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47" name="Freeform 27">
            <a:extLst>
              <a:ext uri="{FF2B5EF4-FFF2-40B4-BE49-F238E27FC236}">
                <a16:creationId xmlns:a16="http://schemas.microsoft.com/office/drawing/2014/main" id="{A8517D8E-1367-F440-ADF1-EF40F4BF3E52}"/>
              </a:ext>
            </a:extLst>
          </p:cNvPr>
          <p:cNvSpPr>
            <a:spLocks/>
          </p:cNvSpPr>
          <p:nvPr/>
        </p:nvSpPr>
        <p:spPr bwMode="auto">
          <a:xfrm flipH="1">
            <a:off x="3914307" y="1423165"/>
            <a:ext cx="170082" cy="68907"/>
          </a:xfrm>
          <a:custGeom>
            <a:avLst/>
            <a:gdLst>
              <a:gd name="T0" fmla="*/ 300 w 344"/>
              <a:gd name="T1" fmla="*/ 35 h 139"/>
              <a:gd name="T2" fmla="*/ 171 w 344"/>
              <a:gd name="T3" fmla="*/ 70 h 139"/>
              <a:gd name="T4" fmla="*/ 50 w 344"/>
              <a:gd name="T5" fmla="*/ 26 h 139"/>
              <a:gd name="T6" fmla="*/ 7 w 344"/>
              <a:gd name="T7" fmla="*/ 46 h 139"/>
              <a:gd name="T8" fmla="*/ 27 w 344"/>
              <a:gd name="T9" fmla="*/ 89 h 139"/>
              <a:gd name="T10" fmla="*/ 158 w 344"/>
              <a:gd name="T11" fmla="*/ 137 h 139"/>
              <a:gd name="T12" fmla="*/ 169 w 344"/>
              <a:gd name="T13" fmla="*/ 139 h 139"/>
              <a:gd name="T14" fmla="*/ 178 w 344"/>
              <a:gd name="T15" fmla="*/ 138 h 139"/>
              <a:gd name="T16" fmla="*/ 317 w 344"/>
              <a:gd name="T17" fmla="*/ 101 h 139"/>
              <a:gd name="T18" fmla="*/ 324 w 344"/>
              <a:gd name="T19" fmla="*/ 98 h 139"/>
              <a:gd name="T20" fmla="*/ 327 w 344"/>
              <a:gd name="T21" fmla="*/ 107 h 139"/>
              <a:gd name="T22" fmla="*/ 332 w 344"/>
              <a:gd name="T23" fmla="*/ 122 h 139"/>
              <a:gd name="T24" fmla="*/ 344 w 344"/>
              <a:gd name="T25" fmla="*/ 117 h 139"/>
              <a:gd name="T26" fmla="*/ 338 w 344"/>
              <a:gd name="T27" fmla="*/ 100 h 139"/>
              <a:gd name="T28" fmla="*/ 334 w 344"/>
              <a:gd name="T29" fmla="*/ 90 h 139"/>
              <a:gd name="T30" fmla="*/ 341 w 344"/>
              <a:gd name="T31" fmla="*/ 59 h 139"/>
              <a:gd name="T32" fmla="*/ 315 w 344"/>
              <a:gd name="T33" fmla="*/ 35 h 139"/>
              <a:gd name="T34" fmla="*/ 312 w 344"/>
              <a:gd name="T35" fmla="*/ 25 h 139"/>
              <a:gd name="T36" fmla="*/ 303 w 344"/>
              <a:gd name="T37" fmla="*/ 0 h 139"/>
              <a:gd name="T38" fmla="*/ 291 w 344"/>
              <a:gd name="T39" fmla="*/ 4 h 139"/>
              <a:gd name="T40" fmla="*/ 299 w 344"/>
              <a:gd name="T41" fmla="*/ 26 h 139"/>
              <a:gd name="T42" fmla="*/ 302 w 344"/>
              <a:gd name="T43" fmla="*/ 35 h 139"/>
              <a:gd name="T44" fmla="*/ 300 w 344"/>
              <a:gd name="T45" fmla="*/ 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139">
                <a:moveTo>
                  <a:pt x="300" y="35"/>
                </a:moveTo>
                <a:cubicBezTo>
                  <a:pt x="171" y="70"/>
                  <a:pt x="171" y="70"/>
                  <a:pt x="171" y="70"/>
                </a:cubicBezTo>
                <a:cubicBezTo>
                  <a:pt x="50" y="26"/>
                  <a:pt x="50" y="26"/>
                  <a:pt x="50" y="26"/>
                </a:cubicBezTo>
                <a:cubicBezTo>
                  <a:pt x="32" y="19"/>
                  <a:pt x="13" y="28"/>
                  <a:pt x="7" y="46"/>
                </a:cubicBezTo>
                <a:cubicBezTo>
                  <a:pt x="0" y="63"/>
                  <a:pt x="9" y="83"/>
                  <a:pt x="27" y="89"/>
                </a:cubicBezTo>
                <a:cubicBezTo>
                  <a:pt x="158" y="137"/>
                  <a:pt x="158" y="137"/>
                  <a:pt x="158" y="137"/>
                </a:cubicBezTo>
                <a:cubicBezTo>
                  <a:pt x="161" y="139"/>
                  <a:pt x="165" y="139"/>
                  <a:pt x="169" y="139"/>
                </a:cubicBezTo>
                <a:cubicBezTo>
                  <a:pt x="172" y="139"/>
                  <a:pt x="175" y="139"/>
                  <a:pt x="178" y="138"/>
                </a:cubicBezTo>
                <a:cubicBezTo>
                  <a:pt x="317" y="101"/>
                  <a:pt x="317" y="101"/>
                  <a:pt x="317" y="101"/>
                </a:cubicBezTo>
                <a:cubicBezTo>
                  <a:pt x="320" y="100"/>
                  <a:pt x="322" y="99"/>
                  <a:pt x="324" y="98"/>
                </a:cubicBezTo>
                <a:cubicBezTo>
                  <a:pt x="327" y="107"/>
                  <a:pt x="327" y="107"/>
                  <a:pt x="327" y="107"/>
                </a:cubicBezTo>
                <a:cubicBezTo>
                  <a:pt x="332" y="122"/>
                  <a:pt x="332" y="122"/>
                  <a:pt x="332" y="122"/>
                </a:cubicBezTo>
                <a:cubicBezTo>
                  <a:pt x="344" y="117"/>
                  <a:pt x="344" y="117"/>
                  <a:pt x="344" y="117"/>
                </a:cubicBezTo>
                <a:cubicBezTo>
                  <a:pt x="338" y="100"/>
                  <a:pt x="338" y="100"/>
                  <a:pt x="338" y="100"/>
                </a:cubicBezTo>
                <a:cubicBezTo>
                  <a:pt x="334" y="90"/>
                  <a:pt x="334" y="90"/>
                  <a:pt x="334" y="90"/>
                </a:cubicBezTo>
                <a:cubicBezTo>
                  <a:pt x="341" y="82"/>
                  <a:pt x="344" y="70"/>
                  <a:pt x="341" y="59"/>
                </a:cubicBezTo>
                <a:cubicBezTo>
                  <a:pt x="338" y="47"/>
                  <a:pt x="328" y="37"/>
                  <a:pt x="315" y="35"/>
                </a:cubicBezTo>
                <a:cubicBezTo>
                  <a:pt x="312" y="25"/>
                  <a:pt x="312" y="25"/>
                  <a:pt x="312" y="25"/>
                </a:cubicBezTo>
                <a:cubicBezTo>
                  <a:pt x="303" y="0"/>
                  <a:pt x="303" y="0"/>
                  <a:pt x="303" y="0"/>
                </a:cubicBezTo>
                <a:cubicBezTo>
                  <a:pt x="291" y="4"/>
                  <a:pt x="291" y="4"/>
                  <a:pt x="291" y="4"/>
                </a:cubicBezTo>
                <a:cubicBezTo>
                  <a:pt x="299" y="26"/>
                  <a:pt x="299" y="26"/>
                  <a:pt x="299" y="26"/>
                </a:cubicBezTo>
                <a:cubicBezTo>
                  <a:pt x="302" y="35"/>
                  <a:pt x="302" y="35"/>
                  <a:pt x="302" y="35"/>
                </a:cubicBezTo>
                <a:cubicBezTo>
                  <a:pt x="301" y="35"/>
                  <a:pt x="301" y="35"/>
                  <a:pt x="300"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48" name="Rectangle 28">
            <a:extLst>
              <a:ext uri="{FF2B5EF4-FFF2-40B4-BE49-F238E27FC236}">
                <a16:creationId xmlns:a16="http://schemas.microsoft.com/office/drawing/2014/main" id="{EEFAD963-6679-E04D-B70E-6823D6AD8DFE}"/>
              </a:ext>
            </a:extLst>
          </p:cNvPr>
          <p:cNvSpPr>
            <a:spLocks noChangeArrowheads="1"/>
          </p:cNvSpPr>
          <p:nvPr/>
        </p:nvSpPr>
        <p:spPr bwMode="auto">
          <a:xfrm flipH="1">
            <a:off x="3884538" y="1500399"/>
            <a:ext cx="85561" cy="68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49" name="Rectangle 29">
            <a:extLst>
              <a:ext uri="{FF2B5EF4-FFF2-40B4-BE49-F238E27FC236}">
                <a16:creationId xmlns:a16="http://schemas.microsoft.com/office/drawing/2014/main" id="{E9E0EBD9-0A95-E147-B227-75866EC6A477}"/>
              </a:ext>
            </a:extLst>
          </p:cNvPr>
          <p:cNvSpPr>
            <a:spLocks noChangeArrowheads="1"/>
          </p:cNvSpPr>
          <p:nvPr/>
        </p:nvSpPr>
        <p:spPr bwMode="auto">
          <a:xfrm flipH="1">
            <a:off x="3896404" y="1491031"/>
            <a:ext cx="33725" cy="49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50" name="矩形: 圆角 32">
            <a:extLst>
              <a:ext uri="{FF2B5EF4-FFF2-40B4-BE49-F238E27FC236}">
                <a16:creationId xmlns:a16="http://schemas.microsoft.com/office/drawing/2014/main" id="{4F9CBAFE-9CE4-9C4C-BF5B-4EB1AA775CCF}"/>
              </a:ext>
            </a:extLst>
          </p:cNvPr>
          <p:cNvSpPr/>
          <p:nvPr/>
        </p:nvSpPr>
        <p:spPr>
          <a:xfrm>
            <a:off x="8977451" y="1302120"/>
            <a:ext cx="2560246" cy="479286"/>
          </a:xfrm>
          <a:prstGeom prst="roundRect">
            <a:avLst>
              <a:gd name="adj" fmla="val 50000"/>
            </a:avLst>
          </a:prstGeom>
          <a:solidFill>
            <a:srgbClr val="35C4AF"/>
          </a:solidFill>
          <a:ln w="76200">
            <a:solidFill>
              <a:srgbClr val="44546A">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51" name="椭圆 50">
            <a:extLst>
              <a:ext uri="{FF2B5EF4-FFF2-40B4-BE49-F238E27FC236}">
                <a16:creationId xmlns:a16="http://schemas.microsoft.com/office/drawing/2014/main" id="{DAA78054-DAA0-0D4D-9803-8D08C12011B9}"/>
              </a:ext>
            </a:extLst>
          </p:cNvPr>
          <p:cNvSpPr/>
          <p:nvPr/>
        </p:nvSpPr>
        <p:spPr>
          <a:xfrm>
            <a:off x="9188630" y="1218162"/>
            <a:ext cx="647203" cy="647203"/>
          </a:xfrm>
          <a:prstGeom prst="ellipse">
            <a:avLst/>
          </a:prstGeom>
          <a:solidFill>
            <a:srgbClr val="4F758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52" name="文本框 51">
            <a:extLst>
              <a:ext uri="{FF2B5EF4-FFF2-40B4-BE49-F238E27FC236}">
                <a16:creationId xmlns:a16="http://schemas.microsoft.com/office/drawing/2014/main" id="{6C1B5163-8E0A-4940-84CE-8F4F71F8960E}"/>
              </a:ext>
            </a:extLst>
          </p:cNvPr>
          <p:cNvSpPr txBox="1"/>
          <p:nvPr/>
        </p:nvSpPr>
        <p:spPr>
          <a:xfrm>
            <a:off x="10091649" y="1357097"/>
            <a:ext cx="1130535" cy="369332"/>
          </a:xfrm>
          <a:prstGeom prst="rect">
            <a:avLst/>
          </a:prstGeom>
          <a:noFill/>
        </p:spPr>
        <p:txBody>
          <a:bodyPr wrap="square">
            <a:spAutoFit/>
          </a:bodyPr>
          <a:lstStyle/>
          <a:p>
            <a:pPr algn="ctr"/>
            <a:r>
              <a:rPr lang="zh-CN" altLang="en-US" sz="1800" b="1" dirty="0">
                <a:solidFill>
                  <a:schemeClr val="bg1"/>
                </a:solidFill>
                <a:latin typeface="Microsoft YaHei" panose="020B0503020204020204" pitchFamily="34" charset="-122"/>
                <a:ea typeface="Microsoft YaHei" panose="020B0503020204020204" pitchFamily="34" charset="-122"/>
                <a:cs typeface="+mn-ea"/>
                <a:sym typeface="+mn-lt"/>
              </a:rPr>
              <a:t>其它</a:t>
            </a:r>
            <a:endParaRPr lang="en-US" altLang="zh-CN" sz="1800" b="1" dirty="0">
              <a:solidFill>
                <a:schemeClr val="bg1"/>
              </a:solidFill>
              <a:latin typeface="Microsoft YaHei" panose="020B0503020204020204" pitchFamily="34" charset="-122"/>
              <a:ea typeface="Microsoft YaHei" panose="020B0503020204020204" pitchFamily="34" charset="-122"/>
              <a:cs typeface="+mn-ea"/>
              <a:sym typeface="+mn-lt"/>
            </a:endParaRPr>
          </a:p>
        </p:txBody>
      </p:sp>
      <p:grpSp>
        <p:nvGrpSpPr>
          <p:cNvPr id="53" name="组合 52">
            <a:extLst>
              <a:ext uri="{FF2B5EF4-FFF2-40B4-BE49-F238E27FC236}">
                <a16:creationId xmlns:a16="http://schemas.microsoft.com/office/drawing/2014/main" id="{7F5C1E7B-421F-6E40-A0D1-C1291E3C8DCB}"/>
              </a:ext>
            </a:extLst>
          </p:cNvPr>
          <p:cNvGrpSpPr/>
          <p:nvPr/>
        </p:nvGrpSpPr>
        <p:grpSpPr>
          <a:xfrm>
            <a:off x="9754545" y="2006082"/>
            <a:ext cx="1285704" cy="321121"/>
            <a:chOff x="673271" y="2575807"/>
            <a:chExt cx="1491449" cy="321121"/>
          </a:xfrm>
        </p:grpSpPr>
        <p:sp>
          <p:nvSpPr>
            <p:cNvPr id="54" name="流程图: 手动输入 67">
              <a:extLst>
                <a:ext uri="{FF2B5EF4-FFF2-40B4-BE49-F238E27FC236}">
                  <a16:creationId xmlns:a16="http://schemas.microsoft.com/office/drawing/2014/main" id="{A46073D5-3F7C-1947-816B-260C2CC3F2CB}"/>
                </a:ext>
              </a:extLst>
            </p:cNvPr>
            <p:cNvSpPr/>
            <p:nvPr/>
          </p:nvSpPr>
          <p:spPr>
            <a:xfrm rot="16200000" flipV="1">
              <a:off x="1258435" y="2124207"/>
              <a:ext cx="321121" cy="1224321"/>
            </a:xfrm>
            <a:prstGeom prst="flowChartManualInput">
              <a:avLst/>
            </a:prstGeom>
            <a:solidFill>
              <a:srgbClr val="07729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55" name="流程图: 手动输入 68">
              <a:extLst>
                <a:ext uri="{FF2B5EF4-FFF2-40B4-BE49-F238E27FC236}">
                  <a16:creationId xmlns:a16="http://schemas.microsoft.com/office/drawing/2014/main" id="{E28D0631-A4BE-9941-ABB7-0504C7A53F8B}"/>
                </a:ext>
              </a:extLst>
            </p:cNvPr>
            <p:cNvSpPr/>
            <p:nvPr/>
          </p:nvSpPr>
          <p:spPr>
            <a:xfrm rot="16200000" flipV="1">
              <a:off x="1391999" y="2124207"/>
              <a:ext cx="321121" cy="1224321"/>
            </a:xfrm>
            <a:prstGeom prst="flowChartManualInput">
              <a:avLst/>
            </a:prstGeom>
            <a:solidFill>
              <a:srgbClr val="07729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56" name="流程图: 手动输入 69">
              <a:extLst>
                <a:ext uri="{FF2B5EF4-FFF2-40B4-BE49-F238E27FC236}">
                  <a16:creationId xmlns:a16="http://schemas.microsoft.com/office/drawing/2014/main" id="{B5BB8FFC-2B24-C246-901F-A0B04B97BD82}"/>
                </a:ext>
              </a:extLst>
            </p:cNvPr>
            <p:cNvSpPr/>
            <p:nvPr/>
          </p:nvSpPr>
          <p:spPr>
            <a:xfrm rot="16200000" flipV="1">
              <a:off x="1124871" y="2124207"/>
              <a:ext cx="321121" cy="1224321"/>
            </a:xfrm>
            <a:prstGeom prst="flowChartManualInput">
              <a:avLst/>
            </a:prstGeom>
            <a:solidFill>
              <a:srgbClr val="4F7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grpSp>
      <p:sp>
        <p:nvSpPr>
          <p:cNvPr id="57" name="矩形 56">
            <a:extLst>
              <a:ext uri="{FF2B5EF4-FFF2-40B4-BE49-F238E27FC236}">
                <a16:creationId xmlns:a16="http://schemas.microsoft.com/office/drawing/2014/main" id="{CFA1A367-955A-0341-8E2B-38F33D221AA5}"/>
              </a:ext>
            </a:extLst>
          </p:cNvPr>
          <p:cNvSpPr/>
          <p:nvPr/>
        </p:nvSpPr>
        <p:spPr>
          <a:xfrm>
            <a:off x="8977452" y="2006081"/>
            <a:ext cx="1228207" cy="321122"/>
          </a:xfrm>
          <a:prstGeom prst="rect">
            <a:avLst/>
          </a:prstGeom>
          <a:solidFill>
            <a:srgbClr val="4F7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58" name="TextBox 25">
            <a:extLst>
              <a:ext uri="{FF2B5EF4-FFF2-40B4-BE49-F238E27FC236}">
                <a16:creationId xmlns:a16="http://schemas.microsoft.com/office/drawing/2014/main" id="{47695C8D-918D-D746-9E28-C72693F1BB4D}"/>
              </a:ext>
            </a:extLst>
          </p:cNvPr>
          <p:cNvSpPr txBox="1"/>
          <p:nvPr/>
        </p:nvSpPr>
        <p:spPr>
          <a:xfrm>
            <a:off x="9030802" y="1992116"/>
            <a:ext cx="1642460" cy="338554"/>
          </a:xfrm>
          <a:prstGeom prst="rect">
            <a:avLst/>
          </a:prstGeom>
          <a:noFill/>
        </p:spPr>
        <p:txBody>
          <a:bodyPr wrap="square" rtlCol="0">
            <a:spAutoFit/>
          </a:bodyPr>
          <a:lstStyle>
            <a:defPPr>
              <a:defRPr lang="zh-CN"/>
            </a:defPPr>
            <a:lvl1pPr>
              <a:defRPr sz="240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zh-CN" altLang="zh-CN" sz="1600" b="1" dirty="0">
                <a:solidFill>
                  <a:schemeClr val="bg1"/>
                </a:solidFill>
                <a:latin typeface="Microsoft YaHei" panose="020B0503020204020204" pitchFamily="34" charset="-122"/>
                <a:ea typeface="Microsoft YaHei" panose="020B0503020204020204" pitchFamily="34" charset="-122"/>
                <a:cs typeface="+mn-ea"/>
                <a:sym typeface="+mn-lt"/>
              </a:rPr>
              <a:t>非专科临床科室</a:t>
            </a:r>
            <a:endParaRPr lang="en-US" sz="1600" b="1" dirty="0">
              <a:solidFill>
                <a:schemeClr val="bg1"/>
              </a:solidFill>
              <a:latin typeface="Microsoft YaHei" panose="020B0503020204020204" pitchFamily="34" charset="-122"/>
              <a:ea typeface="Microsoft YaHei" panose="020B0503020204020204" pitchFamily="34" charset="-122"/>
              <a:cs typeface="+mn-ea"/>
              <a:sym typeface="+mn-lt"/>
            </a:endParaRPr>
          </a:p>
        </p:txBody>
      </p:sp>
      <p:grpSp>
        <p:nvGrpSpPr>
          <p:cNvPr id="59" name="Group 44">
            <a:extLst>
              <a:ext uri="{FF2B5EF4-FFF2-40B4-BE49-F238E27FC236}">
                <a16:creationId xmlns:a16="http://schemas.microsoft.com/office/drawing/2014/main" id="{329B453B-871F-9E43-9E05-345A67A22BAF}"/>
              </a:ext>
            </a:extLst>
          </p:cNvPr>
          <p:cNvGrpSpPr>
            <a:grpSpLocks noChangeAspect="1"/>
          </p:cNvGrpSpPr>
          <p:nvPr/>
        </p:nvGrpSpPr>
        <p:grpSpPr bwMode="auto">
          <a:xfrm>
            <a:off x="9256010" y="1298411"/>
            <a:ext cx="481376" cy="432304"/>
            <a:chOff x="1953" y="1329"/>
            <a:chExt cx="1854" cy="1665"/>
          </a:xfrm>
          <a:solidFill>
            <a:schemeClr val="bg1"/>
          </a:solidFill>
        </p:grpSpPr>
        <p:sp>
          <p:nvSpPr>
            <p:cNvPr id="60" name="Freeform 45">
              <a:extLst>
                <a:ext uri="{FF2B5EF4-FFF2-40B4-BE49-F238E27FC236}">
                  <a16:creationId xmlns:a16="http://schemas.microsoft.com/office/drawing/2014/main" id="{4EE60631-3E9D-D841-A945-81390E58421E}"/>
                </a:ext>
              </a:extLst>
            </p:cNvPr>
            <p:cNvSpPr>
              <a:spLocks noEditPoints="1"/>
            </p:cNvSpPr>
            <p:nvPr/>
          </p:nvSpPr>
          <p:spPr bwMode="auto">
            <a:xfrm>
              <a:off x="2491" y="1447"/>
              <a:ext cx="364" cy="291"/>
            </a:xfrm>
            <a:custGeom>
              <a:avLst/>
              <a:gdLst>
                <a:gd name="T0" fmla="*/ 6 w 154"/>
                <a:gd name="T1" fmla="*/ 91 h 123"/>
                <a:gd name="T2" fmla="*/ 5 w 154"/>
                <a:gd name="T3" fmla="*/ 100 h 123"/>
                <a:gd name="T4" fmla="*/ 16 w 154"/>
                <a:gd name="T5" fmla="*/ 117 h 123"/>
                <a:gd name="T6" fmla="*/ 41 w 154"/>
                <a:gd name="T7" fmla="*/ 123 h 123"/>
                <a:gd name="T8" fmla="*/ 33 w 154"/>
                <a:gd name="T9" fmla="*/ 96 h 123"/>
                <a:gd name="T10" fmla="*/ 13 w 154"/>
                <a:gd name="T11" fmla="*/ 90 h 123"/>
                <a:gd name="T12" fmla="*/ 15 w 154"/>
                <a:gd name="T13" fmla="*/ 85 h 123"/>
                <a:gd name="T14" fmla="*/ 22 w 154"/>
                <a:gd name="T15" fmla="*/ 66 h 123"/>
                <a:gd name="T16" fmla="*/ 18 w 154"/>
                <a:gd name="T17" fmla="*/ 86 h 123"/>
                <a:gd name="T18" fmla="*/ 77 w 154"/>
                <a:gd name="T19" fmla="*/ 99 h 123"/>
                <a:gd name="T20" fmla="*/ 137 w 154"/>
                <a:gd name="T21" fmla="*/ 86 h 123"/>
                <a:gd name="T22" fmla="*/ 132 w 154"/>
                <a:gd name="T23" fmla="*/ 66 h 123"/>
                <a:gd name="T24" fmla="*/ 139 w 154"/>
                <a:gd name="T25" fmla="*/ 85 h 123"/>
                <a:gd name="T26" fmla="*/ 141 w 154"/>
                <a:gd name="T27" fmla="*/ 90 h 123"/>
                <a:gd name="T28" fmla="*/ 122 w 154"/>
                <a:gd name="T29" fmla="*/ 96 h 123"/>
                <a:gd name="T30" fmla="*/ 113 w 154"/>
                <a:gd name="T31" fmla="*/ 123 h 123"/>
                <a:gd name="T32" fmla="*/ 138 w 154"/>
                <a:gd name="T33" fmla="*/ 117 h 123"/>
                <a:gd name="T34" fmla="*/ 150 w 154"/>
                <a:gd name="T35" fmla="*/ 100 h 123"/>
                <a:gd name="T36" fmla="*/ 148 w 154"/>
                <a:gd name="T37" fmla="*/ 91 h 123"/>
                <a:gd name="T38" fmla="*/ 154 w 154"/>
                <a:gd name="T39" fmla="*/ 77 h 123"/>
                <a:gd name="T40" fmla="*/ 148 w 154"/>
                <a:gd name="T41" fmla="*/ 62 h 123"/>
                <a:gd name="T42" fmla="*/ 150 w 154"/>
                <a:gd name="T43" fmla="*/ 53 h 123"/>
                <a:gd name="T44" fmla="*/ 138 w 154"/>
                <a:gd name="T45" fmla="*/ 36 h 123"/>
                <a:gd name="T46" fmla="*/ 137 w 154"/>
                <a:gd name="T47" fmla="*/ 31 h 123"/>
                <a:gd name="T48" fmla="*/ 118 w 154"/>
                <a:gd name="T49" fmla="*/ 16 h 123"/>
                <a:gd name="T50" fmla="*/ 117 w 154"/>
                <a:gd name="T51" fmla="*/ 15 h 123"/>
                <a:gd name="T52" fmla="*/ 98 w 154"/>
                <a:gd name="T53" fmla="*/ 4 h 123"/>
                <a:gd name="T54" fmla="*/ 91 w 154"/>
                <a:gd name="T55" fmla="*/ 5 h 123"/>
                <a:gd name="T56" fmla="*/ 77 w 154"/>
                <a:gd name="T57" fmla="*/ 0 h 123"/>
                <a:gd name="T58" fmla="*/ 63 w 154"/>
                <a:gd name="T59" fmla="*/ 5 h 123"/>
                <a:gd name="T60" fmla="*/ 56 w 154"/>
                <a:gd name="T61" fmla="*/ 4 h 123"/>
                <a:gd name="T62" fmla="*/ 37 w 154"/>
                <a:gd name="T63" fmla="*/ 15 h 123"/>
                <a:gd name="T64" fmla="*/ 37 w 154"/>
                <a:gd name="T65" fmla="*/ 16 h 123"/>
                <a:gd name="T66" fmla="*/ 18 w 154"/>
                <a:gd name="T67" fmla="*/ 31 h 123"/>
                <a:gd name="T68" fmla="*/ 17 w 154"/>
                <a:gd name="T69" fmla="*/ 36 h 123"/>
                <a:gd name="T70" fmla="*/ 5 w 154"/>
                <a:gd name="T71" fmla="*/ 53 h 123"/>
                <a:gd name="T72" fmla="*/ 6 w 154"/>
                <a:gd name="T73" fmla="*/ 62 h 123"/>
                <a:gd name="T74" fmla="*/ 0 w 154"/>
                <a:gd name="T75" fmla="*/ 77 h 123"/>
                <a:gd name="T76" fmla="*/ 6 w 154"/>
                <a:gd name="T77" fmla="*/ 91 h 123"/>
                <a:gd name="T78" fmla="*/ 18 w 154"/>
                <a:gd name="T79" fmla="*/ 92 h 123"/>
                <a:gd name="T80" fmla="*/ 20 w 154"/>
                <a:gd name="T81" fmla="*/ 107 h 123"/>
                <a:gd name="T82" fmla="*/ 18 w 154"/>
                <a:gd name="T83" fmla="*/ 92 h 123"/>
                <a:gd name="T84" fmla="*/ 134 w 154"/>
                <a:gd name="T85" fmla="*/ 107 h 123"/>
                <a:gd name="T86" fmla="*/ 137 w 154"/>
                <a:gd name="T87" fmla="*/ 92 h 123"/>
                <a:gd name="T88" fmla="*/ 134 w 154"/>
                <a:gd name="T89" fmla="*/ 107 h 123"/>
                <a:gd name="T90" fmla="*/ 34 w 154"/>
                <a:gd name="T91" fmla="*/ 48 h 123"/>
                <a:gd name="T92" fmla="*/ 49 w 154"/>
                <a:gd name="T93" fmla="*/ 34 h 123"/>
                <a:gd name="T94" fmla="*/ 67 w 154"/>
                <a:gd name="T95" fmla="*/ 26 h 123"/>
                <a:gd name="T96" fmla="*/ 87 w 154"/>
                <a:gd name="T97" fmla="*/ 26 h 123"/>
                <a:gd name="T98" fmla="*/ 106 w 154"/>
                <a:gd name="T99" fmla="*/ 34 h 123"/>
                <a:gd name="T100" fmla="*/ 120 w 154"/>
                <a:gd name="T101" fmla="*/ 48 h 123"/>
                <a:gd name="T102" fmla="*/ 132 w 154"/>
                <a:gd name="T103" fmla="*/ 65 h 123"/>
                <a:gd name="T104" fmla="*/ 77 w 154"/>
                <a:gd name="T105" fmla="*/ 30 h 123"/>
                <a:gd name="T106" fmla="*/ 23 w 154"/>
                <a:gd name="T107" fmla="*/ 65 h 123"/>
                <a:gd name="T108" fmla="*/ 34 w 154"/>
                <a:gd name="T109"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3">
                  <a:moveTo>
                    <a:pt x="6" y="91"/>
                  </a:moveTo>
                  <a:cubicBezTo>
                    <a:pt x="5" y="94"/>
                    <a:pt x="4" y="97"/>
                    <a:pt x="5" y="100"/>
                  </a:cubicBezTo>
                  <a:cubicBezTo>
                    <a:pt x="5" y="107"/>
                    <a:pt x="10" y="113"/>
                    <a:pt x="16" y="117"/>
                  </a:cubicBezTo>
                  <a:cubicBezTo>
                    <a:pt x="22" y="118"/>
                    <a:pt x="31" y="121"/>
                    <a:pt x="41" y="123"/>
                  </a:cubicBezTo>
                  <a:cubicBezTo>
                    <a:pt x="33" y="113"/>
                    <a:pt x="31" y="102"/>
                    <a:pt x="33" y="96"/>
                  </a:cubicBezTo>
                  <a:cubicBezTo>
                    <a:pt x="22" y="93"/>
                    <a:pt x="14" y="90"/>
                    <a:pt x="13" y="90"/>
                  </a:cubicBezTo>
                  <a:cubicBezTo>
                    <a:pt x="15" y="85"/>
                    <a:pt x="15" y="85"/>
                    <a:pt x="15" y="85"/>
                  </a:cubicBezTo>
                  <a:cubicBezTo>
                    <a:pt x="8" y="80"/>
                    <a:pt x="10" y="66"/>
                    <a:pt x="22" y="66"/>
                  </a:cubicBezTo>
                  <a:cubicBezTo>
                    <a:pt x="20" y="72"/>
                    <a:pt x="18" y="79"/>
                    <a:pt x="18" y="86"/>
                  </a:cubicBezTo>
                  <a:cubicBezTo>
                    <a:pt x="26" y="89"/>
                    <a:pt x="54" y="99"/>
                    <a:pt x="77" y="99"/>
                  </a:cubicBezTo>
                  <a:cubicBezTo>
                    <a:pt x="100" y="99"/>
                    <a:pt x="128" y="89"/>
                    <a:pt x="137" y="86"/>
                  </a:cubicBezTo>
                  <a:cubicBezTo>
                    <a:pt x="136" y="79"/>
                    <a:pt x="135" y="72"/>
                    <a:pt x="132" y="66"/>
                  </a:cubicBezTo>
                  <a:cubicBezTo>
                    <a:pt x="144" y="66"/>
                    <a:pt x="146" y="80"/>
                    <a:pt x="139" y="85"/>
                  </a:cubicBezTo>
                  <a:cubicBezTo>
                    <a:pt x="141" y="90"/>
                    <a:pt x="141" y="90"/>
                    <a:pt x="141" y="90"/>
                  </a:cubicBezTo>
                  <a:cubicBezTo>
                    <a:pt x="140" y="90"/>
                    <a:pt x="133" y="93"/>
                    <a:pt x="122" y="96"/>
                  </a:cubicBezTo>
                  <a:cubicBezTo>
                    <a:pt x="124" y="102"/>
                    <a:pt x="121" y="113"/>
                    <a:pt x="113" y="123"/>
                  </a:cubicBezTo>
                  <a:cubicBezTo>
                    <a:pt x="124" y="121"/>
                    <a:pt x="132" y="118"/>
                    <a:pt x="138" y="117"/>
                  </a:cubicBezTo>
                  <a:cubicBezTo>
                    <a:pt x="144" y="113"/>
                    <a:pt x="149" y="107"/>
                    <a:pt x="150" y="100"/>
                  </a:cubicBezTo>
                  <a:cubicBezTo>
                    <a:pt x="150" y="97"/>
                    <a:pt x="149" y="94"/>
                    <a:pt x="148" y="91"/>
                  </a:cubicBezTo>
                  <a:cubicBezTo>
                    <a:pt x="152" y="87"/>
                    <a:pt x="154" y="82"/>
                    <a:pt x="154" y="77"/>
                  </a:cubicBezTo>
                  <a:cubicBezTo>
                    <a:pt x="154" y="72"/>
                    <a:pt x="152" y="66"/>
                    <a:pt x="148" y="62"/>
                  </a:cubicBezTo>
                  <a:cubicBezTo>
                    <a:pt x="149" y="59"/>
                    <a:pt x="150" y="56"/>
                    <a:pt x="150" y="53"/>
                  </a:cubicBezTo>
                  <a:cubicBezTo>
                    <a:pt x="149" y="46"/>
                    <a:pt x="144" y="39"/>
                    <a:pt x="138" y="36"/>
                  </a:cubicBezTo>
                  <a:cubicBezTo>
                    <a:pt x="137" y="34"/>
                    <a:pt x="137" y="33"/>
                    <a:pt x="137" y="31"/>
                  </a:cubicBezTo>
                  <a:cubicBezTo>
                    <a:pt x="134" y="23"/>
                    <a:pt x="126" y="17"/>
                    <a:pt x="118" y="16"/>
                  </a:cubicBezTo>
                  <a:cubicBezTo>
                    <a:pt x="117" y="16"/>
                    <a:pt x="117" y="15"/>
                    <a:pt x="117" y="15"/>
                  </a:cubicBezTo>
                  <a:cubicBezTo>
                    <a:pt x="113" y="8"/>
                    <a:pt x="106" y="4"/>
                    <a:pt x="98" y="4"/>
                  </a:cubicBezTo>
                  <a:cubicBezTo>
                    <a:pt x="96" y="4"/>
                    <a:pt x="94" y="4"/>
                    <a:pt x="91" y="5"/>
                  </a:cubicBezTo>
                  <a:cubicBezTo>
                    <a:pt x="88" y="2"/>
                    <a:pt x="82" y="0"/>
                    <a:pt x="77" y="0"/>
                  </a:cubicBezTo>
                  <a:cubicBezTo>
                    <a:pt x="72" y="0"/>
                    <a:pt x="67" y="2"/>
                    <a:pt x="63" y="5"/>
                  </a:cubicBezTo>
                  <a:cubicBezTo>
                    <a:pt x="61" y="4"/>
                    <a:pt x="58" y="4"/>
                    <a:pt x="56" y="4"/>
                  </a:cubicBezTo>
                  <a:cubicBezTo>
                    <a:pt x="48" y="4"/>
                    <a:pt x="41" y="8"/>
                    <a:pt x="37" y="15"/>
                  </a:cubicBezTo>
                  <a:cubicBezTo>
                    <a:pt x="37" y="15"/>
                    <a:pt x="37" y="16"/>
                    <a:pt x="37" y="16"/>
                  </a:cubicBezTo>
                  <a:cubicBezTo>
                    <a:pt x="28" y="17"/>
                    <a:pt x="20" y="23"/>
                    <a:pt x="18" y="31"/>
                  </a:cubicBezTo>
                  <a:cubicBezTo>
                    <a:pt x="17" y="33"/>
                    <a:pt x="17" y="34"/>
                    <a:pt x="17" y="36"/>
                  </a:cubicBezTo>
                  <a:cubicBezTo>
                    <a:pt x="10" y="39"/>
                    <a:pt x="6" y="46"/>
                    <a:pt x="5" y="53"/>
                  </a:cubicBezTo>
                  <a:cubicBezTo>
                    <a:pt x="4" y="56"/>
                    <a:pt x="5" y="59"/>
                    <a:pt x="6" y="62"/>
                  </a:cubicBezTo>
                  <a:cubicBezTo>
                    <a:pt x="2" y="66"/>
                    <a:pt x="0" y="72"/>
                    <a:pt x="0" y="77"/>
                  </a:cubicBezTo>
                  <a:cubicBezTo>
                    <a:pt x="0" y="82"/>
                    <a:pt x="2" y="87"/>
                    <a:pt x="6" y="91"/>
                  </a:cubicBezTo>
                  <a:close/>
                  <a:moveTo>
                    <a:pt x="18" y="92"/>
                  </a:moveTo>
                  <a:cubicBezTo>
                    <a:pt x="18" y="97"/>
                    <a:pt x="18" y="102"/>
                    <a:pt x="20" y="107"/>
                  </a:cubicBezTo>
                  <a:cubicBezTo>
                    <a:pt x="15" y="103"/>
                    <a:pt x="14" y="97"/>
                    <a:pt x="18" y="92"/>
                  </a:cubicBezTo>
                  <a:close/>
                  <a:moveTo>
                    <a:pt x="134" y="107"/>
                  </a:moveTo>
                  <a:cubicBezTo>
                    <a:pt x="136" y="102"/>
                    <a:pt x="137" y="97"/>
                    <a:pt x="137" y="92"/>
                  </a:cubicBezTo>
                  <a:cubicBezTo>
                    <a:pt x="141" y="97"/>
                    <a:pt x="139" y="103"/>
                    <a:pt x="134" y="107"/>
                  </a:cubicBezTo>
                  <a:close/>
                  <a:moveTo>
                    <a:pt x="34" y="48"/>
                  </a:moveTo>
                  <a:cubicBezTo>
                    <a:pt x="17" y="36"/>
                    <a:pt x="37" y="16"/>
                    <a:pt x="49" y="34"/>
                  </a:cubicBezTo>
                  <a:cubicBezTo>
                    <a:pt x="37" y="16"/>
                    <a:pt x="63" y="5"/>
                    <a:pt x="67" y="26"/>
                  </a:cubicBezTo>
                  <a:cubicBezTo>
                    <a:pt x="63" y="5"/>
                    <a:pt x="91" y="5"/>
                    <a:pt x="87" y="26"/>
                  </a:cubicBezTo>
                  <a:cubicBezTo>
                    <a:pt x="91" y="5"/>
                    <a:pt x="118" y="16"/>
                    <a:pt x="106" y="34"/>
                  </a:cubicBezTo>
                  <a:cubicBezTo>
                    <a:pt x="118" y="16"/>
                    <a:pt x="138" y="36"/>
                    <a:pt x="120" y="48"/>
                  </a:cubicBezTo>
                  <a:cubicBezTo>
                    <a:pt x="136" y="37"/>
                    <a:pt x="147" y="59"/>
                    <a:pt x="132" y="65"/>
                  </a:cubicBezTo>
                  <a:cubicBezTo>
                    <a:pt x="122" y="45"/>
                    <a:pt x="101" y="30"/>
                    <a:pt x="77" y="30"/>
                  </a:cubicBezTo>
                  <a:cubicBezTo>
                    <a:pt x="53" y="30"/>
                    <a:pt x="32" y="45"/>
                    <a:pt x="23" y="65"/>
                  </a:cubicBezTo>
                  <a:cubicBezTo>
                    <a:pt x="7" y="59"/>
                    <a:pt x="18" y="37"/>
                    <a:pt x="3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1" name="Freeform 46">
              <a:extLst>
                <a:ext uri="{FF2B5EF4-FFF2-40B4-BE49-F238E27FC236}">
                  <a16:creationId xmlns:a16="http://schemas.microsoft.com/office/drawing/2014/main" id="{0355316E-CC97-794F-BA8C-C6D8E3ACB863}"/>
                </a:ext>
              </a:extLst>
            </p:cNvPr>
            <p:cNvSpPr>
              <a:spLocks/>
            </p:cNvSpPr>
            <p:nvPr/>
          </p:nvSpPr>
          <p:spPr bwMode="auto">
            <a:xfrm>
              <a:off x="2534" y="1738"/>
              <a:ext cx="279" cy="71"/>
            </a:xfrm>
            <a:custGeom>
              <a:avLst/>
              <a:gdLst>
                <a:gd name="T0" fmla="*/ 89 w 118"/>
                <a:gd name="T1" fmla="*/ 7 h 30"/>
                <a:gd name="T2" fmla="*/ 59 w 118"/>
                <a:gd name="T3" fmla="*/ 18 h 30"/>
                <a:gd name="T4" fmla="*/ 29 w 118"/>
                <a:gd name="T5" fmla="*/ 7 h 30"/>
                <a:gd name="T6" fmla="*/ 0 w 118"/>
                <a:gd name="T7" fmla="*/ 0 h 30"/>
                <a:gd name="T8" fmla="*/ 19 w 118"/>
                <a:gd name="T9" fmla="*/ 14 h 30"/>
                <a:gd name="T10" fmla="*/ 19 w 118"/>
                <a:gd name="T11" fmla="*/ 15 h 30"/>
                <a:gd name="T12" fmla="*/ 38 w 118"/>
                <a:gd name="T13" fmla="*/ 26 h 30"/>
                <a:gd name="T14" fmla="*/ 45 w 118"/>
                <a:gd name="T15" fmla="*/ 25 h 30"/>
                <a:gd name="T16" fmla="*/ 59 w 118"/>
                <a:gd name="T17" fmla="*/ 30 h 30"/>
                <a:gd name="T18" fmla="*/ 73 w 118"/>
                <a:gd name="T19" fmla="*/ 25 h 30"/>
                <a:gd name="T20" fmla="*/ 80 w 118"/>
                <a:gd name="T21" fmla="*/ 26 h 30"/>
                <a:gd name="T22" fmla="*/ 99 w 118"/>
                <a:gd name="T23" fmla="*/ 15 h 30"/>
                <a:gd name="T24" fmla="*/ 100 w 118"/>
                <a:gd name="T25" fmla="*/ 14 h 30"/>
                <a:gd name="T26" fmla="*/ 118 w 118"/>
                <a:gd name="T27" fmla="*/ 0 h 30"/>
                <a:gd name="T28" fmla="*/ 89 w 118"/>
                <a:gd name="T29"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30">
                  <a:moveTo>
                    <a:pt x="89" y="7"/>
                  </a:moveTo>
                  <a:cubicBezTo>
                    <a:pt x="82" y="14"/>
                    <a:pt x="72" y="18"/>
                    <a:pt x="59" y="18"/>
                  </a:cubicBezTo>
                  <a:cubicBezTo>
                    <a:pt x="46" y="18"/>
                    <a:pt x="36" y="14"/>
                    <a:pt x="29" y="7"/>
                  </a:cubicBezTo>
                  <a:cubicBezTo>
                    <a:pt x="18" y="5"/>
                    <a:pt x="7" y="2"/>
                    <a:pt x="0" y="0"/>
                  </a:cubicBezTo>
                  <a:cubicBezTo>
                    <a:pt x="3" y="8"/>
                    <a:pt x="10" y="14"/>
                    <a:pt x="19" y="14"/>
                  </a:cubicBezTo>
                  <a:cubicBezTo>
                    <a:pt x="19" y="14"/>
                    <a:pt x="19" y="15"/>
                    <a:pt x="19" y="15"/>
                  </a:cubicBezTo>
                  <a:cubicBezTo>
                    <a:pt x="23" y="22"/>
                    <a:pt x="30" y="26"/>
                    <a:pt x="38" y="26"/>
                  </a:cubicBezTo>
                  <a:cubicBezTo>
                    <a:pt x="40" y="26"/>
                    <a:pt x="43" y="26"/>
                    <a:pt x="45" y="25"/>
                  </a:cubicBezTo>
                  <a:cubicBezTo>
                    <a:pt x="49" y="28"/>
                    <a:pt x="54" y="30"/>
                    <a:pt x="59" y="30"/>
                  </a:cubicBezTo>
                  <a:cubicBezTo>
                    <a:pt x="64" y="30"/>
                    <a:pt x="70" y="28"/>
                    <a:pt x="73" y="25"/>
                  </a:cubicBezTo>
                  <a:cubicBezTo>
                    <a:pt x="76" y="26"/>
                    <a:pt x="78" y="26"/>
                    <a:pt x="80" y="26"/>
                  </a:cubicBezTo>
                  <a:cubicBezTo>
                    <a:pt x="88" y="26"/>
                    <a:pt x="95" y="22"/>
                    <a:pt x="99" y="15"/>
                  </a:cubicBezTo>
                  <a:cubicBezTo>
                    <a:pt x="99" y="15"/>
                    <a:pt x="99" y="14"/>
                    <a:pt x="100" y="14"/>
                  </a:cubicBezTo>
                  <a:cubicBezTo>
                    <a:pt x="108" y="14"/>
                    <a:pt x="116" y="8"/>
                    <a:pt x="118" y="0"/>
                  </a:cubicBezTo>
                  <a:cubicBezTo>
                    <a:pt x="111" y="2"/>
                    <a:pt x="101" y="5"/>
                    <a:pt x="8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2" name="Rectangle 47">
              <a:extLst>
                <a:ext uri="{FF2B5EF4-FFF2-40B4-BE49-F238E27FC236}">
                  <a16:creationId xmlns:a16="http://schemas.microsoft.com/office/drawing/2014/main" id="{7767BFF6-5EAF-2C46-BA69-10F7451793F3}"/>
                </a:ext>
              </a:extLst>
            </p:cNvPr>
            <p:cNvSpPr>
              <a:spLocks noChangeArrowheads="1"/>
            </p:cNvSpPr>
            <p:nvPr/>
          </p:nvSpPr>
          <p:spPr bwMode="auto">
            <a:xfrm>
              <a:off x="2503" y="2770"/>
              <a:ext cx="128" cy="1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3" name="Freeform 48">
              <a:extLst>
                <a:ext uri="{FF2B5EF4-FFF2-40B4-BE49-F238E27FC236}">
                  <a16:creationId xmlns:a16="http://schemas.microsoft.com/office/drawing/2014/main" id="{E901FBF5-F214-7E4B-9C71-112BA09DD73E}"/>
                </a:ext>
              </a:extLst>
            </p:cNvPr>
            <p:cNvSpPr>
              <a:spLocks/>
            </p:cNvSpPr>
            <p:nvPr/>
          </p:nvSpPr>
          <p:spPr bwMode="auto">
            <a:xfrm>
              <a:off x="2390" y="1589"/>
              <a:ext cx="763" cy="654"/>
            </a:xfrm>
            <a:custGeom>
              <a:avLst/>
              <a:gdLst>
                <a:gd name="T0" fmla="*/ 9 w 323"/>
                <a:gd name="T1" fmla="*/ 168 h 277"/>
                <a:gd name="T2" fmla="*/ 22 w 323"/>
                <a:gd name="T3" fmla="*/ 277 h 277"/>
                <a:gd name="T4" fmla="*/ 72 w 323"/>
                <a:gd name="T5" fmla="*/ 272 h 277"/>
                <a:gd name="T6" fmla="*/ 49 w 323"/>
                <a:gd name="T7" fmla="*/ 184 h 277"/>
                <a:gd name="T8" fmla="*/ 51 w 323"/>
                <a:gd name="T9" fmla="*/ 176 h 277"/>
                <a:gd name="T10" fmla="*/ 57 w 323"/>
                <a:gd name="T11" fmla="*/ 179 h 277"/>
                <a:gd name="T12" fmla="*/ 55 w 323"/>
                <a:gd name="T13" fmla="*/ 185 h 277"/>
                <a:gd name="T14" fmla="*/ 81 w 323"/>
                <a:gd name="T15" fmla="*/ 271 h 277"/>
                <a:gd name="T16" fmla="*/ 206 w 323"/>
                <a:gd name="T17" fmla="*/ 259 h 277"/>
                <a:gd name="T18" fmla="*/ 196 w 323"/>
                <a:gd name="T19" fmla="*/ 171 h 277"/>
                <a:gd name="T20" fmla="*/ 214 w 323"/>
                <a:gd name="T21" fmla="*/ 186 h 277"/>
                <a:gd name="T22" fmla="*/ 238 w 323"/>
                <a:gd name="T23" fmla="*/ 194 h 277"/>
                <a:gd name="T24" fmla="*/ 246 w 323"/>
                <a:gd name="T25" fmla="*/ 193 h 277"/>
                <a:gd name="T26" fmla="*/ 304 w 323"/>
                <a:gd name="T27" fmla="*/ 119 h 277"/>
                <a:gd name="T28" fmla="*/ 311 w 323"/>
                <a:gd name="T29" fmla="*/ 129 h 277"/>
                <a:gd name="T30" fmla="*/ 316 w 323"/>
                <a:gd name="T31" fmla="*/ 131 h 277"/>
                <a:gd name="T32" fmla="*/ 321 w 323"/>
                <a:gd name="T33" fmla="*/ 128 h 277"/>
                <a:gd name="T34" fmla="*/ 322 w 323"/>
                <a:gd name="T35" fmla="*/ 123 h 277"/>
                <a:gd name="T36" fmla="*/ 309 w 323"/>
                <a:gd name="T37" fmla="*/ 101 h 277"/>
                <a:gd name="T38" fmla="*/ 299 w 323"/>
                <a:gd name="T39" fmla="*/ 84 h 277"/>
                <a:gd name="T40" fmla="*/ 288 w 323"/>
                <a:gd name="T41" fmla="*/ 65 h 277"/>
                <a:gd name="T42" fmla="*/ 284 w 323"/>
                <a:gd name="T43" fmla="*/ 63 h 277"/>
                <a:gd name="T44" fmla="*/ 279 w 323"/>
                <a:gd name="T45" fmla="*/ 47 h 277"/>
                <a:gd name="T46" fmla="*/ 240 w 323"/>
                <a:gd name="T47" fmla="*/ 4 h 277"/>
                <a:gd name="T48" fmla="*/ 277 w 323"/>
                <a:gd name="T49" fmla="*/ 67 h 277"/>
                <a:gd name="T50" fmla="*/ 276 w 323"/>
                <a:gd name="T51" fmla="*/ 72 h 277"/>
                <a:gd name="T52" fmla="*/ 282 w 323"/>
                <a:gd name="T53" fmla="*/ 82 h 277"/>
                <a:gd name="T54" fmla="*/ 268 w 323"/>
                <a:gd name="T55" fmla="*/ 95 h 277"/>
                <a:gd name="T56" fmla="*/ 238 w 323"/>
                <a:gd name="T57" fmla="*/ 151 h 277"/>
                <a:gd name="T58" fmla="*/ 220 w 323"/>
                <a:gd name="T59" fmla="*/ 135 h 277"/>
                <a:gd name="T60" fmla="*/ 177 w 323"/>
                <a:gd name="T61" fmla="*/ 105 h 277"/>
                <a:gd name="T62" fmla="*/ 171 w 323"/>
                <a:gd name="T63" fmla="*/ 105 h 277"/>
                <a:gd name="T64" fmla="*/ 69 w 323"/>
                <a:gd name="T65" fmla="*/ 105 h 277"/>
                <a:gd name="T66" fmla="*/ 63 w 323"/>
                <a:gd name="T67" fmla="*/ 106 h 277"/>
                <a:gd name="T68" fmla="*/ 13 w 323"/>
                <a:gd name="T69" fmla="*/ 158 h 277"/>
                <a:gd name="T70" fmla="*/ 9 w 323"/>
                <a:gd name="T71" fmla="*/ 16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3" h="277">
                  <a:moveTo>
                    <a:pt x="9" y="168"/>
                  </a:moveTo>
                  <a:cubicBezTo>
                    <a:pt x="0" y="199"/>
                    <a:pt x="0" y="242"/>
                    <a:pt x="22" y="277"/>
                  </a:cubicBezTo>
                  <a:cubicBezTo>
                    <a:pt x="72" y="272"/>
                    <a:pt x="72" y="272"/>
                    <a:pt x="72" y="272"/>
                  </a:cubicBezTo>
                  <a:cubicBezTo>
                    <a:pt x="45" y="248"/>
                    <a:pt x="42" y="211"/>
                    <a:pt x="49" y="184"/>
                  </a:cubicBezTo>
                  <a:cubicBezTo>
                    <a:pt x="50" y="181"/>
                    <a:pt x="50" y="179"/>
                    <a:pt x="51" y="176"/>
                  </a:cubicBezTo>
                  <a:cubicBezTo>
                    <a:pt x="57" y="179"/>
                    <a:pt x="57" y="179"/>
                    <a:pt x="57" y="179"/>
                  </a:cubicBezTo>
                  <a:cubicBezTo>
                    <a:pt x="56" y="181"/>
                    <a:pt x="56" y="183"/>
                    <a:pt x="55" y="185"/>
                  </a:cubicBezTo>
                  <a:cubicBezTo>
                    <a:pt x="48" y="213"/>
                    <a:pt x="52" y="249"/>
                    <a:pt x="81" y="271"/>
                  </a:cubicBezTo>
                  <a:cubicBezTo>
                    <a:pt x="206" y="259"/>
                    <a:pt x="206" y="259"/>
                    <a:pt x="206" y="259"/>
                  </a:cubicBezTo>
                  <a:cubicBezTo>
                    <a:pt x="202" y="222"/>
                    <a:pt x="198" y="190"/>
                    <a:pt x="196" y="171"/>
                  </a:cubicBezTo>
                  <a:cubicBezTo>
                    <a:pt x="201" y="177"/>
                    <a:pt x="207" y="182"/>
                    <a:pt x="214" y="186"/>
                  </a:cubicBezTo>
                  <a:cubicBezTo>
                    <a:pt x="221" y="191"/>
                    <a:pt x="229" y="194"/>
                    <a:pt x="238" y="194"/>
                  </a:cubicBezTo>
                  <a:cubicBezTo>
                    <a:pt x="240" y="194"/>
                    <a:pt x="243" y="194"/>
                    <a:pt x="246" y="193"/>
                  </a:cubicBezTo>
                  <a:cubicBezTo>
                    <a:pt x="268" y="189"/>
                    <a:pt x="286" y="166"/>
                    <a:pt x="304" y="119"/>
                  </a:cubicBezTo>
                  <a:cubicBezTo>
                    <a:pt x="311" y="129"/>
                    <a:pt x="311" y="129"/>
                    <a:pt x="311" y="129"/>
                  </a:cubicBezTo>
                  <a:cubicBezTo>
                    <a:pt x="312" y="131"/>
                    <a:pt x="314" y="132"/>
                    <a:pt x="316" y="131"/>
                  </a:cubicBezTo>
                  <a:cubicBezTo>
                    <a:pt x="321" y="128"/>
                    <a:pt x="321" y="128"/>
                    <a:pt x="321" y="128"/>
                  </a:cubicBezTo>
                  <a:cubicBezTo>
                    <a:pt x="323" y="127"/>
                    <a:pt x="323" y="125"/>
                    <a:pt x="322" y="123"/>
                  </a:cubicBezTo>
                  <a:cubicBezTo>
                    <a:pt x="309" y="101"/>
                    <a:pt x="309" y="101"/>
                    <a:pt x="309" y="101"/>
                  </a:cubicBezTo>
                  <a:cubicBezTo>
                    <a:pt x="309" y="94"/>
                    <a:pt x="305" y="88"/>
                    <a:pt x="299" y="84"/>
                  </a:cubicBezTo>
                  <a:cubicBezTo>
                    <a:pt x="288" y="65"/>
                    <a:pt x="288" y="65"/>
                    <a:pt x="288" y="65"/>
                  </a:cubicBezTo>
                  <a:cubicBezTo>
                    <a:pt x="287" y="63"/>
                    <a:pt x="285" y="63"/>
                    <a:pt x="284" y="63"/>
                  </a:cubicBezTo>
                  <a:cubicBezTo>
                    <a:pt x="282" y="59"/>
                    <a:pt x="280" y="54"/>
                    <a:pt x="279" y="47"/>
                  </a:cubicBezTo>
                  <a:cubicBezTo>
                    <a:pt x="275" y="29"/>
                    <a:pt x="248" y="0"/>
                    <a:pt x="240" y="4"/>
                  </a:cubicBezTo>
                  <a:cubicBezTo>
                    <a:pt x="277" y="67"/>
                    <a:pt x="277" y="67"/>
                    <a:pt x="277" y="67"/>
                  </a:cubicBezTo>
                  <a:cubicBezTo>
                    <a:pt x="276" y="68"/>
                    <a:pt x="275" y="70"/>
                    <a:pt x="276" y="72"/>
                  </a:cubicBezTo>
                  <a:cubicBezTo>
                    <a:pt x="282" y="82"/>
                    <a:pt x="282" y="82"/>
                    <a:pt x="282" y="82"/>
                  </a:cubicBezTo>
                  <a:cubicBezTo>
                    <a:pt x="276" y="84"/>
                    <a:pt x="271" y="88"/>
                    <a:pt x="268" y="95"/>
                  </a:cubicBezTo>
                  <a:cubicBezTo>
                    <a:pt x="251" y="141"/>
                    <a:pt x="240" y="150"/>
                    <a:pt x="238" y="151"/>
                  </a:cubicBezTo>
                  <a:cubicBezTo>
                    <a:pt x="234" y="150"/>
                    <a:pt x="225" y="141"/>
                    <a:pt x="220" y="135"/>
                  </a:cubicBezTo>
                  <a:cubicBezTo>
                    <a:pt x="209" y="123"/>
                    <a:pt x="195" y="109"/>
                    <a:pt x="177" y="105"/>
                  </a:cubicBezTo>
                  <a:cubicBezTo>
                    <a:pt x="176" y="105"/>
                    <a:pt x="174" y="105"/>
                    <a:pt x="171" y="105"/>
                  </a:cubicBezTo>
                  <a:cubicBezTo>
                    <a:pt x="69" y="105"/>
                    <a:pt x="69" y="105"/>
                    <a:pt x="69" y="105"/>
                  </a:cubicBezTo>
                  <a:cubicBezTo>
                    <a:pt x="67" y="105"/>
                    <a:pt x="65" y="105"/>
                    <a:pt x="63" y="106"/>
                  </a:cubicBezTo>
                  <a:cubicBezTo>
                    <a:pt x="42" y="110"/>
                    <a:pt x="23" y="129"/>
                    <a:pt x="13" y="158"/>
                  </a:cubicBezTo>
                  <a:cubicBezTo>
                    <a:pt x="12" y="161"/>
                    <a:pt x="10" y="164"/>
                    <a:pt x="9"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4" name="Freeform 49">
              <a:extLst>
                <a:ext uri="{FF2B5EF4-FFF2-40B4-BE49-F238E27FC236}">
                  <a16:creationId xmlns:a16="http://schemas.microsoft.com/office/drawing/2014/main" id="{516A404D-2CD8-FD4C-A7D0-A00DABD05F84}"/>
                </a:ext>
              </a:extLst>
            </p:cNvPr>
            <p:cNvSpPr>
              <a:spLocks/>
            </p:cNvSpPr>
            <p:nvPr/>
          </p:nvSpPr>
          <p:spPr bwMode="auto">
            <a:xfrm>
              <a:off x="2371" y="2770"/>
              <a:ext cx="1021" cy="224"/>
            </a:xfrm>
            <a:custGeom>
              <a:avLst/>
              <a:gdLst>
                <a:gd name="T0" fmla="*/ 291 w 1021"/>
                <a:gd name="T1" fmla="*/ 0 h 224"/>
                <a:gd name="T2" fmla="*/ 291 w 1021"/>
                <a:gd name="T3" fmla="*/ 170 h 224"/>
                <a:gd name="T4" fmla="*/ 0 w 1021"/>
                <a:gd name="T5" fmla="*/ 170 h 224"/>
                <a:gd name="T6" fmla="*/ 0 w 1021"/>
                <a:gd name="T7" fmla="*/ 224 h 224"/>
                <a:gd name="T8" fmla="*/ 1021 w 1021"/>
                <a:gd name="T9" fmla="*/ 224 h 224"/>
                <a:gd name="T10" fmla="*/ 1021 w 1021"/>
                <a:gd name="T11" fmla="*/ 170 h 224"/>
                <a:gd name="T12" fmla="*/ 730 w 1021"/>
                <a:gd name="T13" fmla="*/ 170 h 224"/>
                <a:gd name="T14" fmla="*/ 730 w 1021"/>
                <a:gd name="T15" fmla="*/ 0 h 224"/>
                <a:gd name="T16" fmla="*/ 291 w 1021"/>
                <a:gd name="T1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1" h="224">
                  <a:moveTo>
                    <a:pt x="291" y="0"/>
                  </a:moveTo>
                  <a:lnTo>
                    <a:pt x="291" y="170"/>
                  </a:lnTo>
                  <a:lnTo>
                    <a:pt x="0" y="170"/>
                  </a:lnTo>
                  <a:lnTo>
                    <a:pt x="0" y="224"/>
                  </a:lnTo>
                  <a:lnTo>
                    <a:pt x="1021" y="224"/>
                  </a:lnTo>
                  <a:lnTo>
                    <a:pt x="1021" y="170"/>
                  </a:lnTo>
                  <a:lnTo>
                    <a:pt x="730" y="170"/>
                  </a:lnTo>
                  <a:lnTo>
                    <a:pt x="730" y="0"/>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5" name="Freeform 50">
              <a:extLst>
                <a:ext uri="{FF2B5EF4-FFF2-40B4-BE49-F238E27FC236}">
                  <a16:creationId xmlns:a16="http://schemas.microsoft.com/office/drawing/2014/main" id="{83E2EADF-A089-0D4F-91EC-24D5351A29E6}"/>
                </a:ext>
              </a:extLst>
            </p:cNvPr>
            <p:cNvSpPr>
              <a:spLocks/>
            </p:cNvSpPr>
            <p:nvPr/>
          </p:nvSpPr>
          <p:spPr bwMode="auto">
            <a:xfrm>
              <a:off x="1953" y="2494"/>
              <a:ext cx="156" cy="68"/>
            </a:xfrm>
            <a:custGeom>
              <a:avLst/>
              <a:gdLst>
                <a:gd name="T0" fmla="*/ 8 w 66"/>
                <a:gd name="T1" fmla="*/ 0 h 29"/>
                <a:gd name="T2" fmla="*/ 0 w 66"/>
                <a:gd name="T3" fmla="*/ 8 h 29"/>
                <a:gd name="T4" fmla="*/ 0 w 66"/>
                <a:gd name="T5" fmla="*/ 21 h 29"/>
                <a:gd name="T6" fmla="*/ 8 w 66"/>
                <a:gd name="T7" fmla="*/ 29 h 29"/>
                <a:gd name="T8" fmla="*/ 66 w 66"/>
                <a:gd name="T9" fmla="*/ 29 h 29"/>
                <a:gd name="T10" fmla="*/ 66 w 66"/>
                <a:gd name="T11" fmla="*/ 0 h 29"/>
                <a:gd name="T12" fmla="*/ 8 w 6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66" h="29">
                  <a:moveTo>
                    <a:pt x="8" y="0"/>
                  </a:moveTo>
                  <a:cubicBezTo>
                    <a:pt x="4" y="0"/>
                    <a:pt x="0" y="4"/>
                    <a:pt x="0" y="8"/>
                  </a:cubicBezTo>
                  <a:cubicBezTo>
                    <a:pt x="0" y="21"/>
                    <a:pt x="0" y="21"/>
                    <a:pt x="0" y="21"/>
                  </a:cubicBezTo>
                  <a:cubicBezTo>
                    <a:pt x="0" y="26"/>
                    <a:pt x="4" y="29"/>
                    <a:pt x="8" y="29"/>
                  </a:cubicBezTo>
                  <a:cubicBezTo>
                    <a:pt x="66" y="29"/>
                    <a:pt x="66" y="29"/>
                    <a:pt x="66" y="29"/>
                  </a:cubicBezTo>
                  <a:cubicBezTo>
                    <a:pt x="66" y="0"/>
                    <a:pt x="66" y="0"/>
                    <a:pt x="66"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6" name="Freeform 51">
              <a:extLst>
                <a:ext uri="{FF2B5EF4-FFF2-40B4-BE49-F238E27FC236}">
                  <a16:creationId xmlns:a16="http://schemas.microsoft.com/office/drawing/2014/main" id="{2B4DBE79-25EF-EF44-AE97-8E4749F19985}"/>
                </a:ext>
              </a:extLst>
            </p:cNvPr>
            <p:cNvSpPr>
              <a:spLocks/>
            </p:cNvSpPr>
            <p:nvPr/>
          </p:nvSpPr>
          <p:spPr bwMode="auto">
            <a:xfrm>
              <a:off x="3311" y="2494"/>
              <a:ext cx="496" cy="68"/>
            </a:xfrm>
            <a:custGeom>
              <a:avLst/>
              <a:gdLst>
                <a:gd name="T0" fmla="*/ 103 w 210"/>
                <a:gd name="T1" fmla="*/ 13 h 29"/>
                <a:gd name="T2" fmla="*/ 92 w 210"/>
                <a:gd name="T3" fmla="*/ 12 h 29"/>
                <a:gd name="T4" fmla="*/ 62 w 210"/>
                <a:gd name="T5" fmla="*/ 0 h 29"/>
                <a:gd name="T6" fmla="*/ 13 w 210"/>
                <a:gd name="T7" fmla="*/ 0 h 29"/>
                <a:gd name="T8" fmla="*/ 0 w 210"/>
                <a:gd name="T9" fmla="*/ 6 h 29"/>
                <a:gd name="T10" fmla="*/ 0 w 210"/>
                <a:gd name="T11" fmla="*/ 29 h 29"/>
                <a:gd name="T12" fmla="*/ 202 w 210"/>
                <a:gd name="T13" fmla="*/ 29 h 29"/>
                <a:gd name="T14" fmla="*/ 210 w 210"/>
                <a:gd name="T15" fmla="*/ 21 h 29"/>
                <a:gd name="T16" fmla="*/ 210 w 210"/>
                <a:gd name="T17" fmla="*/ 8 h 29"/>
                <a:gd name="T18" fmla="*/ 202 w 210"/>
                <a:gd name="T19" fmla="*/ 0 h 29"/>
                <a:gd name="T20" fmla="*/ 144 w 210"/>
                <a:gd name="T21" fmla="*/ 0 h 29"/>
                <a:gd name="T22" fmla="*/ 103 w 210"/>
                <a:gd name="T2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9">
                  <a:moveTo>
                    <a:pt x="103" y="13"/>
                  </a:moveTo>
                  <a:cubicBezTo>
                    <a:pt x="99" y="13"/>
                    <a:pt x="96" y="12"/>
                    <a:pt x="92" y="12"/>
                  </a:cubicBezTo>
                  <a:cubicBezTo>
                    <a:pt x="81" y="10"/>
                    <a:pt x="71" y="6"/>
                    <a:pt x="62" y="0"/>
                  </a:cubicBezTo>
                  <a:cubicBezTo>
                    <a:pt x="13" y="0"/>
                    <a:pt x="13" y="0"/>
                    <a:pt x="13" y="0"/>
                  </a:cubicBezTo>
                  <a:cubicBezTo>
                    <a:pt x="9" y="3"/>
                    <a:pt x="5" y="5"/>
                    <a:pt x="0" y="6"/>
                  </a:cubicBezTo>
                  <a:cubicBezTo>
                    <a:pt x="0" y="29"/>
                    <a:pt x="0" y="29"/>
                    <a:pt x="0" y="29"/>
                  </a:cubicBezTo>
                  <a:cubicBezTo>
                    <a:pt x="202" y="29"/>
                    <a:pt x="202" y="29"/>
                    <a:pt x="202" y="29"/>
                  </a:cubicBezTo>
                  <a:cubicBezTo>
                    <a:pt x="207" y="29"/>
                    <a:pt x="210" y="26"/>
                    <a:pt x="210" y="21"/>
                  </a:cubicBezTo>
                  <a:cubicBezTo>
                    <a:pt x="210" y="8"/>
                    <a:pt x="210" y="8"/>
                    <a:pt x="210" y="8"/>
                  </a:cubicBezTo>
                  <a:cubicBezTo>
                    <a:pt x="210" y="4"/>
                    <a:pt x="207" y="0"/>
                    <a:pt x="202" y="0"/>
                  </a:cubicBezTo>
                  <a:cubicBezTo>
                    <a:pt x="144" y="0"/>
                    <a:pt x="144" y="0"/>
                    <a:pt x="144" y="0"/>
                  </a:cubicBezTo>
                  <a:cubicBezTo>
                    <a:pt x="133" y="8"/>
                    <a:pt x="118" y="13"/>
                    <a:pt x="10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7" name="Freeform 52">
              <a:extLst>
                <a:ext uri="{FF2B5EF4-FFF2-40B4-BE49-F238E27FC236}">
                  <a16:creationId xmlns:a16="http://schemas.microsoft.com/office/drawing/2014/main" id="{367BC79D-83DD-464D-8D7F-54979BDBB28D}"/>
                </a:ext>
              </a:extLst>
            </p:cNvPr>
            <p:cNvSpPr>
              <a:spLocks/>
            </p:cNvSpPr>
            <p:nvPr/>
          </p:nvSpPr>
          <p:spPr bwMode="auto">
            <a:xfrm>
              <a:off x="3311" y="2272"/>
              <a:ext cx="83" cy="203"/>
            </a:xfrm>
            <a:custGeom>
              <a:avLst/>
              <a:gdLst>
                <a:gd name="T0" fmla="*/ 0 w 35"/>
                <a:gd name="T1" fmla="*/ 86 h 86"/>
                <a:gd name="T2" fmla="*/ 34 w 35"/>
                <a:gd name="T3" fmla="*/ 35 h 86"/>
                <a:gd name="T4" fmla="*/ 0 w 35"/>
                <a:gd name="T5" fmla="*/ 0 h 86"/>
                <a:gd name="T6" fmla="*/ 0 w 35"/>
                <a:gd name="T7" fmla="*/ 86 h 86"/>
              </a:gdLst>
              <a:ahLst/>
              <a:cxnLst>
                <a:cxn ang="0">
                  <a:pos x="T0" y="T1"/>
                </a:cxn>
                <a:cxn ang="0">
                  <a:pos x="T2" y="T3"/>
                </a:cxn>
                <a:cxn ang="0">
                  <a:pos x="T4" y="T5"/>
                </a:cxn>
                <a:cxn ang="0">
                  <a:pos x="T6" y="T7"/>
                </a:cxn>
              </a:cxnLst>
              <a:rect l="0" t="0" r="r" b="b"/>
              <a:pathLst>
                <a:path w="35" h="86">
                  <a:moveTo>
                    <a:pt x="0" y="86"/>
                  </a:moveTo>
                  <a:cubicBezTo>
                    <a:pt x="24" y="75"/>
                    <a:pt x="35" y="53"/>
                    <a:pt x="34" y="35"/>
                  </a:cubicBezTo>
                  <a:cubicBezTo>
                    <a:pt x="34" y="19"/>
                    <a:pt x="19" y="6"/>
                    <a:pt x="0" y="0"/>
                  </a:cubicBezTo>
                  <a:lnTo>
                    <a:pt x="0"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8" name="Freeform 53">
              <a:extLst>
                <a:ext uri="{FF2B5EF4-FFF2-40B4-BE49-F238E27FC236}">
                  <a16:creationId xmlns:a16="http://schemas.microsoft.com/office/drawing/2014/main" id="{33A21824-BE3F-D446-8C6F-A2A4212EA3B0}"/>
                </a:ext>
              </a:extLst>
            </p:cNvPr>
            <p:cNvSpPr>
              <a:spLocks noEditPoints="1"/>
            </p:cNvSpPr>
            <p:nvPr/>
          </p:nvSpPr>
          <p:spPr bwMode="auto">
            <a:xfrm>
              <a:off x="2130" y="2184"/>
              <a:ext cx="1160" cy="565"/>
            </a:xfrm>
            <a:custGeom>
              <a:avLst/>
              <a:gdLst>
                <a:gd name="T0" fmla="*/ 12 w 491"/>
                <a:gd name="T1" fmla="*/ 46 h 239"/>
                <a:gd name="T2" fmla="*/ 0 w 491"/>
                <a:gd name="T3" fmla="*/ 58 h 239"/>
                <a:gd name="T4" fmla="*/ 0 w 491"/>
                <a:gd name="T5" fmla="*/ 223 h 239"/>
                <a:gd name="T6" fmla="*/ 12 w 491"/>
                <a:gd name="T7" fmla="*/ 239 h 239"/>
                <a:gd name="T8" fmla="*/ 479 w 491"/>
                <a:gd name="T9" fmla="*/ 239 h 239"/>
                <a:gd name="T10" fmla="*/ 491 w 491"/>
                <a:gd name="T11" fmla="*/ 223 h 239"/>
                <a:gd name="T12" fmla="*/ 491 w 491"/>
                <a:gd name="T13" fmla="*/ 12 h 239"/>
                <a:gd name="T14" fmla="*/ 479 w 491"/>
                <a:gd name="T15" fmla="*/ 0 h 239"/>
                <a:gd name="T16" fmla="*/ 479 w 491"/>
                <a:gd name="T17" fmla="*/ 0 h 239"/>
                <a:gd name="T18" fmla="*/ 12 w 491"/>
                <a:gd name="T19" fmla="*/ 46 h 239"/>
                <a:gd name="T20" fmla="*/ 483 w 491"/>
                <a:gd name="T21" fmla="*/ 12 h 239"/>
                <a:gd name="T22" fmla="*/ 483 w 491"/>
                <a:gd name="T23" fmla="*/ 223 h 239"/>
                <a:gd name="T24" fmla="*/ 479 w 491"/>
                <a:gd name="T25" fmla="*/ 231 h 239"/>
                <a:gd name="T26" fmla="*/ 12 w 491"/>
                <a:gd name="T27" fmla="*/ 231 h 239"/>
                <a:gd name="T28" fmla="*/ 8 w 491"/>
                <a:gd name="T29" fmla="*/ 223 h 239"/>
                <a:gd name="T30" fmla="*/ 8 w 491"/>
                <a:gd name="T31" fmla="*/ 58 h 239"/>
                <a:gd name="T32" fmla="*/ 12 w 491"/>
                <a:gd name="T33" fmla="*/ 54 h 239"/>
                <a:gd name="T34" fmla="*/ 12 w 491"/>
                <a:gd name="T35" fmla="*/ 54 h 239"/>
                <a:gd name="T36" fmla="*/ 479 w 491"/>
                <a:gd name="T37" fmla="*/ 8 h 239"/>
                <a:gd name="T38" fmla="*/ 483 w 491"/>
                <a:gd name="T39" fmla="*/ 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1" h="239">
                  <a:moveTo>
                    <a:pt x="12" y="46"/>
                  </a:moveTo>
                  <a:cubicBezTo>
                    <a:pt x="5" y="46"/>
                    <a:pt x="0" y="52"/>
                    <a:pt x="0" y="58"/>
                  </a:cubicBezTo>
                  <a:cubicBezTo>
                    <a:pt x="0" y="223"/>
                    <a:pt x="0" y="223"/>
                    <a:pt x="0" y="223"/>
                  </a:cubicBezTo>
                  <a:cubicBezTo>
                    <a:pt x="0" y="229"/>
                    <a:pt x="5" y="239"/>
                    <a:pt x="12" y="239"/>
                  </a:cubicBezTo>
                  <a:cubicBezTo>
                    <a:pt x="479" y="239"/>
                    <a:pt x="479" y="239"/>
                    <a:pt x="479" y="239"/>
                  </a:cubicBezTo>
                  <a:cubicBezTo>
                    <a:pt x="486" y="239"/>
                    <a:pt x="491" y="229"/>
                    <a:pt x="491" y="223"/>
                  </a:cubicBezTo>
                  <a:cubicBezTo>
                    <a:pt x="491" y="12"/>
                    <a:pt x="491" y="12"/>
                    <a:pt x="491" y="12"/>
                  </a:cubicBezTo>
                  <a:cubicBezTo>
                    <a:pt x="491" y="5"/>
                    <a:pt x="486" y="0"/>
                    <a:pt x="479" y="0"/>
                  </a:cubicBezTo>
                  <a:cubicBezTo>
                    <a:pt x="479" y="0"/>
                    <a:pt x="479" y="0"/>
                    <a:pt x="479" y="0"/>
                  </a:cubicBezTo>
                  <a:lnTo>
                    <a:pt x="12" y="46"/>
                  </a:lnTo>
                  <a:close/>
                  <a:moveTo>
                    <a:pt x="483" y="12"/>
                  </a:moveTo>
                  <a:cubicBezTo>
                    <a:pt x="483" y="223"/>
                    <a:pt x="483" y="223"/>
                    <a:pt x="483" y="223"/>
                  </a:cubicBezTo>
                  <a:cubicBezTo>
                    <a:pt x="483" y="226"/>
                    <a:pt x="480" y="231"/>
                    <a:pt x="479" y="231"/>
                  </a:cubicBezTo>
                  <a:cubicBezTo>
                    <a:pt x="12" y="231"/>
                    <a:pt x="12" y="231"/>
                    <a:pt x="12" y="231"/>
                  </a:cubicBezTo>
                  <a:cubicBezTo>
                    <a:pt x="11" y="231"/>
                    <a:pt x="8" y="226"/>
                    <a:pt x="8" y="223"/>
                  </a:cubicBezTo>
                  <a:cubicBezTo>
                    <a:pt x="8" y="58"/>
                    <a:pt x="8" y="58"/>
                    <a:pt x="8" y="58"/>
                  </a:cubicBezTo>
                  <a:cubicBezTo>
                    <a:pt x="8" y="56"/>
                    <a:pt x="10" y="54"/>
                    <a:pt x="12" y="54"/>
                  </a:cubicBezTo>
                  <a:cubicBezTo>
                    <a:pt x="12" y="54"/>
                    <a:pt x="12" y="54"/>
                    <a:pt x="12" y="54"/>
                  </a:cubicBezTo>
                  <a:cubicBezTo>
                    <a:pt x="479" y="8"/>
                    <a:pt x="479" y="8"/>
                    <a:pt x="479" y="8"/>
                  </a:cubicBezTo>
                  <a:cubicBezTo>
                    <a:pt x="481" y="8"/>
                    <a:pt x="483" y="10"/>
                    <a:pt x="48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9" name="Freeform 54">
              <a:extLst>
                <a:ext uri="{FF2B5EF4-FFF2-40B4-BE49-F238E27FC236}">
                  <a16:creationId xmlns:a16="http://schemas.microsoft.com/office/drawing/2014/main" id="{EA9DF100-E67B-0A42-8090-19B98DCACE03}"/>
                </a:ext>
              </a:extLst>
            </p:cNvPr>
            <p:cNvSpPr>
              <a:spLocks/>
            </p:cNvSpPr>
            <p:nvPr/>
          </p:nvSpPr>
          <p:spPr bwMode="auto">
            <a:xfrm>
              <a:off x="3356" y="1329"/>
              <a:ext cx="449" cy="461"/>
            </a:xfrm>
            <a:custGeom>
              <a:avLst/>
              <a:gdLst>
                <a:gd name="T0" fmla="*/ 0 w 190"/>
                <a:gd name="T1" fmla="*/ 78 h 195"/>
                <a:gd name="T2" fmla="*/ 107 w 190"/>
                <a:gd name="T3" fmla="*/ 89 h 195"/>
                <a:gd name="T4" fmla="*/ 164 w 190"/>
                <a:gd name="T5" fmla="*/ 194 h 195"/>
                <a:gd name="T6" fmla="*/ 163 w 190"/>
                <a:gd name="T7" fmla="*/ 195 h 195"/>
                <a:gd name="T8" fmla="*/ 176 w 190"/>
                <a:gd name="T9" fmla="*/ 182 h 195"/>
                <a:gd name="T10" fmla="*/ 138 w 190"/>
                <a:gd name="T11" fmla="*/ 91 h 195"/>
                <a:gd name="T12" fmla="*/ 163 w 190"/>
                <a:gd name="T13" fmla="*/ 0 h 195"/>
                <a:gd name="T14" fmla="*/ 136 w 190"/>
                <a:gd name="T15" fmla="*/ 1 h 195"/>
                <a:gd name="T16" fmla="*/ 116 w 190"/>
                <a:gd name="T17" fmla="*/ 77 h 195"/>
                <a:gd name="T18" fmla="*/ 0 w 190"/>
                <a:gd name="T19" fmla="*/ 7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5">
                  <a:moveTo>
                    <a:pt x="0" y="78"/>
                  </a:moveTo>
                  <a:cubicBezTo>
                    <a:pt x="23" y="62"/>
                    <a:pt x="67" y="66"/>
                    <a:pt x="107" y="89"/>
                  </a:cubicBezTo>
                  <a:cubicBezTo>
                    <a:pt x="156" y="117"/>
                    <a:pt x="181" y="164"/>
                    <a:pt x="164" y="194"/>
                  </a:cubicBezTo>
                  <a:cubicBezTo>
                    <a:pt x="164" y="194"/>
                    <a:pt x="164" y="195"/>
                    <a:pt x="163" y="195"/>
                  </a:cubicBezTo>
                  <a:cubicBezTo>
                    <a:pt x="169" y="192"/>
                    <a:pt x="173" y="187"/>
                    <a:pt x="176" y="182"/>
                  </a:cubicBezTo>
                  <a:cubicBezTo>
                    <a:pt x="190" y="157"/>
                    <a:pt x="174" y="119"/>
                    <a:pt x="138" y="91"/>
                  </a:cubicBezTo>
                  <a:cubicBezTo>
                    <a:pt x="153" y="69"/>
                    <a:pt x="164" y="39"/>
                    <a:pt x="163" y="0"/>
                  </a:cubicBezTo>
                  <a:cubicBezTo>
                    <a:pt x="136" y="1"/>
                    <a:pt x="136" y="1"/>
                    <a:pt x="136" y="1"/>
                  </a:cubicBezTo>
                  <a:cubicBezTo>
                    <a:pt x="137" y="34"/>
                    <a:pt x="128" y="58"/>
                    <a:pt x="116" y="77"/>
                  </a:cubicBezTo>
                  <a:cubicBezTo>
                    <a:pt x="69" y="50"/>
                    <a:pt x="18" y="51"/>
                    <a:pt x="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70" name="Freeform 55">
              <a:extLst>
                <a:ext uri="{FF2B5EF4-FFF2-40B4-BE49-F238E27FC236}">
                  <a16:creationId xmlns:a16="http://schemas.microsoft.com/office/drawing/2014/main" id="{3CAE1F14-0B98-D349-99E2-5A0D88E57A32}"/>
                </a:ext>
              </a:extLst>
            </p:cNvPr>
            <p:cNvSpPr>
              <a:spLocks noEditPoints="1"/>
            </p:cNvSpPr>
            <p:nvPr/>
          </p:nvSpPr>
          <p:spPr bwMode="auto">
            <a:xfrm>
              <a:off x="3264" y="1502"/>
              <a:ext cx="498" cy="380"/>
            </a:xfrm>
            <a:custGeom>
              <a:avLst/>
              <a:gdLst>
                <a:gd name="T0" fmla="*/ 137 w 211"/>
                <a:gd name="T1" fmla="*/ 27 h 161"/>
                <a:gd name="T2" fmla="*/ 26 w 211"/>
                <a:gd name="T3" fmla="*/ 18 h 161"/>
                <a:gd name="T4" fmla="*/ 17 w 211"/>
                <a:gd name="T5" fmla="*/ 29 h 161"/>
                <a:gd name="T6" fmla="*/ 75 w 211"/>
                <a:gd name="T7" fmla="*/ 133 h 161"/>
                <a:gd name="T8" fmla="*/ 194 w 211"/>
                <a:gd name="T9" fmla="*/ 131 h 161"/>
                <a:gd name="T10" fmla="*/ 194 w 211"/>
                <a:gd name="T11" fmla="*/ 131 h 161"/>
                <a:gd name="T12" fmla="*/ 137 w 211"/>
                <a:gd name="T13" fmla="*/ 27 h 161"/>
                <a:gd name="T14" fmla="*/ 175 w 211"/>
                <a:gd name="T15" fmla="*/ 124 h 161"/>
                <a:gd name="T16" fmla="*/ 143 w 211"/>
                <a:gd name="T17" fmla="*/ 125 h 161"/>
                <a:gd name="T18" fmla="*/ 127 w 211"/>
                <a:gd name="T19" fmla="*/ 97 h 161"/>
                <a:gd name="T20" fmla="*/ 159 w 211"/>
                <a:gd name="T21" fmla="*/ 96 h 161"/>
                <a:gd name="T22" fmla="*/ 175 w 211"/>
                <a:gd name="T23" fmla="*/ 124 h 161"/>
                <a:gd name="T24" fmla="*/ 96 w 211"/>
                <a:gd name="T25" fmla="*/ 41 h 161"/>
                <a:gd name="T26" fmla="*/ 128 w 211"/>
                <a:gd name="T27" fmla="*/ 40 h 161"/>
                <a:gd name="T28" fmla="*/ 144 w 211"/>
                <a:gd name="T29" fmla="*/ 68 h 161"/>
                <a:gd name="T30" fmla="*/ 112 w 211"/>
                <a:gd name="T31" fmla="*/ 69 h 161"/>
                <a:gd name="T32" fmla="*/ 96 w 211"/>
                <a:gd name="T33" fmla="*/ 41 h 161"/>
                <a:gd name="T34" fmla="*/ 32 w 211"/>
                <a:gd name="T35" fmla="*/ 42 h 161"/>
                <a:gd name="T36" fmla="*/ 64 w 211"/>
                <a:gd name="T37" fmla="*/ 41 h 161"/>
                <a:gd name="T38" fmla="*/ 80 w 211"/>
                <a:gd name="T39" fmla="*/ 69 h 161"/>
                <a:gd name="T40" fmla="*/ 47 w 211"/>
                <a:gd name="T41" fmla="*/ 70 h 161"/>
                <a:gd name="T42" fmla="*/ 32 w 211"/>
                <a:gd name="T43" fmla="*/ 42 h 161"/>
                <a:gd name="T44" fmla="*/ 79 w 211"/>
                <a:gd name="T45" fmla="*/ 126 h 161"/>
                <a:gd name="T46" fmla="*/ 63 w 211"/>
                <a:gd name="T47" fmla="*/ 98 h 161"/>
                <a:gd name="T48" fmla="*/ 95 w 211"/>
                <a:gd name="T49" fmla="*/ 97 h 161"/>
                <a:gd name="T50" fmla="*/ 111 w 211"/>
                <a:gd name="T51" fmla="*/ 125 h 161"/>
                <a:gd name="T52" fmla="*/ 79 w 211"/>
                <a:gd name="T53" fmla="*/ 1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161">
                  <a:moveTo>
                    <a:pt x="137" y="27"/>
                  </a:moveTo>
                  <a:cubicBezTo>
                    <a:pt x="95" y="2"/>
                    <a:pt x="49" y="0"/>
                    <a:pt x="26" y="18"/>
                  </a:cubicBezTo>
                  <a:cubicBezTo>
                    <a:pt x="23" y="21"/>
                    <a:pt x="20" y="25"/>
                    <a:pt x="17" y="29"/>
                  </a:cubicBezTo>
                  <a:cubicBezTo>
                    <a:pt x="0" y="58"/>
                    <a:pt x="26" y="105"/>
                    <a:pt x="75" y="133"/>
                  </a:cubicBezTo>
                  <a:cubicBezTo>
                    <a:pt x="124" y="161"/>
                    <a:pt x="177" y="160"/>
                    <a:pt x="194" y="131"/>
                  </a:cubicBezTo>
                  <a:cubicBezTo>
                    <a:pt x="194" y="131"/>
                    <a:pt x="194" y="131"/>
                    <a:pt x="194" y="131"/>
                  </a:cubicBezTo>
                  <a:cubicBezTo>
                    <a:pt x="211" y="102"/>
                    <a:pt x="185" y="55"/>
                    <a:pt x="137" y="27"/>
                  </a:cubicBezTo>
                  <a:close/>
                  <a:moveTo>
                    <a:pt x="175" y="124"/>
                  </a:moveTo>
                  <a:cubicBezTo>
                    <a:pt x="170" y="132"/>
                    <a:pt x="156" y="132"/>
                    <a:pt x="143" y="125"/>
                  </a:cubicBezTo>
                  <a:cubicBezTo>
                    <a:pt x="130" y="117"/>
                    <a:pt x="123" y="105"/>
                    <a:pt x="127" y="97"/>
                  </a:cubicBezTo>
                  <a:cubicBezTo>
                    <a:pt x="132" y="89"/>
                    <a:pt x="146" y="89"/>
                    <a:pt x="159" y="96"/>
                  </a:cubicBezTo>
                  <a:cubicBezTo>
                    <a:pt x="172" y="104"/>
                    <a:pt x="179" y="116"/>
                    <a:pt x="175" y="124"/>
                  </a:cubicBezTo>
                  <a:close/>
                  <a:moveTo>
                    <a:pt x="96" y="41"/>
                  </a:moveTo>
                  <a:cubicBezTo>
                    <a:pt x="101" y="33"/>
                    <a:pt x="115" y="32"/>
                    <a:pt x="128" y="40"/>
                  </a:cubicBezTo>
                  <a:cubicBezTo>
                    <a:pt x="141" y="48"/>
                    <a:pt x="148" y="60"/>
                    <a:pt x="144" y="68"/>
                  </a:cubicBezTo>
                  <a:cubicBezTo>
                    <a:pt x="139" y="76"/>
                    <a:pt x="125" y="76"/>
                    <a:pt x="112" y="69"/>
                  </a:cubicBezTo>
                  <a:cubicBezTo>
                    <a:pt x="98" y="61"/>
                    <a:pt x="92" y="48"/>
                    <a:pt x="96" y="41"/>
                  </a:cubicBezTo>
                  <a:close/>
                  <a:moveTo>
                    <a:pt x="32" y="42"/>
                  </a:moveTo>
                  <a:cubicBezTo>
                    <a:pt x="37" y="34"/>
                    <a:pt x="51" y="33"/>
                    <a:pt x="64" y="41"/>
                  </a:cubicBezTo>
                  <a:cubicBezTo>
                    <a:pt x="77" y="49"/>
                    <a:pt x="84" y="61"/>
                    <a:pt x="80" y="69"/>
                  </a:cubicBezTo>
                  <a:cubicBezTo>
                    <a:pt x="75" y="77"/>
                    <a:pt x="61" y="77"/>
                    <a:pt x="47" y="70"/>
                  </a:cubicBezTo>
                  <a:cubicBezTo>
                    <a:pt x="34" y="62"/>
                    <a:pt x="27" y="49"/>
                    <a:pt x="32" y="42"/>
                  </a:cubicBezTo>
                  <a:close/>
                  <a:moveTo>
                    <a:pt x="79" y="126"/>
                  </a:moveTo>
                  <a:cubicBezTo>
                    <a:pt x="65" y="118"/>
                    <a:pt x="58" y="106"/>
                    <a:pt x="63" y="98"/>
                  </a:cubicBezTo>
                  <a:cubicBezTo>
                    <a:pt x="68" y="90"/>
                    <a:pt x="82" y="90"/>
                    <a:pt x="95" y="97"/>
                  </a:cubicBezTo>
                  <a:cubicBezTo>
                    <a:pt x="108" y="105"/>
                    <a:pt x="115" y="117"/>
                    <a:pt x="111" y="125"/>
                  </a:cubicBezTo>
                  <a:cubicBezTo>
                    <a:pt x="106" y="133"/>
                    <a:pt x="92" y="133"/>
                    <a:pt x="79"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71" name="Freeform 56">
              <a:extLst>
                <a:ext uri="{FF2B5EF4-FFF2-40B4-BE49-F238E27FC236}">
                  <a16:creationId xmlns:a16="http://schemas.microsoft.com/office/drawing/2014/main" id="{A3FD2D64-6B8A-0D40-A84B-30ECEDD37D1F}"/>
                </a:ext>
              </a:extLst>
            </p:cNvPr>
            <p:cNvSpPr>
              <a:spLocks/>
            </p:cNvSpPr>
            <p:nvPr/>
          </p:nvSpPr>
          <p:spPr bwMode="auto">
            <a:xfrm>
              <a:off x="2189" y="2243"/>
              <a:ext cx="1051" cy="118"/>
            </a:xfrm>
            <a:custGeom>
              <a:avLst/>
              <a:gdLst>
                <a:gd name="T0" fmla="*/ 1051 w 1051"/>
                <a:gd name="T1" fmla="*/ 17 h 118"/>
                <a:gd name="T2" fmla="*/ 1049 w 1051"/>
                <a:gd name="T3" fmla="*/ 0 h 118"/>
                <a:gd name="T4" fmla="*/ 0 w 1051"/>
                <a:gd name="T5" fmla="*/ 100 h 118"/>
                <a:gd name="T6" fmla="*/ 0 w 1051"/>
                <a:gd name="T7" fmla="*/ 118 h 118"/>
                <a:gd name="T8" fmla="*/ 1051 w 1051"/>
                <a:gd name="T9" fmla="*/ 17 h 118"/>
              </a:gdLst>
              <a:ahLst/>
              <a:cxnLst>
                <a:cxn ang="0">
                  <a:pos x="T0" y="T1"/>
                </a:cxn>
                <a:cxn ang="0">
                  <a:pos x="T2" y="T3"/>
                </a:cxn>
                <a:cxn ang="0">
                  <a:pos x="T4" y="T5"/>
                </a:cxn>
                <a:cxn ang="0">
                  <a:pos x="T6" y="T7"/>
                </a:cxn>
                <a:cxn ang="0">
                  <a:pos x="T8" y="T9"/>
                </a:cxn>
              </a:cxnLst>
              <a:rect l="0" t="0" r="r" b="b"/>
              <a:pathLst>
                <a:path w="1051" h="118">
                  <a:moveTo>
                    <a:pt x="1051" y="17"/>
                  </a:moveTo>
                  <a:lnTo>
                    <a:pt x="1049" y="0"/>
                  </a:lnTo>
                  <a:lnTo>
                    <a:pt x="0" y="100"/>
                  </a:lnTo>
                  <a:lnTo>
                    <a:pt x="0" y="118"/>
                  </a:lnTo>
                  <a:lnTo>
                    <a:pt x="1051"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72" name="Freeform 57">
              <a:extLst>
                <a:ext uri="{FF2B5EF4-FFF2-40B4-BE49-F238E27FC236}">
                  <a16:creationId xmlns:a16="http://schemas.microsoft.com/office/drawing/2014/main" id="{0F1BAA9B-F1D9-9D4D-B23E-65615D634F62}"/>
                </a:ext>
              </a:extLst>
            </p:cNvPr>
            <p:cNvSpPr>
              <a:spLocks/>
            </p:cNvSpPr>
            <p:nvPr/>
          </p:nvSpPr>
          <p:spPr bwMode="auto">
            <a:xfrm>
              <a:off x="3403" y="2201"/>
              <a:ext cx="303" cy="302"/>
            </a:xfrm>
            <a:custGeom>
              <a:avLst/>
              <a:gdLst>
                <a:gd name="T0" fmla="*/ 55 w 128"/>
                <a:gd name="T1" fmla="*/ 123 h 128"/>
                <a:gd name="T2" fmla="*/ 123 w 128"/>
                <a:gd name="T3" fmla="*/ 73 h 128"/>
                <a:gd name="T4" fmla="*/ 73 w 128"/>
                <a:gd name="T5" fmla="*/ 5 h 128"/>
                <a:gd name="T6" fmla="*/ 5 w 128"/>
                <a:gd name="T7" fmla="*/ 55 h 128"/>
                <a:gd name="T8" fmla="*/ 55 w 128"/>
                <a:gd name="T9" fmla="*/ 123 h 128"/>
              </a:gdLst>
              <a:ahLst/>
              <a:cxnLst>
                <a:cxn ang="0">
                  <a:pos x="T0" y="T1"/>
                </a:cxn>
                <a:cxn ang="0">
                  <a:pos x="T2" y="T3"/>
                </a:cxn>
                <a:cxn ang="0">
                  <a:pos x="T4" y="T5"/>
                </a:cxn>
                <a:cxn ang="0">
                  <a:pos x="T6" y="T7"/>
                </a:cxn>
                <a:cxn ang="0">
                  <a:pos x="T8" y="T9"/>
                </a:cxn>
              </a:cxnLst>
              <a:rect l="0" t="0" r="r" b="b"/>
              <a:pathLst>
                <a:path w="128" h="128">
                  <a:moveTo>
                    <a:pt x="55" y="123"/>
                  </a:moveTo>
                  <a:cubicBezTo>
                    <a:pt x="87" y="128"/>
                    <a:pt x="118" y="106"/>
                    <a:pt x="123" y="73"/>
                  </a:cubicBezTo>
                  <a:cubicBezTo>
                    <a:pt x="128" y="40"/>
                    <a:pt x="106" y="10"/>
                    <a:pt x="73" y="5"/>
                  </a:cubicBezTo>
                  <a:cubicBezTo>
                    <a:pt x="41" y="0"/>
                    <a:pt x="10" y="22"/>
                    <a:pt x="5" y="55"/>
                  </a:cubicBezTo>
                  <a:cubicBezTo>
                    <a:pt x="0" y="87"/>
                    <a:pt x="22" y="118"/>
                    <a:pt x="55"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grpSp>
      <p:grpSp>
        <p:nvGrpSpPr>
          <p:cNvPr id="73" name="组合 72">
            <a:extLst>
              <a:ext uri="{FF2B5EF4-FFF2-40B4-BE49-F238E27FC236}">
                <a16:creationId xmlns:a16="http://schemas.microsoft.com/office/drawing/2014/main" id="{55085C84-B0B9-884C-BBE3-EEA8344BE160}"/>
              </a:ext>
            </a:extLst>
          </p:cNvPr>
          <p:cNvGrpSpPr/>
          <p:nvPr/>
        </p:nvGrpSpPr>
        <p:grpSpPr>
          <a:xfrm>
            <a:off x="654305" y="2006082"/>
            <a:ext cx="1285704" cy="321121"/>
            <a:chOff x="673271" y="2575807"/>
            <a:chExt cx="1491449" cy="321121"/>
          </a:xfrm>
        </p:grpSpPr>
        <p:sp>
          <p:nvSpPr>
            <p:cNvPr id="74" name="流程图: 手动输入 78">
              <a:extLst>
                <a:ext uri="{FF2B5EF4-FFF2-40B4-BE49-F238E27FC236}">
                  <a16:creationId xmlns:a16="http://schemas.microsoft.com/office/drawing/2014/main" id="{AA697AE0-59AB-A04C-9632-2A7996AEE49E}"/>
                </a:ext>
              </a:extLst>
            </p:cNvPr>
            <p:cNvSpPr/>
            <p:nvPr/>
          </p:nvSpPr>
          <p:spPr>
            <a:xfrm rot="16200000" flipV="1">
              <a:off x="1258435" y="2124207"/>
              <a:ext cx="321121" cy="1224321"/>
            </a:xfrm>
            <a:prstGeom prst="flowChartManualInput">
              <a:avLst/>
            </a:prstGeom>
            <a:solidFill>
              <a:srgbClr val="07729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75" name="流程图: 手动输入 79">
              <a:extLst>
                <a:ext uri="{FF2B5EF4-FFF2-40B4-BE49-F238E27FC236}">
                  <a16:creationId xmlns:a16="http://schemas.microsoft.com/office/drawing/2014/main" id="{95A73829-A958-EE42-989D-B059D206865F}"/>
                </a:ext>
              </a:extLst>
            </p:cNvPr>
            <p:cNvSpPr/>
            <p:nvPr/>
          </p:nvSpPr>
          <p:spPr>
            <a:xfrm rot="16200000" flipV="1">
              <a:off x="1391999" y="2124207"/>
              <a:ext cx="321121" cy="1224321"/>
            </a:xfrm>
            <a:prstGeom prst="flowChartManualInput">
              <a:avLst/>
            </a:prstGeom>
            <a:solidFill>
              <a:srgbClr val="07729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76" name="流程图: 手动输入 80">
              <a:extLst>
                <a:ext uri="{FF2B5EF4-FFF2-40B4-BE49-F238E27FC236}">
                  <a16:creationId xmlns:a16="http://schemas.microsoft.com/office/drawing/2014/main" id="{5ED1E9E8-C049-6A4A-9192-315B07FE8E99}"/>
                </a:ext>
              </a:extLst>
            </p:cNvPr>
            <p:cNvSpPr/>
            <p:nvPr/>
          </p:nvSpPr>
          <p:spPr>
            <a:xfrm rot="16200000" flipV="1">
              <a:off x="1124871" y="2124207"/>
              <a:ext cx="321121" cy="1224321"/>
            </a:xfrm>
            <a:prstGeom prst="flowChartManualInput">
              <a:avLst/>
            </a:prstGeom>
            <a:solidFill>
              <a:srgbClr val="4F7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grpSp>
      <p:sp>
        <p:nvSpPr>
          <p:cNvPr id="77" name="等腰三角形 81">
            <a:extLst>
              <a:ext uri="{FF2B5EF4-FFF2-40B4-BE49-F238E27FC236}">
                <a16:creationId xmlns:a16="http://schemas.microsoft.com/office/drawing/2014/main" id="{5A8E4AF7-E886-5B48-A712-8C0335BFBF9D}"/>
              </a:ext>
            </a:extLst>
          </p:cNvPr>
          <p:cNvSpPr/>
          <p:nvPr/>
        </p:nvSpPr>
        <p:spPr>
          <a:xfrm flipV="1">
            <a:off x="664190" y="2327203"/>
            <a:ext cx="85355" cy="93922"/>
          </a:xfrm>
          <a:prstGeom prst="triangle">
            <a:avLst>
              <a:gd name="adj" fmla="val 100000"/>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78" name="文本框 77">
            <a:extLst>
              <a:ext uri="{FF2B5EF4-FFF2-40B4-BE49-F238E27FC236}">
                <a16:creationId xmlns:a16="http://schemas.microsoft.com/office/drawing/2014/main" id="{EA52CA1E-E7EC-4C44-ABB4-6BE3D946D049}"/>
              </a:ext>
            </a:extLst>
          </p:cNvPr>
          <p:cNvSpPr txBox="1"/>
          <p:nvPr/>
        </p:nvSpPr>
        <p:spPr>
          <a:xfrm>
            <a:off x="678162" y="1992116"/>
            <a:ext cx="1081355" cy="338554"/>
          </a:xfrm>
          <a:prstGeom prst="rect">
            <a:avLst/>
          </a:prstGeom>
          <a:noFill/>
        </p:spPr>
        <p:txBody>
          <a:bodyPr wrap="square">
            <a:spAutoFit/>
          </a:bodyPr>
          <a:lstStyle/>
          <a:p>
            <a:r>
              <a:rPr lang="zh-CN" altLang="en-US" sz="1600" b="1" dirty="0">
                <a:solidFill>
                  <a:schemeClr val="bg1"/>
                </a:solidFill>
                <a:latin typeface="Microsoft YaHei" panose="020B0503020204020204" pitchFamily="34" charset="-122"/>
                <a:ea typeface="Microsoft YaHei" panose="020B0503020204020204" pitchFamily="34" charset="-122"/>
                <a:cs typeface="+mn-ea"/>
                <a:sym typeface="+mn-lt"/>
              </a:rPr>
              <a:t> 检验科</a:t>
            </a:r>
            <a:endParaRPr lang="zh-CN" altLang="en-US" sz="1600"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79" name="矩形: 圆角 26">
            <a:extLst>
              <a:ext uri="{FF2B5EF4-FFF2-40B4-BE49-F238E27FC236}">
                <a16:creationId xmlns:a16="http://schemas.microsoft.com/office/drawing/2014/main" id="{12245ADE-FD68-4742-A637-E3F308E97301}"/>
              </a:ext>
            </a:extLst>
          </p:cNvPr>
          <p:cNvSpPr/>
          <p:nvPr/>
        </p:nvSpPr>
        <p:spPr>
          <a:xfrm>
            <a:off x="671468" y="1302120"/>
            <a:ext cx="2543082" cy="479286"/>
          </a:xfrm>
          <a:prstGeom prst="roundRect">
            <a:avLst>
              <a:gd name="adj" fmla="val 50000"/>
            </a:avLst>
          </a:prstGeom>
          <a:solidFill>
            <a:srgbClr val="35C4AF"/>
          </a:solidFill>
          <a:ln w="76200">
            <a:solidFill>
              <a:srgbClr val="44546A">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pitchFamily="34" charset="-122"/>
              <a:ea typeface="Microsoft YaHei" panose="020B0503020204020204" pitchFamily="34" charset="-122"/>
              <a:cs typeface="+mn-ea"/>
              <a:sym typeface="+mn-lt"/>
            </a:endParaRPr>
          </a:p>
        </p:txBody>
      </p:sp>
      <p:sp>
        <p:nvSpPr>
          <p:cNvPr id="80" name="文本框 79">
            <a:extLst>
              <a:ext uri="{FF2B5EF4-FFF2-40B4-BE49-F238E27FC236}">
                <a16:creationId xmlns:a16="http://schemas.microsoft.com/office/drawing/2014/main" id="{507E0595-90BF-F64C-9A1C-DC069D76CD83}"/>
              </a:ext>
            </a:extLst>
          </p:cNvPr>
          <p:cNvSpPr txBox="1"/>
          <p:nvPr/>
        </p:nvSpPr>
        <p:spPr>
          <a:xfrm>
            <a:off x="1821108" y="1357097"/>
            <a:ext cx="943785" cy="369332"/>
          </a:xfrm>
          <a:prstGeom prst="rect">
            <a:avLst/>
          </a:prstGeom>
          <a:noFill/>
        </p:spPr>
        <p:txBody>
          <a:bodyPr wrap="square">
            <a:spAutoFit/>
          </a:bodyPr>
          <a:lstStyle/>
          <a:p>
            <a:pPr algn="ctr"/>
            <a:r>
              <a:rPr lang="zh-CN" altLang="en-US" b="1" dirty="0">
                <a:solidFill>
                  <a:schemeClr val="bg1"/>
                </a:solidFill>
                <a:latin typeface="Microsoft YaHei" panose="020B0503020204020204" pitchFamily="34" charset="-122"/>
                <a:ea typeface="Microsoft YaHei" panose="020B0503020204020204" pitchFamily="34" charset="-122"/>
                <a:cs typeface="+mn-ea"/>
                <a:sym typeface="+mn-lt"/>
              </a:rPr>
              <a:t> 检验科</a:t>
            </a:r>
            <a:endParaRPr lang="zh-CN" altLang="en-US"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81" name="椭圆 80">
            <a:extLst>
              <a:ext uri="{FF2B5EF4-FFF2-40B4-BE49-F238E27FC236}">
                <a16:creationId xmlns:a16="http://schemas.microsoft.com/office/drawing/2014/main" id="{59BD62B8-4F5D-CA47-BD12-EB1859618568}"/>
              </a:ext>
            </a:extLst>
          </p:cNvPr>
          <p:cNvSpPr/>
          <p:nvPr/>
        </p:nvSpPr>
        <p:spPr>
          <a:xfrm>
            <a:off x="865483" y="1218162"/>
            <a:ext cx="647203" cy="647203"/>
          </a:xfrm>
          <a:prstGeom prst="ellipse">
            <a:avLst/>
          </a:prstGeom>
          <a:solidFill>
            <a:srgbClr val="4F758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pic>
        <p:nvPicPr>
          <p:cNvPr id="82" name="图形 81">
            <a:extLst>
              <a:ext uri="{FF2B5EF4-FFF2-40B4-BE49-F238E27FC236}">
                <a16:creationId xmlns:a16="http://schemas.microsoft.com/office/drawing/2014/main" id="{0E9CA5A1-D043-5443-92C4-3828C28AEDA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531" y="1302198"/>
            <a:ext cx="473527" cy="473527"/>
          </a:xfrm>
          <a:prstGeom prst="rect">
            <a:avLst/>
          </a:prstGeom>
        </p:spPr>
      </p:pic>
      <p:sp>
        <p:nvSpPr>
          <p:cNvPr id="93" name="标题 92">
            <a:extLst>
              <a:ext uri="{FF2B5EF4-FFF2-40B4-BE49-F238E27FC236}">
                <a16:creationId xmlns:a16="http://schemas.microsoft.com/office/drawing/2014/main" id="{23FB2B45-113E-E34B-83FE-77563B00EFBE}"/>
              </a:ext>
            </a:extLst>
          </p:cNvPr>
          <p:cNvSpPr>
            <a:spLocks noGrp="1"/>
          </p:cNvSpPr>
          <p:nvPr>
            <p:ph type="title"/>
          </p:nvPr>
        </p:nvSpPr>
        <p:spPr>
          <a:xfrm>
            <a:off x="590590" y="411620"/>
            <a:ext cx="9935785" cy="430522"/>
          </a:xfrm>
        </p:spPr>
        <p:txBody>
          <a:bodyPr/>
          <a:lstStyle/>
          <a:p>
            <a:r>
              <a:rPr lang="zh-CN" altLang="en-US" dirty="0">
                <a:solidFill>
                  <a:srgbClr val="4F758B"/>
                </a:solidFill>
                <a:latin typeface="Microsoft YaHei" panose="020B0503020204020204" pitchFamily="34" charset="-122"/>
                <a:ea typeface="Microsoft YaHei" panose="020B0503020204020204" pitchFamily="34" charset="-122"/>
                <a:cs typeface="+mn-ea"/>
                <a:sym typeface="+mn-lt"/>
              </a:rPr>
              <a:t>确定关键科室、人员及其职责分工</a:t>
            </a:r>
            <a:endParaRPr lang="zh-CN" altLang="en-US" dirty="0">
              <a:solidFill>
                <a:srgbClr val="4F758B"/>
              </a:solidFill>
            </a:endParaRPr>
          </a:p>
        </p:txBody>
      </p:sp>
      <p:sp>
        <p:nvSpPr>
          <p:cNvPr id="84" name="等腰三角形 57">
            <a:extLst>
              <a:ext uri="{FF2B5EF4-FFF2-40B4-BE49-F238E27FC236}">
                <a16:creationId xmlns:a16="http://schemas.microsoft.com/office/drawing/2014/main" id="{0533E804-A380-234C-8F7D-43129C08E56C}"/>
              </a:ext>
            </a:extLst>
          </p:cNvPr>
          <p:cNvSpPr/>
          <p:nvPr/>
        </p:nvSpPr>
        <p:spPr>
          <a:xfrm flipV="1">
            <a:off x="8982709" y="2327203"/>
            <a:ext cx="85355" cy="93922"/>
          </a:xfrm>
          <a:prstGeom prst="triangle">
            <a:avLst>
              <a:gd name="adj" fmla="val 100000"/>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85" name="TextBox 84"/>
          <p:cNvSpPr txBox="1"/>
          <p:nvPr/>
        </p:nvSpPr>
        <p:spPr>
          <a:xfrm>
            <a:off x="589783" y="6280856"/>
            <a:ext cx="11467897" cy="400110"/>
          </a:xfrm>
          <a:prstGeom prst="rect">
            <a:avLst/>
          </a:prstGeom>
          <a:noFill/>
        </p:spPr>
        <p:txBody>
          <a:bodyPr vert="horz" wrap="square" lIns="91440" tIns="45720" rIns="91440" bIns="45720" rtlCol="0" anchor="ctr">
            <a:spAutoFit/>
          </a:bodyPr>
          <a:lstStyle>
            <a:defPPr>
              <a:defRPr lang="zh-CN"/>
            </a:defPPr>
            <a:lvl1pPr>
              <a:defRPr sz="1000">
                <a:latin typeface="微软雅黑" pitchFamily="34" charset="-122"/>
                <a:ea typeface="微软雅黑" pitchFamily="34" charset="-122"/>
              </a:defRPr>
            </a:lvl1pPr>
          </a:lstStyle>
          <a:p>
            <a:r>
              <a:rPr lang="zh-CN" altLang="en-US" dirty="0"/>
              <a:t>中联肝健康促进中心，中华医学会肝病学分会，中华医学会检验医学分会，中国医院协会医院感染管理专业委员会。中国丙型病毒性肝炎院内筛查管理流程（试行）</a:t>
            </a:r>
            <a:r>
              <a:rPr lang="en-US" altLang="zh-CN" dirty="0"/>
              <a:t>.Chin J Hepatol, April 2021, Vol.29, No.4 319-325</a:t>
            </a:r>
            <a:endParaRPr lang="zh-CN" altLang="zh-CN" dirty="0"/>
          </a:p>
        </p:txBody>
      </p:sp>
    </p:spTree>
    <p:extLst>
      <p:ext uri="{BB962C8B-B14F-4D97-AF65-F5344CB8AC3E}">
        <p14:creationId xmlns:p14="http://schemas.microsoft.com/office/powerpoint/2010/main" val="290601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8FE913-D72C-6148-A7D8-9E088C3D0599}"/>
              </a:ext>
            </a:extLst>
          </p:cNvPr>
          <p:cNvSpPr>
            <a:spLocks noGrp="1"/>
          </p:cNvSpPr>
          <p:nvPr>
            <p:ph type="title"/>
          </p:nvPr>
        </p:nvSpPr>
        <p:spPr>
          <a:xfrm>
            <a:off x="587814" y="403871"/>
            <a:ext cx="9935785" cy="430522"/>
          </a:xfrm>
        </p:spPr>
        <p:txBody>
          <a:bodyPr/>
          <a:lstStyle/>
          <a:p>
            <a:r>
              <a:rPr lang="zh-CN" altLang="en-US" dirty="0">
                <a:solidFill>
                  <a:srgbClr val="4F758B"/>
                </a:solidFill>
                <a:cs typeface="+mn-ea"/>
                <a:sym typeface="+mn-lt"/>
              </a:rPr>
              <a:t>设置专人督导检查制度</a:t>
            </a:r>
            <a:endParaRPr kumimoji="1" lang="zh-CN" altLang="en-US" dirty="0">
              <a:solidFill>
                <a:srgbClr val="4F758B"/>
              </a:solidFill>
            </a:endParaRPr>
          </a:p>
        </p:txBody>
      </p:sp>
      <p:sp>
        <p:nvSpPr>
          <p:cNvPr id="61" name="梯形 60">
            <a:extLst>
              <a:ext uri="{FF2B5EF4-FFF2-40B4-BE49-F238E27FC236}">
                <a16:creationId xmlns:a16="http://schemas.microsoft.com/office/drawing/2014/main" id="{F13AC869-E0ED-8F44-9AC5-53F003B73252}"/>
              </a:ext>
            </a:extLst>
          </p:cNvPr>
          <p:cNvSpPr/>
          <p:nvPr/>
        </p:nvSpPr>
        <p:spPr>
          <a:xfrm>
            <a:off x="742950" y="4396053"/>
            <a:ext cx="10706100" cy="1219027"/>
          </a:xfrm>
          <a:prstGeom prst="trapezoid">
            <a:avLst>
              <a:gd name="adj" fmla="val 86851"/>
            </a:avLst>
          </a:prstGeom>
          <a:gradFill>
            <a:gsLst>
              <a:gs pos="100000">
                <a:srgbClr val="30BCAD">
                  <a:alpha val="69804"/>
                </a:srgbClr>
              </a:gs>
              <a:gs pos="100000">
                <a:srgbClr val="32BFAE"/>
              </a:gs>
              <a:gs pos="100000">
                <a:srgbClr val="30BCAD"/>
              </a:gs>
              <a:gs pos="100000">
                <a:srgbClr val="35C4AF"/>
              </a:gs>
              <a:gs pos="0">
                <a:srgbClr val="077296">
                  <a:alpha val="0"/>
                </a:srgb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2" name="圆角矩形 31">
            <a:extLst>
              <a:ext uri="{FF2B5EF4-FFF2-40B4-BE49-F238E27FC236}">
                <a16:creationId xmlns:a16="http://schemas.microsoft.com/office/drawing/2014/main" id="{0A7DCFAB-63D9-7E45-A989-5752E514BAC5}"/>
              </a:ext>
            </a:extLst>
          </p:cNvPr>
          <p:cNvSpPr/>
          <p:nvPr/>
        </p:nvSpPr>
        <p:spPr>
          <a:xfrm>
            <a:off x="7541906" y="2588375"/>
            <a:ext cx="3969463" cy="2017141"/>
          </a:xfrm>
          <a:prstGeom prst="roundRect">
            <a:avLst>
              <a:gd name="adj" fmla="val 5948"/>
            </a:avLst>
          </a:prstGeom>
          <a:solidFill>
            <a:sysClr val="window" lastClr="FFFFFF"/>
          </a:solidFill>
          <a:ln w="12700" cap="flat" cmpd="sng" algn="ctr">
            <a:solidFill>
              <a:srgbClr val="07729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3" name="文本框 62">
            <a:extLst>
              <a:ext uri="{FF2B5EF4-FFF2-40B4-BE49-F238E27FC236}">
                <a16:creationId xmlns:a16="http://schemas.microsoft.com/office/drawing/2014/main" id="{67453604-7972-5749-8601-E24998A54695}"/>
              </a:ext>
            </a:extLst>
          </p:cNvPr>
          <p:cNvSpPr txBox="1"/>
          <p:nvPr/>
        </p:nvSpPr>
        <p:spPr>
          <a:xfrm>
            <a:off x="1869950" y="4754346"/>
            <a:ext cx="8452101" cy="683264"/>
          </a:xfrm>
          <a:prstGeom prst="rect">
            <a:avLst/>
          </a:prstGeom>
          <a:noFill/>
        </p:spPr>
        <p:txBody>
          <a:bodyPr wrap="square" rtlCol="0">
            <a:spAutoFit/>
          </a:bodyPr>
          <a:lstStyle/>
          <a:p>
            <a:pPr algn="ctr">
              <a:lnSpc>
                <a:spcPct val="120000"/>
              </a:lnSpc>
            </a:pPr>
            <a:r>
              <a:rPr lang="zh-CN" altLang="en-US" sz="1600" b="1" dirty="0">
                <a:solidFill>
                  <a:srgbClr val="4F758B"/>
                </a:solidFill>
                <a:latin typeface="Microsoft YaHei" panose="020B0503020204020204" pitchFamily="34" charset="-122"/>
                <a:ea typeface="Microsoft YaHei" panose="020B0503020204020204" pitchFamily="34" charset="-122"/>
                <a:cs typeface="+mn-ea"/>
                <a:sym typeface="+mn-lt"/>
              </a:rPr>
              <a:t>工作组根据各相关部门上报的当季数据，研究并确定下一季度各部门的工作计划及目标，</a:t>
            </a:r>
            <a:endParaRPr lang="en-US" altLang="zh-CN" sz="1600" b="1" dirty="0">
              <a:solidFill>
                <a:srgbClr val="4F758B"/>
              </a:solidFill>
              <a:latin typeface="Microsoft YaHei" panose="020B0503020204020204" pitchFamily="34" charset="-122"/>
              <a:ea typeface="Microsoft YaHei" panose="020B0503020204020204" pitchFamily="34" charset="-122"/>
              <a:cs typeface="+mn-ea"/>
              <a:sym typeface="+mn-lt"/>
            </a:endParaRPr>
          </a:p>
          <a:p>
            <a:pPr algn="ctr">
              <a:lnSpc>
                <a:spcPct val="120000"/>
              </a:lnSpc>
            </a:pPr>
            <a:r>
              <a:rPr lang="zh-CN" altLang="en-US" sz="1600" b="1" dirty="0">
                <a:solidFill>
                  <a:srgbClr val="4F758B"/>
                </a:solidFill>
                <a:latin typeface="Microsoft YaHei" panose="020B0503020204020204" pitchFamily="34" charset="-122"/>
                <a:ea typeface="Microsoft YaHei" panose="020B0503020204020204" pitchFamily="34" charset="-122"/>
                <a:cs typeface="+mn-ea"/>
                <a:sym typeface="+mn-lt"/>
              </a:rPr>
              <a:t>并对计划的实施进行考核和评价</a:t>
            </a:r>
            <a:endParaRPr lang="en-US" altLang="zh-CN" sz="1600" b="1" dirty="0">
              <a:solidFill>
                <a:srgbClr val="4F758B"/>
              </a:solidFill>
              <a:latin typeface="Microsoft YaHei" panose="020B0503020204020204" pitchFamily="34" charset="-122"/>
              <a:ea typeface="Microsoft YaHei" panose="020B0503020204020204" pitchFamily="34" charset="-122"/>
              <a:cs typeface="+mn-ea"/>
              <a:sym typeface="+mn-lt"/>
            </a:endParaRPr>
          </a:p>
        </p:txBody>
      </p:sp>
      <p:sp>
        <p:nvSpPr>
          <p:cNvPr id="64" name="圆角矩形 5">
            <a:extLst>
              <a:ext uri="{FF2B5EF4-FFF2-40B4-BE49-F238E27FC236}">
                <a16:creationId xmlns:a16="http://schemas.microsoft.com/office/drawing/2014/main" id="{48A74895-8A07-D844-8954-F8B5818473EA}"/>
              </a:ext>
            </a:extLst>
          </p:cNvPr>
          <p:cNvSpPr/>
          <p:nvPr/>
        </p:nvSpPr>
        <p:spPr>
          <a:xfrm>
            <a:off x="3666878" y="1342229"/>
            <a:ext cx="4858244" cy="785233"/>
          </a:xfrm>
          <a:prstGeom prst="roundRect">
            <a:avLst>
              <a:gd name="adj" fmla="val 50000"/>
            </a:avLst>
          </a:prstGeom>
          <a:solidFill>
            <a:srgbClr val="35C4AF"/>
          </a:solidFill>
          <a:ln w="76200">
            <a:solidFill>
              <a:srgbClr val="44546A">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lt1"/>
                </a:solidFill>
                <a:latin typeface="Microsoft YaHei" panose="020B0503020204020204" pitchFamily="34" charset="-122"/>
                <a:ea typeface="Microsoft YaHei" panose="020B0503020204020204" pitchFamily="34" charset="-122"/>
                <a:cs typeface="+mn-ea"/>
                <a:sym typeface="+mn-lt"/>
              </a:rPr>
              <a:t>专人督导制度</a:t>
            </a:r>
            <a:endParaRPr lang="en-US" altLang="zh-CN" dirty="0">
              <a:solidFill>
                <a:schemeClr val="lt1"/>
              </a:solidFill>
              <a:latin typeface="Microsoft YaHei" panose="020B0503020204020204" pitchFamily="34" charset="-122"/>
              <a:ea typeface="Microsoft YaHei" panose="020B0503020204020204" pitchFamily="34" charset="-122"/>
              <a:cs typeface="+mn-ea"/>
              <a:sym typeface="+mn-lt"/>
            </a:endParaRPr>
          </a:p>
          <a:p>
            <a:pPr algn="ctr"/>
            <a:r>
              <a:rPr lang="zh-CN" altLang="en-US" dirty="0">
                <a:solidFill>
                  <a:schemeClr val="lt1"/>
                </a:solidFill>
                <a:latin typeface="Microsoft YaHei" panose="020B0503020204020204" pitchFamily="34" charset="-122"/>
                <a:ea typeface="Microsoft YaHei" panose="020B0503020204020204" pitchFamily="34" charset="-122"/>
                <a:cs typeface="+mn-ea"/>
                <a:sym typeface="+mn-lt"/>
              </a:rPr>
              <a:t>（建议每季度到临床相关科室进行现场抽查）</a:t>
            </a:r>
          </a:p>
        </p:txBody>
      </p:sp>
      <p:sp>
        <p:nvSpPr>
          <p:cNvPr id="65" name="圆角矩形 6">
            <a:extLst>
              <a:ext uri="{FF2B5EF4-FFF2-40B4-BE49-F238E27FC236}">
                <a16:creationId xmlns:a16="http://schemas.microsoft.com/office/drawing/2014/main" id="{3133E84A-83D6-1D45-AB92-C2617A686EBD}"/>
              </a:ext>
            </a:extLst>
          </p:cNvPr>
          <p:cNvSpPr/>
          <p:nvPr/>
        </p:nvSpPr>
        <p:spPr>
          <a:xfrm>
            <a:off x="7923628" y="2405135"/>
            <a:ext cx="3206018" cy="382404"/>
          </a:xfrm>
          <a:prstGeom prst="roundRect">
            <a:avLst>
              <a:gd name="adj" fmla="val 50000"/>
            </a:avLst>
          </a:prstGeom>
          <a:solidFill>
            <a:srgbClr val="4F758B"/>
          </a:solidFill>
          <a:ln w="76200" cap="flat" cmpd="sng" algn="ctr">
            <a:noFill/>
            <a:prstDash val="solid"/>
            <a:miter lim="800000"/>
          </a:ln>
          <a:effectLst/>
        </p:spPr>
        <p:txBody>
          <a:bodyPr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专科专人管理</a:t>
            </a:r>
          </a:p>
        </p:txBody>
      </p:sp>
      <p:sp>
        <p:nvSpPr>
          <p:cNvPr id="66" name="圆角矩形 65">
            <a:extLst>
              <a:ext uri="{FF2B5EF4-FFF2-40B4-BE49-F238E27FC236}">
                <a16:creationId xmlns:a16="http://schemas.microsoft.com/office/drawing/2014/main" id="{CDD3FBDA-DF8A-DF4E-880F-8B3B59305D60}"/>
              </a:ext>
            </a:extLst>
          </p:cNvPr>
          <p:cNvSpPr/>
          <p:nvPr/>
        </p:nvSpPr>
        <p:spPr>
          <a:xfrm>
            <a:off x="680632" y="2405135"/>
            <a:ext cx="1616444" cy="1805223"/>
          </a:xfrm>
          <a:prstGeom prst="roundRect">
            <a:avLst>
              <a:gd name="adj" fmla="val 0"/>
            </a:avLst>
          </a:prstGeom>
          <a:gradFill>
            <a:gsLst>
              <a:gs pos="0">
                <a:srgbClr val="077296">
                  <a:alpha val="0"/>
                </a:srgbClr>
              </a:gs>
              <a:gs pos="100000">
                <a:srgbClr val="077296">
                  <a:alpha val="10000"/>
                </a:srgbClr>
              </a:gs>
            </a:gsLst>
            <a:lin ang="5400000" scaled="0"/>
          </a:gradFill>
          <a:ln w="12700" cap="flat" cmpd="sng" algn="ctr">
            <a:noFill/>
            <a:prstDash val="solid"/>
            <a:miter lim="800000"/>
          </a:ln>
          <a:effectLst/>
        </p:spPr>
        <p:txBody>
          <a:bodyPr lIns="108000" tIns="180000" rIns="108000" bIns="108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依据丙肝危险因素抽查高危人群抗</a:t>
            </a:r>
            <a:r>
              <a:rPr kumimoji="0" lang="en-US" altLang="zh-CN"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-HCV</a:t>
            </a:r>
            <a:r>
              <a:rPr kumimoji="0" lang="zh-CN" altLang="en-US"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检测率</a:t>
            </a:r>
            <a:endParaRPr kumimoji="0" lang="en-US" altLang="zh-CN"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7" name="圆角矩形 19">
            <a:extLst>
              <a:ext uri="{FF2B5EF4-FFF2-40B4-BE49-F238E27FC236}">
                <a16:creationId xmlns:a16="http://schemas.microsoft.com/office/drawing/2014/main" id="{58088924-661F-BB4F-92E2-996A71848C05}"/>
              </a:ext>
            </a:extLst>
          </p:cNvPr>
          <p:cNvSpPr/>
          <p:nvPr/>
        </p:nvSpPr>
        <p:spPr>
          <a:xfrm>
            <a:off x="680631" y="3728057"/>
            <a:ext cx="1616444" cy="877459"/>
          </a:xfrm>
          <a:prstGeom prst="roundRect">
            <a:avLst>
              <a:gd name="adj" fmla="val 10393"/>
            </a:avLst>
          </a:prstGeom>
          <a:solidFill>
            <a:srgbClr val="4F758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高危人群</a:t>
            </a:r>
            <a:r>
              <a:rPr kumimoji="0" lang="en-US" altLang="zh-CN"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HCV</a:t>
            </a:r>
            <a:r>
              <a:rPr kumimoji="0" lang="zh-CN" altLang="en-US"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筛查率应＞</a:t>
            </a:r>
            <a:r>
              <a:rPr kumimoji="0" lang="en-US" altLang="zh-CN"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80%</a:t>
            </a:r>
            <a:endParaRPr kumimoji="0" lang="zh-CN" altLang="en-US"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8" name="圆角矩形 9">
            <a:extLst>
              <a:ext uri="{FF2B5EF4-FFF2-40B4-BE49-F238E27FC236}">
                <a16:creationId xmlns:a16="http://schemas.microsoft.com/office/drawing/2014/main" id="{075F24FE-ABDF-6C4A-805B-2077A37BB226}"/>
              </a:ext>
            </a:extLst>
          </p:cNvPr>
          <p:cNvSpPr/>
          <p:nvPr/>
        </p:nvSpPr>
        <p:spPr>
          <a:xfrm>
            <a:off x="2395951" y="2405135"/>
            <a:ext cx="1616444" cy="1805223"/>
          </a:xfrm>
          <a:prstGeom prst="roundRect">
            <a:avLst>
              <a:gd name="adj" fmla="val 0"/>
            </a:avLst>
          </a:prstGeom>
          <a:gradFill>
            <a:gsLst>
              <a:gs pos="0">
                <a:srgbClr val="077296">
                  <a:alpha val="0"/>
                </a:srgbClr>
              </a:gs>
              <a:gs pos="100000">
                <a:srgbClr val="077296">
                  <a:alpha val="10000"/>
                </a:srgbClr>
              </a:gs>
            </a:gsLst>
            <a:lin ang="5400000" scaled="0"/>
          </a:gradFill>
          <a:ln w="12700" cap="flat" cmpd="sng" algn="ctr">
            <a:noFill/>
            <a:prstDash val="solid"/>
            <a:miter lim="800000"/>
          </a:ln>
          <a:effectLst/>
        </p:spPr>
        <p:txBody>
          <a:bodyPr lIns="108000" tIns="180000" rIns="108000" bIns="108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抗</a:t>
            </a:r>
            <a:r>
              <a:rPr kumimoji="0" lang="en-US" altLang="zh-CN"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-HCV</a:t>
            </a:r>
            <a:r>
              <a:rPr kumimoji="0" lang="zh-CN" altLang="en-US"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阳性患者</a:t>
            </a:r>
            <a:r>
              <a:rPr kumimoji="0" lang="en-US" altLang="zh-CN"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HCV RNA</a:t>
            </a:r>
            <a:r>
              <a:rPr kumimoji="0" lang="zh-CN" altLang="en-US"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漏检率</a:t>
            </a:r>
            <a:endParaRPr kumimoji="0" lang="en-US" altLang="zh-CN"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9" name="圆角矩形 19">
            <a:extLst>
              <a:ext uri="{FF2B5EF4-FFF2-40B4-BE49-F238E27FC236}">
                <a16:creationId xmlns:a16="http://schemas.microsoft.com/office/drawing/2014/main" id="{61F7A766-7EC0-0E48-8056-76364DECDDB5}"/>
              </a:ext>
            </a:extLst>
          </p:cNvPr>
          <p:cNvSpPr/>
          <p:nvPr/>
        </p:nvSpPr>
        <p:spPr>
          <a:xfrm>
            <a:off x="2395950" y="3728057"/>
            <a:ext cx="1616444" cy="877459"/>
          </a:xfrm>
          <a:prstGeom prst="roundRect">
            <a:avLst>
              <a:gd name="adj" fmla="val 10917"/>
            </a:avLst>
          </a:prstGeom>
          <a:solidFill>
            <a:srgbClr val="4F758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HCV</a:t>
            </a:r>
            <a:r>
              <a:rPr kumimoji="0" lang="zh-CN" altLang="en-US"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抗体阳性患者</a:t>
            </a:r>
            <a:r>
              <a:rPr kumimoji="0" lang="en-US" altLang="zh-CN"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,HCV RNA</a:t>
            </a:r>
            <a:r>
              <a:rPr kumimoji="0" lang="zh-CN" altLang="en-US"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漏检率应＜</a:t>
            </a:r>
            <a:r>
              <a:rPr kumimoji="0" lang="en-US" altLang="zh-CN"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10%</a:t>
            </a:r>
            <a:endParaRPr kumimoji="0" lang="zh-CN" altLang="en-US"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0" name="圆角矩形 9">
            <a:extLst>
              <a:ext uri="{FF2B5EF4-FFF2-40B4-BE49-F238E27FC236}">
                <a16:creationId xmlns:a16="http://schemas.microsoft.com/office/drawing/2014/main" id="{83CAB0AD-F920-D948-B32F-9A74135C8953}"/>
              </a:ext>
            </a:extLst>
          </p:cNvPr>
          <p:cNvSpPr/>
          <p:nvPr/>
        </p:nvSpPr>
        <p:spPr>
          <a:xfrm>
            <a:off x="4111271" y="2405135"/>
            <a:ext cx="1616444" cy="1805223"/>
          </a:xfrm>
          <a:prstGeom prst="roundRect">
            <a:avLst>
              <a:gd name="adj" fmla="val 0"/>
            </a:avLst>
          </a:prstGeom>
          <a:gradFill>
            <a:gsLst>
              <a:gs pos="0">
                <a:srgbClr val="077296">
                  <a:alpha val="0"/>
                </a:srgbClr>
              </a:gs>
              <a:gs pos="100000">
                <a:srgbClr val="077296">
                  <a:alpha val="10000"/>
                </a:srgbClr>
              </a:gs>
            </a:gsLst>
            <a:lin ang="5400000" scaled="0"/>
          </a:gradFill>
          <a:ln w="12700" cap="flat" cmpd="sng" algn="ctr">
            <a:noFill/>
            <a:prstDash val="solid"/>
            <a:miter lim="800000"/>
          </a:ln>
          <a:effectLst/>
        </p:spPr>
        <p:txBody>
          <a:bodyPr lIns="108000" tIns="180000" rIns="108000" bIns="108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核查各临床科室丙型肝炎患者失访率和失访原因</a:t>
            </a:r>
            <a:endParaRPr kumimoji="0" lang="en-US" altLang="zh-CN"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1" name="圆角矩形 19">
            <a:extLst>
              <a:ext uri="{FF2B5EF4-FFF2-40B4-BE49-F238E27FC236}">
                <a16:creationId xmlns:a16="http://schemas.microsoft.com/office/drawing/2014/main" id="{45D111D7-10CE-574E-BCAC-B6F30B02531B}"/>
              </a:ext>
            </a:extLst>
          </p:cNvPr>
          <p:cNvSpPr/>
          <p:nvPr/>
        </p:nvSpPr>
        <p:spPr>
          <a:xfrm>
            <a:off x="4111270" y="3728057"/>
            <a:ext cx="1616444" cy="877459"/>
          </a:xfrm>
          <a:prstGeom prst="roundRect">
            <a:avLst>
              <a:gd name="adj" fmla="val 12397"/>
            </a:avLst>
          </a:prstGeom>
          <a:solidFill>
            <a:srgbClr val="4F758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失访率应＜</a:t>
            </a:r>
            <a:r>
              <a:rPr kumimoji="0" lang="en-US" altLang="zh-CN"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10%</a:t>
            </a:r>
            <a:endParaRPr kumimoji="0" lang="zh-CN" altLang="en-US"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2" name="圆角矩形 9">
            <a:extLst>
              <a:ext uri="{FF2B5EF4-FFF2-40B4-BE49-F238E27FC236}">
                <a16:creationId xmlns:a16="http://schemas.microsoft.com/office/drawing/2014/main" id="{D4622B11-7F0E-BB4D-AA69-1584AD9ED389}"/>
              </a:ext>
            </a:extLst>
          </p:cNvPr>
          <p:cNvSpPr/>
          <p:nvPr/>
        </p:nvSpPr>
        <p:spPr>
          <a:xfrm>
            <a:off x="5826589" y="2405135"/>
            <a:ext cx="1616444" cy="1805223"/>
          </a:xfrm>
          <a:prstGeom prst="roundRect">
            <a:avLst>
              <a:gd name="adj" fmla="val 0"/>
            </a:avLst>
          </a:prstGeom>
          <a:gradFill>
            <a:gsLst>
              <a:gs pos="0">
                <a:srgbClr val="077296">
                  <a:alpha val="0"/>
                </a:srgbClr>
              </a:gs>
              <a:gs pos="100000">
                <a:srgbClr val="077296">
                  <a:alpha val="10000"/>
                </a:srgbClr>
              </a:gs>
            </a:gsLst>
            <a:lin ang="5400000" scaled="0"/>
          </a:gradFill>
          <a:ln w="12700" cap="flat" cmpd="sng" algn="ctr">
            <a:noFill/>
            <a:prstDash val="solid"/>
            <a:miter lim="800000"/>
          </a:ln>
          <a:effectLst/>
        </p:spPr>
        <p:txBody>
          <a:bodyPr lIns="108000" tIns="180000" rIns="108000" bIns="108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抽查临床科室</a:t>
            </a:r>
            <a:r>
              <a:rPr kumimoji="0" lang="en-US" altLang="zh-CN"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HCV</a:t>
            </a:r>
            <a:r>
              <a:rPr kumimoji="0" lang="zh-CN" altLang="en-US"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患者的传染病报卡工作</a:t>
            </a:r>
            <a:endParaRPr kumimoji="0" lang="en-US" altLang="zh-CN" sz="14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3" name="圆角矩形 19">
            <a:extLst>
              <a:ext uri="{FF2B5EF4-FFF2-40B4-BE49-F238E27FC236}">
                <a16:creationId xmlns:a16="http://schemas.microsoft.com/office/drawing/2014/main" id="{29D442F6-263C-9A42-88EE-436DACA2BA1D}"/>
              </a:ext>
            </a:extLst>
          </p:cNvPr>
          <p:cNvSpPr/>
          <p:nvPr/>
        </p:nvSpPr>
        <p:spPr>
          <a:xfrm>
            <a:off x="5826589" y="3728057"/>
            <a:ext cx="1616443" cy="877459"/>
          </a:xfrm>
          <a:prstGeom prst="roundRect">
            <a:avLst>
              <a:gd name="adj" fmla="val 13610"/>
            </a:avLst>
          </a:prstGeom>
          <a:solidFill>
            <a:srgbClr val="4F758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防止漏报、错报</a:t>
            </a:r>
          </a:p>
        </p:txBody>
      </p:sp>
      <p:sp>
        <p:nvSpPr>
          <p:cNvPr id="74" name="圆角矩形 13">
            <a:extLst>
              <a:ext uri="{FF2B5EF4-FFF2-40B4-BE49-F238E27FC236}">
                <a16:creationId xmlns:a16="http://schemas.microsoft.com/office/drawing/2014/main" id="{02B33C9C-617B-A24A-930C-4422DD24245D}"/>
              </a:ext>
            </a:extLst>
          </p:cNvPr>
          <p:cNvSpPr/>
          <p:nvPr/>
        </p:nvSpPr>
        <p:spPr>
          <a:xfrm>
            <a:off x="7658455" y="2890649"/>
            <a:ext cx="1188374" cy="1605901"/>
          </a:xfrm>
          <a:prstGeom prst="roundRect">
            <a:avLst>
              <a:gd name="adj" fmla="val 7288"/>
            </a:avLst>
          </a:prstGeom>
          <a:solidFill>
            <a:srgbClr val="E5EB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定期追踪、记录整理患者信息，定期追踪异常患者</a:t>
            </a:r>
          </a:p>
        </p:txBody>
      </p:sp>
      <p:sp>
        <p:nvSpPr>
          <p:cNvPr id="75" name="圆角矩形 13">
            <a:extLst>
              <a:ext uri="{FF2B5EF4-FFF2-40B4-BE49-F238E27FC236}">
                <a16:creationId xmlns:a16="http://schemas.microsoft.com/office/drawing/2014/main" id="{977DAD10-21AE-B54F-B93F-7661A4E92AB8}"/>
              </a:ext>
            </a:extLst>
          </p:cNvPr>
          <p:cNvSpPr/>
          <p:nvPr/>
        </p:nvSpPr>
        <p:spPr>
          <a:xfrm>
            <a:off x="8932450" y="2890649"/>
            <a:ext cx="1188374" cy="1605901"/>
          </a:xfrm>
          <a:prstGeom prst="roundRect">
            <a:avLst>
              <a:gd name="adj" fmla="val 7288"/>
            </a:avLst>
          </a:prstGeom>
          <a:solidFill>
            <a:srgbClr val="E5EB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定期举办患者健康教育活动</a:t>
            </a:r>
          </a:p>
        </p:txBody>
      </p:sp>
      <p:sp>
        <p:nvSpPr>
          <p:cNvPr id="76" name="圆角矩形 13">
            <a:extLst>
              <a:ext uri="{FF2B5EF4-FFF2-40B4-BE49-F238E27FC236}">
                <a16:creationId xmlns:a16="http://schemas.microsoft.com/office/drawing/2014/main" id="{5D67BB68-2856-9F4E-97D4-BC47361F1606}"/>
              </a:ext>
            </a:extLst>
          </p:cNvPr>
          <p:cNvSpPr/>
          <p:nvPr/>
        </p:nvSpPr>
        <p:spPr>
          <a:xfrm>
            <a:off x="10206446" y="2890649"/>
            <a:ext cx="1188374" cy="1605901"/>
          </a:xfrm>
          <a:prstGeom prst="roundRect">
            <a:avLst>
              <a:gd name="adj" fmla="val 7288"/>
            </a:avLst>
          </a:prstGeom>
          <a:solidFill>
            <a:srgbClr val="E5EB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制作并发放患者教育手册、展览展示用品</a:t>
            </a:r>
          </a:p>
        </p:txBody>
      </p:sp>
      <p:grpSp>
        <p:nvGrpSpPr>
          <p:cNvPr id="77" name="组合 76">
            <a:extLst>
              <a:ext uri="{FF2B5EF4-FFF2-40B4-BE49-F238E27FC236}">
                <a16:creationId xmlns:a16="http://schemas.microsoft.com/office/drawing/2014/main" id="{075AB6E5-F513-7947-A2B9-7FA35923A80F}"/>
              </a:ext>
            </a:extLst>
          </p:cNvPr>
          <p:cNvGrpSpPr/>
          <p:nvPr/>
        </p:nvGrpSpPr>
        <p:grpSpPr>
          <a:xfrm>
            <a:off x="1326976" y="3579019"/>
            <a:ext cx="323754" cy="149038"/>
            <a:chOff x="1326976" y="3724319"/>
            <a:chExt cx="323754" cy="149038"/>
          </a:xfrm>
        </p:grpSpPr>
        <p:sp>
          <p:nvSpPr>
            <p:cNvPr id="78" name="等腰三角形 42">
              <a:extLst>
                <a:ext uri="{FF2B5EF4-FFF2-40B4-BE49-F238E27FC236}">
                  <a16:creationId xmlns:a16="http://schemas.microsoft.com/office/drawing/2014/main" id="{A270C3E1-E9A9-4441-AE0C-278B3BBEDADE}"/>
                </a:ext>
              </a:extLst>
            </p:cNvPr>
            <p:cNvSpPr/>
            <p:nvPr/>
          </p:nvSpPr>
          <p:spPr>
            <a:xfrm>
              <a:off x="1326976" y="3724319"/>
              <a:ext cx="323754" cy="149038"/>
            </a:xfrm>
            <a:prstGeom prst="triangle">
              <a:avLst/>
            </a:prstGeom>
            <a:solidFill>
              <a:srgbClr val="077296"/>
            </a:solidFill>
            <a:ln w="12700" cap="flat" cmpd="sng" algn="ctr">
              <a:solidFill>
                <a:srgbClr val="4F758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79" name="等腰三角形 43">
              <a:extLst>
                <a:ext uri="{FF2B5EF4-FFF2-40B4-BE49-F238E27FC236}">
                  <a16:creationId xmlns:a16="http://schemas.microsoft.com/office/drawing/2014/main" id="{8D443582-D9FD-FF4D-BBC3-53D7BE7708B2}"/>
                </a:ext>
              </a:extLst>
            </p:cNvPr>
            <p:cNvSpPr/>
            <p:nvPr/>
          </p:nvSpPr>
          <p:spPr>
            <a:xfrm>
              <a:off x="1378435" y="3771697"/>
              <a:ext cx="220836" cy="101660"/>
            </a:xfrm>
            <a:prstGeom prst="triangle">
              <a:avLst/>
            </a:prstGeom>
            <a:gradFill>
              <a:gsLst>
                <a:gs pos="100000">
                  <a:sysClr val="window" lastClr="FFFFFF">
                    <a:alpha val="0"/>
                  </a:sysClr>
                </a:gs>
                <a:gs pos="0">
                  <a:sysClr val="window" lastClr="FFFFFF"/>
                </a:gs>
              </a:gsLst>
              <a:lin ang="5400000" scaled="0"/>
            </a:gradFill>
            <a:ln w="12700" cap="flat" cmpd="sng" algn="ctr">
              <a:solidFill>
                <a:srgbClr val="4F758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grpSp>
      <p:grpSp>
        <p:nvGrpSpPr>
          <p:cNvPr id="80" name="组合 79">
            <a:extLst>
              <a:ext uri="{FF2B5EF4-FFF2-40B4-BE49-F238E27FC236}">
                <a16:creationId xmlns:a16="http://schemas.microsoft.com/office/drawing/2014/main" id="{C7DD96BE-6DAA-C844-85B5-762EE3F9E258}"/>
              </a:ext>
            </a:extLst>
          </p:cNvPr>
          <p:cNvGrpSpPr/>
          <p:nvPr/>
        </p:nvGrpSpPr>
        <p:grpSpPr>
          <a:xfrm>
            <a:off x="3042295" y="3579019"/>
            <a:ext cx="323754" cy="149038"/>
            <a:chOff x="1326976" y="3724319"/>
            <a:chExt cx="323754" cy="149038"/>
          </a:xfrm>
        </p:grpSpPr>
        <p:sp>
          <p:nvSpPr>
            <p:cNvPr id="81" name="等腰三角形 46">
              <a:extLst>
                <a:ext uri="{FF2B5EF4-FFF2-40B4-BE49-F238E27FC236}">
                  <a16:creationId xmlns:a16="http://schemas.microsoft.com/office/drawing/2014/main" id="{9EA64F3F-ED7A-7E41-8DE8-D5AD48CABE3D}"/>
                </a:ext>
              </a:extLst>
            </p:cNvPr>
            <p:cNvSpPr/>
            <p:nvPr/>
          </p:nvSpPr>
          <p:spPr>
            <a:xfrm>
              <a:off x="1326976" y="3724319"/>
              <a:ext cx="323754" cy="149038"/>
            </a:xfrm>
            <a:prstGeom prst="triangle">
              <a:avLst/>
            </a:prstGeom>
            <a:solidFill>
              <a:srgbClr val="077296"/>
            </a:solidFill>
            <a:ln w="12700" cap="flat" cmpd="sng" algn="ctr">
              <a:solidFill>
                <a:srgbClr val="4F758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82" name="等腰三角形 47">
              <a:extLst>
                <a:ext uri="{FF2B5EF4-FFF2-40B4-BE49-F238E27FC236}">
                  <a16:creationId xmlns:a16="http://schemas.microsoft.com/office/drawing/2014/main" id="{EF68CFC7-E260-C740-86C1-44062837ED64}"/>
                </a:ext>
              </a:extLst>
            </p:cNvPr>
            <p:cNvSpPr/>
            <p:nvPr/>
          </p:nvSpPr>
          <p:spPr>
            <a:xfrm>
              <a:off x="1378435" y="3771697"/>
              <a:ext cx="220836" cy="101660"/>
            </a:xfrm>
            <a:prstGeom prst="triangle">
              <a:avLst/>
            </a:prstGeom>
            <a:gradFill>
              <a:gsLst>
                <a:gs pos="100000">
                  <a:sysClr val="window" lastClr="FFFFFF">
                    <a:alpha val="0"/>
                  </a:sysClr>
                </a:gs>
                <a:gs pos="0">
                  <a:sysClr val="window" lastClr="FFFFFF"/>
                </a:gs>
              </a:gsLst>
              <a:lin ang="5400000" scaled="0"/>
            </a:gradFill>
            <a:ln w="12700" cap="flat" cmpd="sng" algn="ctr">
              <a:solidFill>
                <a:srgbClr val="4F758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grpSp>
      <p:grpSp>
        <p:nvGrpSpPr>
          <p:cNvPr id="83" name="组合 82">
            <a:extLst>
              <a:ext uri="{FF2B5EF4-FFF2-40B4-BE49-F238E27FC236}">
                <a16:creationId xmlns:a16="http://schemas.microsoft.com/office/drawing/2014/main" id="{DE5D51F3-928B-0646-878A-1593D82EBF59}"/>
              </a:ext>
            </a:extLst>
          </p:cNvPr>
          <p:cNvGrpSpPr/>
          <p:nvPr/>
        </p:nvGrpSpPr>
        <p:grpSpPr>
          <a:xfrm>
            <a:off x="4757614" y="3579019"/>
            <a:ext cx="323754" cy="149038"/>
            <a:chOff x="1326976" y="3724319"/>
            <a:chExt cx="323754" cy="149038"/>
          </a:xfrm>
        </p:grpSpPr>
        <p:sp>
          <p:nvSpPr>
            <p:cNvPr id="84" name="等腰三角形 49">
              <a:extLst>
                <a:ext uri="{FF2B5EF4-FFF2-40B4-BE49-F238E27FC236}">
                  <a16:creationId xmlns:a16="http://schemas.microsoft.com/office/drawing/2014/main" id="{B251ADBE-CB7D-7942-98E5-856721F92659}"/>
                </a:ext>
              </a:extLst>
            </p:cNvPr>
            <p:cNvSpPr/>
            <p:nvPr/>
          </p:nvSpPr>
          <p:spPr>
            <a:xfrm>
              <a:off x="1326976" y="3724319"/>
              <a:ext cx="323754" cy="149038"/>
            </a:xfrm>
            <a:prstGeom prst="triangle">
              <a:avLst/>
            </a:prstGeom>
            <a:solidFill>
              <a:srgbClr val="077296"/>
            </a:solidFill>
            <a:ln w="12700" cap="flat" cmpd="sng" algn="ctr">
              <a:solidFill>
                <a:srgbClr val="4F758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85" name="等腰三角形 50">
              <a:extLst>
                <a:ext uri="{FF2B5EF4-FFF2-40B4-BE49-F238E27FC236}">
                  <a16:creationId xmlns:a16="http://schemas.microsoft.com/office/drawing/2014/main" id="{842FED35-1EF2-7940-A5A8-42B252CF0D93}"/>
                </a:ext>
              </a:extLst>
            </p:cNvPr>
            <p:cNvSpPr/>
            <p:nvPr/>
          </p:nvSpPr>
          <p:spPr>
            <a:xfrm>
              <a:off x="1378435" y="3771697"/>
              <a:ext cx="220836" cy="101660"/>
            </a:xfrm>
            <a:prstGeom prst="triangle">
              <a:avLst/>
            </a:prstGeom>
            <a:gradFill>
              <a:gsLst>
                <a:gs pos="100000">
                  <a:sysClr val="window" lastClr="FFFFFF">
                    <a:alpha val="0"/>
                  </a:sysClr>
                </a:gs>
                <a:gs pos="0">
                  <a:sysClr val="window" lastClr="FFFFFF"/>
                </a:gs>
              </a:gsLst>
              <a:lin ang="5400000" scaled="0"/>
            </a:gradFill>
            <a:ln w="12700" cap="flat" cmpd="sng" algn="ctr">
              <a:solidFill>
                <a:srgbClr val="4F758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grpSp>
      <p:grpSp>
        <p:nvGrpSpPr>
          <p:cNvPr id="32" name="组合 31">
            <a:extLst>
              <a:ext uri="{FF2B5EF4-FFF2-40B4-BE49-F238E27FC236}">
                <a16:creationId xmlns:a16="http://schemas.microsoft.com/office/drawing/2014/main" id="{DE5D51F3-928B-0646-878A-1593D82EBF59}"/>
              </a:ext>
            </a:extLst>
          </p:cNvPr>
          <p:cNvGrpSpPr/>
          <p:nvPr/>
        </p:nvGrpSpPr>
        <p:grpSpPr>
          <a:xfrm>
            <a:off x="6472934" y="3586827"/>
            <a:ext cx="323754" cy="149038"/>
            <a:chOff x="1326976" y="3724319"/>
            <a:chExt cx="323754" cy="149038"/>
          </a:xfrm>
        </p:grpSpPr>
        <p:sp>
          <p:nvSpPr>
            <p:cNvPr id="33" name="等腰三角形 49">
              <a:extLst>
                <a:ext uri="{FF2B5EF4-FFF2-40B4-BE49-F238E27FC236}">
                  <a16:creationId xmlns:a16="http://schemas.microsoft.com/office/drawing/2014/main" id="{B251ADBE-CB7D-7942-98E5-856721F92659}"/>
                </a:ext>
              </a:extLst>
            </p:cNvPr>
            <p:cNvSpPr/>
            <p:nvPr/>
          </p:nvSpPr>
          <p:spPr>
            <a:xfrm>
              <a:off x="1326976" y="3724319"/>
              <a:ext cx="323754" cy="149038"/>
            </a:xfrm>
            <a:prstGeom prst="triangle">
              <a:avLst/>
            </a:prstGeom>
            <a:solidFill>
              <a:srgbClr val="077296"/>
            </a:solidFill>
            <a:ln w="12700" cap="flat" cmpd="sng" algn="ctr">
              <a:solidFill>
                <a:srgbClr val="4F758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34" name="等腰三角形 50">
              <a:extLst>
                <a:ext uri="{FF2B5EF4-FFF2-40B4-BE49-F238E27FC236}">
                  <a16:creationId xmlns:a16="http://schemas.microsoft.com/office/drawing/2014/main" id="{842FED35-1EF2-7940-A5A8-42B252CF0D93}"/>
                </a:ext>
              </a:extLst>
            </p:cNvPr>
            <p:cNvSpPr/>
            <p:nvPr/>
          </p:nvSpPr>
          <p:spPr>
            <a:xfrm>
              <a:off x="1378435" y="3771697"/>
              <a:ext cx="220836" cy="101660"/>
            </a:xfrm>
            <a:prstGeom prst="triangle">
              <a:avLst/>
            </a:prstGeom>
            <a:gradFill>
              <a:gsLst>
                <a:gs pos="100000">
                  <a:sysClr val="window" lastClr="FFFFFF">
                    <a:alpha val="0"/>
                  </a:sysClr>
                </a:gs>
                <a:gs pos="0">
                  <a:sysClr val="window" lastClr="FFFFFF"/>
                </a:gs>
              </a:gsLst>
              <a:lin ang="5400000" scaled="0"/>
            </a:gradFill>
            <a:ln w="12700" cap="flat" cmpd="sng" algn="ctr">
              <a:solidFill>
                <a:srgbClr val="4F758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grpSp>
      <p:sp>
        <p:nvSpPr>
          <p:cNvPr id="35" name="TextBox 34"/>
          <p:cNvSpPr txBox="1"/>
          <p:nvPr/>
        </p:nvSpPr>
        <p:spPr>
          <a:xfrm>
            <a:off x="617317" y="6278181"/>
            <a:ext cx="11300880" cy="400110"/>
          </a:xfrm>
          <a:prstGeom prst="rect">
            <a:avLst/>
          </a:prstGeom>
          <a:noFill/>
        </p:spPr>
        <p:txBody>
          <a:bodyPr vert="horz" wrap="square" lIns="91440" tIns="45720" rIns="91440" bIns="45720" rtlCol="0" anchor="ctr">
            <a:spAutoFit/>
          </a:bodyPr>
          <a:lstStyle>
            <a:defPPr>
              <a:defRPr lang="zh-CN"/>
            </a:defPPr>
            <a:lvl1pPr>
              <a:defRPr sz="1000">
                <a:latin typeface="微软雅黑" pitchFamily="34" charset="-122"/>
                <a:ea typeface="微软雅黑" pitchFamily="34" charset="-122"/>
              </a:defRPr>
            </a:lvl1pPr>
          </a:lstStyle>
          <a:p>
            <a:r>
              <a:rPr lang="zh-CN" altLang="en-US" dirty="0"/>
              <a:t>中联肝健康促进中心，中华医学会肝病学分会，中华医学会检验医学分会，中国医院协会医院感染管理专业委员会。中国丙型病毒性肝炎院内筛查管理流程（试行）</a:t>
            </a:r>
            <a:r>
              <a:rPr lang="en-US" altLang="zh-CN" dirty="0"/>
              <a:t>.Chin J Hepatol, April 2021, Vol.29, No.4 319-325</a:t>
            </a:r>
            <a:endParaRPr lang="zh-CN" altLang="zh-CN" dirty="0"/>
          </a:p>
        </p:txBody>
      </p:sp>
    </p:spTree>
    <p:extLst>
      <p:ext uri="{BB962C8B-B14F-4D97-AF65-F5344CB8AC3E}">
        <p14:creationId xmlns:p14="http://schemas.microsoft.com/office/powerpoint/2010/main" val="310891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2841" y="396122"/>
            <a:ext cx="9935785" cy="430522"/>
          </a:xfrm>
        </p:spPr>
        <p:txBody>
          <a:bodyPr>
            <a:noAutofit/>
          </a:bodyPr>
          <a:lstStyle/>
          <a:p>
            <a:r>
              <a:rPr lang="zh-CN" altLang="en-US" b="1" dirty="0">
                <a:solidFill>
                  <a:srgbClr val="4F758B"/>
                </a:solidFill>
              </a:rPr>
              <a:t>设定评估、考核标准及制度</a:t>
            </a:r>
            <a:r>
              <a:rPr lang="en-US" altLang="zh-CN" b="1" dirty="0">
                <a:solidFill>
                  <a:srgbClr val="4F758B"/>
                </a:solidFill>
              </a:rPr>
              <a:t>—</a:t>
            </a:r>
            <a:r>
              <a:rPr lang="zh-CN" altLang="en-US" b="1" dirty="0">
                <a:solidFill>
                  <a:srgbClr val="4F758B"/>
                </a:solidFill>
              </a:rPr>
              <a:t>按季汇总评估</a:t>
            </a:r>
          </a:p>
        </p:txBody>
      </p:sp>
      <p:grpSp>
        <p:nvGrpSpPr>
          <p:cNvPr id="6" name="组合 5"/>
          <p:cNvGrpSpPr/>
          <p:nvPr/>
        </p:nvGrpSpPr>
        <p:grpSpPr>
          <a:xfrm>
            <a:off x="528029" y="1321234"/>
            <a:ext cx="8831289" cy="4217942"/>
            <a:chOff x="707303" y="1590250"/>
            <a:chExt cx="8831289" cy="4217942"/>
          </a:xfrm>
        </p:grpSpPr>
        <p:sp>
          <p:nvSpPr>
            <p:cNvPr id="2051" name="圆角矩形 2050"/>
            <p:cNvSpPr/>
            <p:nvPr/>
          </p:nvSpPr>
          <p:spPr>
            <a:xfrm>
              <a:off x="707303" y="1590250"/>
              <a:ext cx="5746096" cy="648000"/>
            </a:xfrm>
            <a:prstGeom prst="roundRect">
              <a:avLst/>
            </a:prstGeom>
            <a:solidFill>
              <a:srgbClr val="4F758B">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1" name="圆角矩形 50"/>
            <p:cNvSpPr/>
            <p:nvPr/>
          </p:nvSpPr>
          <p:spPr>
            <a:xfrm>
              <a:off x="6508979" y="1590250"/>
              <a:ext cx="3024000" cy="648000"/>
            </a:xfrm>
            <a:prstGeom prst="roundRect">
              <a:avLst/>
            </a:prstGeom>
            <a:solidFill>
              <a:srgbClr val="4F758B">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2" name="圆角矩形 51"/>
            <p:cNvSpPr/>
            <p:nvPr/>
          </p:nvSpPr>
          <p:spPr>
            <a:xfrm>
              <a:off x="707303" y="2304238"/>
              <a:ext cx="5746096" cy="648000"/>
            </a:xfrm>
            <a:prstGeom prst="roundRect">
              <a:avLst/>
            </a:prstGeom>
            <a:solidFill>
              <a:srgbClr val="35C4A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圆角矩形 52"/>
            <p:cNvSpPr/>
            <p:nvPr/>
          </p:nvSpPr>
          <p:spPr>
            <a:xfrm>
              <a:off x="6510587" y="2304238"/>
              <a:ext cx="3024000" cy="648000"/>
            </a:xfrm>
            <a:prstGeom prst="roundRect">
              <a:avLst/>
            </a:prstGeom>
            <a:solidFill>
              <a:srgbClr val="35C4A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4" name="圆角矩形 53"/>
            <p:cNvSpPr/>
            <p:nvPr/>
          </p:nvSpPr>
          <p:spPr>
            <a:xfrm>
              <a:off x="707303" y="3018226"/>
              <a:ext cx="5746096" cy="648000"/>
            </a:xfrm>
            <a:prstGeom prst="roundRect">
              <a:avLst/>
            </a:prstGeom>
            <a:solidFill>
              <a:srgbClr val="4F758B">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5" name="圆角矩形 54"/>
            <p:cNvSpPr/>
            <p:nvPr/>
          </p:nvSpPr>
          <p:spPr>
            <a:xfrm>
              <a:off x="6508979" y="3018226"/>
              <a:ext cx="3024000" cy="648000"/>
            </a:xfrm>
            <a:prstGeom prst="roundRect">
              <a:avLst/>
            </a:prstGeom>
            <a:solidFill>
              <a:srgbClr val="4F758B">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6" name="圆角矩形 55"/>
            <p:cNvSpPr/>
            <p:nvPr/>
          </p:nvSpPr>
          <p:spPr>
            <a:xfrm>
              <a:off x="707303" y="3732214"/>
              <a:ext cx="5746096" cy="648000"/>
            </a:xfrm>
            <a:prstGeom prst="roundRect">
              <a:avLst/>
            </a:prstGeom>
            <a:solidFill>
              <a:srgbClr val="35C4A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7" name="圆角矩形 56"/>
            <p:cNvSpPr/>
            <p:nvPr/>
          </p:nvSpPr>
          <p:spPr>
            <a:xfrm>
              <a:off x="6514592" y="3732214"/>
              <a:ext cx="3024000" cy="648000"/>
            </a:xfrm>
            <a:prstGeom prst="roundRect">
              <a:avLst/>
            </a:prstGeom>
            <a:solidFill>
              <a:srgbClr val="35C4A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8" name="圆角矩形 57"/>
            <p:cNvSpPr/>
            <p:nvPr/>
          </p:nvSpPr>
          <p:spPr>
            <a:xfrm>
              <a:off x="707303" y="4446202"/>
              <a:ext cx="5746096" cy="648000"/>
            </a:xfrm>
            <a:prstGeom prst="roundRect">
              <a:avLst/>
            </a:prstGeom>
            <a:solidFill>
              <a:srgbClr val="4F758B">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9" name="圆角矩形 58"/>
            <p:cNvSpPr/>
            <p:nvPr/>
          </p:nvSpPr>
          <p:spPr>
            <a:xfrm>
              <a:off x="6514195" y="4446202"/>
              <a:ext cx="3024000" cy="648000"/>
            </a:xfrm>
            <a:prstGeom prst="roundRect">
              <a:avLst/>
            </a:prstGeom>
            <a:solidFill>
              <a:srgbClr val="4F758B">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0" name="圆角矩形 59"/>
            <p:cNvSpPr/>
            <p:nvPr/>
          </p:nvSpPr>
          <p:spPr>
            <a:xfrm>
              <a:off x="707303" y="5160192"/>
              <a:ext cx="5746096" cy="648000"/>
            </a:xfrm>
            <a:prstGeom prst="roundRect">
              <a:avLst/>
            </a:prstGeom>
            <a:solidFill>
              <a:srgbClr val="35C4A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1" name="圆角矩形 60"/>
            <p:cNvSpPr/>
            <p:nvPr/>
          </p:nvSpPr>
          <p:spPr>
            <a:xfrm>
              <a:off x="6510587" y="5160192"/>
              <a:ext cx="3024000" cy="648000"/>
            </a:xfrm>
            <a:prstGeom prst="roundRect">
              <a:avLst/>
            </a:prstGeom>
            <a:solidFill>
              <a:srgbClr val="35C4A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62" name="组合 61"/>
            <p:cNvGrpSpPr/>
            <p:nvPr/>
          </p:nvGrpSpPr>
          <p:grpSpPr>
            <a:xfrm>
              <a:off x="872741" y="1629754"/>
              <a:ext cx="4956806" cy="568334"/>
              <a:chOff x="639651" y="1974270"/>
              <a:chExt cx="4956806" cy="568334"/>
            </a:xfrm>
          </p:grpSpPr>
          <p:sp>
            <p:nvSpPr>
              <p:cNvPr id="63" name="TextBox 62"/>
              <p:cNvSpPr txBox="1"/>
              <p:nvPr/>
            </p:nvSpPr>
            <p:spPr>
              <a:xfrm>
                <a:off x="639651" y="2105927"/>
                <a:ext cx="4956806"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入院患者</a:t>
                </a:r>
                <a:r>
                  <a:rPr lang="en-US" altLang="zh-CN" sz="1200" dirty="0">
                    <a:latin typeface="微软雅黑" pitchFamily="34" charset="-122"/>
                    <a:ea typeface="微软雅黑" pitchFamily="34" charset="-122"/>
                  </a:rPr>
                  <a:t>HCV</a:t>
                </a:r>
                <a:r>
                  <a:rPr lang="zh-CN" altLang="en-US" sz="1200" dirty="0">
                    <a:latin typeface="微软雅黑" pitchFamily="34" charset="-122"/>
                    <a:ea typeface="微软雅黑" pitchFamily="34" charset="-122"/>
                  </a:rPr>
                  <a:t>感染筛查率（</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                                             x100%</a:t>
                </a:r>
                <a:endParaRPr lang="zh-CN" altLang="en-US" sz="1200" dirty="0">
                  <a:latin typeface="微软雅黑" pitchFamily="34" charset="-122"/>
                  <a:ea typeface="微软雅黑" pitchFamily="34" charset="-122"/>
                </a:endParaRPr>
              </a:p>
            </p:txBody>
          </p:sp>
          <p:sp>
            <p:nvSpPr>
              <p:cNvPr id="64" name="TextBox 63"/>
              <p:cNvSpPr txBox="1"/>
              <p:nvPr/>
            </p:nvSpPr>
            <p:spPr>
              <a:xfrm>
                <a:off x="3169721" y="1974270"/>
                <a:ext cx="1808508"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入院患者抗</a:t>
                </a:r>
                <a:r>
                  <a:rPr lang="en-US" altLang="zh-CN" sz="1200" dirty="0">
                    <a:latin typeface="微软雅黑" pitchFamily="34" charset="-122"/>
                    <a:ea typeface="微软雅黑" pitchFamily="34" charset="-122"/>
                  </a:rPr>
                  <a:t>-HCV</a:t>
                </a:r>
                <a:r>
                  <a:rPr lang="zh-CN" altLang="en-US" sz="1200" dirty="0">
                    <a:latin typeface="微软雅黑" pitchFamily="34" charset="-122"/>
                    <a:ea typeface="微软雅黑" pitchFamily="34" charset="-122"/>
                  </a:rPr>
                  <a:t>检测数</a:t>
                </a:r>
              </a:p>
            </p:txBody>
          </p:sp>
          <p:sp>
            <p:nvSpPr>
              <p:cNvPr id="65" name="TextBox 64"/>
              <p:cNvSpPr txBox="1"/>
              <p:nvPr/>
            </p:nvSpPr>
            <p:spPr>
              <a:xfrm>
                <a:off x="3310934" y="2265605"/>
                <a:ext cx="1415772"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同期住院患者总数</a:t>
                </a:r>
              </a:p>
            </p:txBody>
          </p:sp>
          <p:cxnSp>
            <p:nvCxnSpPr>
              <p:cNvPr id="66" name="直接连接符 65"/>
              <p:cNvCxnSpPr/>
              <p:nvPr/>
            </p:nvCxnSpPr>
            <p:spPr>
              <a:xfrm>
                <a:off x="3047975" y="2259815"/>
                <a:ext cx="18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6818589" y="1775751"/>
              <a:ext cx="2432076"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入院患者抗</a:t>
              </a:r>
              <a:r>
                <a:rPr lang="en-US" altLang="zh-CN" sz="1200" dirty="0">
                  <a:latin typeface="微软雅黑" pitchFamily="34" charset="-122"/>
                  <a:ea typeface="微软雅黑" pitchFamily="34" charset="-122"/>
                </a:rPr>
                <a:t>-HCV</a:t>
              </a:r>
              <a:r>
                <a:rPr lang="zh-CN" altLang="en-US" sz="1200" dirty="0">
                  <a:latin typeface="微软雅黑" pitchFamily="34" charset="-122"/>
                  <a:ea typeface="微软雅黑" pitchFamily="34" charset="-122"/>
                </a:rPr>
                <a:t>筛查率应＞</a:t>
              </a:r>
              <a:r>
                <a:rPr lang="en-US" altLang="zh-CN" sz="1200" dirty="0">
                  <a:latin typeface="微软雅黑" pitchFamily="34" charset="-122"/>
                  <a:ea typeface="微软雅黑" pitchFamily="34" charset="-122"/>
                </a:rPr>
                <a:t>50%</a:t>
              </a:r>
              <a:endParaRPr lang="zh-CN" altLang="en-US" sz="1200" dirty="0">
                <a:latin typeface="微软雅黑" pitchFamily="34" charset="-122"/>
                <a:ea typeface="微软雅黑" pitchFamily="34" charset="-122"/>
              </a:endParaRPr>
            </a:p>
          </p:txBody>
        </p:sp>
        <p:grpSp>
          <p:nvGrpSpPr>
            <p:cNvPr id="68" name="组合 67"/>
            <p:cNvGrpSpPr/>
            <p:nvPr/>
          </p:nvGrpSpPr>
          <p:grpSpPr>
            <a:xfrm>
              <a:off x="726359" y="2365002"/>
              <a:ext cx="5386411" cy="558909"/>
              <a:chOff x="100275" y="1598916"/>
              <a:chExt cx="5386411" cy="558909"/>
            </a:xfrm>
          </p:grpSpPr>
          <p:sp>
            <p:nvSpPr>
              <p:cNvPr id="69" name="TextBox 68"/>
              <p:cNvSpPr txBox="1"/>
              <p:nvPr/>
            </p:nvSpPr>
            <p:spPr>
              <a:xfrm>
                <a:off x="100275" y="1705878"/>
                <a:ext cx="5386411" cy="276999"/>
              </a:xfrm>
              <a:prstGeom prst="rect">
                <a:avLst/>
              </a:prstGeom>
              <a:noFill/>
            </p:spPr>
            <p:txBody>
              <a:bodyPr wrap="none" rtlCol="0">
                <a:spAutoFit/>
              </a:bodyPr>
              <a:lstStyle/>
              <a:p>
                <a:r>
                  <a:rPr lang="en-US" altLang="zh-CN" sz="1200" dirty="0">
                    <a:latin typeface="微软雅黑" pitchFamily="34" charset="-122"/>
                    <a:ea typeface="微软雅黑" pitchFamily="34" charset="-122"/>
                  </a:rPr>
                  <a:t>   *</a:t>
                </a:r>
                <a:r>
                  <a:rPr lang="zh-CN" altLang="en-US" sz="1200" dirty="0">
                    <a:latin typeface="微软雅黑" pitchFamily="34" charset="-122"/>
                    <a:ea typeface="微软雅黑" pitchFamily="34" charset="-122"/>
                  </a:rPr>
                  <a:t>高危人群</a:t>
                </a:r>
                <a:r>
                  <a:rPr lang="en-US" altLang="zh-CN" sz="1200" dirty="0">
                    <a:latin typeface="微软雅黑" pitchFamily="34" charset="-122"/>
                    <a:ea typeface="微软雅黑" pitchFamily="34" charset="-122"/>
                  </a:rPr>
                  <a:t>HCV</a:t>
                </a:r>
                <a:r>
                  <a:rPr lang="zh-CN" altLang="en-US" sz="1200" dirty="0">
                    <a:latin typeface="微软雅黑" pitchFamily="34" charset="-122"/>
                    <a:ea typeface="微软雅黑" pitchFamily="34" charset="-122"/>
                  </a:rPr>
                  <a:t>感染筛查率（</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                                                  x100%</a:t>
                </a:r>
                <a:endParaRPr lang="zh-CN" altLang="en-US" sz="1200" dirty="0">
                  <a:latin typeface="微软雅黑" pitchFamily="34" charset="-122"/>
                  <a:ea typeface="微软雅黑" pitchFamily="34" charset="-122"/>
                </a:endParaRPr>
              </a:p>
            </p:txBody>
          </p:sp>
          <p:sp>
            <p:nvSpPr>
              <p:cNvPr id="70" name="TextBox 69"/>
              <p:cNvSpPr txBox="1"/>
              <p:nvPr/>
            </p:nvSpPr>
            <p:spPr>
              <a:xfrm>
                <a:off x="2620186" y="1598916"/>
                <a:ext cx="2116285"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高危人群患者抗</a:t>
                </a:r>
                <a:r>
                  <a:rPr lang="en-US" altLang="zh-CN" sz="1200" dirty="0">
                    <a:latin typeface="微软雅黑" pitchFamily="34" charset="-122"/>
                    <a:ea typeface="微软雅黑" pitchFamily="34" charset="-122"/>
                  </a:rPr>
                  <a:t>-HCV</a:t>
                </a:r>
                <a:r>
                  <a:rPr lang="zh-CN" altLang="en-US" sz="1200" dirty="0">
                    <a:latin typeface="微软雅黑" pitchFamily="34" charset="-122"/>
                    <a:ea typeface="微软雅黑" pitchFamily="34" charset="-122"/>
                  </a:rPr>
                  <a:t>检测数</a:t>
                </a:r>
              </a:p>
            </p:txBody>
          </p:sp>
          <p:sp>
            <p:nvSpPr>
              <p:cNvPr id="71" name="TextBox 70"/>
              <p:cNvSpPr txBox="1"/>
              <p:nvPr/>
            </p:nvSpPr>
            <p:spPr>
              <a:xfrm>
                <a:off x="2664747" y="1880826"/>
                <a:ext cx="2031325"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同期就诊患者高危人群总数</a:t>
                </a:r>
              </a:p>
            </p:txBody>
          </p:sp>
          <p:cxnSp>
            <p:nvCxnSpPr>
              <p:cNvPr id="72" name="直接连接符 71"/>
              <p:cNvCxnSpPr/>
              <p:nvPr/>
            </p:nvCxnSpPr>
            <p:spPr>
              <a:xfrm>
                <a:off x="2620186" y="1861507"/>
                <a:ext cx="20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6820197" y="2489739"/>
              <a:ext cx="2432076"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高危人群抗</a:t>
              </a:r>
              <a:r>
                <a:rPr lang="en-US" altLang="zh-CN" sz="1200" dirty="0">
                  <a:latin typeface="微软雅黑" pitchFamily="34" charset="-122"/>
                  <a:ea typeface="微软雅黑" pitchFamily="34" charset="-122"/>
                </a:rPr>
                <a:t>-HCV</a:t>
              </a:r>
              <a:r>
                <a:rPr lang="zh-CN" altLang="en-US" sz="1200" dirty="0">
                  <a:latin typeface="微软雅黑" pitchFamily="34" charset="-122"/>
                  <a:ea typeface="微软雅黑" pitchFamily="34" charset="-122"/>
                </a:rPr>
                <a:t>筛查率应＞</a:t>
              </a:r>
              <a:r>
                <a:rPr lang="en-US" altLang="zh-CN" sz="1200" dirty="0">
                  <a:latin typeface="微软雅黑" pitchFamily="34" charset="-122"/>
                  <a:ea typeface="微软雅黑" pitchFamily="34" charset="-122"/>
                </a:rPr>
                <a:t>80%</a:t>
              </a:r>
              <a:endParaRPr lang="zh-CN" altLang="en-US" sz="1200" dirty="0">
                <a:latin typeface="微软雅黑" pitchFamily="34" charset="-122"/>
                <a:ea typeface="微软雅黑" pitchFamily="34" charset="-122"/>
              </a:endParaRPr>
            </a:p>
          </p:txBody>
        </p:sp>
        <p:grpSp>
          <p:nvGrpSpPr>
            <p:cNvPr id="74" name="组合 73"/>
            <p:cNvGrpSpPr/>
            <p:nvPr/>
          </p:nvGrpSpPr>
          <p:grpSpPr>
            <a:xfrm>
              <a:off x="871970" y="3052408"/>
              <a:ext cx="4458272" cy="573028"/>
              <a:chOff x="782078" y="1713267"/>
              <a:chExt cx="4458272" cy="573028"/>
            </a:xfrm>
          </p:grpSpPr>
          <p:sp>
            <p:nvSpPr>
              <p:cNvPr id="75" name="TextBox 74"/>
              <p:cNvSpPr txBox="1"/>
              <p:nvPr/>
            </p:nvSpPr>
            <p:spPr>
              <a:xfrm>
                <a:off x="782078" y="1834353"/>
                <a:ext cx="4458272" cy="276999"/>
              </a:xfrm>
              <a:prstGeom prst="rect">
                <a:avLst/>
              </a:prstGeom>
              <a:noFill/>
            </p:spPr>
            <p:txBody>
              <a:bodyPr wrap="none" rtlCol="0">
                <a:spAutoFit/>
              </a:bodyPr>
              <a:lstStyle/>
              <a:p>
                <a:r>
                  <a:rPr lang="en-US" altLang="zh-CN" sz="1200" dirty="0">
                    <a:latin typeface="微软雅黑" pitchFamily="34" charset="-122"/>
                    <a:ea typeface="微软雅黑" pitchFamily="34" charset="-122"/>
                  </a:rPr>
                  <a:t>HCV RNA</a:t>
                </a:r>
                <a:r>
                  <a:rPr lang="zh-CN" altLang="en-US" sz="1200" dirty="0">
                    <a:latin typeface="微软雅黑" pitchFamily="34" charset="-122"/>
                    <a:ea typeface="微软雅黑" pitchFamily="34" charset="-122"/>
                  </a:rPr>
                  <a:t>检测率（</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                                              x100%</a:t>
                </a:r>
                <a:endParaRPr lang="zh-CN" altLang="en-US" sz="1200" dirty="0">
                  <a:latin typeface="微软雅黑" pitchFamily="34" charset="-122"/>
                  <a:ea typeface="微软雅黑" pitchFamily="34" charset="-122"/>
                </a:endParaRPr>
              </a:p>
            </p:txBody>
          </p:sp>
          <p:sp>
            <p:nvSpPr>
              <p:cNvPr id="76" name="TextBox 75"/>
              <p:cNvSpPr txBox="1"/>
              <p:nvPr/>
            </p:nvSpPr>
            <p:spPr>
              <a:xfrm>
                <a:off x="2921860" y="1713267"/>
                <a:ext cx="1505540" cy="276999"/>
              </a:xfrm>
              <a:prstGeom prst="rect">
                <a:avLst/>
              </a:prstGeom>
              <a:noFill/>
            </p:spPr>
            <p:txBody>
              <a:bodyPr wrap="none" rtlCol="0">
                <a:spAutoFit/>
              </a:bodyPr>
              <a:lstStyle/>
              <a:p>
                <a:r>
                  <a:rPr lang="en-US" altLang="zh-CN" sz="1200" dirty="0">
                    <a:latin typeface="微软雅黑" pitchFamily="34" charset="-122"/>
                    <a:ea typeface="微软雅黑" pitchFamily="34" charset="-122"/>
                  </a:rPr>
                  <a:t>HCV RNA</a:t>
                </a:r>
                <a:r>
                  <a:rPr lang="zh-CN" altLang="en-US" sz="1200" dirty="0">
                    <a:latin typeface="微软雅黑" pitchFamily="34" charset="-122"/>
                    <a:ea typeface="微软雅黑" pitchFamily="34" charset="-122"/>
                  </a:rPr>
                  <a:t>检测人数</a:t>
                </a:r>
              </a:p>
            </p:txBody>
          </p:sp>
          <p:sp>
            <p:nvSpPr>
              <p:cNvPr id="77" name="TextBox 76"/>
              <p:cNvSpPr txBox="1"/>
              <p:nvPr/>
            </p:nvSpPr>
            <p:spPr>
              <a:xfrm>
                <a:off x="2666406" y="2009296"/>
                <a:ext cx="1962397"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同期抗</a:t>
                </a:r>
                <a:r>
                  <a:rPr lang="en-US" altLang="zh-CN" sz="1200" dirty="0">
                    <a:latin typeface="微软雅黑" pitchFamily="34" charset="-122"/>
                    <a:ea typeface="微软雅黑" pitchFamily="34" charset="-122"/>
                  </a:rPr>
                  <a:t>-HCV</a:t>
                </a:r>
                <a:r>
                  <a:rPr lang="zh-CN" altLang="en-US" sz="1200" dirty="0">
                    <a:latin typeface="微软雅黑" pitchFamily="34" charset="-122"/>
                    <a:ea typeface="微软雅黑" pitchFamily="34" charset="-122"/>
                  </a:rPr>
                  <a:t>阳性患者人数</a:t>
                </a:r>
              </a:p>
            </p:txBody>
          </p:sp>
          <p:cxnSp>
            <p:nvCxnSpPr>
              <p:cNvPr id="78" name="直接连接符 77"/>
              <p:cNvCxnSpPr/>
              <p:nvPr/>
            </p:nvCxnSpPr>
            <p:spPr>
              <a:xfrm>
                <a:off x="2646094" y="1988241"/>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6840861" y="3111394"/>
              <a:ext cx="2387533" cy="461665"/>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抗</a:t>
              </a:r>
              <a:r>
                <a:rPr lang="en-US" altLang="zh-CN" sz="1200" dirty="0">
                  <a:latin typeface="微软雅黑" pitchFamily="34" charset="-122"/>
                  <a:ea typeface="微软雅黑" pitchFamily="34" charset="-122"/>
                </a:rPr>
                <a:t>-HCV</a:t>
              </a:r>
              <a:r>
                <a:rPr lang="zh-CN" altLang="en-US" sz="1200" dirty="0">
                  <a:latin typeface="微软雅黑" pitchFamily="34" charset="-122"/>
                  <a:ea typeface="微软雅黑" pitchFamily="34" charset="-122"/>
                </a:rPr>
                <a:t>阳性患者</a:t>
              </a:r>
              <a:r>
                <a:rPr lang="en-US" altLang="zh-CN" sz="1200" dirty="0">
                  <a:latin typeface="微软雅黑" pitchFamily="34" charset="-122"/>
                  <a:ea typeface="微软雅黑" pitchFamily="34" charset="-122"/>
                </a:rPr>
                <a:t>HCV RNA</a:t>
              </a:r>
            </a:p>
            <a:p>
              <a:pPr algn="ctr"/>
              <a:r>
                <a:rPr lang="zh-CN" altLang="en-US" sz="1200" dirty="0">
                  <a:latin typeface="微软雅黑" pitchFamily="34" charset="-122"/>
                  <a:ea typeface="微软雅黑" pitchFamily="34" charset="-122"/>
                </a:rPr>
                <a:t>检测率应＞</a:t>
              </a:r>
              <a:r>
                <a:rPr lang="en-US" altLang="zh-CN" sz="1200" dirty="0">
                  <a:latin typeface="微软雅黑" pitchFamily="34" charset="-122"/>
                  <a:ea typeface="微软雅黑" pitchFamily="34" charset="-122"/>
                </a:rPr>
                <a:t>90%</a:t>
              </a:r>
              <a:endParaRPr lang="zh-CN" altLang="en-US" sz="1200" dirty="0">
                <a:latin typeface="微软雅黑" pitchFamily="34" charset="-122"/>
                <a:ea typeface="微软雅黑" pitchFamily="34" charset="-122"/>
              </a:endParaRPr>
            </a:p>
          </p:txBody>
        </p:sp>
        <p:grpSp>
          <p:nvGrpSpPr>
            <p:cNvPr id="80" name="组合 79"/>
            <p:cNvGrpSpPr/>
            <p:nvPr/>
          </p:nvGrpSpPr>
          <p:grpSpPr>
            <a:xfrm>
              <a:off x="864803" y="3758150"/>
              <a:ext cx="5080237" cy="569851"/>
              <a:chOff x="535945" y="1635236"/>
              <a:chExt cx="5080237" cy="569851"/>
            </a:xfrm>
          </p:grpSpPr>
          <p:sp>
            <p:nvSpPr>
              <p:cNvPr id="81" name="TextBox 80"/>
              <p:cNvSpPr txBox="1"/>
              <p:nvPr/>
            </p:nvSpPr>
            <p:spPr>
              <a:xfrm>
                <a:off x="535945" y="1779795"/>
                <a:ext cx="5080237"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专科会诊率或就诊率（</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                                                       x100%</a:t>
                </a:r>
                <a:endParaRPr lang="zh-CN" altLang="en-US" sz="1200" dirty="0">
                  <a:latin typeface="微软雅黑" pitchFamily="34" charset="-122"/>
                  <a:ea typeface="微软雅黑" pitchFamily="34" charset="-122"/>
                </a:endParaRPr>
              </a:p>
            </p:txBody>
          </p:sp>
          <p:sp>
            <p:nvSpPr>
              <p:cNvPr id="82" name="TextBox 81"/>
              <p:cNvSpPr txBox="1"/>
              <p:nvPr/>
            </p:nvSpPr>
            <p:spPr>
              <a:xfrm>
                <a:off x="2621727" y="1635236"/>
                <a:ext cx="2424062"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抗</a:t>
                </a:r>
                <a:r>
                  <a:rPr lang="en-US" altLang="zh-CN" sz="1200" dirty="0">
                    <a:latin typeface="微软雅黑" pitchFamily="34" charset="-122"/>
                    <a:ea typeface="微软雅黑" pitchFamily="34" charset="-122"/>
                  </a:rPr>
                  <a:t>-HCV</a:t>
                </a:r>
                <a:r>
                  <a:rPr lang="zh-CN" altLang="en-US" sz="1200" dirty="0">
                    <a:latin typeface="微软雅黑" pitchFamily="34" charset="-122"/>
                    <a:ea typeface="微软雅黑" pitchFamily="34" charset="-122"/>
                  </a:rPr>
                  <a:t>阳性患者专科或会诊人数</a:t>
                </a:r>
              </a:p>
            </p:txBody>
          </p:sp>
          <p:sp>
            <p:nvSpPr>
              <p:cNvPr id="83" name="TextBox 82"/>
              <p:cNvSpPr txBox="1"/>
              <p:nvPr/>
            </p:nvSpPr>
            <p:spPr>
              <a:xfrm>
                <a:off x="2822079" y="1928088"/>
                <a:ext cx="1962397"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同期抗</a:t>
                </a:r>
                <a:r>
                  <a:rPr lang="en-US" altLang="zh-CN" sz="1200" dirty="0">
                    <a:latin typeface="微软雅黑" pitchFamily="34" charset="-122"/>
                    <a:ea typeface="微软雅黑" pitchFamily="34" charset="-122"/>
                  </a:rPr>
                  <a:t>-HCV</a:t>
                </a:r>
                <a:r>
                  <a:rPr lang="zh-CN" altLang="en-US" sz="1200" dirty="0">
                    <a:latin typeface="微软雅黑" pitchFamily="34" charset="-122"/>
                    <a:ea typeface="微软雅黑" pitchFamily="34" charset="-122"/>
                  </a:rPr>
                  <a:t>阳性患者人数</a:t>
                </a:r>
              </a:p>
            </p:txBody>
          </p:sp>
          <p:cxnSp>
            <p:nvCxnSpPr>
              <p:cNvPr id="84" name="直接连接符 83"/>
              <p:cNvCxnSpPr/>
              <p:nvPr/>
            </p:nvCxnSpPr>
            <p:spPr>
              <a:xfrm>
                <a:off x="2650755" y="1920161"/>
                <a:ext cx="23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TextBox 84"/>
            <p:cNvSpPr txBox="1"/>
            <p:nvPr/>
          </p:nvSpPr>
          <p:spPr>
            <a:xfrm>
              <a:off x="6702698" y="3825382"/>
              <a:ext cx="2675084" cy="461665"/>
            </a:xfrm>
            <a:prstGeom prst="rect">
              <a:avLst/>
            </a:prstGeom>
            <a:noFill/>
          </p:spPr>
          <p:txBody>
            <a:bodyPr wrap="square" rtlCol="0">
              <a:spAutoFit/>
            </a:bodyPr>
            <a:lstStyle/>
            <a:p>
              <a:r>
                <a:rPr lang="zh-CN" altLang="en-US" sz="1200" dirty="0">
                  <a:latin typeface="微软雅黑" pitchFamily="34" charset="-122"/>
                  <a:ea typeface="微软雅黑" pitchFamily="34" charset="-122"/>
                </a:rPr>
                <a:t>筛查出的抗</a:t>
              </a:r>
              <a:r>
                <a:rPr lang="en-US" altLang="zh-CN" sz="1200" dirty="0">
                  <a:latin typeface="微软雅黑" pitchFamily="34" charset="-122"/>
                  <a:ea typeface="微软雅黑" pitchFamily="34" charset="-122"/>
                </a:rPr>
                <a:t>-HCV</a:t>
              </a:r>
              <a:r>
                <a:rPr lang="zh-CN" altLang="en-US" sz="1200" dirty="0">
                  <a:latin typeface="微软雅黑" pitchFamily="34" charset="-122"/>
                  <a:ea typeface="微软雅黑" pitchFamily="34" charset="-122"/>
                </a:rPr>
                <a:t>阳性者成功转诊率、专科就诊率或会诊率应＞</a:t>
              </a:r>
              <a:r>
                <a:rPr lang="en-US" altLang="zh-CN" sz="1200" dirty="0">
                  <a:latin typeface="微软雅黑" pitchFamily="34" charset="-122"/>
                  <a:ea typeface="微软雅黑" pitchFamily="34" charset="-122"/>
                </a:rPr>
                <a:t>70%</a:t>
              </a:r>
              <a:endParaRPr lang="zh-CN" altLang="en-US" sz="1200" dirty="0">
                <a:latin typeface="微软雅黑" pitchFamily="34" charset="-122"/>
                <a:ea typeface="微软雅黑" pitchFamily="34" charset="-122"/>
              </a:endParaRPr>
            </a:p>
          </p:txBody>
        </p:sp>
        <p:grpSp>
          <p:nvGrpSpPr>
            <p:cNvPr id="86" name="组合 85"/>
            <p:cNvGrpSpPr/>
            <p:nvPr/>
          </p:nvGrpSpPr>
          <p:grpSpPr>
            <a:xfrm>
              <a:off x="861804" y="4471661"/>
              <a:ext cx="5591595" cy="575072"/>
              <a:chOff x="614200" y="1466067"/>
              <a:chExt cx="5591595" cy="575072"/>
            </a:xfrm>
          </p:grpSpPr>
          <p:sp>
            <p:nvSpPr>
              <p:cNvPr id="87" name="TextBox 86"/>
              <p:cNvSpPr txBox="1"/>
              <p:nvPr/>
            </p:nvSpPr>
            <p:spPr>
              <a:xfrm>
                <a:off x="614200" y="1596341"/>
                <a:ext cx="5591595" cy="276999"/>
              </a:xfrm>
              <a:prstGeom prst="rect">
                <a:avLst/>
              </a:prstGeom>
              <a:noFill/>
            </p:spPr>
            <p:txBody>
              <a:bodyPr wrap="none" rtlCol="0">
                <a:spAutoFit/>
              </a:bodyPr>
              <a:lstStyle/>
              <a:p>
                <a:r>
                  <a:rPr lang="en-US" altLang="zh-CN" sz="1200" dirty="0">
                    <a:latin typeface="微软雅黑" pitchFamily="34" charset="-122"/>
                    <a:ea typeface="微软雅黑" pitchFamily="34" charset="-122"/>
                  </a:rPr>
                  <a:t>HCV</a:t>
                </a:r>
                <a:r>
                  <a:rPr lang="zh-CN" altLang="en-US" sz="1200" dirty="0">
                    <a:latin typeface="微软雅黑" pitchFamily="34" charset="-122"/>
                    <a:ea typeface="微软雅黑" pitchFamily="34" charset="-122"/>
                  </a:rPr>
                  <a:t>就诊患者治疗率（</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                                                                  x100%</a:t>
                </a:r>
                <a:endParaRPr lang="zh-CN" altLang="en-US" sz="1200" dirty="0">
                  <a:latin typeface="微软雅黑" pitchFamily="34" charset="-122"/>
                  <a:ea typeface="微软雅黑" pitchFamily="34" charset="-122"/>
                </a:endParaRPr>
              </a:p>
            </p:txBody>
          </p:sp>
          <p:sp>
            <p:nvSpPr>
              <p:cNvPr id="88" name="TextBox 87"/>
              <p:cNvSpPr txBox="1"/>
              <p:nvPr/>
            </p:nvSpPr>
            <p:spPr>
              <a:xfrm>
                <a:off x="3213812" y="1466067"/>
                <a:ext cx="1813317" cy="276999"/>
              </a:xfrm>
              <a:prstGeom prst="rect">
                <a:avLst/>
              </a:prstGeom>
              <a:noFill/>
            </p:spPr>
            <p:txBody>
              <a:bodyPr wrap="none" rtlCol="0">
                <a:spAutoFit/>
              </a:bodyPr>
              <a:lstStyle/>
              <a:p>
                <a:r>
                  <a:rPr lang="en-US" altLang="zh-CN" sz="1200" dirty="0">
                    <a:latin typeface="微软雅黑" pitchFamily="34" charset="-122"/>
                    <a:ea typeface="微软雅黑" pitchFamily="34" charset="-122"/>
                  </a:rPr>
                  <a:t>HCV RNA</a:t>
                </a:r>
                <a:r>
                  <a:rPr lang="zh-CN" altLang="en-US" sz="1200" dirty="0">
                    <a:latin typeface="微软雅黑" pitchFamily="34" charset="-122"/>
                    <a:ea typeface="微软雅黑" pitchFamily="34" charset="-122"/>
                  </a:rPr>
                  <a:t>阳性治疗人数</a:t>
                </a:r>
              </a:p>
            </p:txBody>
          </p:sp>
          <p:sp>
            <p:nvSpPr>
              <p:cNvPr id="89" name="TextBox 88"/>
              <p:cNvSpPr txBox="1"/>
              <p:nvPr/>
            </p:nvSpPr>
            <p:spPr>
              <a:xfrm>
                <a:off x="2653513" y="1764140"/>
                <a:ext cx="2890535"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同期</a:t>
                </a:r>
                <a:r>
                  <a:rPr lang="en-US" altLang="zh-CN" sz="1200" dirty="0">
                    <a:latin typeface="微软雅黑" pitchFamily="34" charset="-122"/>
                    <a:ea typeface="微软雅黑" pitchFamily="34" charset="-122"/>
                  </a:rPr>
                  <a:t>HCV RNA</a:t>
                </a:r>
                <a:r>
                  <a:rPr lang="zh-CN" altLang="en-US" sz="1200" dirty="0">
                    <a:latin typeface="微软雅黑" pitchFamily="34" charset="-122"/>
                    <a:ea typeface="微软雅黑" pitchFamily="34" charset="-122"/>
                  </a:rPr>
                  <a:t>阳性患者专科或会诊人数</a:t>
                </a:r>
              </a:p>
            </p:txBody>
          </p:sp>
          <p:cxnSp>
            <p:nvCxnSpPr>
              <p:cNvPr id="90" name="直接连接符 89"/>
              <p:cNvCxnSpPr/>
              <p:nvPr/>
            </p:nvCxnSpPr>
            <p:spPr>
              <a:xfrm>
                <a:off x="2667161" y="1750229"/>
                <a:ext cx="27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TextBox 90"/>
            <p:cNvSpPr txBox="1"/>
            <p:nvPr/>
          </p:nvSpPr>
          <p:spPr>
            <a:xfrm>
              <a:off x="6822362" y="4539370"/>
              <a:ext cx="2434962" cy="461665"/>
            </a:xfrm>
            <a:prstGeom prst="rect">
              <a:avLst/>
            </a:prstGeom>
            <a:noFill/>
          </p:spPr>
          <p:txBody>
            <a:bodyPr wrap="square" rtlCol="0">
              <a:spAutoFit/>
            </a:bodyPr>
            <a:lstStyle/>
            <a:p>
              <a:pPr algn="ctr"/>
              <a:r>
                <a:rPr lang="en-US" altLang="zh-CN" sz="1200" dirty="0">
                  <a:latin typeface="微软雅黑" pitchFamily="34" charset="-122"/>
                  <a:ea typeface="微软雅黑" pitchFamily="34" charset="-122"/>
                </a:rPr>
                <a:t>HCV RNA</a:t>
              </a:r>
              <a:r>
                <a:rPr lang="zh-CN" altLang="en-US" sz="1200" dirty="0">
                  <a:latin typeface="微软雅黑" pitchFamily="34" charset="-122"/>
                  <a:ea typeface="微软雅黑" pitchFamily="34" charset="-122"/>
                </a:rPr>
                <a:t>阳性者启动</a:t>
              </a:r>
              <a:r>
                <a:rPr lang="en-US" altLang="zh-CN" sz="1200" dirty="0">
                  <a:latin typeface="微软雅黑" pitchFamily="34" charset="-122"/>
                  <a:ea typeface="微软雅黑" pitchFamily="34" charset="-122"/>
                </a:rPr>
                <a:t>DAAs</a:t>
              </a:r>
              <a:r>
                <a:rPr lang="zh-CN" altLang="en-US" sz="1200" dirty="0">
                  <a:latin typeface="微软雅黑" pitchFamily="34" charset="-122"/>
                  <a:ea typeface="微软雅黑" pitchFamily="34" charset="-122"/>
                </a:rPr>
                <a:t>治疗的比例＞</a:t>
              </a:r>
              <a:r>
                <a:rPr lang="en-US" altLang="zh-CN" sz="1200" dirty="0">
                  <a:latin typeface="微软雅黑" pitchFamily="34" charset="-122"/>
                  <a:ea typeface="微软雅黑" pitchFamily="34" charset="-122"/>
                </a:rPr>
                <a:t>80%</a:t>
              </a:r>
              <a:endParaRPr lang="zh-CN" altLang="en-US" sz="1200" dirty="0">
                <a:latin typeface="微软雅黑" pitchFamily="34" charset="-122"/>
                <a:ea typeface="微软雅黑" pitchFamily="34" charset="-122"/>
              </a:endParaRPr>
            </a:p>
          </p:txBody>
        </p:sp>
        <p:sp>
          <p:nvSpPr>
            <p:cNvPr id="92" name="TextBox 91"/>
            <p:cNvSpPr txBox="1"/>
            <p:nvPr/>
          </p:nvSpPr>
          <p:spPr>
            <a:xfrm>
              <a:off x="7409295" y="5345693"/>
              <a:ext cx="1269899"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失访率应＜</a:t>
              </a:r>
              <a:r>
                <a:rPr lang="en-US" altLang="zh-CN" sz="1200" dirty="0">
                  <a:latin typeface="微软雅黑" pitchFamily="34" charset="-122"/>
                  <a:ea typeface="微软雅黑" pitchFamily="34" charset="-122"/>
                </a:rPr>
                <a:t>10%</a:t>
              </a:r>
              <a:endParaRPr lang="zh-CN" altLang="en-US" sz="1200" dirty="0">
                <a:latin typeface="微软雅黑" pitchFamily="34" charset="-122"/>
                <a:ea typeface="微软雅黑" pitchFamily="34" charset="-122"/>
              </a:endParaRPr>
            </a:p>
          </p:txBody>
        </p:sp>
        <p:grpSp>
          <p:nvGrpSpPr>
            <p:cNvPr id="93" name="组合 92"/>
            <p:cNvGrpSpPr/>
            <p:nvPr/>
          </p:nvGrpSpPr>
          <p:grpSpPr>
            <a:xfrm>
              <a:off x="891381" y="5204211"/>
              <a:ext cx="4661854" cy="566329"/>
              <a:chOff x="290281" y="1388023"/>
              <a:chExt cx="4661854" cy="566329"/>
            </a:xfrm>
          </p:grpSpPr>
          <p:sp>
            <p:nvSpPr>
              <p:cNvPr id="94" name="TextBox 93"/>
              <p:cNvSpPr txBox="1"/>
              <p:nvPr/>
            </p:nvSpPr>
            <p:spPr>
              <a:xfrm>
                <a:off x="290281" y="1513621"/>
                <a:ext cx="4661854" cy="276999"/>
              </a:xfrm>
              <a:prstGeom prst="rect">
                <a:avLst/>
              </a:prstGeom>
              <a:noFill/>
            </p:spPr>
            <p:txBody>
              <a:bodyPr wrap="none" rtlCol="0">
                <a:spAutoFit/>
              </a:bodyPr>
              <a:lstStyle/>
              <a:p>
                <a:r>
                  <a:rPr lang="en-US" altLang="zh-CN" sz="1200" dirty="0">
                    <a:latin typeface="微软雅黑" pitchFamily="34" charset="-122"/>
                    <a:ea typeface="微软雅黑" pitchFamily="34" charset="-122"/>
                  </a:rPr>
                  <a:t>**HCV</a:t>
                </a:r>
                <a:r>
                  <a:rPr lang="zh-CN" altLang="en-US" sz="1200" dirty="0">
                    <a:latin typeface="微软雅黑" pitchFamily="34" charset="-122"/>
                    <a:ea typeface="微软雅黑" pitchFamily="34" charset="-122"/>
                  </a:rPr>
                  <a:t>患者失访率（</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                                                 x100%</a:t>
                </a:r>
                <a:endParaRPr lang="zh-CN" altLang="en-US" sz="1200" dirty="0">
                  <a:latin typeface="微软雅黑" pitchFamily="34" charset="-122"/>
                  <a:ea typeface="微软雅黑" pitchFamily="34" charset="-122"/>
                </a:endParaRPr>
              </a:p>
            </p:txBody>
          </p:sp>
          <p:sp>
            <p:nvSpPr>
              <p:cNvPr id="95" name="TextBox 94"/>
              <p:cNvSpPr txBox="1"/>
              <p:nvPr/>
            </p:nvSpPr>
            <p:spPr>
              <a:xfrm>
                <a:off x="2175275" y="1388023"/>
                <a:ext cx="1813317" cy="276999"/>
              </a:xfrm>
              <a:prstGeom prst="rect">
                <a:avLst/>
              </a:prstGeom>
              <a:noFill/>
            </p:spPr>
            <p:txBody>
              <a:bodyPr wrap="none" rtlCol="0">
                <a:spAutoFit/>
              </a:bodyPr>
              <a:lstStyle/>
              <a:p>
                <a:r>
                  <a:rPr lang="en-US" altLang="zh-CN" sz="1200" dirty="0">
                    <a:latin typeface="微软雅黑" pitchFamily="34" charset="-122"/>
                    <a:ea typeface="微软雅黑" pitchFamily="34" charset="-122"/>
                  </a:rPr>
                  <a:t>HCV RNA</a:t>
                </a:r>
                <a:r>
                  <a:rPr lang="zh-CN" altLang="en-US" sz="1200" dirty="0">
                    <a:latin typeface="微软雅黑" pitchFamily="34" charset="-122"/>
                    <a:ea typeface="微软雅黑" pitchFamily="34" charset="-122"/>
                  </a:rPr>
                  <a:t>患者失访人数</a:t>
                </a:r>
              </a:p>
            </p:txBody>
          </p:sp>
          <p:sp>
            <p:nvSpPr>
              <p:cNvPr id="96" name="TextBox 95"/>
              <p:cNvSpPr txBox="1"/>
              <p:nvPr/>
            </p:nvSpPr>
            <p:spPr>
              <a:xfrm>
                <a:off x="2057431" y="1677353"/>
                <a:ext cx="2121093"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同期</a:t>
                </a:r>
                <a:r>
                  <a:rPr lang="en-US" altLang="zh-CN" sz="1200" dirty="0">
                    <a:latin typeface="微软雅黑" pitchFamily="34" charset="-122"/>
                    <a:ea typeface="微软雅黑" pitchFamily="34" charset="-122"/>
                  </a:rPr>
                  <a:t>HCV RNA</a:t>
                </a:r>
                <a:r>
                  <a:rPr lang="zh-CN" altLang="en-US" sz="1200" dirty="0">
                    <a:latin typeface="微软雅黑" pitchFamily="34" charset="-122"/>
                    <a:ea typeface="微软雅黑" pitchFamily="34" charset="-122"/>
                  </a:rPr>
                  <a:t>患者就诊人数</a:t>
                </a:r>
              </a:p>
            </p:txBody>
          </p:sp>
          <p:cxnSp>
            <p:nvCxnSpPr>
              <p:cNvPr id="97" name="直接连接符 96"/>
              <p:cNvCxnSpPr/>
              <p:nvPr/>
            </p:nvCxnSpPr>
            <p:spPr>
              <a:xfrm>
                <a:off x="2043783" y="1667509"/>
                <a:ext cx="20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9" name="TextBox 98"/>
          <p:cNvSpPr txBox="1"/>
          <p:nvPr/>
        </p:nvSpPr>
        <p:spPr>
          <a:xfrm>
            <a:off x="597532" y="6288605"/>
            <a:ext cx="10978916" cy="400110"/>
          </a:xfrm>
          <a:prstGeom prst="rect">
            <a:avLst/>
          </a:prstGeom>
          <a:noFill/>
        </p:spPr>
        <p:txBody>
          <a:bodyPr vert="horz" wrap="square" lIns="91440" tIns="45720" rIns="91440" bIns="45720" rtlCol="0" anchor="ctr">
            <a:spAutoFit/>
          </a:bodyPr>
          <a:lstStyle>
            <a:defPPr>
              <a:defRPr lang="zh-CN"/>
            </a:defPPr>
            <a:lvl1pPr>
              <a:defRPr sz="1000">
                <a:latin typeface="微软雅黑" pitchFamily="34" charset="-122"/>
                <a:ea typeface="微软雅黑" pitchFamily="34" charset="-122"/>
              </a:defRPr>
            </a:lvl1pPr>
          </a:lstStyle>
          <a:p>
            <a:r>
              <a:rPr lang="zh-CN" altLang="en-US" dirty="0"/>
              <a:t>中联肝健康促进中心，中华医学会肝病学分会，中华医学会检验医学分会，中国医院协会医院感染管理专业委员会。中国丙型病毒性肝炎院内筛查管理流程（试行）</a:t>
            </a:r>
            <a:r>
              <a:rPr lang="en-US" altLang="zh-CN" dirty="0"/>
              <a:t>.Chin J Hepatol, April 2021, Vol.29, No.4 319-325</a:t>
            </a:r>
            <a:endParaRPr lang="zh-CN" altLang="zh-CN" dirty="0"/>
          </a:p>
        </p:txBody>
      </p:sp>
      <p:sp>
        <p:nvSpPr>
          <p:cNvPr id="4" name="圆角矩形 3"/>
          <p:cNvSpPr/>
          <p:nvPr/>
        </p:nvSpPr>
        <p:spPr>
          <a:xfrm>
            <a:off x="380284" y="1204942"/>
            <a:ext cx="9103057" cy="4462818"/>
          </a:xfrm>
          <a:prstGeom prst="roundRect">
            <a:avLst>
              <a:gd name="adj" fmla="val 4740"/>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99">
            <a:extLst>
              <a:ext uri="{FF2B5EF4-FFF2-40B4-BE49-F238E27FC236}">
                <a16:creationId xmlns:a16="http://schemas.microsoft.com/office/drawing/2014/main" id="{825AD661-03CB-473A-8A99-325CCEA99AD8}"/>
              </a:ext>
            </a:extLst>
          </p:cNvPr>
          <p:cNvGrpSpPr/>
          <p:nvPr/>
        </p:nvGrpSpPr>
        <p:grpSpPr>
          <a:xfrm rot="5400000">
            <a:off x="8882248" y="3200085"/>
            <a:ext cx="2293829" cy="1277479"/>
            <a:chOff x="3760788" y="3427428"/>
            <a:chExt cx="3801726" cy="2117257"/>
          </a:xfrm>
        </p:grpSpPr>
        <p:sp>
          <p:nvSpPr>
            <p:cNvPr id="101" name="Freeform 5">
              <a:extLst>
                <a:ext uri="{FF2B5EF4-FFF2-40B4-BE49-F238E27FC236}">
                  <a16:creationId xmlns:a16="http://schemas.microsoft.com/office/drawing/2014/main" id="{2B13252D-1BC4-4C7C-85E2-E4DD58DAB9DB}"/>
                </a:ext>
              </a:extLst>
            </p:cNvPr>
            <p:cNvSpPr>
              <a:spLocks/>
            </p:cNvSpPr>
            <p:nvPr/>
          </p:nvSpPr>
          <p:spPr bwMode="auto">
            <a:xfrm>
              <a:off x="3760788" y="3427428"/>
              <a:ext cx="3801726" cy="2117257"/>
            </a:xfrm>
            <a:custGeom>
              <a:avLst/>
              <a:gdLst>
                <a:gd name="T0" fmla="*/ 115 w 648"/>
                <a:gd name="T1" fmla="*/ 248 h 360"/>
                <a:gd name="T2" fmla="*/ 83 w 648"/>
                <a:gd name="T3" fmla="*/ 307 h 360"/>
                <a:gd name="T4" fmla="*/ 76 w 648"/>
                <a:gd name="T5" fmla="*/ 290 h 360"/>
                <a:gd name="T6" fmla="*/ 9 w 648"/>
                <a:gd name="T7" fmla="*/ 44 h 360"/>
                <a:gd name="T8" fmla="*/ 47 w 648"/>
                <a:gd name="T9" fmla="*/ 8 h 360"/>
                <a:gd name="T10" fmla="*/ 260 w 648"/>
                <a:gd name="T11" fmla="*/ 60 h 360"/>
                <a:gd name="T12" fmla="*/ 285 w 648"/>
                <a:gd name="T13" fmla="*/ 66 h 360"/>
                <a:gd name="T14" fmla="*/ 237 w 648"/>
                <a:gd name="T15" fmla="*/ 88 h 360"/>
                <a:gd name="T16" fmla="*/ 268 w 648"/>
                <a:gd name="T17" fmla="*/ 119 h 360"/>
                <a:gd name="T18" fmla="*/ 482 w 648"/>
                <a:gd name="T19" fmla="*/ 284 h 360"/>
                <a:gd name="T20" fmla="*/ 542 w 648"/>
                <a:gd name="T21" fmla="*/ 307 h 360"/>
                <a:gd name="T22" fmla="*/ 648 w 648"/>
                <a:gd name="T23" fmla="*/ 301 h 360"/>
                <a:gd name="T24" fmla="*/ 536 w 648"/>
                <a:gd name="T25" fmla="*/ 325 h 360"/>
                <a:gd name="T26" fmla="*/ 346 w 648"/>
                <a:gd name="T27" fmla="*/ 246 h 360"/>
                <a:gd name="T28" fmla="*/ 182 w 648"/>
                <a:gd name="T29" fmla="*/ 104 h 360"/>
                <a:gd name="T30" fmla="*/ 175 w 648"/>
                <a:gd name="T31" fmla="*/ 95 h 360"/>
                <a:gd name="T32" fmla="*/ 225 w 648"/>
                <a:gd name="T33" fmla="*/ 73 h 360"/>
                <a:gd name="T34" fmla="*/ 225 w 648"/>
                <a:gd name="T35" fmla="*/ 69 h 360"/>
                <a:gd name="T36" fmla="*/ 163 w 648"/>
                <a:gd name="T37" fmla="*/ 57 h 360"/>
                <a:gd name="T38" fmla="*/ 53 w 648"/>
                <a:gd name="T39" fmla="*/ 35 h 360"/>
                <a:gd name="T40" fmla="*/ 34 w 648"/>
                <a:gd name="T41" fmla="*/ 55 h 360"/>
                <a:gd name="T42" fmla="*/ 79 w 648"/>
                <a:gd name="T43" fmla="*/ 255 h 360"/>
                <a:gd name="T44" fmla="*/ 84 w 648"/>
                <a:gd name="T45" fmla="*/ 276 h 360"/>
                <a:gd name="T46" fmla="*/ 112 w 648"/>
                <a:gd name="T47" fmla="*/ 205 h 360"/>
                <a:gd name="T48" fmla="*/ 256 w 648"/>
                <a:gd name="T49" fmla="*/ 356 h 360"/>
                <a:gd name="T50" fmla="*/ 253 w 648"/>
                <a:gd name="T51" fmla="*/ 360 h 360"/>
                <a:gd name="T52" fmla="*/ 115 w 648"/>
                <a:gd name="T53" fmla="*/ 24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8" h="360">
                  <a:moveTo>
                    <a:pt x="115" y="248"/>
                  </a:moveTo>
                  <a:cubicBezTo>
                    <a:pt x="105" y="266"/>
                    <a:pt x="95" y="285"/>
                    <a:pt x="83" y="307"/>
                  </a:cubicBezTo>
                  <a:cubicBezTo>
                    <a:pt x="80" y="300"/>
                    <a:pt x="77" y="295"/>
                    <a:pt x="76" y="290"/>
                  </a:cubicBezTo>
                  <a:cubicBezTo>
                    <a:pt x="53" y="208"/>
                    <a:pt x="30" y="126"/>
                    <a:pt x="9" y="44"/>
                  </a:cubicBezTo>
                  <a:cubicBezTo>
                    <a:pt x="0" y="10"/>
                    <a:pt x="11" y="0"/>
                    <a:pt x="47" y="8"/>
                  </a:cubicBezTo>
                  <a:cubicBezTo>
                    <a:pt x="118" y="24"/>
                    <a:pt x="189" y="43"/>
                    <a:pt x="260" y="60"/>
                  </a:cubicBezTo>
                  <a:cubicBezTo>
                    <a:pt x="267" y="62"/>
                    <a:pt x="274" y="63"/>
                    <a:pt x="285" y="66"/>
                  </a:cubicBezTo>
                  <a:cubicBezTo>
                    <a:pt x="268" y="74"/>
                    <a:pt x="254" y="81"/>
                    <a:pt x="237" y="88"/>
                  </a:cubicBezTo>
                  <a:cubicBezTo>
                    <a:pt x="248" y="99"/>
                    <a:pt x="258" y="110"/>
                    <a:pt x="268" y="119"/>
                  </a:cubicBezTo>
                  <a:cubicBezTo>
                    <a:pt x="334" y="182"/>
                    <a:pt x="400" y="243"/>
                    <a:pt x="482" y="284"/>
                  </a:cubicBezTo>
                  <a:cubicBezTo>
                    <a:pt x="501" y="294"/>
                    <a:pt x="521" y="301"/>
                    <a:pt x="542" y="307"/>
                  </a:cubicBezTo>
                  <a:cubicBezTo>
                    <a:pt x="578" y="318"/>
                    <a:pt x="614" y="318"/>
                    <a:pt x="648" y="301"/>
                  </a:cubicBezTo>
                  <a:cubicBezTo>
                    <a:pt x="614" y="324"/>
                    <a:pt x="576" y="331"/>
                    <a:pt x="536" y="325"/>
                  </a:cubicBezTo>
                  <a:cubicBezTo>
                    <a:pt x="466" y="315"/>
                    <a:pt x="405" y="283"/>
                    <a:pt x="346" y="246"/>
                  </a:cubicBezTo>
                  <a:cubicBezTo>
                    <a:pt x="284" y="207"/>
                    <a:pt x="232" y="157"/>
                    <a:pt x="182" y="104"/>
                  </a:cubicBezTo>
                  <a:cubicBezTo>
                    <a:pt x="180" y="102"/>
                    <a:pt x="178" y="99"/>
                    <a:pt x="175" y="95"/>
                  </a:cubicBezTo>
                  <a:cubicBezTo>
                    <a:pt x="192" y="87"/>
                    <a:pt x="208" y="80"/>
                    <a:pt x="225" y="73"/>
                  </a:cubicBezTo>
                  <a:cubicBezTo>
                    <a:pt x="225" y="72"/>
                    <a:pt x="225" y="71"/>
                    <a:pt x="225" y="69"/>
                  </a:cubicBezTo>
                  <a:cubicBezTo>
                    <a:pt x="204" y="65"/>
                    <a:pt x="183" y="61"/>
                    <a:pt x="163" y="57"/>
                  </a:cubicBezTo>
                  <a:cubicBezTo>
                    <a:pt x="126" y="50"/>
                    <a:pt x="90" y="42"/>
                    <a:pt x="53" y="35"/>
                  </a:cubicBezTo>
                  <a:cubicBezTo>
                    <a:pt x="33" y="31"/>
                    <a:pt x="29" y="35"/>
                    <a:pt x="34" y="55"/>
                  </a:cubicBezTo>
                  <a:cubicBezTo>
                    <a:pt x="49" y="122"/>
                    <a:pt x="64" y="189"/>
                    <a:pt x="79" y="255"/>
                  </a:cubicBezTo>
                  <a:cubicBezTo>
                    <a:pt x="80" y="260"/>
                    <a:pt x="81" y="265"/>
                    <a:pt x="84" y="276"/>
                  </a:cubicBezTo>
                  <a:cubicBezTo>
                    <a:pt x="95" y="250"/>
                    <a:pt x="103" y="228"/>
                    <a:pt x="112" y="205"/>
                  </a:cubicBezTo>
                  <a:cubicBezTo>
                    <a:pt x="161" y="256"/>
                    <a:pt x="209" y="306"/>
                    <a:pt x="256" y="356"/>
                  </a:cubicBezTo>
                  <a:cubicBezTo>
                    <a:pt x="255" y="357"/>
                    <a:pt x="254" y="358"/>
                    <a:pt x="253" y="360"/>
                  </a:cubicBezTo>
                  <a:cubicBezTo>
                    <a:pt x="208" y="323"/>
                    <a:pt x="162" y="286"/>
                    <a:pt x="115" y="248"/>
                  </a:cubicBezTo>
                  <a:close/>
                </a:path>
              </a:pathLst>
            </a:custGeom>
            <a:solidFill>
              <a:srgbClr val="00999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grpSp>
          <p:nvGrpSpPr>
            <p:cNvPr id="102" name="组合 101">
              <a:extLst>
                <a:ext uri="{FF2B5EF4-FFF2-40B4-BE49-F238E27FC236}">
                  <a16:creationId xmlns:a16="http://schemas.microsoft.com/office/drawing/2014/main" id="{84B5F5CF-33A3-406B-9B8E-8418E5545D66}"/>
                </a:ext>
              </a:extLst>
            </p:cNvPr>
            <p:cNvGrpSpPr/>
            <p:nvPr/>
          </p:nvGrpSpPr>
          <p:grpSpPr>
            <a:xfrm>
              <a:off x="4255330" y="3961487"/>
              <a:ext cx="295624" cy="295912"/>
              <a:chOff x="5240338" y="2657475"/>
              <a:chExt cx="1630363" cy="1631951"/>
            </a:xfrm>
            <a:solidFill>
              <a:schemeClr val="bg1"/>
            </a:solidFill>
          </p:grpSpPr>
          <p:sp>
            <p:nvSpPr>
              <p:cNvPr id="103" name="Freeform 5">
                <a:extLst>
                  <a:ext uri="{FF2B5EF4-FFF2-40B4-BE49-F238E27FC236}">
                    <a16:creationId xmlns:a16="http://schemas.microsoft.com/office/drawing/2014/main" id="{B4FCE810-E20B-4027-B194-3F4B4694AEF4}"/>
                  </a:ext>
                </a:extLst>
              </p:cNvPr>
              <p:cNvSpPr>
                <a:spLocks/>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solidFill>
                <a:schemeClr val="bg2">
                  <a:lumMod val="10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4" name="Freeform 6">
                <a:extLst>
                  <a:ext uri="{FF2B5EF4-FFF2-40B4-BE49-F238E27FC236}">
                    <a16:creationId xmlns:a16="http://schemas.microsoft.com/office/drawing/2014/main" id="{1B78E6F0-949D-46FD-9829-B9401ED19D22}"/>
                  </a:ext>
                </a:extLst>
              </p:cNvPr>
              <p:cNvSpPr>
                <a:spLocks/>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solidFill>
                <a:schemeClr val="tx1">
                  <a:lumMod val="95000"/>
                  <a:lumOff val="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05" name="Freeform 7">
                <a:extLst>
                  <a:ext uri="{FF2B5EF4-FFF2-40B4-BE49-F238E27FC236}">
                    <a16:creationId xmlns:a16="http://schemas.microsoft.com/office/drawing/2014/main" id="{17CB3694-E393-4ACF-B660-E28139825C9B}"/>
                  </a:ext>
                </a:extLst>
              </p:cNvPr>
              <p:cNvSpPr>
                <a:spLocks/>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solidFill>
                <a:schemeClr val="tx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6" name="Freeform 8">
                <a:extLst>
                  <a:ext uri="{FF2B5EF4-FFF2-40B4-BE49-F238E27FC236}">
                    <a16:creationId xmlns:a16="http://schemas.microsoft.com/office/drawing/2014/main" id="{7C87E012-47CE-4B06-AC71-FBEAC3E846DB}"/>
                  </a:ext>
                </a:extLst>
              </p:cNvPr>
              <p:cNvSpPr>
                <a:spLocks/>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adFill>
                <a:gsLst>
                  <a:gs pos="0">
                    <a:srgbClr val="0076CF"/>
                  </a:gs>
                  <a:gs pos="100000">
                    <a:srgbClr val="1CCCF8"/>
                  </a:gs>
                </a:gsLst>
                <a:lin ang="5400000" scaled="1"/>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8" name="组合 7"/>
          <p:cNvGrpSpPr/>
          <p:nvPr/>
        </p:nvGrpSpPr>
        <p:grpSpPr>
          <a:xfrm>
            <a:off x="10677098" y="1684159"/>
            <a:ext cx="1288528" cy="1523466"/>
            <a:chOff x="10692596" y="1816695"/>
            <a:chExt cx="1288528" cy="1523466"/>
          </a:xfrm>
        </p:grpSpPr>
        <p:sp>
          <p:nvSpPr>
            <p:cNvPr id="3" name="TextBox 2"/>
            <p:cNvSpPr txBox="1"/>
            <p:nvPr/>
          </p:nvSpPr>
          <p:spPr>
            <a:xfrm>
              <a:off x="10692596" y="2755386"/>
              <a:ext cx="1288528" cy="584775"/>
            </a:xfrm>
            <a:prstGeom prst="rect">
              <a:avLst/>
            </a:prstGeom>
            <a:noFill/>
          </p:spPr>
          <p:txBody>
            <a:bodyPr wrap="square" rtlCol="0">
              <a:spAutoFit/>
            </a:bodyPr>
            <a:lstStyle/>
            <a:p>
              <a:pPr algn="ctr"/>
              <a:r>
                <a:rPr lang="zh-CN" altLang="en-US" sz="1600" b="1" dirty="0">
                  <a:solidFill>
                    <a:srgbClr val="2C5884"/>
                  </a:solidFill>
                  <a:latin typeface="微软雅黑" pitchFamily="34" charset="-122"/>
                  <a:ea typeface="微软雅黑" pitchFamily="34" charset="-122"/>
                </a:rPr>
                <a:t>按季度汇报总结</a:t>
              </a:r>
            </a:p>
          </p:txBody>
        </p:sp>
        <p:sp>
          <p:nvSpPr>
            <p:cNvPr id="98" name="Freeform 13"/>
            <p:cNvSpPr>
              <a:spLocks noEditPoints="1"/>
            </p:cNvSpPr>
            <p:nvPr/>
          </p:nvSpPr>
          <p:spPr bwMode="auto">
            <a:xfrm>
              <a:off x="10856372" y="1910556"/>
              <a:ext cx="835731" cy="656952"/>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59859D"/>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7" name="圆角矩形 6"/>
            <p:cNvSpPr/>
            <p:nvPr/>
          </p:nvSpPr>
          <p:spPr>
            <a:xfrm>
              <a:off x="10692596" y="1816695"/>
              <a:ext cx="1167308" cy="871161"/>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文本框 40">
            <a:extLst>
              <a:ext uri="{FF2B5EF4-FFF2-40B4-BE49-F238E27FC236}">
                <a16:creationId xmlns:a16="http://schemas.microsoft.com/office/drawing/2014/main" id="{70019BB3-4079-BF4D-8E4F-8505DA592D4C}"/>
              </a:ext>
            </a:extLst>
          </p:cNvPr>
          <p:cNvSpPr txBox="1"/>
          <p:nvPr/>
        </p:nvSpPr>
        <p:spPr>
          <a:xfrm>
            <a:off x="435190" y="5771585"/>
            <a:ext cx="9057539" cy="430887"/>
          </a:xfrm>
          <a:prstGeom prst="rect">
            <a:avLst/>
          </a:prstGeom>
          <a:noFill/>
        </p:spPr>
        <p:txBody>
          <a:bodyPr wrap="square" rtlCol="0">
            <a:spAutoFit/>
          </a:bodyPr>
          <a:lstStyle/>
          <a:p>
            <a:r>
              <a:rPr lang="en-US" altLang="zh-CN" sz="1100" dirty="0">
                <a:solidFill>
                  <a:srgbClr val="44546A"/>
                </a:solidFill>
                <a:latin typeface="Microsoft YaHei" panose="020B0503020204020204" pitchFamily="34" charset="-122"/>
                <a:ea typeface="Microsoft YaHei" panose="020B0503020204020204" pitchFamily="34" charset="-122"/>
                <a:cs typeface="+mn-ea"/>
                <a:sym typeface="+mn-lt"/>
              </a:rPr>
              <a:t>*</a:t>
            </a:r>
            <a:r>
              <a:rPr lang="zh-CN" altLang="en-US" sz="1100" dirty="0">
                <a:solidFill>
                  <a:srgbClr val="44546A"/>
                </a:solidFill>
                <a:latin typeface="Microsoft YaHei" panose="020B0503020204020204" pitchFamily="34" charset="-122"/>
                <a:ea typeface="Microsoft YaHei" panose="020B0503020204020204" pitchFamily="34" charset="-122"/>
                <a:cs typeface="+mn-ea"/>
                <a:sym typeface="+mn-lt"/>
              </a:rPr>
              <a:t>高危人群</a:t>
            </a:r>
            <a:r>
              <a:rPr lang="en-US" altLang="zh-CN" sz="1100" dirty="0">
                <a:solidFill>
                  <a:srgbClr val="44546A"/>
                </a:solidFill>
                <a:latin typeface="Microsoft YaHei" panose="020B0503020204020204" pitchFamily="34" charset="-122"/>
                <a:ea typeface="Microsoft YaHei" panose="020B0503020204020204" pitchFamily="34" charset="-122"/>
                <a:cs typeface="+mn-ea"/>
                <a:sym typeface="+mn-lt"/>
              </a:rPr>
              <a:t>HCV</a:t>
            </a:r>
            <a:r>
              <a:rPr lang="zh-CN" altLang="en-US" sz="1100" dirty="0">
                <a:solidFill>
                  <a:srgbClr val="44546A"/>
                </a:solidFill>
                <a:latin typeface="Microsoft YaHei" panose="020B0503020204020204" pitchFamily="34" charset="-122"/>
                <a:ea typeface="Microsoft YaHei" panose="020B0503020204020204" pitchFamily="34" charset="-122"/>
                <a:cs typeface="+mn-ea"/>
                <a:sym typeface="+mn-lt"/>
              </a:rPr>
              <a:t>筛查感染率：</a:t>
            </a:r>
            <a:r>
              <a:rPr lang="zh-CN" altLang="zh-CN" sz="1100" dirty="0">
                <a:solidFill>
                  <a:srgbClr val="44546A"/>
                </a:solidFill>
                <a:latin typeface="Microsoft YaHei" panose="020B0503020204020204" pitchFamily="34" charset="-122"/>
                <a:ea typeface="Microsoft YaHei" panose="020B0503020204020204" pitchFamily="34" charset="-122"/>
                <a:cs typeface="+mn-ea"/>
                <a:sym typeface="+mn-lt"/>
              </a:rPr>
              <a:t>信息系统如果无法自动获取高危人群总数，则需要专科专人每月定期人工统计获取相关数据</a:t>
            </a:r>
          </a:p>
          <a:p>
            <a:r>
              <a:rPr lang="en-US" altLang="zh-CN" sz="1100" dirty="0">
                <a:solidFill>
                  <a:srgbClr val="44546A"/>
                </a:solidFill>
                <a:latin typeface="Microsoft YaHei" panose="020B0503020204020204" pitchFamily="34" charset="-122"/>
                <a:ea typeface="Microsoft YaHei" panose="020B0503020204020204" pitchFamily="34" charset="-122"/>
                <a:cs typeface="+mn-ea"/>
                <a:sym typeface="+mn-lt"/>
              </a:rPr>
              <a:t>**HCV</a:t>
            </a:r>
            <a:r>
              <a:rPr lang="zh-CN" altLang="en-US" sz="1100" dirty="0">
                <a:solidFill>
                  <a:srgbClr val="44546A"/>
                </a:solidFill>
                <a:latin typeface="Microsoft YaHei" panose="020B0503020204020204" pitchFamily="34" charset="-122"/>
                <a:ea typeface="Microsoft YaHei" panose="020B0503020204020204" pitchFamily="34" charset="-122"/>
                <a:cs typeface="+mn-ea"/>
                <a:sym typeface="+mn-lt"/>
              </a:rPr>
              <a:t>患者失访率：</a:t>
            </a:r>
            <a:r>
              <a:rPr lang="zh-CN" altLang="zh-CN" sz="1100" dirty="0">
                <a:solidFill>
                  <a:srgbClr val="44546A"/>
                </a:solidFill>
                <a:latin typeface="Microsoft YaHei" panose="020B0503020204020204" pitchFamily="34" charset="-122"/>
                <a:ea typeface="Microsoft YaHei" panose="020B0503020204020204" pitchFamily="34" charset="-122"/>
                <a:cs typeface="+mn-ea"/>
                <a:sym typeface="+mn-lt"/>
              </a:rPr>
              <a:t>依据本流程中定义的</a:t>
            </a:r>
            <a:r>
              <a:rPr lang="en-US" altLang="zh-CN" sz="1100" dirty="0">
                <a:solidFill>
                  <a:srgbClr val="44546A"/>
                </a:solidFill>
                <a:latin typeface="Microsoft YaHei" panose="020B0503020204020204" pitchFamily="34" charset="-122"/>
                <a:ea typeface="Microsoft YaHei" panose="020B0503020204020204" pitchFamily="34" charset="-122"/>
                <a:cs typeface="+mn-ea"/>
                <a:sym typeface="+mn-lt"/>
              </a:rPr>
              <a:t>HCV</a:t>
            </a:r>
            <a:r>
              <a:rPr lang="zh-CN" altLang="zh-CN" sz="1100" dirty="0">
                <a:solidFill>
                  <a:srgbClr val="44546A"/>
                </a:solidFill>
                <a:latin typeface="Microsoft YaHei" panose="020B0503020204020204" pitchFamily="34" charset="-122"/>
                <a:ea typeface="Microsoft YaHei" panose="020B0503020204020204" pitchFamily="34" charset="-122"/>
                <a:cs typeface="+mn-ea"/>
                <a:sym typeface="+mn-lt"/>
              </a:rPr>
              <a:t>随访人群和时限计算失访率</a:t>
            </a:r>
            <a:endParaRPr lang="en-US" altLang="zh-CN" sz="1100" dirty="0">
              <a:solidFill>
                <a:srgbClr val="44546A"/>
              </a:solidFill>
              <a:latin typeface="Microsoft YaHei" panose="020B0503020204020204" pitchFamily="34" charset="-122"/>
              <a:ea typeface="Microsoft YaHei" panose="020B0503020204020204" pitchFamily="34" charset="-122"/>
              <a:cs typeface="+mn-ea"/>
              <a:sym typeface="+mn-lt"/>
            </a:endParaRPr>
          </a:p>
        </p:txBody>
      </p:sp>
    </p:spTree>
    <p:extLst>
      <p:ext uri="{BB962C8B-B14F-4D97-AF65-F5344CB8AC3E}">
        <p14:creationId xmlns:p14="http://schemas.microsoft.com/office/powerpoint/2010/main" val="3155089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灯片编号占位符 2">
            <a:extLst>
              <a:ext uri="{FF2B5EF4-FFF2-40B4-BE49-F238E27FC236}">
                <a16:creationId xmlns:a16="http://schemas.microsoft.com/office/drawing/2014/main" id="{91E93DAA-83D3-E84E-B73B-70C86D68B5F2}"/>
              </a:ext>
            </a:extLst>
          </p:cNvPr>
          <p:cNvSpPr txBox="1">
            <a:spLocks/>
          </p:cNvSpPr>
          <p:nvPr/>
        </p:nvSpPr>
        <p:spPr>
          <a:xfrm>
            <a:off x="9448799" y="643519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4906F94-0D75-4E60-BC28-643360A0A3A8}" type="slidenum">
              <a:rPr kumimoji="0" lang="zh-CN" altLang="en-US" sz="1200" b="0" i="0" u="none" strike="noStrike" kern="1200" cap="none" spc="0" normalizeH="0" baseline="0" noProof="0" smtClean="0">
                <a:ln>
                  <a:noFill/>
                </a:ln>
                <a:solidFill>
                  <a:prstClr val="black">
                    <a:tint val="75000"/>
                  </a:prstClr>
                </a:solidFill>
                <a:effectLst/>
                <a:uLnTx/>
                <a:uFillTx/>
                <a:latin typeface="Microsoft YaHei" panose="020B0503020204020204" pitchFamily="34" charset="-122"/>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tint val="7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154" name="标题 92">
            <a:extLst>
              <a:ext uri="{FF2B5EF4-FFF2-40B4-BE49-F238E27FC236}">
                <a16:creationId xmlns:a16="http://schemas.microsoft.com/office/drawing/2014/main" id="{BB345208-F982-204F-A2DD-74E941855561}"/>
              </a:ext>
            </a:extLst>
          </p:cNvPr>
          <p:cNvSpPr>
            <a:spLocks noGrp="1"/>
          </p:cNvSpPr>
          <p:nvPr>
            <p:ph type="title"/>
          </p:nvPr>
        </p:nvSpPr>
        <p:spPr>
          <a:xfrm>
            <a:off x="582841" y="365126"/>
            <a:ext cx="9935785" cy="430522"/>
          </a:xfrm>
        </p:spPr>
        <p:txBody>
          <a:bodyPr/>
          <a:lstStyle/>
          <a:p>
            <a:r>
              <a:rPr lang="zh-CN" altLang="en-US" sz="3200" dirty="0">
                <a:solidFill>
                  <a:srgbClr val="4F758B"/>
                </a:solidFill>
                <a:latin typeface="Microsoft YaHei" panose="020B0503020204020204" pitchFamily="34" charset="-122"/>
                <a:ea typeface="Microsoft YaHei" panose="020B0503020204020204" pitchFamily="34" charset="-122"/>
                <a:cs typeface="+mn-ea"/>
                <a:sym typeface="+mn-lt"/>
              </a:rPr>
              <a:t>小结</a:t>
            </a:r>
          </a:p>
        </p:txBody>
      </p:sp>
      <p:sp>
        <p:nvSpPr>
          <p:cNvPr id="65" name="圆角矩形 22">
            <a:extLst>
              <a:ext uri="{FF2B5EF4-FFF2-40B4-BE49-F238E27FC236}">
                <a16:creationId xmlns:a16="http://schemas.microsoft.com/office/drawing/2014/main" id="{290F24D3-40D0-8E40-8414-B5F90CC132AF}"/>
              </a:ext>
            </a:extLst>
          </p:cNvPr>
          <p:cNvSpPr/>
          <p:nvPr/>
        </p:nvSpPr>
        <p:spPr>
          <a:xfrm flipH="1">
            <a:off x="1829607" y="2759216"/>
            <a:ext cx="8689019" cy="825402"/>
          </a:xfrm>
          <a:prstGeom prst="roundRect">
            <a:avLst>
              <a:gd name="adj" fmla="val 50000"/>
            </a:avLst>
          </a:prstGeom>
          <a:gradFill flip="none" rotWithShape="1">
            <a:gsLst>
              <a:gs pos="0">
                <a:srgbClr val="92EBD9">
                  <a:alpha val="50000"/>
                </a:srgbClr>
              </a:gs>
              <a:gs pos="1000">
                <a:srgbClr val="BDF1E5">
                  <a:alpha val="30196"/>
                </a:srgbClr>
              </a:gs>
              <a:gs pos="100000">
                <a:schemeClr val="bg1"/>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6" name="圆角矩形 27">
            <a:extLst>
              <a:ext uri="{FF2B5EF4-FFF2-40B4-BE49-F238E27FC236}">
                <a16:creationId xmlns:a16="http://schemas.microsoft.com/office/drawing/2014/main" id="{C4E341F9-C602-064D-8FCF-096B7C644DBC}"/>
              </a:ext>
            </a:extLst>
          </p:cNvPr>
          <p:cNvSpPr/>
          <p:nvPr/>
        </p:nvSpPr>
        <p:spPr>
          <a:xfrm flipH="1">
            <a:off x="1829607" y="3826084"/>
            <a:ext cx="8689019" cy="825402"/>
          </a:xfrm>
          <a:prstGeom prst="roundRect">
            <a:avLst>
              <a:gd name="adj" fmla="val 50000"/>
            </a:avLst>
          </a:prstGeom>
          <a:gradFill flip="none" rotWithShape="1">
            <a:gsLst>
              <a:gs pos="0">
                <a:srgbClr val="92EBD9">
                  <a:alpha val="20000"/>
                </a:srgbClr>
              </a:gs>
              <a:gs pos="1000">
                <a:srgbClr val="BDF1E5">
                  <a:alpha val="30196"/>
                </a:srgbClr>
              </a:gs>
              <a:gs pos="100000">
                <a:schemeClr val="bg1"/>
              </a:gs>
            </a:gsLst>
            <a:lin ang="10800000" scaled="1"/>
            <a:tileRect/>
          </a:gradFill>
          <a:ln w="12700" cap="flat" cmpd="sng" algn="ctr">
            <a:noFill/>
            <a:prstDash val="solid"/>
            <a:miter lim="800000"/>
          </a:ln>
          <a:effectLst/>
        </p:spPr>
        <p:txBody>
          <a:bodyPr rtlCol="0" anchor="ctr"/>
          <a:lstStyle/>
          <a:p>
            <a:pPr algn="ctr"/>
            <a:endParaRPr lang="zh-CN" altLang="en-US" sz="1600" kern="0">
              <a:solidFill>
                <a:prstClr val="white"/>
              </a:solidFill>
              <a:latin typeface="Microsoft YaHei" panose="020B0503020204020204" pitchFamily="34" charset="-122"/>
              <a:ea typeface="Microsoft YaHei" panose="020B0503020204020204" pitchFamily="34" charset="-122"/>
              <a:cs typeface="+mn-ea"/>
              <a:sym typeface="+mn-lt"/>
            </a:endParaRPr>
          </a:p>
        </p:txBody>
      </p:sp>
      <p:sp>
        <p:nvSpPr>
          <p:cNvPr id="67" name="圆角矩形 28">
            <a:extLst>
              <a:ext uri="{FF2B5EF4-FFF2-40B4-BE49-F238E27FC236}">
                <a16:creationId xmlns:a16="http://schemas.microsoft.com/office/drawing/2014/main" id="{82485CAD-DF6C-F34F-8E18-CADA1387E702}"/>
              </a:ext>
            </a:extLst>
          </p:cNvPr>
          <p:cNvSpPr/>
          <p:nvPr/>
        </p:nvSpPr>
        <p:spPr>
          <a:xfrm flipH="1">
            <a:off x="1829607" y="4897687"/>
            <a:ext cx="8689019" cy="825402"/>
          </a:xfrm>
          <a:prstGeom prst="roundRect">
            <a:avLst>
              <a:gd name="adj" fmla="val 50000"/>
            </a:avLst>
          </a:prstGeom>
          <a:gradFill flip="none" rotWithShape="1">
            <a:gsLst>
              <a:gs pos="0">
                <a:srgbClr val="92EBD9">
                  <a:alpha val="20000"/>
                </a:srgbClr>
              </a:gs>
              <a:gs pos="1000">
                <a:srgbClr val="BDF1E5">
                  <a:alpha val="30196"/>
                </a:srgbClr>
              </a:gs>
              <a:gs pos="100000">
                <a:schemeClr val="bg1"/>
              </a:gs>
            </a:gsLst>
            <a:lin ang="10800000" scaled="1"/>
            <a:tileRect/>
          </a:gradFill>
          <a:ln w="12700" cap="flat" cmpd="sng" algn="ctr">
            <a:noFill/>
            <a:prstDash val="solid"/>
            <a:miter lim="800000"/>
          </a:ln>
          <a:effectLst/>
        </p:spPr>
        <p:txBody>
          <a:bodyPr rtlCol="0" anchor="ctr"/>
          <a:lstStyle/>
          <a:p>
            <a:pPr algn="ctr"/>
            <a:endParaRPr lang="zh-CN" altLang="en-US" sz="1600" kern="0">
              <a:solidFill>
                <a:prstClr val="white"/>
              </a:solidFill>
              <a:latin typeface="Microsoft YaHei" panose="020B0503020204020204" pitchFamily="34" charset="-122"/>
              <a:ea typeface="Microsoft YaHei" panose="020B0503020204020204" pitchFamily="34" charset="-122"/>
              <a:cs typeface="+mn-ea"/>
              <a:sym typeface="+mn-lt"/>
            </a:endParaRPr>
          </a:p>
        </p:txBody>
      </p:sp>
      <p:sp>
        <p:nvSpPr>
          <p:cNvPr id="68" name="Oval 8">
            <a:extLst>
              <a:ext uri="{FF2B5EF4-FFF2-40B4-BE49-F238E27FC236}">
                <a16:creationId xmlns:a16="http://schemas.microsoft.com/office/drawing/2014/main" id="{2CCEAE49-BE5A-E644-B594-272896AF2719}"/>
              </a:ext>
            </a:extLst>
          </p:cNvPr>
          <p:cNvSpPr>
            <a:spLocks noChangeArrowheads="1"/>
          </p:cNvSpPr>
          <p:nvPr/>
        </p:nvSpPr>
        <p:spPr bwMode="auto">
          <a:xfrm>
            <a:off x="1829607" y="2759216"/>
            <a:ext cx="828558" cy="825402"/>
          </a:xfrm>
          <a:prstGeom prst="ellipse">
            <a:avLst/>
          </a:prstGeom>
          <a:solidFill>
            <a:srgbClr val="4F758B"/>
          </a:solidFill>
          <a:ln w="57150">
            <a:solidFill>
              <a:srgbClr val="4F758B">
                <a:alpha val="30000"/>
              </a:srgbClr>
            </a:solidFill>
          </a:ln>
        </p:spPr>
        <p:txBody>
          <a:bodyPr vert="horz" wrap="square" lIns="91440" tIns="45720" rIns="91440" bIns="45720" numCol="1" anchor="t" anchorCtr="0" compatLnSpc="1">
            <a:prstTxWarp prst="textNoShape">
              <a:avLst/>
            </a:prstTxWarp>
          </a:bodyPr>
          <a:lstStyle/>
          <a:p>
            <a:endParaRPr lang="zh-CN" altLang="en-US" sz="1600">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69" name="Oval 9">
            <a:extLst>
              <a:ext uri="{FF2B5EF4-FFF2-40B4-BE49-F238E27FC236}">
                <a16:creationId xmlns:a16="http://schemas.microsoft.com/office/drawing/2014/main" id="{8A2C6E49-D0C6-0446-8AE0-4CB262F1D63F}"/>
              </a:ext>
            </a:extLst>
          </p:cNvPr>
          <p:cNvSpPr>
            <a:spLocks noChangeArrowheads="1"/>
          </p:cNvSpPr>
          <p:nvPr/>
        </p:nvSpPr>
        <p:spPr bwMode="auto">
          <a:xfrm>
            <a:off x="1829607" y="3824506"/>
            <a:ext cx="828558" cy="828559"/>
          </a:xfrm>
          <a:prstGeom prst="ellipse">
            <a:avLst/>
          </a:prstGeom>
          <a:solidFill>
            <a:srgbClr val="4F758B"/>
          </a:solidFill>
          <a:ln w="57150">
            <a:solidFill>
              <a:srgbClr val="077296">
                <a:alpha val="30000"/>
              </a:srgbClr>
            </a:solidFill>
          </a:ln>
        </p:spPr>
        <p:txBody>
          <a:bodyPr vert="horz" wrap="square" lIns="91440" tIns="45720" rIns="91440" bIns="45720" numCol="1" anchor="t" anchorCtr="0" compatLnSpc="1">
            <a:prstTxWarp prst="textNoShape">
              <a:avLst/>
            </a:prstTxWarp>
          </a:bodyPr>
          <a:lstStyle/>
          <a:p>
            <a:endParaRPr lang="zh-CN" altLang="en-US" sz="1600">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70" name="Oval 10">
            <a:extLst>
              <a:ext uri="{FF2B5EF4-FFF2-40B4-BE49-F238E27FC236}">
                <a16:creationId xmlns:a16="http://schemas.microsoft.com/office/drawing/2014/main" id="{ED695088-B314-1C46-9D0E-9CDD23C5C2DC}"/>
              </a:ext>
            </a:extLst>
          </p:cNvPr>
          <p:cNvSpPr>
            <a:spLocks noChangeArrowheads="1"/>
          </p:cNvSpPr>
          <p:nvPr/>
        </p:nvSpPr>
        <p:spPr bwMode="auto">
          <a:xfrm>
            <a:off x="1829607" y="4896109"/>
            <a:ext cx="828558" cy="828559"/>
          </a:xfrm>
          <a:prstGeom prst="ellipse">
            <a:avLst/>
          </a:prstGeom>
          <a:solidFill>
            <a:srgbClr val="4F758B"/>
          </a:solidFill>
          <a:ln w="57150">
            <a:solidFill>
              <a:srgbClr val="077296">
                <a:alpha val="30000"/>
              </a:srgbClr>
            </a:solidFill>
          </a:ln>
        </p:spPr>
        <p:txBody>
          <a:bodyPr vert="horz" wrap="square" lIns="91440" tIns="45720" rIns="91440" bIns="45720" numCol="1" anchor="t" anchorCtr="0" compatLnSpc="1">
            <a:prstTxWarp prst="textNoShape">
              <a:avLst/>
            </a:prstTxWarp>
          </a:bodyPr>
          <a:lstStyle/>
          <a:p>
            <a:endParaRPr lang="zh-CN" altLang="en-US" sz="1600">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71" name="Freeform 8">
            <a:extLst>
              <a:ext uri="{FF2B5EF4-FFF2-40B4-BE49-F238E27FC236}">
                <a16:creationId xmlns:a16="http://schemas.microsoft.com/office/drawing/2014/main" id="{86C0BE17-DD4C-4946-B2A4-C8B4903F9A91}"/>
              </a:ext>
            </a:extLst>
          </p:cNvPr>
          <p:cNvSpPr>
            <a:spLocks noEditPoints="1"/>
          </p:cNvSpPr>
          <p:nvPr/>
        </p:nvSpPr>
        <p:spPr bwMode="auto">
          <a:xfrm>
            <a:off x="1976754" y="2935105"/>
            <a:ext cx="534263" cy="463095"/>
          </a:xfrm>
          <a:custGeom>
            <a:avLst/>
            <a:gdLst>
              <a:gd name="T0" fmla="*/ 155 w 219"/>
              <a:gd name="T1" fmla="*/ 183 h 190"/>
              <a:gd name="T2" fmla="*/ 63 w 219"/>
              <a:gd name="T3" fmla="*/ 8 h 190"/>
              <a:gd name="T4" fmla="*/ 7 w 219"/>
              <a:gd name="T5" fmla="*/ 37 h 190"/>
              <a:gd name="T6" fmla="*/ 219 w 219"/>
              <a:gd name="T7" fmla="*/ 44 h 190"/>
              <a:gd name="T8" fmla="*/ 13 w 219"/>
              <a:gd name="T9" fmla="*/ 150 h 190"/>
              <a:gd name="T10" fmla="*/ 22 w 219"/>
              <a:gd name="T11" fmla="*/ 138 h 190"/>
              <a:gd name="T12" fmla="*/ 22 w 219"/>
              <a:gd name="T13" fmla="*/ 112 h 190"/>
              <a:gd name="T14" fmla="*/ 13 w 219"/>
              <a:gd name="T15" fmla="*/ 100 h 190"/>
              <a:gd name="T16" fmla="*/ 23 w 219"/>
              <a:gd name="T17" fmla="*/ 73 h 190"/>
              <a:gd name="T18" fmla="*/ 12 w 219"/>
              <a:gd name="T19" fmla="*/ 64 h 190"/>
              <a:gd name="T20" fmla="*/ 23 w 219"/>
              <a:gd name="T21" fmla="*/ 73 h 190"/>
              <a:gd name="T22" fmla="*/ 36 w 219"/>
              <a:gd name="T23" fmla="*/ 148 h 190"/>
              <a:gd name="T24" fmla="*/ 48 w 219"/>
              <a:gd name="T25" fmla="*/ 139 h 190"/>
              <a:gd name="T26" fmla="*/ 37 w 219"/>
              <a:gd name="T27" fmla="*/ 112 h 190"/>
              <a:gd name="T28" fmla="*/ 46 w 219"/>
              <a:gd name="T29" fmla="*/ 100 h 190"/>
              <a:gd name="T30" fmla="*/ 46 w 219"/>
              <a:gd name="T31" fmla="*/ 75 h 190"/>
              <a:gd name="T32" fmla="*/ 37 w 219"/>
              <a:gd name="T33" fmla="*/ 63 h 190"/>
              <a:gd name="T34" fmla="*/ 87 w 219"/>
              <a:gd name="T35" fmla="*/ 27 h 190"/>
              <a:gd name="T36" fmla="*/ 105 w 219"/>
              <a:gd name="T37" fmla="*/ 10 h 190"/>
              <a:gd name="T38" fmla="*/ 128 w 219"/>
              <a:gd name="T39" fmla="*/ 24 h 190"/>
              <a:gd name="T40" fmla="*/ 117 w 219"/>
              <a:gd name="T41" fmla="*/ 39 h 190"/>
              <a:gd name="T42" fmla="*/ 102 w 219"/>
              <a:gd name="T43" fmla="*/ 51 h 190"/>
              <a:gd name="T44" fmla="*/ 87 w 219"/>
              <a:gd name="T45" fmla="*/ 27 h 190"/>
              <a:gd name="T46" fmla="*/ 103 w 219"/>
              <a:gd name="T47" fmla="*/ 64 h 190"/>
              <a:gd name="T48" fmla="*/ 115 w 219"/>
              <a:gd name="T49" fmla="*/ 73 h 190"/>
              <a:gd name="T50" fmla="*/ 114 w 219"/>
              <a:gd name="T51" fmla="*/ 112 h 190"/>
              <a:gd name="T52" fmla="*/ 105 w 219"/>
              <a:gd name="T53" fmla="*/ 100 h 190"/>
              <a:gd name="T54" fmla="*/ 81 w 219"/>
              <a:gd name="T55" fmla="*/ 63 h 190"/>
              <a:gd name="T56" fmla="*/ 90 w 219"/>
              <a:gd name="T57" fmla="*/ 75 h 190"/>
              <a:gd name="T58" fmla="*/ 79 w 219"/>
              <a:gd name="T59" fmla="*/ 110 h 190"/>
              <a:gd name="T60" fmla="*/ 91 w 219"/>
              <a:gd name="T61" fmla="*/ 101 h 190"/>
              <a:gd name="T62" fmla="*/ 79 w 219"/>
              <a:gd name="T63" fmla="*/ 110 h 190"/>
              <a:gd name="T64" fmla="*/ 87 w 219"/>
              <a:gd name="T65" fmla="*/ 138 h 190"/>
              <a:gd name="T66" fmla="*/ 135 w 219"/>
              <a:gd name="T67" fmla="*/ 183 h 190"/>
              <a:gd name="T68" fmla="*/ 132 w 219"/>
              <a:gd name="T69" fmla="*/ 138 h 190"/>
              <a:gd name="T70" fmla="*/ 138 w 219"/>
              <a:gd name="T71" fmla="*/ 112 h 190"/>
              <a:gd name="T72" fmla="*/ 129 w 219"/>
              <a:gd name="T73" fmla="*/ 100 h 190"/>
              <a:gd name="T74" fmla="*/ 139 w 219"/>
              <a:gd name="T75" fmla="*/ 73 h 190"/>
              <a:gd name="T76" fmla="*/ 127 w 219"/>
              <a:gd name="T77" fmla="*/ 64 h 190"/>
              <a:gd name="T78" fmla="*/ 139 w 219"/>
              <a:gd name="T79" fmla="*/ 73 h 190"/>
              <a:gd name="T80" fmla="*/ 171 w 219"/>
              <a:gd name="T81" fmla="*/ 148 h 190"/>
              <a:gd name="T82" fmla="*/ 183 w 219"/>
              <a:gd name="T83" fmla="*/ 139 h 190"/>
              <a:gd name="T84" fmla="*/ 172 w 219"/>
              <a:gd name="T85" fmla="*/ 112 h 190"/>
              <a:gd name="T86" fmla="*/ 181 w 219"/>
              <a:gd name="T87" fmla="*/ 100 h 190"/>
              <a:gd name="T88" fmla="*/ 181 w 219"/>
              <a:gd name="T89" fmla="*/ 75 h 190"/>
              <a:gd name="T90" fmla="*/ 172 w 219"/>
              <a:gd name="T91" fmla="*/ 63 h 190"/>
              <a:gd name="T92" fmla="*/ 207 w 219"/>
              <a:gd name="T93" fmla="*/ 148 h 190"/>
              <a:gd name="T94" fmla="*/ 195 w 219"/>
              <a:gd name="T95" fmla="*/ 139 h 190"/>
              <a:gd name="T96" fmla="*/ 207 w 219"/>
              <a:gd name="T97" fmla="*/ 148 h 190"/>
              <a:gd name="T98" fmla="*/ 195 w 219"/>
              <a:gd name="T99" fmla="*/ 110 h 190"/>
              <a:gd name="T100" fmla="*/ 207 w 219"/>
              <a:gd name="T101" fmla="*/ 101 h 190"/>
              <a:gd name="T102" fmla="*/ 196 w 219"/>
              <a:gd name="T103" fmla="*/ 75 h 190"/>
              <a:gd name="T104" fmla="*/ 205 w 219"/>
              <a:gd name="T105"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0">
                <a:moveTo>
                  <a:pt x="212" y="37"/>
                </a:moveTo>
                <a:cubicBezTo>
                  <a:pt x="159" y="37"/>
                  <a:pt x="159" y="37"/>
                  <a:pt x="159" y="37"/>
                </a:cubicBezTo>
                <a:cubicBezTo>
                  <a:pt x="159" y="183"/>
                  <a:pt x="159" y="183"/>
                  <a:pt x="159" y="183"/>
                </a:cubicBezTo>
                <a:cubicBezTo>
                  <a:pt x="155" y="183"/>
                  <a:pt x="155" y="183"/>
                  <a:pt x="155" y="183"/>
                </a:cubicBezTo>
                <a:cubicBezTo>
                  <a:pt x="155" y="8"/>
                  <a:pt x="155" y="8"/>
                  <a:pt x="155" y="8"/>
                </a:cubicBezTo>
                <a:cubicBezTo>
                  <a:pt x="155" y="4"/>
                  <a:pt x="152" y="0"/>
                  <a:pt x="148" y="0"/>
                </a:cubicBezTo>
                <a:cubicBezTo>
                  <a:pt x="71" y="0"/>
                  <a:pt x="71" y="0"/>
                  <a:pt x="71" y="0"/>
                </a:cubicBezTo>
                <a:cubicBezTo>
                  <a:pt x="67" y="0"/>
                  <a:pt x="63" y="4"/>
                  <a:pt x="63" y="8"/>
                </a:cubicBezTo>
                <a:cubicBezTo>
                  <a:pt x="63" y="183"/>
                  <a:pt x="63" y="183"/>
                  <a:pt x="63" y="183"/>
                </a:cubicBezTo>
                <a:cubicBezTo>
                  <a:pt x="60" y="183"/>
                  <a:pt x="60" y="183"/>
                  <a:pt x="60" y="183"/>
                </a:cubicBezTo>
                <a:cubicBezTo>
                  <a:pt x="60" y="37"/>
                  <a:pt x="60" y="37"/>
                  <a:pt x="60" y="37"/>
                </a:cubicBezTo>
                <a:cubicBezTo>
                  <a:pt x="7" y="37"/>
                  <a:pt x="7" y="37"/>
                  <a:pt x="7" y="37"/>
                </a:cubicBezTo>
                <a:cubicBezTo>
                  <a:pt x="3" y="37"/>
                  <a:pt x="0" y="40"/>
                  <a:pt x="0" y="44"/>
                </a:cubicBezTo>
                <a:cubicBezTo>
                  <a:pt x="0" y="190"/>
                  <a:pt x="0" y="190"/>
                  <a:pt x="0" y="190"/>
                </a:cubicBezTo>
                <a:cubicBezTo>
                  <a:pt x="219" y="190"/>
                  <a:pt x="219" y="190"/>
                  <a:pt x="219" y="190"/>
                </a:cubicBezTo>
                <a:cubicBezTo>
                  <a:pt x="219" y="44"/>
                  <a:pt x="219" y="44"/>
                  <a:pt x="219" y="44"/>
                </a:cubicBezTo>
                <a:cubicBezTo>
                  <a:pt x="219" y="40"/>
                  <a:pt x="216" y="37"/>
                  <a:pt x="212" y="37"/>
                </a:cubicBezTo>
                <a:close/>
                <a:moveTo>
                  <a:pt x="23" y="148"/>
                </a:moveTo>
                <a:cubicBezTo>
                  <a:pt x="23" y="149"/>
                  <a:pt x="23" y="150"/>
                  <a:pt x="22" y="150"/>
                </a:cubicBezTo>
                <a:cubicBezTo>
                  <a:pt x="13" y="150"/>
                  <a:pt x="13" y="150"/>
                  <a:pt x="13" y="150"/>
                </a:cubicBezTo>
                <a:cubicBezTo>
                  <a:pt x="12" y="150"/>
                  <a:pt x="12" y="149"/>
                  <a:pt x="12" y="148"/>
                </a:cubicBezTo>
                <a:cubicBezTo>
                  <a:pt x="12" y="139"/>
                  <a:pt x="12" y="139"/>
                  <a:pt x="12" y="139"/>
                </a:cubicBezTo>
                <a:cubicBezTo>
                  <a:pt x="12" y="138"/>
                  <a:pt x="12" y="138"/>
                  <a:pt x="13" y="138"/>
                </a:cubicBezTo>
                <a:cubicBezTo>
                  <a:pt x="22" y="138"/>
                  <a:pt x="22" y="138"/>
                  <a:pt x="22" y="138"/>
                </a:cubicBezTo>
                <a:cubicBezTo>
                  <a:pt x="23" y="138"/>
                  <a:pt x="23" y="138"/>
                  <a:pt x="23" y="139"/>
                </a:cubicBezTo>
                <a:lnTo>
                  <a:pt x="23" y="148"/>
                </a:lnTo>
                <a:close/>
                <a:moveTo>
                  <a:pt x="23" y="110"/>
                </a:moveTo>
                <a:cubicBezTo>
                  <a:pt x="23" y="111"/>
                  <a:pt x="23" y="112"/>
                  <a:pt x="22" y="112"/>
                </a:cubicBezTo>
                <a:cubicBezTo>
                  <a:pt x="13" y="112"/>
                  <a:pt x="13" y="112"/>
                  <a:pt x="13" y="112"/>
                </a:cubicBezTo>
                <a:cubicBezTo>
                  <a:pt x="12" y="112"/>
                  <a:pt x="12" y="111"/>
                  <a:pt x="12" y="110"/>
                </a:cubicBezTo>
                <a:cubicBezTo>
                  <a:pt x="12" y="101"/>
                  <a:pt x="12" y="101"/>
                  <a:pt x="12" y="101"/>
                </a:cubicBezTo>
                <a:cubicBezTo>
                  <a:pt x="12" y="101"/>
                  <a:pt x="12" y="100"/>
                  <a:pt x="13" y="100"/>
                </a:cubicBezTo>
                <a:cubicBezTo>
                  <a:pt x="22" y="100"/>
                  <a:pt x="22" y="100"/>
                  <a:pt x="22" y="100"/>
                </a:cubicBezTo>
                <a:cubicBezTo>
                  <a:pt x="23" y="100"/>
                  <a:pt x="23" y="101"/>
                  <a:pt x="23" y="101"/>
                </a:cubicBezTo>
                <a:lnTo>
                  <a:pt x="23" y="110"/>
                </a:lnTo>
                <a:close/>
                <a:moveTo>
                  <a:pt x="23" y="73"/>
                </a:moveTo>
                <a:cubicBezTo>
                  <a:pt x="23" y="74"/>
                  <a:pt x="23" y="75"/>
                  <a:pt x="22" y="75"/>
                </a:cubicBezTo>
                <a:cubicBezTo>
                  <a:pt x="13" y="75"/>
                  <a:pt x="13" y="75"/>
                  <a:pt x="13" y="75"/>
                </a:cubicBezTo>
                <a:cubicBezTo>
                  <a:pt x="12" y="75"/>
                  <a:pt x="12" y="74"/>
                  <a:pt x="12" y="73"/>
                </a:cubicBezTo>
                <a:cubicBezTo>
                  <a:pt x="12" y="64"/>
                  <a:pt x="12" y="64"/>
                  <a:pt x="12" y="64"/>
                </a:cubicBezTo>
                <a:cubicBezTo>
                  <a:pt x="12" y="63"/>
                  <a:pt x="12" y="63"/>
                  <a:pt x="13" y="63"/>
                </a:cubicBezTo>
                <a:cubicBezTo>
                  <a:pt x="22" y="63"/>
                  <a:pt x="22" y="63"/>
                  <a:pt x="22" y="63"/>
                </a:cubicBezTo>
                <a:cubicBezTo>
                  <a:pt x="23" y="63"/>
                  <a:pt x="23" y="63"/>
                  <a:pt x="23" y="64"/>
                </a:cubicBezTo>
                <a:lnTo>
                  <a:pt x="23" y="73"/>
                </a:lnTo>
                <a:close/>
                <a:moveTo>
                  <a:pt x="48" y="148"/>
                </a:moveTo>
                <a:cubicBezTo>
                  <a:pt x="48" y="149"/>
                  <a:pt x="47" y="150"/>
                  <a:pt x="46" y="150"/>
                </a:cubicBezTo>
                <a:cubicBezTo>
                  <a:pt x="37" y="150"/>
                  <a:pt x="37" y="150"/>
                  <a:pt x="37" y="150"/>
                </a:cubicBezTo>
                <a:cubicBezTo>
                  <a:pt x="36" y="150"/>
                  <a:pt x="36" y="149"/>
                  <a:pt x="36" y="148"/>
                </a:cubicBezTo>
                <a:cubicBezTo>
                  <a:pt x="36" y="139"/>
                  <a:pt x="36" y="139"/>
                  <a:pt x="36" y="139"/>
                </a:cubicBezTo>
                <a:cubicBezTo>
                  <a:pt x="36" y="138"/>
                  <a:pt x="36" y="138"/>
                  <a:pt x="37" y="138"/>
                </a:cubicBezTo>
                <a:cubicBezTo>
                  <a:pt x="46" y="138"/>
                  <a:pt x="46" y="138"/>
                  <a:pt x="46" y="138"/>
                </a:cubicBezTo>
                <a:cubicBezTo>
                  <a:pt x="47" y="138"/>
                  <a:pt x="48" y="138"/>
                  <a:pt x="48" y="139"/>
                </a:cubicBezTo>
                <a:lnTo>
                  <a:pt x="48" y="148"/>
                </a:lnTo>
                <a:close/>
                <a:moveTo>
                  <a:pt x="48" y="110"/>
                </a:moveTo>
                <a:cubicBezTo>
                  <a:pt x="48" y="111"/>
                  <a:pt x="47" y="112"/>
                  <a:pt x="46" y="112"/>
                </a:cubicBezTo>
                <a:cubicBezTo>
                  <a:pt x="37" y="112"/>
                  <a:pt x="37" y="112"/>
                  <a:pt x="37" y="112"/>
                </a:cubicBezTo>
                <a:cubicBezTo>
                  <a:pt x="36" y="112"/>
                  <a:pt x="36" y="111"/>
                  <a:pt x="36" y="110"/>
                </a:cubicBezTo>
                <a:cubicBezTo>
                  <a:pt x="36" y="101"/>
                  <a:pt x="36" y="101"/>
                  <a:pt x="36" y="101"/>
                </a:cubicBezTo>
                <a:cubicBezTo>
                  <a:pt x="36" y="101"/>
                  <a:pt x="36" y="100"/>
                  <a:pt x="37" y="100"/>
                </a:cubicBezTo>
                <a:cubicBezTo>
                  <a:pt x="46" y="100"/>
                  <a:pt x="46" y="100"/>
                  <a:pt x="46" y="100"/>
                </a:cubicBezTo>
                <a:cubicBezTo>
                  <a:pt x="47" y="100"/>
                  <a:pt x="48" y="101"/>
                  <a:pt x="48" y="101"/>
                </a:cubicBezTo>
                <a:lnTo>
                  <a:pt x="48" y="110"/>
                </a:lnTo>
                <a:close/>
                <a:moveTo>
                  <a:pt x="48" y="73"/>
                </a:moveTo>
                <a:cubicBezTo>
                  <a:pt x="48" y="74"/>
                  <a:pt x="47" y="75"/>
                  <a:pt x="46" y="75"/>
                </a:cubicBezTo>
                <a:cubicBezTo>
                  <a:pt x="37" y="75"/>
                  <a:pt x="37" y="75"/>
                  <a:pt x="37" y="75"/>
                </a:cubicBezTo>
                <a:cubicBezTo>
                  <a:pt x="36" y="75"/>
                  <a:pt x="36" y="74"/>
                  <a:pt x="36" y="73"/>
                </a:cubicBezTo>
                <a:cubicBezTo>
                  <a:pt x="36" y="64"/>
                  <a:pt x="36" y="64"/>
                  <a:pt x="36" y="64"/>
                </a:cubicBezTo>
                <a:cubicBezTo>
                  <a:pt x="36" y="63"/>
                  <a:pt x="36" y="63"/>
                  <a:pt x="37" y="63"/>
                </a:cubicBezTo>
                <a:cubicBezTo>
                  <a:pt x="46" y="63"/>
                  <a:pt x="46" y="63"/>
                  <a:pt x="46" y="63"/>
                </a:cubicBezTo>
                <a:cubicBezTo>
                  <a:pt x="47" y="63"/>
                  <a:pt x="48" y="63"/>
                  <a:pt x="48" y="64"/>
                </a:cubicBezTo>
                <a:lnTo>
                  <a:pt x="48" y="73"/>
                </a:lnTo>
                <a:close/>
                <a:moveTo>
                  <a:pt x="87" y="27"/>
                </a:moveTo>
                <a:cubicBezTo>
                  <a:pt x="87" y="26"/>
                  <a:pt x="88" y="24"/>
                  <a:pt x="90" y="24"/>
                </a:cubicBezTo>
                <a:cubicBezTo>
                  <a:pt x="102" y="24"/>
                  <a:pt x="102" y="24"/>
                  <a:pt x="102" y="24"/>
                </a:cubicBezTo>
                <a:cubicBezTo>
                  <a:pt x="102" y="13"/>
                  <a:pt x="102" y="13"/>
                  <a:pt x="102" y="13"/>
                </a:cubicBezTo>
                <a:cubicBezTo>
                  <a:pt x="102" y="11"/>
                  <a:pt x="103" y="10"/>
                  <a:pt x="105" y="10"/>
                </a:cubicBezTo>
                <a:cubicBezTo>
                  <a:pt x="113" y="10"/>
                  <a:pt x="113" y="10"/>
                  <a:pt x="113" y="10"/>
                </a:cubicBezTo>
                <a:cubicBezTo>
                  <a:pt x="115" y="10"/>
                  <a:pt x="117" y="11"/>
                  <a:pt x="117" y="13"/>
                </a:cubicBezTo>
                <a:cubicBezTo>
                  <a:pt x="117" y="24"/>
                  <a:pt x="117" y="24"/>
                  <a:pt x="117" y="24"/>
                </a:cubicBezTo>
                <a:cubicBezTo>
                  <a:pt x="128" y="24"/>
                  <a:pt x="128" y="24"/>
                  <a:pt x="128" y="24"/>
                </a:cubicBezTo>
                <a:cubicBezTo>
                  <a:pt x="130" y="24"/>
                  <a:pt x="131" y="26"/>
                  <a:pt x="131" y="27"/>
                </a:cubicBezTo>
                <a:cubicBezTo>
                  <a:pt x="131" y="36"/>
                  <a:pt x="131" y="36"/>
                  <a:pt x="131" y="36"/>
                </a:cubicBezTo>
                <a:cubicBezTo>
                  <a:pt x="131" y="38"/>
                  <a:pt x="130" y="39"/>
                  <a:pt x="128" y="39"/>
                </a:cubicBezTo>
                <a:cubicBezTo>
                  <a:pt x="117" y="39"/>
                  <a:pt x="117" y="39"/>
                  <a:pt x="117" y="39"/>
                </a:cubicBezTo>
                <a:cubicBezTo>
                  <a:pt x="117" y="51"/>
                  <a:pt x="117" y="51"/>
                  <a:pt x="117" y="51"/>
                </a:cubicBezTo>
                <a:cubicBezTo>
                  <a:pt x="117" y="52"/>
                  <a:pt x="115" y="54"/>
                  <a:pt x="113" y="54"/>
                </a:cubicBezTo>
                <a:cubicBezTo>
                  <a:pt x="105" y="54"/>
                  <a:pt x="105" y="54"/>
                  <a:pt x="105" y="54"/>
                </a:cubicBezTo>
                <a:cubicBezTo>
                  <a:pt x="103" y="54"/>
                  <a:pt x="102" y="52"/>
                  <a:pt x="102" y="51"/>
                </a:cubicBezTo>
                <a:cubicBezTo>
                  <a:pt x="102" y="39"/>
                  <a:pt x="102" y="39"/>
                  <a:pt x="102" y="39"/>
                </a:cubicBezTo>
                <a:cubicBezTo>
                  <a:pt x="90" y="39"/>
                  <a:pt x="90" y="39"/>
                  <a:pt x="90" y="39"/>
                </a:cubicBezTo>
                <a:cubicBezTo>
                  <a:pt x="88" y="39"/>
                  <a:pt x="87" y="38"/>
                  <a:pt x="87" y="36"/>
                </a:cubicBezTo>
                <a:lnTo>
                  <a:pt x="87" y="27"/>
                </a:lnTo>
                <a:close/>
                <a:moveTo>
                  <a:pt x="114" y="75"/>
                </a:moveTo>
                <a:cubicBezTo>
                  <a:pt x="105" y="75"/>
                  <a:pt x="105" y="75"/>
                  <a:pt x="105" y="75"/>
                </a:cubicBezTo>
                <a:cubicBezTo>
                  <a:pt x="104" y="75"/>
                  <a:pt x="103" y="74"/>
                  <a:pt x="103" y="73"/>
                </a:cubicBezTo>
                <a:cubicBezTo>
                  <a:pt x="103" y="64"/>
                  <a:pt x="103" y="64"/>
                  <a:pt x="103" y="64"/>
                </a:cubicBezTo>
                <a:cubicBezTo>
                  <a:pt x="103" y="63"/>
                  <a:pt x="104" y="63"/>
                  <a:pt x="105" y="63"/>
                </a:cubicBezTo>
                <a:cubicBezTo>
                  <a:pt x="114" y="63"/>
                  <a:pt x="114" y="63"/>
                  <a:pt x="114" y="63"/>
                </a:cubicBezTo>
                <a:cubicBezTo>
                  <a:pt x="115" y="63"/>
                  <a:pt x="115" y="63"/>
                  <a:pt x="115" y="64"/>
                </a:cubicBezTo>
                <a:cubicBezTo>
                  <a:pt x="115" y="73"/>
                  <a:pt x="115" y="73"/>
                  <a:pt x="115" y="73"/>
                </a:cubicBezTo>
                <a:cubicBezTo>
                  <a:pt x="115" y="74"/>
                  <a:pt x="115" y="75"/>
                  <a:pt x="114" y="75"/>
                </a:cubicBezTo>
                <a:close/>
                <a:moveTo>
                  <a:pt x="115" y="101"/>
                </a:moveTo>
                <a:cubicBezTo>
                  <a:pt x="115" y="110"/>
                  <a:pt x="115" y="110"/>
                  <a:pt x="115" y="110"/>
                </a:cubicBezTo>
                <a:cubicBezTo>
                  <a:pt x="115" y="111"/>
                  <a:pt x="115" y="112"/>
                  <a:pt x="114" y="112"/>
                </a:cubicBezTo>
                <a:cubicBezTo>
                  <a:pt x="105" y="112"/>
                  <a:pt x="105" y="112"/>
                  <a:pt x="105" y="112"/>
                </a:cubicBezTo>
                <a:cubicBezTo>
                  <a:pt x="104" y="112"/>
                  <a:pt x="103" y="111"/>
                  <a:pt x="103" y="110"/>
                </a:cubicBezTo>
                <a:cubicBezTo>
                  <a:pt x="103" y="101"/>
                  <a:pt x="103" y="101"/>
                  <a:pt x="103" y="101"/>
                </a:cubicBezTo>
                <a:cubicBezTo>
                  <a:pt x="103" y="101"/>
                  <a:pt x="104" y="100"/>
                  <a:pt x="105" y="100"/>
                </a:cubicBezTo>
                <a:cubicBezTo>
                  <a:pt x="114" y="100"/>
                  <a:pt x="114" y="100"/>
                  <a:pt x="114" y="100"/>
                </a:cubicBezTo>
                <a:cubicBezTo>
                  <a:pt x="115" y="100"/>
                  <a:pt x="115" y="101"/>
                  <a:pt x="115" y="101"/>
                </a:cubicBezTo>
                <a:close/>
                <a:moveTo>
                  <a:pt x="79" y="64"/>
                </a:moveTo>
                <a:cubicBezTo>
                  <a:pt x="79" y="63"/>
                  <a:pt x="80" y="63"/>
                  <a:pt x="81" y="63"/>
                </a:cubicBezTo>
                <a:cubicBezTo>
                  <a:pt x="90" y="63"/>
                  <a:pt x="90" y="63"/>
                  <a:pt x="90" y="63"/>
                </a:cubicBezTo>
                <a:cubicBezTo>
                  <a:pt x="91" y="63"/>
                  <a:pt x="91" y="63"/>
                  <a:pt x="91" y="64"/>
                </a:cubicBezTo>
                <a:cubicBezTo>
                  <a:pt x="91" y="73"/>
                  <a:pt x="91" y="73"/>
                  <a:pt x="91" y="73"/>
                </a:cubicBezTo>
                <a:cubicBezTo>
                  <a:pt x="91" y="74"/>
                  <a:pt x="91" y="75"/>
                  <a:pt x="90" y="75"/>
                </a:cubicBezTo>
                <a:cubicBezTo>
                  <a:pt x="81" y="75"/>
                  <a:pt x="81" y="75"/>
                  <a:pt x="81" y="75"/>
                </a:cubicBezTo>
                <a:cubicBezTo>
                  <a:pt x="80" y="75"/>
                  <a:pt x="79" y="74"/>
                  <a:pt x="79" y="73"/>
                </a:cubicBezTo>
                <a:lnTo>
                  <a:pt x="79" y="64"/>
                </a:lnTo>
                <a:close/>
                <a:moveTo>
                  <a:pt x="79" y="110"/>
                </a:moveTo>
                <a:cubicBezTo>
                  <a:pt x="79" y="101"/>
                  <a:pt x="79" y="101"/>
                  <a:pt x="79" y="101"/>
                </a:cubicBezTo>
                <a:cubicBezTo>
                  <a:pt x="79" y="101"/>
                  <a:pt x="80" y="100"/>
                  <a:pt x="81" y="100"/>
                </a:cubicBezTo>
                <a:cubicBezTo>
                  <a:pt x="90" y="100"/>
                  <a:pt x="90" y="100"/>
                  <a:pt x="90" y="100"/>
                </a:cubicBezTo>
                <a:cubicBezTo>
                  <a:pt x="91" y="100"/>
                  <a:pt x="91" y="101"/>
                  <a:pt x="91" y="101"/>
                </a:cubicBezTo>
                <a:cubicBezTo>
                  <a:pt x="91" y="110"/>
                  <a:pt x="91" y="110"/>
                  <a:pt x="91" y="110"/>
                </a:cubicBezTo>
                <a:cubicBezTo>
                  <a:pt x="91" y="111"/>
                  <a:pt x="91" y="112"/>
                  <a:pt x="90" y="112"/>
                </a:cubicBezTo>
                <a:cubicBezTo>
                  <a:pt x="81" y="112"/>
                  <a:pt x="81" y="112"/>
                  <a:pt x="81" y="112"/>
                </a:cubicBezTo>
                <a:cubicBezTo>
                  <a:pt x="80" y="112"/>
                  <a:pt x="79" y="111"/>
                  <a:pt x="79" y="110"/>
                </a:cubicBezTo>
                <a:close/>
                <a:moveTo>
                  <a:pt x="107" y="183"/>
                </a:moveTo>
                <a:cubicBezTo>
                  <a:pt x="84" y="183"/>
                  <a:pt x="84" y="183"/>
                  <a:pt x="84" y="183"/>
                </a:cubicBezTo>
                <a:cubicBezTo>
                  <a:pt x="84" y="141"/>
                  <a:pt x="84" y="141"/>
                  <a:pt x="84" y="141"/>
                </a:cubicBezTo>
                <a:cubicBezTo>
                  <a:pt x="84" y="139"/>
                  <a:pt x="85" y="138"/>
                  <a:pt x="87" y="138"/>
                </a:cubicBezTo>
                <a:cubicBezTo>
                  <a:pt x="104" y="138"/>
                  <a:pt x="104" y="138"/>
                  <a:pt x="104" y="138"/>
                </a:cubicBezTo>
                <a:cubicBezTo>
                  <a:pt x="106" y="138"/>
                  <a:pt x="107" y="139"/>
                  <a:pt x="107" y="141"/>
                </a:cubicBezTo>
                <a:lnTo>
                  <a:pt x="107" y="183"/>
                </a:lnTo>
                <a:close/>
                <a:moveTo>
                  <a:pt x="135" y="183"/>
                </a:moveTo>
                <a:cubicBezTo>
                  <a:pt x="111" y="183"/>
                  <a:pt x="111" y="183"/>
                  <a:pt x="111" y="183"/>
                </a:cubicBezTo>
                <a:cubicBezTo>
                  <a:pt x="111" y="141"/>
                  <a:pt x="111" y="141"/>
                  <a:pt x="111" y="141"/>
                </a:cubicBezTo>
                <a:cubicBezTo>
                  <a:pt x="111" y="139"/>
                  <a:pt x="113" y="138"/>
                  <a:pt x="115" y="138"/>
                </a:cubicBezTo>
                <a:cubicBezTo>
                  <a:pt x="132" y="138"/>
                  <a:pt x="132" y="138"/>
                  <a:pt x="132" y="138"/>
                </a:cubicBezTo>
                <a:cubicBezTo>
                  <a:pt x="133" y="138"/>
                  <a:pt x="135" y="139"/>
                  <a:pt x="135" y="141"/>
                </a:cubicBezTo>
                <a:lnTo>
                  <a:pt x="135" y="183"/>
                </a:lnTo>
                <a:close/>
                <a:moveTo>
                  <a:pt x="139" y="110"/>
                </a:moveTo>
                <a:cubicBezTo>
                  <a:pt x="139" y="111"/>
                  <a:pt x="139" y="112"/>
                  <a:pt x="138" y="112"/>
                </a:cubicBezTo>
                <a:cubicBezTo>
                  <a:pt x="129" y="112"/>
                  <a:pt x="129" y="112"/>
                  <a:pt x="129" y="112"/>
                </a:cubicBezTo>
                <a:cubicBezTo>
                  <a:pt x="128" y="112"/>
                  <a:pt x="127" y="111"/>
                  <a:pt x="127" y="110"/>
                </a:cubicBezTo>
                <a:cubicBezTo>
                  <a:pt x="127" y="101"/>
                  <a:pt x="127" y="101"/>
                  <a:pt x="127" y="101"/>
                </a:cubicBezTo>
                <a:cubicBezTo>
                  <a:pt x="127" y="101"/>
                  <a:pt x="128" y="100"/>
                  <a:pt x="129" y="100"/>
                </a:cubicBezTo>
                <a:cubicBezTo>
                  <a:pt x="138" y="100"/>
                  <a:pt x="138" y="100"/>
                  <a:pt x="138" y="100"/>
                </a:cubicBezTo>
                <a:cubicBezTo>
                  <a:pt x="139" y="100"/>
                  <a:pt x="139" y="101"/>
                  <a:pt x="139" y="101"/>
                </a:cubicBezTo>
                <a:lnTo>
                  <a:pt x="139" y="110"/>
                </a:lnTo>
                <a:close/>
                <a:moveTo>
                  <a:pt x="139" y="73"/>
                </a:moveTo>
                <a:cubicBezTo>
                  <a:pt x="139" y="74"/>
                  <a:pt x="139" y="75"/>
                  <a:pt x="138" y="75"/>
                </a:cubicBezTo>
                <a:cubicBezTo>
                  <a:pt x="129" y="75"/>
                  <a:pt x="129" y="75"/>
                  <a:pt x="129" y="75"/>
                </a:cubicBezTo>
                <a:cubicBezTo>
                  <a:pt x="128" y="75"/>
                  <a:pt x="127" y="74"/>
                  <a:pt x="127" y="73"/>
                </a:cubicBezTo>
                <a:cubicBezTo>
                  <a:pt x="127" y="64"/>
                  <a:pt x="127" y="64"/>
                  <a:pt x="127" y="64"/>
                </a:cubicBezTo>
                <a:cubicBezTo>
                  <a:pt x="127" y="63"/>
                  <a:pt x="128" y="63"/>
                  <a:pt x="129" y="63"/>
                </a:cubicBezTo>
                <a:cubicBezTo>
                  <a:pt x="138" y="63"/>
                  <a:pt x="138" y="63"/>
                  <a:pt x="138" y="63"/>
                </a:cubicBezTo>
                <a:cubicBezTo>
                  <a:pt x="139" y="63"/>
                  <a:pt x="139" y="63"/>
                  <a:pt x="139" y="64"/>
                </a:cubicBezTo>
                <a:lnTo>
                  <a:pt x="139" y="73"/>
                </a:lnTo>
                <a:close/>
                <a:moveTo>
                  <a:pt x="183" y="148"/>
                </a:moveTo>
                <a:cubicBezTo>
                  <a:pt x="183" y="149"/>
                  <a:pt x="182" y="150"/>
                  <a:pt x="181" y="150"/>
                </a:cubicBezTo>
                <a:cubicBezTo>
                  <a:pt x="172" y="150"/>
                  <a:pt x="172" y="150"/>
                  <a:pt x="172" y="150"/>
                </a:cubicBezTo>
                <a:cubicBezTo>
                  <a:pt x="171" y="150"/>
                  <a:pt x="171" y="149"/>
                  <a:pt x="171" y="148"/>
                </a:cubicBezTo>
                <a:cubicBezTo>
                  <a:pt x="171" y="139"/>
                  <a:pt x="171" y="139"/>
                  <a:pt x="171" y="139"/>
                </a:cubicBezTo>
                <a:cubicBezTo>
                  <a:pt x="171" y="138"/>
                  <a:pt x="171" y="138"/>
                  <a:pt x="172" y="138"/>
                </a:cubicBezTo>
                <a:cubicBezTo>
                  <a:pt x="181" y="138"/>
                  <a:pt x="181" y="138"/>
                  <a:pt x="181" y="138"/>
                </a:cubicBezTo>
                <a:cubicBezTo>
                  <a:pt x="182" y="138"/>
                  <a:pt x="183" y="138"/>
                  <a:pt x="183" y="139"/>
                </a:cubicBezTo>
                <a:lnTo>
                  <a:pt x="183" y="148"/>
                </a:lnTo>
                <a:close/>
                <a:moveTo>
                  <a:pt x="183" y="110"/>
                </a:moveTo>
                <a:cubicBezTo>
                  <a:pt x="183" y="111"/>
                  <a:pt x="182" y="112"/>
                  <a:pt x="181" y="112"/>
                </a:cubicBezTo>
                <a:cubicBezTo>
                  <a:pt x="172" y="112"/>
                  <a:pt x="172" y="112"/>
                  <a:pt x="172" y="112"/>
                </a:cubicBezTo>
                <a:cubicBezTo>
                  <a:pt x="171" y="112"/>
                  <a:pt x="171" y="111"/>
                  <a:pt x="171" y="110"/>
                </a:cubicBezTo>
                <a:cubicBezTo>
                  <a:pt x="171" y="101"/>
                  <a:pt x="171" y="101"/>
                  <a:pt x="171" y="101"/>
                </a:cubicBezTo>
                <a:cubicBezTo>
                  <a:pt x="171" y="101"/>
                  <a:pt x="171" y="100"/>
                  <a:pt x="172" y="100"/>
                </a:cubicBezTo>
                <a:cubicBezTo>
                  <a:pt x="181" y="100"/>
                  <a:pt x="181" y="100"/>
                  <a:pt x="181" y="100"/>
                </a:cubicBezTo>
                <a:cubicBezTo>
                  <a:pt x="182" y="100"/>
                  <a:pt x="183" y="101"/>
                  <a:pt x="183" y="101"/>
                </a:cubicBezTo>
                <a:lnTo>
                  <a:pt x="183" y="110"/>
                </a:lnTo>
                <a:close/>
                <a:moveTo>
                  <a:pt x="183" y="73"/>
                </a:moveTo>
                <a:cubicBezTo>
                  <a:pt x="183" y="74"/>
                  <a:pt x="182" y="75"/>
                  <a:pt x="181" y="75"/>
                </a:cubicBezTo>
                <a:cubicBezTo>
                  <a:pt x="172" y="75"/>
                  <a:pt x="172" y="75"/>
                  <a:pt x="172" y="75"/>
                </a:cubicBezTo>
                <a:cubicBezTo>
                  <a:pt x="171" y="75"/>
                  <a:pt x="171" y="74"/>
                  <a:pt x="171" y="73"/>
                </a:cubicBezTo>
                <a:cubicBezTo>
                  <a:pt x="171" y="64"/>
                  <a:pt x="171" y="64"/>
                  <a:pt x="171" y="64"/>
                </a:cubicBezTo>
                <a:cubicBezTo>
                  <a:pt x="171" y="63"/>
                  <a:pt x="171" y="63"/>
                  <a:pt x="172" y="63"/>
                </a:cubicBezTo>
                <a:cubicBezTo>
                  <a:pt x="181" y="63"/>
                  <a:pt x="181" y="63"/>
                  <a:pt x="181" y="63"/>
                </a:cubicBezTo>
                <a:cubicBezTo>
                  <a:pt x="182" y="63"/>
                  <a:pt x="183" y="63"/>
                  <a:pt x="183" y="64"/>
                </a:cubicBezTo>
                <a:lnTo>
                  <a:pt x="183" y="73"/>
                </a:lnTo>
                <a:close/>
                <a:moveTo>
                  <a:pt x="207" y="148"/>
                </a:moveTo>
                <a:cubicBezTo>
                  <a:pt x="207" y="149"/>
                  <a:pt x="206" y="150"/>
                  <a:pt x="205" y="150"/>
                </a:cubicBezTo>
                <a:cubicBezTo>
                  <a:pt x="196" y="150"/>
                  <a:pt x="196" y="150"/>
                  <a:pt x="196" y="150"/>
                </a:cubicBezTo>
                <a:cubicBezTo>
                  <a:pt x="195" y="150"/>
                  <a:pt x="195" y="149"/>
                  <a:pt x="195" y="148"/>
                </a:cubicBezTo>
                <a:cubicBezTo>
                  <a:pt x="195" y="139"/>
                  <a:pt x="195" y="139"/>
                  <a:pt x="195" y="139"/>
                </a:cubicBezTo>
                <a:cubicBezTo>
                  <a:pt x="195" y="138"/>
                  <a:pt x="195" y="138"/>
                  <a:pt x="196" y="138"/>
                </a:cubicBezTo>
                <a:cubicBezTo>
                  <a:pt x="205" y="138"/>
                  <a:pt x="205" y="138"/>
                  <a:pt x="205" y="138"/>
                </a:cubicBezTo>
                <a:cubicBezTo>
                  <a:pt x="206" y="138"/>
                  <a:pt x="207" y="138"/>
                  <a:pt x="207" y="139"/>
                </a:cubicBezTo>
                <a:lnTo>
                  <a:pt x="207" y="148"/>
                </a:lnTo>
                <a:close/>
                <a:moveTo>
                  <a:pt x="207" y="110"/>
                </a:moveTo>
                <a:cubicBezTo>
                  <a:pt x="207" y="111"/>
                  <a:pt x="206" y="112"/>
                  <a:pt x="205" y="112"/>
                </a:cubicBezTo>
                <a:cubicBezTo>
                  <a:pt x="196" y="112"/>
                  <a:pt x="196" y="112"/>
                  <a:pt x="196" y="112"/>
                </a:cubicBezTo>
                <a:cubicBezTo>
                  <a:pt x="195" y="112"/>
                  <a:pt x="195" y="111"/>
                  <a:pt x="195" y="110"/>
                </a:cubicBezTo>
                <a:cubicBezTo>
                  <a:pt x="195" y="101"/>
                  <a:pt x="195" y="101"/>
                  <a:pt x="195" y="101"/>
                </a:cubicBezTo>
                <a:cubicBezTo>
                  <a:pt x="195" y="101"/>
                  <a:pt x="195" y="100"/>
                  <a:pt x="196" y="100"/>
                </a:cubicBezTo>
                <a:cubicBezTo>
                  <a:pt x="205" y="100"/>
                  <a:pt x="205" y="100"/>
                  <a:pt x="205" y="100"/>
                </a:cubicBezTo>
                <a:cubicBezTo>
                  <a:pt x="206" y="100"/>
                  <a:pt x="207" y="101"/>
                  <a:pt x="207" y="101"/>
                </a:cubicBezTo>
                <a:lnTo>
                  <a:pt x="207" y="110"/>
                </a:lnTo>
                <a:close/>
                <a:moveTo>
                  <a:pt x="207" y="73"/>
                </a:moveTo>
                <a:cubicBezTo>
                  <a:pt x="207" y="74"/>
                  <a:pt x="206" y="75"/>
                  <a:pt x="205" y="75"/>
                </a:cubicBezTo>
                <a:cubicBezTo>
                  <a:pt x="196" y="75"/>
                  <a:pt x="196" y="75"/>
                  <a:pt x="196" y="75"/>
                </a:cubicBezTo>
                <a:cubicBezTo>
                  <a:pt x="195" y="75"/>
                  <a:pt x="195" y="74"/>
                  <a:pt x="195" y="73"/>
                </a:cubicBezTo>
                <a:cubicBezTo>
                  <a:pt x="195" y="64"/>
                  <a:pt x="195" y="64"/>
                  <a:pt x="195" y="64"/>
                </a:cubicBezTo>
                <a:cubicBezTo>
                  <a:pt x="195" y="63"/>
                  <a:pt x="195" y="63"/>
                  <a:pt x="196" y="63"/>
                </a:cubicBezTo>
                <a:cubicBezTo>
                  <a:pt x="205" y="63"/>
                  <a:pt x="205" y="63"/>
                  <a:pt x="205" y="63"/>
                </a:cubicBezTo>
                <a:cubicBezTo>
                  <a:pt x="206" y="63"/>
                  <a:pt x="207" y="63"/>
                  <a:pt x="207" y="64"/>
                </a:cubicBezTo>
                <a:lnTo>
                  <a:pt x="207" y="73"/>
                </a:lnTo>
                <a:close/>
              </a:path>
            </a:pathLst>
          </a:custGeom>
          <a:solidFill>
            <a:sysClr val="window" lastClr="FFFFFF"/>
          </a:solidFill>
          <a:ln>
            <a:noFill/>
          </a:ln>
          <a:effectLst/>
        </p:spPr>
        <p:txBody>
          <a:bodyPr wrap="square" lIns="68580" tIns="34290" rIns="68580" bIns="34290" anchor="ctr">
            <a:noAutofit/>
          </a:bodyPr>
          <a:lstStyle/>
          <a:p>
            <a:pPr marL="0" marR="0" lvl="0" indent="0" defTabSz="685800" eaLnBrk="1" fontAlgn="auto" latinLnBrk="0" hangingPunct="1">
              <a:lnSpc>
                <a:spcPct val="100000"/>
              </a:lnSpc>
              <a:spcBef>
                <a:spcPct val="0"/>
              </a:spcBef>
              <a:spcAft>
                <a:spcPts val="0"/>
              </a:spcAft>
              <a:buClrTx/>
              <a:buSzTx/>
              <a:buFontTx/>
              <a:buNone/>
              <a:tabLst/>
              <a:defRPr/>
            </a:pPr>
            <a:endParaRPr kumimoji="0" lang="zh-CN" altLang="en-US" sz="1400" b="1" i="1"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Arial"/>
            </a:endParaRPr>
          </a:p>
        </p:txBody>
      </p:sp>
      <p:grpSp>
        <p:nvGrpSpPr>
          <p:cNvPr id="72" name="Group 46">
            <a:extLst>
              <a:ext uri="{FF2B5EF4-FFF2-40B4-BE49-F238E27FC236}">
                <a16:creationId xmlns:a16="http://schemas.microsoft.com/office/drawing/2014/main" id="{FFBF1065-2E2A-1942-AB31-5F7D99B0FD1D}"/>
              </a:ext>
            </a:extLst>
          </p:cNvPr>
          <p:cNvGrpSpPr>
            <a:grpSpLocks noChangeAspect="1"/>
          </p:cNvGrpSpPr>
          <p:nvPr/>
        </p:nvGrpSpPr>
        <p:grpSpPr bwMode="auto">
          <a:xfrm>
            <a:off x="2017687" y="3932507"/>
            <a:ext cx="452397" cy="548678"/>
            <a:chOff x="1161" y="676"/>
            <a:chExt cx="567" cy="740"/>
          </a:xfrm>
          <a:solidFill>
            <a:sysClr val="window" lastClr="FFFFFF"/>
          </a:solidFill>
        </p:grpSpPr>
        <p:sp>
          <p:nvSpPr>
            <p:cNvPr id="73" name="Freeform 47">
              <a:extLst>
                <a:ext uri="{FF2B5EF4-FFF2-40B4-BE49-F238E27FC236}">
                  <a16:creationId xmlns:a16="http://schemas.microsoft.com/office/drawing/2014/main" id="{EEB5B2F4-7619-6A44-9F43-6143B360A1C1}"/>
                </a:ext>
              </a:extLst>
            </p:cNvPr>
            <p:cNvSpPr>
              <a:spLocks noEditPoints="1"/>
            </p:cNvSpPr>
            <p:nvPr/>
          </p:nvSpPr>
          <p:spPr bwMode="auto">
            <a:xfrm>
              <a:off x="1161" y="1064"/>
              <a:ext cx="567" cy="352"/>
            </a:xfrm>
            <a:custGeom>
              <a:avLst/>
              <a:gdLst>
                <a:gd name="T0" fmla="*/ 9 w 240"/>
                <a:gd name="T1" fmla="*/ 149 h 149"/>
                <a:gd name="T2" fmla="*/ 12 w 240"/>
                <a:gd name="T3" fmla="*/ 55 h 149"/>
                <a:gd name="T4" fmla="*/ 40 w 240"/>
                <a:gd name="T5" fmla="*/ 13 h 149"/>
                <a:gd name="T6" fmla="*/ 85 w 240"/>
                <a:gd name="T7" fmla="*/ 4 h 149"/>
                <a:gd name="T8" fmla="*/ 104 w 240"/>
                <a:gd name="T9" fmla="*/ 52 h 149"/>
                <a:gd name="T10" fmla="*/ 109 w 240"/>
                <a:gd name="T11" fmla="*/ 51 h 149"/>
                <a:gd name="T12" fmla="*/ 113 w 240"/>
                <a:gd name="T13" fmla="*/ 24 h 149"/>
                <a:gd name="T14" fmla="*/ 126 w 240"/>
                <a:gd name="T15" fmla="*/ 15 h 149"/>
                <a:gd name="T16" fmla="*/ 129 w 240"/>
                <a:gd name="T17" fmla="*/ 35 h 149"/>
                <a:gd name="T18" fmla="*/ 133 w 240"/>
                <a:gd name="T19" fmla="*/ 54 h 149"/>
                <a:gd name="T20" fmla="*/ 154 w 240"/>
                <a:gd name="T21" fmla="*/ 8 h 149"/>
                <a:gd name="T22" fmla="*/ 160 w 240"/>
                <a:gd name="T23" fmla="*/ 0 h 149"/>
                <a:gd name="T24" fmla="*/ 226 w 240"/>
                <a:gd name="T25" fmla="*/ 44 h 149"/>
                <a:gd name="T26" fmla="*/ 239 w 240"/>
                <a:gd name="T27" fmla="*/ 142 h 149"/>
                <a:gd name="T28" fmla="*/ 120 w 240"/>
                <a:gd name="T29" fmla="*/ 149 h 149"/>
                <a:gd name="T30" fmla="*/ 120 w 240"/>
                <a:gd name="T31" fmla="*/ 135 h 149"/>
                <a:gd name="T32" fmla="*/ 224 w 240"/>
                <a:gd name="T33" fmla="*/ 128 h 149"/>
                <a:gd name="T34" fmla="*/ 205 w 240"/>
                <a:gd name="T35" fmla="*/ 31 h 149"/>
                <a:gd name="T36" fmla="*/ 195 w 240"/>
                <a:gd name="T37" fmla="*/ 43 h 149"/>
                <a:gd name="T38" fmla="*/ 206 w 240"/>
                <a:gd name="T39" fmla="*/ 78 h 149"/>
                <a:gd name="T40" fmla="*/ 192 w 240"/>
                <a:gd name="T41" fmla="*/ 123 h 149"/>
                <a:gd name="T42" fmla="*/ 173 w 240"/>
                <a:gd name="T43" fmla="*/ 122 h 149"/>
                <a:gd name="T44" fmla="*/ 189 w 240"/>
                <a:gd name="T45" fmla="*/ 111 h 149"/>
                <a:gd name="T46" fmla="*/ 184 w 240"/>
                <a:gd name="T47" fmla="*/ 54 h 149"/>
                <a:gd name="T48" fmla="*/ 148 w 240"/>
                <a:gd name="T49" fmla="*/ 93 h 149"/>
                <a:gd name="T50" fmla="*/ 153 w 240"/>
                <a:gd name="T51" fmla="*/ 114 h 149"/>
                <a:gd name="T52" fmla="*/ 142 w 240"/>
                <a:gd name="T53" fmla="*/ 113 h 149"/>
                <a:gd name="T54" fmla="*/ 153 w 240"/>
                <a:gd name="T55" fmla="*/ 65 h 149"/>
                <a:gd name="T56" fmla="*/ 187 w 240"/>
                <a:gd name="T57" fmla="*/ 40 h 149"/>
                <a:gd name="T58" fmla="*/ 186 w 240"/>
                <a:gd name="T59" fmla="*/ 23 h 149"/>
                <a:gd name="T60" fmla="*/ 164 w 240"/>
                <a:gd name="T61" fmla="*/ 24 h 149"/>
                <a:gd name="T62" fmla="*/ 113 w 240"/>
                <a:gd name="T63" fmla="*/ 86 h 149"/>
                <a:gd name="T64" fmla="*/ 68 w 240"/>
                <a:gd name="T65" fmla="*/ 19 h 149"/>
                <a:gd name="T66" fmla="*/ 53 w 240"/>
                <a:gd name="T67" fmla="*/ 30 h 149"/>
                <a:gd name="T68" fmla="*/ 73 w 240"/>
                <a:gd name="T69" fmla="*/ 83 h 149"/>
                <a:gd name="T70" fmla="*/ 80 w 240"/>
                <a:gd name="T71" fmla="*/ 105 h 149"/>
                <a:gd name="T72" fmla="*/ 60 w 240"/>
                <a:gd name="T73" fmla="*/ 92 h 149"/>
                <a:gd name="T74" fmla="*/ 44 w 240"/>
                <a:gd name="T75" fmla="*/ 34 h 149"/>
                <a:gd name="T76" fmla="*/ 36 w 240"/>
                <a:gd name="T77" fmla="*/ 31 h 149"/>
                <a:gd name="T78" fmla="*/ 17 w 240"/>
                <a:gd name="T79" fmla="*/ 125 h 149"/>
                <a:gd name="T80" fmla="*/ 120 w 240"/>
                <a:gd name="T81" fmla="*/ 1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149">
                  <a:moveTo>
                    <a:pt x="120" y="149"/>
                  </a:moveTo>
                  <a:cubicBezTo>
                    <a:pt x="83" y="149"/>
                    <a:pt x="46" y="149"/>
                    <a:pt x="9" y="149"/>
                  </a:cubicBezTo>
                  <a:cubicBezTo>
                    <a:pt x="1" y="149"/>
                    <a:pt x="0" y="149"/>
                    <a:pt x="1" y="140"/>
                  </a:cubicBezTo>
                  <a:cubicBezTo>
                    <a:pt x="4" y="112"/>
                    <a:pt x="8" y="84"/>
                    <a:pt x="12" y="55"/>
                  </a:cubicBezTo>
                  <a:cubicBezTo>
                    <a:pt x="13" y="46"/>
                    <a:pt x="16" y="37"/>
                    <a:pt x="20" y="29"/>
                  </a:cubicBezTo>
                  <a:cubicBezTo>
                    <a:pt x="23" y="20"/>
                    <a:pt x="32" y="16"/>
                    <a:pt x="40" y="13"/>
                  </a:cubicBezTo>
                  <a:cubicBezTo>
                    <a:pt x="53" y="9"/>
                    <a:pt x="67" y="4"/>
                    <a:pt x="80" y="1"/>
                  </a:cubicBezTo>
                  <a:cubicBezTo>
                    <a:pt x="81" y="0"/>
                    <a:pt x="84" y="2"/>
                    <a:pt x="85" y="4"/>
                  </a:cubicBezTo>
                  <a:cubicBezTo>
                    <a:pt x="88" y="12"/>
                    <a:pt x="90" y="21"/>
                    <a:pt x="94" y="29"/>
                  </a:cubicBezTo>
                  <a:cubicBezTo>
                    <a:pt x="97" y="37"/>
                    <a:pt x="100" y="44"/>
                    <a:pt x="104" y="52"/>
                  </a:cubicBezTo>
                  <a:cubicBezTo>
                    <a:pt x="104" y="53"/>
                    <a:pt x="106" y="54"/>
                    <a:pt x="107" y="54"/>
                  </a:cubicBezTo>
                  <a:cubicBezTo>
                    <a:pt x="108" y="54"/>
                    <a:pt x="109" y="52"/>
                    <a:pt x="109" y="51"/>
                  </a:cubicBezTo>
                  <a:cubicBezTo>
                    <a:pt x="111" y="43"/>
                    <a:pt x="112" y="36"/>
                    <a:pt x="113" y="28"/>
                  </a:cubicBezTo>
                  <a:cubicBezTo>
                    <a:pt x="113" y="27"/>
                    <a:pt x="113" y="25"/>
                    <a:pt x="113" y="24"/>
                  </a:cubicBezTo>
                  <a:cubicBezTo>
                    <a:pt x="111" y="18"/>
                    <a:pt x="113" y="14"/>
                    <a:pt x="118" y="12"/>
                  </a:cubicBezTo>
                  <a:cubicBezTo>
                    <a:pt x="120" y="11"/>
                    <a:pt x="124" y="13"/>
                    <a:pt x="126" y="15"/>
                  </a:cubicBezTo>
                  <a:cubicBezTo>
                    <a:pt x="127" y="16"/>
                    <a:pt x="129" y="19"/>
                    <a:pt x="129" y="21"/>
                  </a:cubicBezTo>
                  <a:cubicBezTo>
                    <a:pt x="129" y="26"/>
                    <a:pt x="128" y="30"/>
                    <a:pt x="129" y="35"/>
                  </a:cubicBezTo>
                  <a:cubicBezTo>
                    <a:pt x="129" y="40"/>
                    <a:pt x="130" y="45"/>
                    <a:pt x="131" y="50"/>
                  </a:cubicBezTo>
                  <a:cubicBezTo>
                    <a:pt x="131" y="51"/>
                    <a:pt x="132" y="53"/>
                    <a:pt x="133" y="54"/>
                  </a:cubicBezTo>
                  <a:cubicBezTo>
                    <a:pt x="134" y="53"/>
                    <a:pt x="136" y="52"/>
                    <a:pt x="137" y="51"/>
                  </a:cubicBezTo>
                  <a:cubicBezTo>
                    <a:pt x="142" y="37"/>
                    <a:pt x="148" y="23"/>
                    <a:pt x="154" y="8"/>
                  </a:cubicBezTo>
                  <a:cubicBezTo>
                    <a:pt x="155" y="6"/>
                    <a:pt x="155" y="4"/>
                    <a:pt x="156" y="2"/>
                  </a:cubicBezTo>
                  <a:cubicBezTo>
                    <a:pt x="157" y="1"/>
                    <a:pt x="159" y="0"/>
                    <a:pt x="160" y="0"/>
                  </a:cubicBezTo>
                  <a:cubicBezTo>
                    <a:pt x="175" y="5"/>
                    <a:pt x="190" y="10"/>
                    <a:pt x="205" y="15"/>
                  </a:cubicBezTo>
                  <a:cubicBezTo>
                    <a:pt x="218" y="20"/>
                    <a:pt x="224" y="31"/>
                    <a:pt x="226" y="44"/>
                  </a:cubicBezTo>
                  <a:cubicBezTo>
                    <a:pt x="230" y="68"/>
                    <a:pt x="233" y="93"/>
                    <a:pt x="237" y="118"/>
                  </a:cubicBezTo>
                  <a:cubicBezTo>
                    <a:pt x="238" y="126"/>
                    <a:pt x="239" y="134"/>
                    <a:pt x="239" y="142"/>
                  </a:cubicBezTo>
                  <a:cubicBezTo>
                    <a:pt x="240" y="148"/>
                    <a:pt x="239" y="149"/>
                    <a:pt x="233" y="149"/>
                  </a:cubicBezTo>
                  <a:cubicBezTo>
                    <a:pt x="195" y="149"/>
                    <a:pt x="158" y="149"/>
                    <a:pt x="120" y="149"/>
                  </a:cubicBezTo>
                  <a:close/>
                  <a:moveTo>
                    <a:pt x="120" y="135"/>
                  </a:moveTo>
                  <a:cubicBezTo>
                    <a:pt x="120" y="135"/>
                    <a:pt x="120" y="135"/>
                    <a:pt x="120" y="135"/>
                  </a:cubicBezTo>
                  <a:cubicBezTo>
                    <a:pt x="152" y="135"/>
                    <a:pt x="184" y="134"/>
                    <a:pt x="216" y="135"/>
                  </a:cubicBezTo>
                  <a:cubicBezTo>
                    <a:pt x="221" y="135"/>
                    <a:pt x="224" y="134"/>
                    <a:pt x="224" y="128"/>
                  </a:cubicBezTo>
                  <a:cubicBezTo>
                    <a:pt x="220" y="101"/>
                    <a:pt x="217" y="75"/>
                    <a:pt x="213" y="48"/>
                  </a:cubicBezTo>
                  <a:cubicBezTo>
                    <a:pt x="212" y="42"/>
                    <a:pt x="210" y="35"/>
                    <a:pt x="205" y="31"/>
                  </a:cubicBezTo>
                  <a:cubicBezTo>
                    <a:pt x="201" y="28"/>
                    <a:pt x="198" y="29"/>
                    <a:pt x="197" y="34"/>
                  </a:cubicBezTo>
                  <a:cubicBezTo>
                    <a:pt x="196" y="37"/>
                    <a:pt x="196" y="40"/>
                    <a:pt x="195" y="43"/>
                  </a:cubicBezTo>
                  <a:cubicBezTo>
                    <a:pt x="194" y="46"/>
                    <a:pt x="194" y="48"/>
                    <a:pt x="197" y="50"/>
                  </a:cubicBezTo>
                  <a:cubicBezTo>
                    <a:pt x="206" y="58"/>
                    <a:pt x="208" y="67"/>
                    <a:pt x="206" y="78"/>
                  </a:cubicBezTo>
                  <a:cubicBezTo>
                    <a:pt x="204" y="88"/>
                    <a:pt x="202" y="99"/>
                    <a:pt x="199" y="109"/>
                  </a:cubicBezTo>
                  <a:cubicBezTo>
                    <a:pt x="198" y="114"/>
                    <a:pt x="195" y="119"/>
                    <a:pt x="192" y="123"/>
                  </a:cubicBezTo>
                  <a:cubicBezTo>
                    <a:pt x="188" y="129"/>
                    <a:pt x="180" y="130"/>
                    <a:pt x="175" y="126"/>
                  </a:cubicBezTo>
                  <a:cubicBezTo>
                    <a:pt x="174" y="125"/>
                    <a:pt x="173" y="123"/>
                    <a:pt x="173" y="122"/>
                  </a:cubicBezTo>
                  <a:cubicBezTo>
                    <a:pt x="174" y="120"/>
                    <a:pt x="176" y="119"/>
                    <a:pt x="177" y="119"/>
                  </a:cubicBezTo>
                  <a:cubicBezTo>
                    <a:pt x="184" y="120"/>
                    <a:pt x="188" y="116"/>
                    <a:pt x="189" y="111"/>
                  </a:cubicBezTo>
                  <a:cubicBezTo>
                    <a:pt x="193" y="98"/>
                    <a:pt x="196" y="86"/>
                    <a:pt x="198" y="73"/>
                  </a:cubicBezTo>
                  <a:cubicBezTo>
                    <a:pt x="199" y="64"/>
                    <a:pt x="193" y="56"/>
                    <a:pt x="184" y="54"/>
                  </a:cubicBezTo>
                  <a:cubicBezTo>
                    <a:pt x="177" y="51"/>
                    <a:pt x="168" y="56"/>
                    <a:pt x="164" y="63"/>
                  </a:cubicBezTo>
                  <a:cubicBezTo>
                    <a:pt x="158" y="73"/>
                    <a:pt x="153" y="83"/>
                    <a:pt x="148" y="93"/>
                  </a:cubicBezTo>
                  <a:cubicBezTo>
                    <a:pt x="145" y="100"/>
                    <a:pt x="145" y="103"/>
                    <a:pt x="151" y="109"/>
                  </a:cubicBezTo>
                  <a:cubicBezTo>
                    <a:pt x="152" y="110"/>
                    <a:pt x="153" y="113"/>
                    <a:pt x="153" y="114"/>
                  </a:cubicBezTo>
                  <a:cubicBezTo>
                    <a:pt x="152" y="115"/>
                    <a:pt x="149" y="116"/>
                    <a:pt x="148" y="116"/>
                  </a:cubicBezTo>
                  <a:cubicBezTo>
                    <a:pt x="146" y="116"/>
                    <a:pt x="144" y="115"/>
                    <a:pt x="142" y="113"/>
                  </a:cubicBezTo>
                  <a:cubicBezTo>
                    <a:pt x="137" y="109"/>
                    <a:pt x="135" y="102"/>
                    <a:pt x="139" y="94"/>
                  </a:cubicBezTo>
                  <a:cubicBezTo>
                    <a:pt x="143" y="84"/>
                    <a:pt x="149" y="75"/>
                    <a:pt x="153" y="65"/>
                  </a:cubicBezTo>
                  <a:cubicBezTo>
                    <a:pt x="158" y="52"/>
                    <a:pt x="167" y="45"/>
                    <a:pt x="181" y="44"/>
                  </a:cubicBezTo>
                  <a:cubicBezTo>
                    <a:pt x="183" y="44"/>
                    <a:pt x="186" y="42"/>
                    <a:pt x="187" y="40"/>
                  </a:cubicBezTo>
                  <a:cubicBezTo>
                    <a:pt x="187" y="35"/>
                    <a:pt x="192" y="30"/>
                    <a:pt x="188" y="24"/>
                  </a:cubicBezTo>
                  <a:cubicBezTo>
                    <a:pt x="188" y="23"/>
                    <a:pt x="187" y="23"/>
                    <a:pt x="186" y="23"/>
                  </a:cubicBezTo>
                  <a:cubicBezTo>
                    <a:pt x="181" y="21"/>
                    <a:pt x="177" y="20"/>
                    <a:pt x="173" y="19"/>
                  </a:cubicBezTo>
                  <a:cubicBezTo>
                    <a:pt x="168" y="17"/>
                    <a:pt x="165" y="19"/>
                    <a:pt x="164" y="24"/>
                  </a:cubicBezTo>
                  <a:cubicBezTo>
                    <a:pt x="156" y="48"/>
                    <a:pt x="144" y="68"/>
                    <a:pt x="127" y="86"/>
                  </a:cubicBezTo>
                  <a:cubicBezTo>
                    <a:pt x="122" y="93"/>
                    <a:pt x="119" y="93"/>
                    <a:pt x="113" y="86"/>
                  </a:cubicBezTo>
                  <a:cubicBezTo>
                    <a:pt x="97" y="68"/>
                    <a:pt x="84" y="48"/>
                    <a:pt x="77" y="24"/>
                  </a:cubicBezTo>
                  <a:cubicBezTo>
                    <a:pt x="75" y="19"/>
                    <a:pt x="73" y="17"/>
                    <a:pt x="68" y="19"/>
                  </a:cubicBezTo>
                  <a:cubicBezTo>
                    <a:pt x="65" y="20"/>
                    <a:pt x="61" y="21"/>
                    <a:pt x="58" y="22"/>
                  </a:cubicBezTo>
                  <a:cubicBezTo>
                    <a:pt x="54" y="23"/>
                    <a:pt x="53" y="25"/>
                    <a:pt x="53" y="30"/>
                  </a:cubicBezTo>
                  <a:cubicBezTo>
                    <a:pt x="54" y="47"/>
                    <a:pt x="58" y="62"/>
                    <a:pt x="66" y="78"/>
                  </a:cubicBezTo>
                  <a:cubicBezTo>
                    <a:pt x="68" y="81"/>
                    <a:pt x="70" y="82"/>
                    <a:pt x="73" y="83"/>
                  </a:cubicBezTo>
                  <a:cubicBezTo>
                    <a:pt x="79" y="83"/>
                    <a:pt x="82" y="86"/>
                    <a:pt x="84" y="91"/>
                  </a:cubicBezTo>
                  <a:cubicBezTo>
                    <a:pt x="85" y="96"/>
                    <a:pt x="84" y="101"/>
                    <a:pt x="80" y="105"/>
                  </a:cubicBezTo>
                  <a:cubicBezTo>
                    <a:pt x="75" y="108"/>
                    <a:pt x="70" y="108"/>
                    <a:pt x="65" y="105"/>
                  </a:cubicBezTo>
                  <a:cubicBezTo>
                    <a:pt x="60" y="102"/>
                    <a:pt x="60" y="98"/>
                    <a:pt x="60" y="92"/>
                  </a:cubicBezTo>
                  <a:cubicBezTo>
                    <a:pt x="60" y="89"/>
                    <a:pt x="60" y="85"/>
                    <a:pt x="58" y="82"/>
                  </a:cubicBezTo>
                  <a:cubicBezTo>
                    <a:pt x="51" y="67"/>
                    <a:pt x="46" y="51"/>
                    <a:pt x="44" y="34"/>
                  </a:cubicBezTo>
                  <a:cubicBezTo>
                    <a:pt x="44" y="32"/>
                    <a:pt x="43" y="31"/>
                    <a:pt x="42" y="29"/>
                  </a:cubicBezTo>
                  <a:cubicBezTo>
                    <a:pt x="40" y="29"/>
                    <a:pt x="38" y="30"/>
                    <a:pt x="36" y="31"/>
                  </a:cubicBezTo>
                  <a:cubicBezTo>
                    <a:pt x="30" y="35"/>
                    <a:pt x="28" y="42"/>
                    <a:pt x="27" y="48"/>
                  </a:cubicBezTo>
                  <a:cubicBezTo>
                    <a:pt x="24" y="74"/>
                    <a:pt x="20" y="100"/>
                    <a:pt x="17" y="125"/>
                  </a:cubicBezTo>
                  <a:cubicBezTo>
                    <a:pt x="16" y="134"/>
                    <a:pt x="17" y="135"/>
                    <a:pt x="26" y="135"/>
                  </a:cubicBezTo>
                  <a:cubicBezTo>
                    <a:pt x="57" y="135"/>
                    <a:pt x="89" y="135"/>
                    <a:pt x="120"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Arial"/>
              </a:endParaRPr>
            </a:p>
          </p:txBody>
        </p:sp>
        <p:sp>
          <p:nvSpPr>
            <p:cNvPr id="74" name="Freeform 48">
              <a:extLst>
                <a:ext uri="{FF2B5EF4-FFF2-40B4-BE49-F238E27FC236}">
                  <a16:creationId xmlns:a16="http://schemas.microsoft.com/office/drawing/2014/main" id="{3156900F-5E3D-6943-B43D-94BAF5FE8FE0}"/>
                </a:ext>
              </a:extLst>
            </p:cNvPr>
            <p:cNvSpPr>
              <a:spLocks noEditPoints="1"/>
            </p:cNvSpPr>
            <p:nvPr/>
          </p:nvSpPr>
          <p:spPr bwMode="auto">
            <a:xfrm>
              <a:off x="1286" y="676"/>
              <a:ext cx="319" cy="373"/>
            </a:xfrm>
            <a:custGeom>
              <a:avLst/>
              <a:gdLst>
                <a:gd name="T0" fmla="*/ 67 w 135"/>
                <a:gd name="T1" fmla="*/ 1 h 158"/>
                <a:gd name="T2" fmla="*/ 117 w 135"/>
                <a:gd name="T3" fmla="*/ 30 h 158"/>
                <a:gd name="T4" fmla="*/ 119 w 135"/>
                <a:gd name="T5" fmla="*/ 32 h 158"/>
                <a:gd name="T6" fmla="*/ 128 w 135"/>
                <a:gd name="T7" fmla="*/ 60 h 158"/>
                <a:gd name="T8" fmla="*/ 127 w 135"/>
                <a:gd name="T9" fmla="*/ 71 h 158"/>
                <a:gd name="T10" fmla="*/ 131 w 135"/>
                <a:gd name="T11" fmla="*/ 82 h 158"/>
                <a:gd name="T12" fmla="*/ 132 w 135"/>
                <a:gd name="T13" fmla="*/ 94 h 158"/>
                <a:gd name="T14" fmla="*/ 128 w 135"/>
                <a:gd name="T15" fmla="*/ 99 h 158"/>
                <a:gd name="T16" fmla="*/ 110 w 135"/>
                <a:gd name="T17" fmla="*/ 122 h 158"/>
                <a:gd name="T18" fmla="*/ 87 w 135"/>
                <a:gd name="T19" fmla="*/ 149 h 158"/>
                <a:gd name="T20" fmla="*/ 38 w 135"/>
                <a:gd name="T21" fmla="*/ 141 h 158"/>
                <a:gd name="T22" fmla="*/ 18 w 135"/>
                <a:gd name="T23" fmla="*/ 111 h 158"/>
                <a:gd name="T24" fmla="*/ 12 w 135"/>
                <a:gd name="T25" fmla="*/ 104 h 158"/>
                <a:gd name="T26" fmla="*/ 1 w 135"/>
                <a:gd name="T27" fmla="*/ 86 h 158"/>
                <a:gd name="T28" fmla="*/ 3 w 135"/>
                <a:gd name="T29" fmla="*/ 82 h 158"/>
                <a:gd name="T30" fmla="*/ 5 w 135"/>
                <a:gd name="T31" fmla="*/ 70 h 158"/>
                <a:gd name="T32" fmla="*/ 8 w 135"/>
                <a:gd name="T33" fmla="*/ 39 h 158"/>
                <a:gd name="T34" fmla="*/ 15 w 135"/>
                <a:gd name="T35" fmla="*/ 28 h 158"/>
                <a:gd name="T36" fmla="*/ 25 w 135"/>
                <a:gd name="T37" fmla="*/ 19 h 158"/>
                <a:gd name="T38" fmla="*/ 67 w 135"/>
                <a:gd name="T39" fmla="*/ 1 h 158"/>
                <a:gd name="T40" fmla="*/ 29 w 135"/>
                <a:gd name="T41" fmla="*/ 44 h 158"/>
                <a:gd name="T42" fmla="*/ 19 w 135"/>
                <a:gd name="T43" fmla="*/ 68 h 158"/>
                <a:gd name="T44" fmla="*/ 34 w 135"/>
                <a:gd name="T45" fmla="*/ 120 h 158"/>
                <a:gd name="T46" fmla="*/ 51 w 135"/>
                <a:gd name="T47" fmla="*/ 139 h 158"/>
                <a:gd name="T48" fmla="*/ 94 w 135"/>
                <a:gd name="T49" fmla="*/ 130 h 158"/>
                <a:gd name="T50" fmla="*/ 114 w 135"/>
                <a:gd name="T51" fmla="*/ 74 h 158"/>
                <a:gd name="T52" fmla="*/ 109 w 135"/>
                <a:gd name="T53" fmla="*/ 45 h 158"/>
                <a:gd name="T54" fmla="*/ 100 w 135"/>
                <a:gd name="T55" fmla="*/ 43 h 158"/>
                <a:gd name="T56" fmla="*/ 92 w 135"/>
                <a:gd name="T57" fmla="*/ 47 h 158"/>
                <a:gd name="T58" fmla="*/ 77 w 135"/>
                <a:gd name="T59" fmla="*/ 52 h 158"/>
                <a:gd name="T60" fmla="*/ 77 w 135"/>
                <a:gd name="T61" fmla="*/ 54 h 158"/>
                <a:gd name="T62" fmla="*/ 91 w 135"/>
                <a:gd name="T63" fmla="*/ 53 h 158"/>
                <a:gd name="T64" fmla="*/ 97 w 135"/>
                <a:gd name="T65" fmla="*/ 55 h 158"/>
                <a:gd name="T66" fmla="*/ 92 w 135"/>
                <a:gd name="T67" fmla="*/ 59 h 158"/>
                <a:gd name="T68" fmla="*/ 45 w 135"/>
                <a:gd name="T69" fmla="*/ 54 h 158"/>
                <a:gd name="T70" fmla="*/ 29 w 135"/>
                <a:gd name="T71" fmla="*/ 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158">
                  <a:moveTo>
                    <a:pt x="67" y="1"/>
                  </a:moveTo>
                  <a:cubicBezTo>
                    <a:pt x="89" y="1"/>
                    <a:pt x="107" y="9"/>
                    <a:pt x="117" y="30"/>
                  </a:cubicBezTo>
                  <a:cubicBezTo>
                    <a:pt x="118" y="30"/>
                    <a:pt x="118" y="31"/>
                    <a:pt x="119" y="32"/>
                  </a:cubicBezTo>
                  <a:cubicBezTo>
                    <a:pt x="129" y="39"/>
                    <a:pt x="129" y="49"/>
                    <a:pt x="128" y="60"/>
                  </a:cubicBezTo>
                  <a:cubicBezTo>
                    <a:pt x="128" y="64"/>
                    <a:pt x="128" y="68"/>
                    <a:pt x="127" y="71"/>
                  </a:cubicBezTo>
                  <a:cubicBezTo>
                    <a:pt x="127" y="75"/>
                    <a:pt x="126" y="79"/>
                    <a:pt x="131" y="82"/>
                  </a:cubicBezTo>
                  <a:cubicBezTo>
                    <a:pt x="135" y="84"/>
                    <a:pt x="134" y="89"/>
                    <a:pt x="132" y="94"/>
                  </a:cubicBezTo>
                  <a:cubicBezTo>
                    <a:pt x="131" y="96"/>
                    <a:pt x="130" y="98"/>
                    <a:pt x="128" y="99"/>
                  </a:cubicBezTo>
                  <a:cubicBezTo>
                    <a:pt x="118" y="104"/>
                    <a:pt x="115" y="114"/>
                    <a:pt x="110" y="122"/>
                  </a:cubicBezTo>
                  <a:cubicBezTo>
                    <a:pt x="105" y="133"/>
                    <a:pt x="97" y="142"/>
                    <a:pt x="87" y="149"/>
                  </a:cubicBezTo>
                  <a:cubicBezTo>
                    <a:pt x="71" y="158"/>
                    <a:pt x="51" y="156"/>
                    <a:pt x="38" y="141"/>
                  </a:cubicBezTo>
                  <a:cubicBezTo>
                    <a:pt x="30" y="132"/>
                    <a:pt x="25" y="121"/>
                    <a:pt x="18" y="111"/>
                  </a:cubicBezTo>
                  <a:cubicBezTo>
                    <a:pt x="17" y="108"/>
                    <a:pt x="14" y="106"/>
                    <a:pt x="12" y="104"/>
                  </a:cubicBezTo>
                  <a:cubicBezTo>
                    <a:pt x="6" y="99"/>
                    <a:pt x="0" y="95"/>
                    <a:pt x="1" y="86"/>
                  </a:cubicBezTo>
                  <a:cubicBezTo>
                    <a:pt x="1" y="85"/>
                    <a:pt x="2" y="83"/>
                    <a:pt x="3" y="82"/>
                  </a:cubicBezTo>
                  <a:cubicBezTo>
                    <a:pt x="8" y="79"/>
                    <a:pt x="6" y="75"/>
                    <a:pt x="5" y="70"/>
                  </a:cubicBezTo>
                  <a:cubicBezTo>
                    <a:pt x="3" y="60"/>
                    <a:pt x="3" y="49"/>
                    <a:pt x="8" y="39"/>
                  </a:cubicBezTo>
                  <a:cubicBezTo>
                    <a:pt x="9" y="35"/>
                    <a:pt x="12" y="32"/>
                    <a:pt x="15" y="28"/>
                  </a:cubicBezTo>
                  <a:cubicBezTo>
                    <a:pt x="18" y="25"/>
                    <a:pt x="22" y="22"/>
                    <a:pt x="25" y="19"/>
                  </a:cubicBezTo>
                  <a:cubicBezTo>
                    <a:pt x="35" y="7"/>
                    <a:pt x="50" y="0"/>
                    <a:pt x="67" y="1"/>
                  </a:cubicBezTo>
                  <a:close/>
                  <a:moveTo>
                    <a:pt x="29" y="44"/>
                  </a:moveTo>
                  <a:cubicBezTo>
                    <a:pt x="22" y="50"/>
                    <a:pt x="19" y="58"/>
                    <a:pt x="19" y="68"/>
                  </a:cubicBezTo>
                  <a:cubicBezTo>
                    <a:pt x="20" y="87"/>
                    <a:pt x="25" y="104"/>
                    <a:pt x="34" y="120"/>
                  </a:cubicBezTo>
                  <a:cubicBezTo>
                    <a:pt x="39" y="127"/>
                    <a:pt x="45" y="134"/>
                    <a:pt x="51" y="139"/>
                  </a:cubicBezTo>
                  <a:cubicBezTo>
                    <a:pt x="64" y="150"/>
                    <a:pt x="81" y="146"/>
                    <a:pt x="94" y="130"/>
                  </a:cubicBezTo>
                  <a:cubicBezTo>
                    <a:pt x="107" y="114"/>
                    <a:pt x="113" y="95"/>
                    <a:pt x="114" y="74"/>
                  </a:cubicBezTo>
                  <a:cubicBezTo>
                    <a:pt x="115" y="64"/>
                    <a:pt x="113" y="55"/>
                    <a:pt x="109" y="45"/>
                  </a:cubicBezTo>
                  <a:cubicBezTo>
                    <a:pt x="106" y="41"/>
                    <a:pt x="104" y="40"/>
                    <a:pt x="100" y="43"/>
                  </a:cubicBezTo>
                  <a:cubicBezTo>
                    <a:pt x="98" y="45"/>
                    <a:pt x="95" y="46"/>
                    <a:pt x="92" y="47"/>
                  </a:cubicBezTo>
                  <a:cubicBezTo>
                    <a:pt x="87" y="49"/>
                    <a:pt x="82" y="51"/>
                    <a:pt x="77" y="52"/>
                  </a:cubicBezTo>
                  <a:cubicBezTo>
                    <a:pt x="77" y="53"/>
                    <a:pt x="77" y="53"/>
                    <a:pt x="77" y="54"/>
                  </a:cubicBezTo>
                  <a:cubicBezTo>
                    <a:pt x="82" y="54"/>
                    <a:pt x="86" y="53"/>
                    <a:pt x="91" y="53"/>
                  </a:cubicBezTo>
                  <a:cubicBezTo>
                    <a:pt x="93" y="53"/>
                    <a:pt x="95" y="54"/>
                    <a:pt x="97" y="55"/>
                  </a:cubicBezTo>
                  <a:cubicBezTo>
                    <a:pt x="96" y="56"/>
                    <a:pt x="94" y="59"/>
                    <a:pt x="92" y="59"/>
                  </a:cubicBezTo>
                  <a:cubicBezTo>
                    <a:pt x="76" y="63"/>
                    <a:pt x="60" y="62"/>
                    <a:pt x="45" y="54"/>
                  </a:cubicBezTo>
                  <a:cubicBezTo>
                    <a:pt x="39" y="52"/>
                    <a:pt x="34" y="47"/>
                    <a:pt x="2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Arial"/>
              </a:endParaRPr>
            </a:p>
          </p:txBody>
        </p:sp>
      </p:grpSp>
      <p:grpSp>
        <p:nvGrpSpPr>
          <p:cNvPr id="75" name="Group 24">
            <a:extLst>
              <a:ext uri="{FF2B5EF4-FFF2-40B4-BE49-F238E27FC236}">
                <a16:creationId xmlns:a16="http://schemas.microsoft.com/office/drawing/2014/main" id="{3DCD1315-2C9C-B941-B6E8-837EC9392BFB}"/>
              </a:ext>
            </a:extLst>
          </p:cNvPr>
          <p:cNvGrpSpPr>
            <a:grpSpLocks noChangeAspect="1"/>
          </p:cNvGrpSpPr>
          <p:nvPr/>
        </p:nvGrpSpPr>
        <p:grpSpPr bwMode="auto">
          <a:xfrm>
            <a:off x="2071313" y="5057068"/>
            <a:ext cx="376884" cy="504461"/>
            <a:chOff x="2527" y="1143"/>
            <a:chExt cx="709" cy="949"/>
          </a:xfrm>
          <a:solidFill>
            <a:sysClr val="window" lastClr="FFFFFF"/>
          </a:solidFill>
        </p:grpSpPr>
        <p:sp>
          <p:nvSpPr>
            <p:cNvPr id="76" name="Freeform 25">
              <a:extLst>
                <a:ext uri="{FF2B5EF4-FFF2-40B4-BE49-F238E27FC236}">
                  <a16:creationId xmlns:a16="http://schemas.microsoft.com/office/drawing/2014/main" id="{C0D53A30-F132-4C46-84A2-09C71C67E39C}"/>
                </a:ext>
              </a:extLst>
            </p:cNvPr>
            <p:cNvSpPr>
              <a:spLocks noEditPoints="1"/>
            </p:cNvSpPr>
            <p:nvPr/>
          </p:nvSpPr>
          <p:spPr bwMode="auto">
            <a:xfrm>
              <a:off x="2527" y="1143"/>
              <a:ext cx="709" cy="949"/>
            </a:xfrm>
            <a:custGeom>
              <a:avLst/>
              <a:gdLst>
                <a:gd name="T0" fmla="*/ 300 w 300"/>
                <a:gd name="T1" fmla="*/ 130 h 402"/>
                <a:gd name="T2" fmla="*/ 296 w 300"/>
                <a:gd name="T3" fmla="*/ 121 h 402"/>
                <a:gd name="T4" fmla="*/ 178 w 300"/>
                <a:gd name="T5" fmla="*/ 4 h 402"/>
                <a:gd name="T6" fmla="*/ 170 w 300"/>
                <a:gd name="T7" fmla="*/ 0 h 402"/>
                <a:gd name="T8" fmla="*/ 170 w 300"/>
                <a:gd name="T9" fmla="*/ 0 h 402"/>
                <a:gd name="T10" fmla="*/ 12 w 300"/>
                <a:gd name="T11" fmla="*/ 0 h 402"/>
                <a:gd name="T12" fmla="*/ 0 w 300"/>
                <a:gd name="T13" fmla="*/ 12 h 402"/>
                <a:gd name="T14" fmla="*/ 0 w 300"/>
                <a:gd name="T15" fmla="*/ 390 h 402"/>
                <a:gd name="T16" fmla="*/ 12 w 300"/>
                <a:gd name="T17" fmla="*/ 402 h 402"/>
                <a:gd name="T18" fmla="*/ 288 w 300"/>
                <a:gd name="T19" fmla="*/ 402 h 402"/>
                <a:gd name="T20" fmla="*/ 300 w 300"/>
                <a:gd name="T21" fmla="*/ 390 h 402"/>
                <a:gd name="T22" fmla="*/ 300 w 300"/>
                <a:gd name="T23" fmla="*/ 130 h 402"/>
                <a:gd name="T24" fmla="*/ 182 w 300"/>
                <a:gd name="T25" fmla="*/ 42 h 402"/>
                <a:gd name="T26" fmla="*/ 258 w 300"/>
                <a:gd name="T27" fmla="*/ 118 h 402"/>
                <a:gd name="T28" fmla="*/ 182 w 300"/>
                <a:gd name="T29" fmla="*/ 118 h 402"/>
                <a:gd name="T30" fmla="*/ 182 w 300"/>
                <a:gd name="T31" fmla="*/ 42 h 402"/>
                <a:gd name="T32" fmla="*/ 24 w 300"/>
                <a:gd name="T33" fmla="*/ 378 h 402"/>
                <a:gd name="T34" fmla="*/ 24 w 300"/>
                <a:gd name="T35" fmla="*/ 24 h 402"/>
                <a:gd name="T36" fmla="*/ 158 w 300"/>
                <a:gd name="T37" fmla="*/ 24 h 402"/>
                <a:gd name="T38" fmla="*/ 158 w 300"/>
                <a:gd name="T39" fmla="*/ 130 h 402"/>
                <a:gd name="T40" fmla="*/ 170 w 300"/>
                <a:gd name="T41" fmla="*/ 142 h 402"/>
                <a:gd name="T42" fmla="*/ 275 w 300"/>
                <a:gd name="T43" fmla="*/ 142 h 402"/>
                <a:gd name="T44" fmla="*/ 275 w 300"/>
                <a:gd name="T45" fmla="*/ 378 h 402"/>
                <a:gd name="T46" fmla="*/ 24 w 300"/>
                <a:gd name="T47" fmla="*/ 37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0" h="402">
                  <a:moveTo>
                    <a:pt x="300" y="130"/>
                  </a:moveTo>
                  <a:cubicBezTo>
                    <a:pt x="300" y="127"/>
                    <a:pt x="299" y="124"/>
                    <a:pt x="296" y="121"/>
                  </a:cubicBezTo>
                  <a:cubicBezTo>
                    <a:pt x="178" y="4"/>
                    <a:pt x="178" y="4"/>
                    <a:pt x="178" y="4"/>
                  </a:cubicBezTo>
                  <a:cubicBezTo>
                    <a:pt x="176" y="1"/>
                    <a:pt x="173" y="0"/>
                    <a:pt x="170" y="0"/>
                  </a:cubicBezTo>
                  <a:cubicBezTo>
                    <a:pt x="170" y="0"/>
                    <a:pt x="170" y="0"/>
                    <a:pt x="170" y="0"/>
                  </a:cubicBezTo>
                  <a:cubicBezTo>
                    <a:pt x="12" y="0"/>
                    <a:pt x="12" y="0"/>
                    <a:pt x="12" y="0"/>
                  </a:cubicBezTo>
                  <a:cubicBezTo>
                    <a:pt x="5" y="0"/>
                    <a:pt x="0" y="5"/>
                    <a:pt x="0" y="12"/>
                  </a:cubicBezTo>
                  <a:cubicBezTo>
                    <a:pt x="0" y="390"/>
                    <a:pt x="0" y="390"/>
                    <a:pt x="0" y="390"/>
                  </a:cubicBezTo>
                  <a:cubicBezTo>
                    <a:pt x="0" y="397"/>
                    <a:pt x="5" y="402"/>
                    <a:pt x="12" y="402"/>
                  </a:cubicBezTo>
                  <a:cubicBezTo>
                    <a:pt x="288" y="402"/>
                    <a:pt x="288" y="402"/>
                    <a:pt x="288" y="402"/>
                  </a:cubicBezTo>
                  <a:cubicBezTo>
                    <a:pt x="294" y="402"/>
                    <a:pt x="300" y="397"/>
                    <a:pt x="300" y="390"/>
                  </a:cubicBezTo>
                  <a:cubicBezTo>
                    <a:pt x="300" y="130"/>
                    <a:pt x="300" y="130"/>
                    <a:pt x="300" y="130"/>
                  </a:cubicBezTo>
                  <a:close/>
                  <a:moveTo>
                    <a:pt x="182" y="42"/>
                  </a:moveTo>
                  <a:cubicBezTo>
                    <a:pt x="258" y="118"/>
                    <a:pt x="258" y="118"/>
                    <a:pt x="258" y="118"/>
                  </a:cubicBezTo>
                  <a:cubicBezTo>
                    <a:pt x="182" y="118"/>
                    <a:pt x="182" y="118"/>
                    <a:pt x="182" y="118"/>
                  </a:cubicBezTo>
                  <a:lnTo>
                    <a:pt x="182" y="42"/>
                  </a:lnTo>
                  <a:close/>
                  <a:moveTo>
                    <a:pt x="24" y="378"/>
                  </a:moveTo>
                  <a:cubicBezTo>
                    <a:pt x="24" y="24"/>
                    <a:pt x="24" y="24"/>
                    <a:pt x="24" y="24"/>
                  </a:cubicBezTo>
                  <a:cubicBezTo>
                    <a:pt x="158" y="24"/>
                    <a:pt x="158" y="24"/>
                    <a:pt x="158" y="24"/>
                  </a:cubicBezTo>
                  <a:cubicBezTo>
                    <a:pt x="158" y="130"/>
                    <a:pt x="158" y="130"/>
                    <a:pt x="158" y="130"/>
                  </a:cubicBezTo>
                  <a:cubicBezTo>
                    <a:pt x="158" y="137"/>
                    <a:pt x="163" y="142"/>
                    <a:pt x="170" y="142"/>
                  </a:cubicBezTo>
                  <a:cubicBezTo>
                    <a:pt x="275" y="142"/>
                    <a:pt x="275" y="142"/>
                    <a:pt x="275" y="142"/>
                  </a:cubicBezTo>
                  <a:cubicBezTo>
                    <a:pt x="275" y="378"/>
                    <a:pt x="275" y="378"/>
                    <a:pt x="275" y="378"/>
                  </a:cubicBezTo>
                  <a:lnTo>
                    <a:pt x="24"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77" name="Freeform 26">
              <a:extLst>
                <a:ext uri="{FF2B5EF4-FFF2-40B4-BE49-F238E27FC236}">
                  <a16:creationId xmlns:a16="http://schemas.microsoft.com/office/drawing/2014/main" id="{A8C9C352-A44A-874F-B590-888BE1F73AD1}"/>
                </a:ext>
              </a:extLst>
            </p:cNvPr>
            <p:cNvSpPr>
              <a:spLocks/>
            </p:cNvSpPr>
            <p:nvPr/>
          </p:nvSpPr>
          <p:spPr bwMode="auto">
            <a:xfrm>
              <a:off x="2653" y="1247"/>
              <a:ext cx="194" cy="236"/>
            </a:xfrm>
            <a:custGeom>
              <a:avLst/>
              <a:gdLst>
                <a:gd name="T0" fmla="*/ 14 w 82"/>
                <a:gd name="T1" fmla="*/ 100 h 100"/>
                <a:gd name="T2" fmla="*/ 69 w 82"/>
                <a:gd name="T3" fmla="*/ 100 h 100"/>
                <a:gd name="T4" fmla="*/ 81 w 82"/>
                <a:gd name="T5" fmla="*/ 86 h 100"/>
                <a:gd name="T6" fmla="*/ 52 w 82"/>
                <a:gd name="T7" fmla="*/ 46 h 100"/>
                <a:gd name="T8" fmla="*/ 65 w 82"/>
                <a:gd name="T9" fmla="*/ 24 h 100"/>
                <a:gd name="T10" fmla="*/ 42 w 82"/>
                <a:gd name="T11" fmla="*/ 1 h 100"/>
                <a:gd name="T12" fmla="*/ 17 w 82"/>
                <a:gd name="T13" fmla="*/ 24 h 100"/>
                <a:gd name="T14" fmla="*/ 31 w 82"/>
                <a:gd name="T15" fmla="*/ 46 h 100"/>
                <a:gd name="T16" fmla="*/ 1 w 82"/>
                <a:gd name="T17" fmla="*/ 86 h 100"/>
                <a:gd name="T18" fmla="*/ 14 w 82"/>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00">
                  <a:moveTo>
                    <a:pt x="14" y="100"/>
                  </a:moveTo>
                  <a:cubicBezTo>
                    <a:pt x="69" y="100"/>
                    <a:pt x="69" y="100"/>
                    <a:pt x="69" y="100"/>
                  </a:cubicBezTo>
                  <a:cubicBezTo>
                    <a:pt x="76" y="100"/>
                    <a:pt x="82" y="94"/>
                    <a:pt x="81" y="86"/>
                  </a:cubicBezTo>
                  <a:cubicBezTo>
                    <a:pt x="78" y="62"/>
                    <a:pt x="67" y="49"/>
                    <a:pt x="52" y="46"/>
                  </a:cubicBezTo>
                  <a:cubicBezTo>
                    <a:pt x="60" y="42"/>
                    <a:pt x="65" y="33"/>
                    <a:pt x="65" y="24"/>
                  </a:cubicBezTo>
                  <a:cubicBezTo>
                    <a:pt x="65" y="11"/>
                    <a:pt x="54" y="1"/>
                    <a:pt x="42" y="1"/>
                  </a:cubicBezTo>
                  <a:cubicBezTo>
                    <a:pt x="28" y="0"/>
                    <a:pt x="17" y="11"/>
                    <a:pt x="17" y="24"/>
                  </a:cubicBezTo>
                  <a:cubicBezTo>
                    <a:pt x="17" y="34"/>
                    <a:pt x="23" y="42"/>
                    <a:pt x="31" y="46"/>
                  </a:cubicBezTo>
                  <a:cubicBezTo>
                    <a:pt x="16" y="49"/>
                    <a:pt x="4" y="62"/>
                    <a:pt x="1" y="86"/>
                  </a:cubicBezTo>
                  <a:cubicBezTo>
                    <a:pt x="0" y="94"/>
                    <a:pt x="6" y="100"/>
                    <a:pt x="1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78" name="Freeform 27">
              <a:extLst>
                <a:ext uri="{FF2B5EF4-FFF2-40B4-BE49-F238E27FC236}">
                  <a16:creationId xmlns:a16="http://schemas.microsoft.com/office/drawing/2014/main" id="{1D7D5ADD-441C-504A-8D63-F6C0099548C8}"/>
                </a:ext>
              </a:extLst>
            </p:cNvPr>
            <p:cNvSpPr>
              <a:spLocks/>
            </p:cNvSpPr>
            <p:nvPr/>
          </p:nvSpPr>
          <p:spPr bwMode="auto">
            <a:xfrm>
              <a:off x="2653" y="1537"/>
              <a:ext cx="463" cy="40"/>
            </a:xfrm>
            <a:custGeom>
              <a:avLst/>
              <a:gdLst>
                <a:gd name="T0" fmla="*/ 188 w 196"/>
                <a:gd name="T1" fmla="*/ 0 h 17"/>
                <a:gd name="T2" fmla="*/ 9 w 196"/>
                <a:gd name="T3" fmla="*/ 0 h 17"/>
                <a:gd name="T4" fmla="*/ 0 w 196"/>
                <a:gd name="T5" fmla="*/ 9 h 17"/>
                <a:gd name="T6" fmla="*/ 9 w 196"/>
                <a:gd name="T7" fmla="*/ 17 h 17"/>
                <a:gd name="T8" fmla="*/ 188 w 196"/>
                <a:gd name="T9" fmla="*/ 17 h 17"/>
                <a:gd name="T10" fmla="*/ 196 w 196"/>
                <a:gd name="T11" fmla="*/ 9 h 17"/>
                <a:gd name="T12" fmla="*/ 188 w 19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96" h="17">
                  <a:moveTo>
                    <a:pt x="188" y="0"/>
                  </a:moveTo>
                  <a:cubicBezTo>
                    <a:pt x="9" y="0"/>
                    <a:pt x="9" y="0"/>
                    <a:pt x="9" y="0"/>
                  </a:cubicBezTo>
                  <a:cubicBezTo>
                    <a:pt x="4" y="0"/>
                    <a:pt x="0" y="4"/>
                    <a:pt x="0" y="9"/>
                  </a:cubicBezTo>
                  <a:cubicBezTo>
                    <a:pt x="0" y="13"/>
                    <a:pt x="4" y="17"/>
                    <a:pt x="9" y="17"/>
                  </a:cubicBezTo>
                  <a:cubicBezTo>
                    <a:pt x="188" y="17"/>
                    <a:pt x="188" y="17"/>
                    <a:pt x="188" y="17"/>
                  </a:cubicBezTo>
                  <a:cubicBezTo>
                    <a:pt x="193" y="17"/>
                    <a:pt x="196" y="13"/>
                    <a:pt x="196" y="9"/>
                  </a:cubicBezTo>
                  <a:cubicBezTo>
                    <a:pt x="196" y="4"/>
                    <a:pt x="193" y="0"/>
                    <a:pt x="1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79" name="Freeform 28">
              <a:extLst>
                <a:ext uri="{FF2B5EF4-FFF2-40B4-BE49-F238E27FC236}">
                  <a16:creationId xmlns:a16="http://schemas.microsoft.com/office/drawing/2014/main" id="{5ACC9581-14E7-6949-B515-E4F8915F07F2}"/>
                </a:ext>
              </a:extLst>
            </p:cNvPr>
            <p:cNvSpPr>
              <a:spLocks/>
            </p:cNvSpPr>
            <p:nvPr/>
          </p:nvSpPr>
          <p:spPr bwMode="auto">
            <a:xfrm>
              <a:off x="2653" y="1634"/>
              <a:ext cx="463" cy="37"/>
            </a:xfrm>
            <a:custGeom>
              <a:avLst/>
              <a:gdLst>
                <a:gd name="T0" fmla="*/ 188 w 196"/>
                <a:gd name="T1" fmla="*/ 0 h 16"/>
                <a:gd name="T2" fmla="*/ 9 w 196"/>
                <a:gd name="T3" fmla="*/ 0 h 16"/>
                <a:gd name="T4" fmla="*/ 0 w 196"/>
                <a:gd name="T5" fmla="*/ 8 h 16"/>
                <a:gd name="T6" fmla="*/ 9 w 196"/>
                <a:gd name="T7" fmla="*/ 16 h 16"/>
                <a:gd name="T8" fmla="*/ 188 w 196"/>
                <a:gd name="T9" fmla="*/ 16 h 16"/>
                <a:gd name="T10" fmla="*/ 196 w 196"/>
                <a:gd name="T11" fmla="*/ 8 h 16"/>
                <a:gd name="T12" fmla="*/ 188 w 1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6" h="16">
                  <a:moveTo>
                    <a:pt x="188" y="0"/>
                  </a:moveTo>
                  <a:cubicBezTo>
                    <a:pt x="9" y="0"/>
                    <a:pt x="9" y="0"/>
                    <a:pt x="9" y="0"/>
                  </a:cubicBezTo>
                  <a:cubicBezTo>
                    <a:pt x="4" y="0"/>
                    <a:pt x="0" y="4"/>
                    <a:pt x="0" y="8"/>
                  </a:cubicBezTo>
                  <a:cubicBezTo>
                    <a:pt x="0" y="13"/>
                    <a:pt x="4" y="16"/>
                    <a:pt x="9" y="16"/>
                  </a:cubicBezTo>
                  <a:cubicBezTo>
                    <a:pt x="188" y="16"/>
                    <a:pt x="188" y="16"/>
                    <a:pt x="188" y="16"/>
                  </a:cubicBezTo>
                  <a:cubicBezTo>
                    <a:pt x="193" y="16"/>
                    <a:pt x="196" y="13"/>
                    <a:pt x="196" y="8"/>
                  </a:cubicBezTo>
                  <a:cubicBezTo>
                    <a:pt x="196" y="4"/>
                    <a:pt x="193" y="0"/>
                    <a:pt x="1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80" name="Freeform 29">
              <a:extLst>
                <a:ext uri="{FF2B5EF4-FFF2-40B4-BE49-F238E27FC236}">
                  <a16:creationId xmlns:a16="http://schemas.microsoft.com/office/drawing/2014/main" id="{BF7D1F6C-97EF-CF41-A868-AE03F541B3CF}"/>
                </a:ext>
              </a:extLst>
            </p:cNvPr>
            <p:cNvSpPr>
              <a:spLocks/>
            </p:cNvSpPr>
            <p:nvPr/>
          </p:nvSpPr>
          <p:spPr bwMode="auto">
            <a:xfrm>
              <a:off x="2653" y="1728"/>
              <a:ext cx="463" cy="40"/>
            </a:xfrm>
            <a:custGeom>
              <a:avLst/>
              <a:gdLst>
                <a:gd name="T0" fmla="*/ 188 w 196"/>
                <a:gd name="T1" fmla="*/ 0 h 17"/>
                <a:gd name="T2" fmla="*/ 9 w 196"/>
                <a:gd name="T3" fmla="*/ 0 h 17"/>
                <a:gd name="T4" fmla="*/ 0 w 196"/>
                <a:gd name="T5" fmla="*/ 9 h 17"/>
                <a:gd name="T6" fmla="*/ 9 w 196"/>
                <a:gd name="T7" fmla="*/ 17 h 17"/>
                <a:gd name="T8" fmla="*/ 188 w 196"/>
                <a:gd name="T9" fmla="*/ 17 h 17"/>
                <a:gd name="T10" fmla="*/ 196 w 196"/>
                <a:gd name="T11" fmla="*/ 9 h 17"/>
                <a:gd name="T12" fmla="*/ 188 w 19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96" h="17">
                  <a:moveTo>
                    <a:pt x="188" y="0"/>
                  </a:moveTo>
                  <a:cubicBezTo>
                    <a:pt x="9" y="0"/>
                    <a:pt x="9" y="0"/>
                    <a:pt x="9" y="0"/>
                  </a:cubicBezTo>
                  <a:cubicBezTo>
                    <a:pt x="4" y="0"/>
                    <a:pt x="0" y="4"/>
                    <a:pt x="0" y="9"/>
                  </a:cubicBezTo>
                  <a:cubicBezTo>
                    <a:pt x="0" y="13"/>
                    <a:pt x="4" y="17"/>
                    <a:pt x="9" y="17"/>
                  </a:cubicBezTo>
                  <a:cubicBezTo>
                    <a:pt x="188" y="17"/>
                    <a:pt x="188" y="17"/>
                    <a:pt x="188" y="17"/>
                  </a:cubicBezTo>
                  <a:cubicBezTo>
                    <a:pt x="193" y="17"/>
                    <a:pt x="196" y="13"/>
                    <a:pt x="196" y="9"/>
                  </a:cubicBezTo>
                  <a:cubicBezTo>
                    <a:pt x="196" y="4"/>
                    <a:pt x="193" y="0"/>
                    <a:pt x="1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81" name="Freeform 30">
              <a:extLst>
                <a:ext uri="{FF2B5EF4-FFF2-40B4-BE49-F238E27FC236}">
                  <a16:creationId xmlns:a16="http://schemas.microsoft.com/office/drawing/2014/main" id="{2351F646-D02B-EC4E-B9CA-9F4742C32AB3}"/>
                </a:ext>
              </a:extLst>
            </p:cNvPr>
            <p:cNvSpPr>
              <a:spLocks/>
            </p:cNvSpPr>
            <p:nvPr/>
          </p:nvSpPr>
          <p:spPr bwMode="auto">
            <a:xfrm>
              <a:off x="2653" y="1825"/>
              <a:ext cx="349" cy="42"/>
            </a:xfrm>
            <a:custGeom>
              <a:avLst/>
              <a:gdLst>
                <a:gd name="T0" fmla="*/ 139 w 148"/>
                <a:gd name="T1" fmla="*/ 1 h 18"/>
                <a:gd name="T2" fmla="*/ 9 w 148"/>
                <a:gd name="T3" fmla="*/ 0 h 18"/>
                <a:gd name="T4" fmla="*/ 9 w 148"/>
                <a:gd name="T5" fmla="*/ 0 h 18"/>
                <a:gd name="T6" fmla="*/ 0 w 148"/>
                <a:gd name="T7" fmla="*/ 8 h 18"/>
                <a:gd name="T8" fmla="*/ 9 w 148"/>
                <a:gd name="T9" fmla="*/ 17 h 18"/>
                <a:gd name="T10" fmla="*/ 139 w 148"/>
                <a:gd name="T11" fmla="*/ 18 h 18"/>
                <a:gd name="T12" fmla="*/ 139 w 148"/>
                <a:gd name="T13" fmla="*/ 18 h 18"/>
                <a:gd name="T14" fmla="*/ 148 w 148"/>
                <a:gd name="T15" fmla="*/ 9 h 18"/>
                <a:gd name="T16" fmla="*/ 139 w 148"/>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8">
                  <a:moveTo>
                    <a:pt x="139" y="1"/>
                  </a:moveTo>
                  <a:cubicBezTo>
                    <a:pt x="9" y="0"/>
                    <a:pt x="9" y="0"/>
                    <a:pt x="9" y="0"/>
                  </a:cubicBezTo>
                  <a:cubicBezTo>
                    <a:pt x="9" y="0"/>
                    <a:pt x="9" y="0"/>
                    <a:pt x="9" y="0"/>
                  </a:cubicBezTo>
                  <a:cubicBezTo>
                    <a:pt x="4" y="0"/>
                    <a:pt x="1" y="4"/>
                    <a:pt x="0" y="8"/>
                  </a:cubicBezTo>
                  <a:cubicBezTo>
                    <a:pt x="0" y="13"/>
                    <a:pt x="4" y="17"/>
                    <a:pt x="9" y="17"/>
                  </a:cubicBezTo>
                  <a:cubicBezTo>
                    <a:pt x="139" y="18"/>
                    <a:pt x="139" y="18"/>
                    <a:pt x="139" y="18"/>
                  </a:cubicBezTo>
                  <a:cubicBezTo>
                    <a:pt x="139" y="18"/>
                    <a:pt x="139" y="18"/>
                    <a:pt x="139" y="18"/>
                  </a:cubicBezTo>
                  <a:cubicBezTo>
                    <a:pt x="144" y="18"/>
                    <a:pt x="148" y="14"/>
                    <a:pt x="148" y="9"/>
                  </a:cubicBezTo>
                  <a:cubicBezTo>
                    <a:pt x="148" y="5"/>
                    <a:pt x="144" y="1"/>
                    <a:pt x="13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82" name="Freeform 31">
              <a:extLst>
                <a:ext uri="{FF2B5EF4-FFF2-40B4-BE49-F238E27FC236}">
                  <a16:creationId xmlns:a16="http://schemas.microsoft.com/office/drawing/2014/main" id="{A98B06FF-A1A1-E244-9739-9D4AA6ECB64C}"/>
                </a:ext>
              </a:extLst>
            </p:cNvPr>
            <p:cNvSpPr>
              <a:spLocks/>
            </p:cNvSpPr>
            <p:nvPr/>
          </p:nvSpPr>
          <p:spPr bwMode="auto">
            <a:xfrm>
              <a:off x="2653" y="1922"/>
              <a:ext cx="349" cy="40"/>
            </a:xfrm>
            <a:custGeom>
              <a:avLst/>
              <a:gdLst>
                <a:gd name="T0" fmla="*/ 139 w 148"/>
                <a:gd name="T1" fmla="*/ 1 h 17"/>
                <a:gd name="T2" fmla="*/ 9 w 148"/>
                <a:gd name="T3" fmla="*/ 0 h 17"/>
                <a:gd name="T4" fmla="*/ 9 w 148"/>
                <a:gd name="T5" fmla="*/ 0 h 17"/>
                <a:gd name="T6" fmla="*/ 0 w 148"/>
                <a:gd name="T7" fmla="*/ 8 h 17"/>
                <a:gd name="T8" fmla="*/ 9 w 148"/>
                <a:gd name="T9" fmla="*/ 16 h 17"/>
                <a:gd name="T10" fmla="*/ 139 w 148"/>
                <a:gd name="T11" fmla="*/ 17 h 17"/>
                <a:gd name="T12" fmla="*/ 139 w 148"/>
                <a:gd name="T13" fmla="*/ 17 h 17"/>
                <a:gd name="T14" fmla="*/ 148 w 148"/>
                <a:gd name="T15" fmla="*/ 9 h 17"/>
                <a:gd name="T16" fmla="*/ 139 w 148"/>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7">
                  <a:moveTo>
                    <a:pt x="139" y="1"/>
                  </a:moveTo>
                  <a:cubicBezTo>
                    <a:pt x="9" y="0"/>
                    <a:pt x="9" y="0"/>
                    <a:pt x="9" y="0"/>
                  </a:cubicBezTo>
                  <a:cubicBezTo>
                    <a:pt x="9" y="0"/>
                    <a:pt x="9" y="0"/>
                    <a:pt x="9" y="0"/>
                  </a:cubicBezTo>
                  <a:cubicBezTo>
                    <a:pt x="4" y="0"/>
                    <a:pt x="1" y="3"/>
                    <a:pt x="0" y="8"/>
                  </a:cubicBezTo>
                  <a:cubicBezTo>
                    <a:pt x="0" y="12"/>
                    <a:pt x="4" y="16"/>
                    <a:pt x="9" y="16"/>
                  </a:cubicBezTo>
                  <a:cubicBezTo>
                    <a:pt x="139" y="17"/>
                    <a:pt x="139" y="17"/>
                    <a:pt x="139" y="17"/>
                  </a:cubicBezTo>
                  <a:cubicBezTo>
                    <a:pt x="139" y="17"/>
                    <a:pt x="139" y="17"/>
                    <a:pt x="139" y="17"/>
                  </a:cubicBezTo>
                  <a:cubicBezTo>
                    <a:pt x="144" y="17"/>
                    <a:pt x="148" y="14"/>
                    <a:pt x="148" y="9"/>
                  </a:cubicBezTo>
                  <a:cubicBezTo>
                    <a:pt x="148" y="4"/>
                    <a:pt x="144" y="1"/>
                    <a:pt x="13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grpSp>
      <p:sp>
        <p:nvSpPr>
          <p:cNvPr id="83" name="内容占位符 2">
            <a:extLst>
              <a:ext uri="{FF2B5EF4-FFF2-40B4-BE49-F238E27FC236}">
                <a16:creationId xmlns:a16="http://schemas.microsoft.com/office/drawing/2014/main" id="{42953A21-5E50-3847-AC17-3C6F3E329DD0}"/>
              </a:ext>
            </a:extLst>
          </p:cNvPr>
          <p:cNvSpPr txBox="1">
            <a:spLocks/>
          </p:cNvSpPr>
          <p:nvPr/>
        </p:nvSpPr>
        <p:spPr>
          <a:xfrm>
            <a:off x="2988504" y="5093041"/>
            <a:ext cx="6371224" cy="468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SzPct val="80000"/>
              <a:buFont typeface="Wingdings" panose="05000000000000000000" pitchFamily="2" charset="2"/>
              <a:buChar char="l"/>
              <a:defRPr sz="2400" kern="1200">
                <a:solidFill>
                  <a:schemeClr val="tx1">
                    <a:lumMod val="65000"/>
                    <a:lumOff val="35000"/>
                  </a:schemeClr>
                </a:solidFill>
                <a:latin typeface="等线" panose="02010600030101010101" pitchFamily="2" charset="-122"/>
                <a:ea typeface="等线" panose="02010600030101010101" pitchFamily="2" charset="-122"/>
                <a:cs typeface="+mn-cs"/>
              </a:defRPr>
            </a:lvl1pPr>
            <a:lvl2pPr marL="685800" indent="-228600" algn="l" defTabSz="914400" rtl="0" eaLnBrk="1" latinLnBrk="0" hangingPunct="1">
              <a:lnSpc>
                <a:spcPct val="90000"/>
              </a:lnSpc>
              <a:spcBef>
                <a:spcPts val="500"/>
              </a:spcBef>
              <a:buClr>
                <a:srgbClr val="C00000"/>
              </a:buClr>
              <a:buSzPct val="80000"/>
              <a:buFont typeface="Wingdings" panose="05000000000000000000" pitchFamily="2" charset="2"/>
              <a:buChar char="Ø"/>
              <a:defRPr sz="2000" kern="1200">
                <a:solidFill>
                  <a:schemeClr val="tx1">
                    <a:lumMod val="65000"/>
                    <a:lumOff val="35000"/>
                  </a:schemeClr>
                </a:solidFill>
                <a:latin typeface="等线" panose="02010600030101010101" pitchFamily="2" charset="-122"/>
                <a:ea typeface="等线" panose="02010600030101010101" pitchFamily="2" charset="-122"/>
                <a:cs typeface="+mn-cs"/>
              </a:defRPr>
            </a:lvl2pPr>
            <a:lvl3pPr marL="1143000" indent="-228600" algn="l" defTabSz="914400" rtl="0" eaLnBrk="1" latinLnBrk="0" hangingPunct="1">
              <a:lnSpc>
                <a:spcPct val="90000"/>
              </a:lnSpc>
              <a:spcBef>
                <a:spcPts val="500"/>
              </a:spcBef>
              <a:buClr>
                <a:srgbClr val="C00000"/>
              </a:buClr>
              <a:buSzPct val="70000"/>
              <a:buFont typeface="Wingdings" panose="05000000000000000000" pitchFamily="2" charset="2"/>
              <a:buChar char="l"/>
              <a:defRPr sz="1800" kern="1200">
                <a:solidFill>
                  <a:schemeClr val="tx1">
                    <a:lumMod val="65000"/>
                    <a:lumOff val="35000"/>
                  </a:schemeClr>
                </a:solidFill>
                <a:latin typeface="等线" panose="02010600030101010101" pitchFamily="2" charset="-122"/>
                <a:ea typeface="等线" panose="02010600030101010101" pitchFamily="2" charset="-122"/>
                <a:cs typeface="+mn-cs"/>
              </a:defRPr>
            </a:lvl3pPr>
            <a:lvl4pPr marL="1600200" indent="-228600" algn="l" defTabSz="914400" rtl="0" eaLnBrk="1" latinLnBrk="0" hangingPunct="1">
              <a:lnSpc>
                <a:spcPct val="90000"/>
              </a:lnSpc>
              <a:spcBef>
                <a:spcPts val="500"/>
              </a:spcBef>
              <a:buClr>
                <a:srgbClr val="C00000"/>
              </a:buClr>
              <a:buSzPct val="80000"/>
              <a:buFont typeface="Wingdings" panose="05000000000000000000" pitchFamily="2" charset="2"/>
              <a:buChar char="ü"/>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4pPr>
            <a:lvl5pPr marL="2057400" indent="-228600" algn="l" defTabSz="914400" rtl="0" eaLnBrk="1" latinLnBrk="0" hangingPunct="1">
              <a:lnSpc>
                <a:spcPct val="90000"/>
              </a:lnSpc>
              <a:spcBef>
                <a:spcPts val="500"/>
              </a:spcBef>
              <a:buClr>
                <a:srgbClr val="C00000"/>
              </a:buClr>
              <a:buSzPct val="80000"/>
              <a:buFont typeface="Arial" panose="020B0604020202020204" pitchFamily="34" charset="0"/>
              <a:buChar char="•"/>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Wingdings" panose="05000000000000000000" pitchFamily="2" charset="2"/>
              <a:buNone/>
            </a:pPr>
            <a:r>
              <a:rPr lang="zh-CN" altLang="en-US">
                <a:solidFill>
                  <a:srgbClr val="44546A"/>
                </a:solidFill>
                <a:latin typeface="Microsoft YaHei" panose="020B0503020204020204" pitchFamily="34" charset="-122"/>
                <a:ea typeface="Microsoft YaHei" panose="020B0503020204020204" pitchFamily="34" charset="-122"/>
                <a:cs typeface="+mn-ea"/>
                <a:sym typeface="+mn-lt"/>
              </a:rPr>
              <a:t>设置了专人督导制度以及管理质量控制指标</a:t>
            </a:r>
            <a:endParaRPr lang="en-US" altLang="zh-CN"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84" name="文本框 83">
            <a:extLst>
              <a:ext uri="{FF2B5EF4-FFF2-40B4-BE49-F238E27FC236}">
                <a16:creationId xmlns:a16="http://schemas.microsoft.com/office/drawing/2014/main" id="{F5128AD9-4104-484D-948A-ECF0EA3C69A9}"/>
              </a:ext>
            </a:extLst>
          </p:cNvPr>
          <p:cNvSpPr txBox="1"/>
          <p:nvPr/>
        </p:nvSpPr>
        <p:spPr>
          <a:xfrm>
            <a:off x="2988504" y="2957978"/>
            <a:ext cx="6371224" cy="400110"/>
          </a:xfrm>
          <a:prstGeom prst="rect">
            <a:avLst/>
          </a:prstGeom>
          <a:noFill/>
        </p:spPr>
        <p:txBody>
          <a:bodyPr wrap="square">
            <a:spAutoFit/>
          </a:bodyPr>
          <a:lstStyle/>
          <a:p>
            <a:pPr marL="0" lvl="1"/>
            <a:r>
              <a:rPr lang="zh-CN" altLang="en-US" sz="2000" dirty="0">
                <a:solidFill>
                  <a:srgbClr val="44546A"/>
                </a:solidFill>
                <a:latin typeface="Microsoft YaHei" panose="020B0503020204020204" pitchFamily="34" charset="-122"/>
                <a:ea typeface="Microsoft YaHei" panose="020B0503020204020204" pitchFamily="34" charset="-122"/>
                <a:cs typeface="+mn-ea"/>
                <a:sym typeface="+mn-lt"/>
              </a:rPr>
              <a:t>从院内行政管理角度，成立丙肝管理工作组</a:t>
            </a:r>
            <a:endParaRPr lang="en-US" altLang="zh-CN" sz="2000"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85" name="文本框 84">
            <a:extLst>
              <a:ext uri="{FF2B5EF4-FFF2-40B4-BE49-F238E27FC236}">
                <a16:creationId xmlns:a16="http://schemas.microsoft.com/office/drawing/2014/main" id="{E1D88794-AB7C-0844-B60C-F20E20F09D31}"/>
              </a:ext>
            </a:extLst>
          </p:cNvPr>
          <p:cNvSpPr txBox="1"/>
          <p:nvPr/>
        </p:nvSpPr>
        <p:spPr>
          <a:xfrm>
            <a:off x="2988504" y="4025510"/>
            <a:ext cx="6096000" cy="400110"/>
          </a:xfrm>
          <a:prstGeom prst="rect">
            <a:avLst/>
          </a:prstGeom>
          <a:noFill/>
        </p:spPr>
        <p:txBody>
          <a:bodyPr wrap="square">
            <a:spAutoFit/>
          </a:bodyPr>
          <a:lstStyle/>
          <a:p>
            <a:pPr marL="0" lvl="1"/>
            <a:r>
              <a:rPr lang="zh-CN" altLang="en-US" sz="2000" dirty="0">
                <a:solidFill>
                  <a:srgbClr val="44546A"/>
                </a:solidFill>
                <a:latin typeface="Microsoft YaHei" panose="020B0503020204020204" pitchFamily="34" charset="-122"/>
                <a:ea typeface="Microsoft YaHei" panose="020B0503020204020204" pitchFamily="34" charset="-122"/>
                <a:cs typeface="+mn-ea"/>
                <a:sym typeface="+mn-lt"/>
              </a:rPr>
              <a:t>确定了院内主要参与的科室及其职责</a:t>
            </a:r>
            <a:endParaRPr lang="en-US" altLang="zh-CN" sz="2000" dirty="0">
              <a:solidFill>
                <a:srgbClr val="44546A"/>
              </a:solidFill>
              <a:latin typeface="Microsoft YaHei" panose="020B0503020204020204" pitchFamily="34" charset="-122"/>
              <a:ea typeface="Microsoft YaHei" panose="020B0503020204020204" pitchFamily="34" charset="-122"/>
              <a:cs typeface="+mn-ea"/>
              <a:sym typeface="+mn-lt"/>
            </a:endParaRPr>
          </a:p>
        </p:txBody>
      </p:sp>
      <p:grpSp>
        <p:nvGrpSpPr>
          <p:cNvPr id="86" name="组合 85">
            <a:extLst>
              <a:ext uri="{FF2B5EF4-FFF2-40B4-BE49-F238E27FC236}">
                <a16:creationId xmlns:a16="http://schemas.microsoft.com/office/drawing/2014/main" id="{F44399B9-6680-6243-B676-F61FD8FD6386}"/>
              </a:ext>
            </a:extLst>
          </p:cNvPr>
          <p:cNvGrpSpPr/>
          <p:nvPr/>
        </p:nvGrpSpPr>
        <p:grpSpPr>
          <a:xfrm>
            <a:off x="1145344" y="1382222"/>
            <a:ext cx="6054038" cy="963169"/>
            <a:chOff x="1335090" y="1431387"/>
            <a:chExt cx="4137164" cy="658203"/>
          </a:xfrm>
        </p:grpSpPr>
        <p:sp>
          <p:nvSpPr>
            <p:cNvPr id="87" name="矩形: 圆角 6">
              <a:extLst>
                <a:ext uri="{FF2B5EF4-FFF2-40B4-BE49-F238E27FC236}">
                  <a16:creationId xmlns:a16="http://schemas.microsoft.com/office/drawing/2014/main" id="{16536533-72FE-694C-8B3B-3BFD4B2FE583}"/>
                </a:ext>
              </a:extLst>
            </p:cNvPr>
            <p:cNvSpPr/>
            <p:nvPr/>
          </p:nvSpPr>
          <p:spPr>
            <a:xfrm>
              <a:off x="1335090" y="1522896"/>
              <a:ext cx="4137164" cy="566694"/>
            </a:xfrm>
            <a:prstGeom prst="roundRect">
              <a:avLst>
                <a:gd name="adj" fmla="val 50000"/>
              </a:avLst>
            </a:prstGeom>
            <a:solidFill>
              <a:srgbClr val="4F758B"/>
            </a:solidFill>
            <a:ln w="508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88" name="Group 19">
              <a:extLst>
                <a:ext uri="{FF2B5EF4-FFF2-40B4-BE49-F238E27FC236}">
                  <a16:creationId xmlns:a16="http://schemas.microsoft.com/office/drawing/2014/main" id="{8F582EDC-AA82-364D-BC95-2E5774CA03EB}"/>
                </a:ext>
              </a:extLst>
            </p:cNvPr>
            <p:cNvGrpSpPr>
              <a:grpSpLocks noChangeAspect="1"/>
            </p:cNvGrpSpPr>
            <p:nvPr/>
          </p:nvGrpSpPr>
          <p:grpSpPr bwMode="auto">
            <a:xfrm>
              <a:off x="1371397" y="1431387"/>
              <a:ext cx="472390" cy="605573"/>
              <a:chOff x="2782" y="3145"/>
              <a:chExt cx="454" cy="582"/>
            </a:xfrm>
          </p:grpSpPr>
          <p:sp>
            <p:nvSpPr>
              <p:cNvPr id="90" name="Oval 20">
                <a:extLst>
                  <a:ext uri="{FF2B5EF4-FFF2-40B4-BE49-F238E27FC236}">
                    <a16:creationId xmlns:a16="http://schemas.microsoft.com/office/drawing/2014/main" id="{FBE7E52F-D307-3045-9783-A4E0595CF701}"/>
                  </a:ext>
                </a:extLst>
              </p:cNvPr>
              <p:cNvSpPr>
                <a:spLocks noChangeArrowheads="1"/>
              </p:cNvSpPr>
              <p:nvPr/>
            </p:nvSpPr>
            <p:spPr bwMode="auto">
              <a:xfrm>
                <a:off x="2782" y="3271"/>
                <a:ext cx="454" cy="456"/>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91" name="Freeform 21">
                <a:extLst>
                  <a:ext uri="{FF2B5EF4-FFF2-40B4-BE49-F238E27FC236}">
                    <a16:creationId xmlns:a16="http://schemas.microsoft.com/office/drawing/2014/main" id="{4417A60B-FF5F-894A-A9A3-9322A32EC317}"/>
                  </a:ext>
                </a:extLst>
              </p:cNvPr>
              <p:cNvSpPr>
                <a:spLocks/>
              </p:cNvSpPr>
              <p:nvPr/>
            </p:nvSpPr>
            <p:spPr bwMode="auto">
              <a:xfrm>
                <a:off x="2856" y="3145"/>
                <a:ext cx="306" cy="329"/>
              </a:xfrm>
              <a:custGeom>
                <a:avLst/>
                <a:gdLst>
                  <a:gd name="T0" fmla="*/ 153 w 164"/>
                  <a:gd name="T1" fmla="*/ 75 h 177"/>
                  <a:gd name="T2" fmla="*/ 144 w 164"/>
                  <a:gd name="T3" fmla="*/ 75 h 177"/>
                  <a:gd name="T4" fmla="*/ 147 w 164"/>
                  <a:gd name="T5" fmla="*/ 66 h 177"/>
                  <a:gd name="T6" fmla="*/ 136 w 164"/>
                  <a:gd name="T7" fmla="*/ 21 h 177"/>
                  <a:gd name="T8" fmla="*/ 82 w 164"/>
                  <a:gd name="T9" fmla="*/ 0 h 177"/>
                  <a:gd name="T10" fmla="*/ 29 w 164"/>
                  <a:gd name="T11" fmla="*/ 20 h 177"/>
                  <a:gd name="T12" fmla="*/ 17 w 164"/>
                  <a:gd name="T13" fmla="*/ 66 h 177"/>
                  <a:gd name="T14" fmla="*/ 19 w 164"/>
                  <a:gd name="T15" fmla="*/ 74 h 177"/>
                  <a:gd name="T16" fmla="*/ 12 w 164"/>
                  <a:gd name="T17" fmla="*/ 73 h 177"/>
                  <a:gd name="T18" fmla="*/ 3 w 164"/>
                  <a:gd name="T19" fmla="*/ 97 h 177"/>
                  <a:gd name="T20" fmla="*/ 23 w 164"/>
                  <a:gd name="T21" fmla="*/ 125 h 177"/>
                  <a:gd name="T22" fmla="*/ 25 w 164"/>
                  <a:gd name="T23" fmla="*/ 126 h 177"/>
                  <a:gd name="T24" fmla="*/ 26 w 164"/>
                  <a:gd name="T25" fmla="*/ 128 h 177"/>
                  <a:gd name="T26" fmla="*/ 82 w 164"/>
                  <a:gd name="T27" fmla="*/ 177 h 177"/>
                  <a:gd name="T28" fmla="*/ 138 w 164"/>
                  <a:gd name="T29" fmla="*/ 128 h 177"/>
                  <a:gd name="T30" fmla="*/ 139 w 164"/>
                  <a:gd name="T31" fmla="*/ 126 h 177"/>
                  <a:gd name="T32" fmla="*/ 141 w 164"/>
                  <a:gd name="T33" fmla="*/ 125 h 177"/>
                  <a:gd name="T34" fmla="*/ 162 w 164"/>
                  <a:gd name="T35" fmla="*/ 97 h 177"/>
                  <a:gd name="T36" fmla="*/ 153 w 164"/>
                  <a:gd name="T37" fmla="*/ 7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177">
                    <a:moveTo>
                      <a:pt x="153" y="75"/>
                    </a:moveTo>
                    <a:cubicBezTo>
                      <a:pt x="148" y="73"/>
                      <a:pt x="144" y="75"/>
                      <a:pt x="144" y="75"/>
                    </a:cubicBezTo>
                    <a:cubicBezTo>
                      <a:pt x="147" y="66"/>
                      <a:pt x="147" y="66"/>
                      <a:pt x="147" y="66"/>
                    </a:cubicBezTo>
                    <a:cubicBezTo>
                      <a:pt x="150" y="48"/>
                      <a:pt x="146" y="33"/>
                      <a:pt x="136" y="21"/>
                    </a:cubicBezTo>
                    <a:cubicBezTo>
                      <a:pt x="125" y="8"/>
                      <a:pt x="105" y="0"/>
                      <a:pt x="82" y="0"/>
                    </a:cubicBezTo>
                    <a:cubicBezTo>
                      <a:pt x="59" y="0"/>
                      <a:pt x="41" y="7"/>
                      <a:pt x="29" y="20"/>
                    </a:cubicBezTo>
                    <a:cubicBezTo>
                      <a:pt x="19" y="32"/>
                      <a:pt x="15" y="48"/>
                      <a:pt x="17" y="66"/>
                    </a:cubicBezTo>
                    <a:cubicBezTo>
                      <a:pt x="19" y="74"/>
                      <a:pt x="19" y="74"/>
                      <a:pt x="19" y="74"/>
                    </a:cubicBezTo>
                    <a:cubicBezTo>
                      <a:pt x="19" y="74"/>
                      <a:pt x="16" y="73"/>
                      <a:pt x="12" y="73"/>
                    </a:cubicBezTo>
                    <a:cubicBezTo>
                      <a:pt x="3" y="74"/>
                      <a:pt x="0" y="85"/>
                      <a:pt x="3" y="97"/>
                    </a:cubicBezTo>
                    <a:cubicBezTo>
                      <a:pt x="5" y="109"/>
                      <a:pt x="13" y="121"/>
                      <a:pt x="23" y="125"/>
                    </a:cubicBezTo>
                    <a:cubicBezTo>
                      <a:pt x="25" y="126"/>
                      <a:pt x="25" y="126"/>
                      <a:pt x="25" y="126"/>
                    </a:cubicBezTo>
                    <a:cubicBezTo>
                      <a:pt x="26" y="128"/>
                      <a:pt x="26" y="128"/>
                      <a:pt x="26" y="128"/>
                    </a:cubicBezTo>
                    <a:cubicBezTo>
                      <a:pt x="33" y="156"/>
                      <a:pt x="53" y="177"/>
                      <a:pt x="82" y="177"/>
                    </a:cubicBezTo>
                    <a:cubicBezTo>
                      <a:pt x="111" y="177"/>
                      <a:pt x="133" y="153"/>
                      <a:pt x="138" y="128"/>
                    </a:cubicBezTo>
                    <a:cubicBezTo>
                      <a:pt x="139" y="126"/>
                      <a:pt x="139" y="126"/>
                      <a:pt x="139" y="126"/>
                    </a:cubicBezTo>
                    <a:cubicBezTo>
                      <a:pt x="141" y="125"/>
                      <a:pt x="141" y="125"/>
                      <a:pt x="141" y="125"/>
                    </a:cubicBezTo>
                    <a:cubicBezTo>
                      <a:pt x="151" y="121"/>
                      <a:pt x="159" y="108"/>
                      <a:pt x="162" y="97"/>
                    </a:cubicBezTo>
                    <a:cubicBezTo>
                      <a:pt x="164" y="84"/>
                      <a:pt x="162" y="78"/>
                      <a:pt x="153" y="75"/>
                    </a:cubicBez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92" name="Freeform 22">
                <a:extLst>
                  <a:ext uri="{FF2B5EF4-FFF2-40B4-BE49-F238E27FC236}">
                    <a16:creationId xmlns:a16="http://schemas.microsoft.com/office/drawing/2014/main" id="{778E6239-36E8-724B-BB4A-6CC50C7E2964}"/>
                  </a:ext>
                </a:extLst>
              </p:cNvPr>
              <p:cNvSpPr>
                <a:spLocks/>
              </p:cNvSpPr>
              <p:nvPr/>
            </p:nvSpPr>
            <p:spPr bwMode="auto">
              <a:xfrm>
                <a:off x="2868" y="3240"/>
                <a:ext cx="282" cy="223"/>
              </a:xfrm>
              <a:custGeom>
                <a:avLst/>
                <a:gdLst>
                  <a:gd name="T0" fmla="*/ 151 w 152"/>
                  <a:gd name="T1" fmla="*/ 42 h 120"/>
                  <a:gd name="T2" fmla="*/ 133 w 152"/>
                  <a:gd name="T3" fmla="*/ 67 h 120"/>
                  <a:gd name="T4" fmla="*/ 128 w 152"/>
                  <a:gd name="T5" fmla="*/ 71 h 120"/>
                  <a:gd name="T6" fmla="*/ 76 w 152"/>
                  <a:gd name="T7" fmla="*/ 120 h 120"/>
                  <a:gd name="T8" fmla="*/ 24 w 152"/>
                  <a:gd name="T9" fmla="*/ 71 h 120"/>
                  <a:gd name="T10" fmla="*/ 19 w 152"/>
                  <a:gd name="T11" fmla="*/ 67 h 120"/>
                  <a:gd name="T12" fmla="*/ 1 w 152"/>
                  <a:gd name="T13" fmla="*/ 42 h 120"/>
                  <a:gd name="T14" fmla="*/ 2 w 152"/>
                  <a:gd name="T15" fmla="*/ 30 h 120"/>
                  <a:gd name="T16" fmla="*/ 8 w 152"/>
                  <a:gd name="T17" fmla="*/ 27 h 120"/>
                  <a:gd name="T18" fmla="*/ 15 w 152"/>
                  <a:gd name="T19" fmla="*/ 29 h 120"/>
                  <a:gd name="T20" fmla="*/ 18 w 152"/>
                  <a:gd name="T21" fmla="*/ 30 h 120"/>
                  <a:gd name="T22" fmla="*/ 19 w 152"/>
                  <a:gd name="T23" fmla="*/ 32 h 120"/>
                  <a:gd name="T24" fmla="*/ 23 w 152"/>
                  <a:gd name="T25" fmla="*/ 47 h 120"/>
                  <a:gd name="T26" fmla="*/ 23 w 152"/>
                  <a:gd name="T27" fmla="*/ 47 h 120"/>
                  <a:gd name="T28" fmla="*/ 23 w 152"/>
                  <a:gd name="T29" fmla="*/ 30 h 120"/>
                  <a:gd name="T30" fmla="*/ 23 w 152"/>
                  <a:gd name="T31" fmla="*/ 26 h 120"/>
                  <a:gd name="T32" fmla="*/ 24 w 152"/>
                  <a:gd name="T33" fmla="*/ 21 h 120"/>
                  <a:gd name="T34" fmla="*/ 29 w 152"/>
                  <a:gd name="T35" fmla="*/ 21 h 120"/>
                  <a:gd name="T36" fmla="*/ 64 w 152"/>
                  <a:gd name="T37" fmla="*/ 13 h 120"/>
                  <a:gd name="T38" fmla="*/ 90 w 152"/>
                  <a:gd name="T39" fmla="*/ 0 h 120"/>
                  <a:gd name="T40" fmla="*/ 70 w 152"/>
                  <a:gd name="T41" fmla="*/ 20 h 120"/>
                  <a:gd name="T42" fmla="*/ 69 w 152"/>
                  <a:gd name="T43" fmla="*/ 21 h 120"/>
                  <a:gd name="T44" fmla="*/ 61 w 152"/>
                  <a:gd name="T45" fmla="*/ 29 h 120"/>
                  <a:gd name="T46" fmla="*/ 86 w 152"/>
                  <a:gd name="T47" fmla="*/ 22 h 120"/>
                  <a:gd name="T48" fmla="*/ 117 w 152"/>
                  <a:gd name="T49" fmla="*/ 5 h 120"/>
                  <a:gd name="T50" fmla="*/ 123 w 152"/>
                  <a:gd name="T51" fmla="*/ 2 h 120"/>
                  <a:gd name="T52" fmla="*/ 124 w 152"/>
                  <a:gd name="T53" fmla="*/ 9 h 120"/>
                  <a:gd name="T54" fmla="*/ 127 w 152"/>
                  <a:gd name="T55" fmla="*/ 21 h 120"/>
                  <a:gd name="T56" fmla="*/ 129 w 152"/>
                  <a:gd name="T57" fmla="*/ 47 h 120"/>
                  <a:gd name="T58" fmla="*/ 129 w 152"/>
                  <a:gd name="T59" fmla="*/ 47 h 120"/>
                  <a:gd name="T60" fmla="*/ 133 w 152"/>
                  <a:gd name="T61" fmla="*/ 32 h 120"/>
                  <a:gd name="T62" fmla="*/ 134 w 152"/>
                  <a:gd name="T63" fmla="*/ 30 h 120"/>
                  <a:gd name="T64" fmla="*/ 136 w 152"/>
                  <a:gd name="T65" fmla="*/ 30 h 120"/>
                  <a:gd name="T66" fmla="*/ 144 w 152"/>
                  <a:gd name="T67" fmla="*/ 28 h 120"/>
                  <a:gd name="T68" fmla="*/ 149 w 152"/>
                  <a:gd name="T69" fmla="*/ 30 h 120"/>
                  <a:gd name="T70" fmla="*/ 151 w 152"/>
                  <a:gd name="T71" fmla="*/ 4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20">
                    <a:moveTo>
                      <a:pt x="151" y="42"/>
                    </a:moveTo>
                    <a:cubicBezTo>
                      <a:pt x="147" y="60"/>
                      <a:pt x="139" y="64"/>
                      <a:pt x="133" y="67"/>
                    </a:cubicBezTo>
                    <a:cubicBezTo>
                      <a:pt x="130" y="68"/>
                      <a:pt x="129" y="69"/>
                      <a:pt x="128" y="71"/>
                    </a:cubicBezTo>
                    <a:cubicBezTo>
                      <a:pt x="121" y="95"/>
                      <a:pt x="104" y="120"/>
                      <a:pt x="76" y="120"/>
                    </a:cubicBezTo>
                    <a:cubicBezTo>
                      <a:pt x="48" y="120"/>
                      <a:pt x="31" y="95"/>
                      <a:pt x="24" y="71"/>
                    </a:cubicBezTo>
                    <a:cubicBezTo>
                      <a:pt x="23" y="69"/>
                      <a:pt x="22" y="68"/>
                      <a:pt x="19" y="67"/>
                    </a:cubicBezTo>
                    <a:cubicBezTo>
                      <a:pt x="13" y="64"/>
                      <a:pt x="5" y="60"/>
                      <a:pt x="1" y="42"/>
                    </a:cubicBezTo>
                    <a:cubicBezTo>
                      <a:pt x="0" y="37"/>
                      <a:pt x="0" y="33"/>
                      <a:pt x="2" y="30"/>
                    </a:cubicBezTo>
                    <a:cubicBezTo>
                      <a:pt x="4" y="28"/>
                      <a:pt x="6" y="27"/>
                      <a:pt x="8" y="27"/>
                    </a:cubicBezTo>
                    <a:cubicBezTo>
                      <a:pt x="10" y="27"/>
                      <a:pt x="12" y="28"/>
                      <a:pt x="15" y="29"/>
                    </a:cubicBezTo>
                    <a:cubicBezTo>
                      <a:pt x="18" y="30"/>
                      <a:pt x="18" y="30"/>
                      <a:pt x="18" y="30"/>
                    </a:cubicBezTo>
                    <a:cubicBezTo>
                      <a:pt x="19" y="32"/>
                      <a:pt x="19" y="32"/>
                      <a:pt x="19" y="32"/>
                    </a:cubicBezTo>
                    <a:cubicBezTo>
                      <a:pt x="21" y="38"/>
                      <a:pt x="22" y="44"/>
                      <a:pt x="23" y="47"/>
                    </a:cubicBezTo>
                    <a:cubicBezTo>
                      <a:pt x="23" y="47"/>
                      <a:pt x="23" y="47"/>
                      <a:pt x="23" y="47"/>
                    </a:cubicBezTo>
                    <a:cubicBezTo>
                      <a:pt x="22" y="38"/>
                      <a:pt x="22" y="35"/>
                      <a:pt x="23" y="30"/>
                    </a:cubicBezTo>
                    <a:cubicBezTo>
                      <a:pt x="23" y="28"/>
                      <a:pt x="23" y="27"/>
                      <a:pt x="23" y="26"/>
                    </a:cubicBezTo>
                    <a:cubicBezTo>
                      <a:pt x="24" y="21"/>
                      <a:pt x="24" y="21"/>
                      <a:pt x="24" y="21"/>
                    </a:cubicBezTo>
                    <a:cubicBezTo>
                      <a:pt x="29" y="21"/>
                      <a:pt x="29" y="21"/>
                      <a:pt x="29" y="21"/>
                    </a:cubicBezTo>
                    <a:cubicBezTo>
                      <a:pt x="43" y="22"/>
                      <a:pt x="56" y="17"/>
                      <a:pt x="64" y="13"/>
                    </a:cubicBezTo>
                    <a:cubicBezTo>
                      <a:pt x="90" y="0"/>
                      <a:pt x="90" y="0"/>
                      <a:pt x="90" y="0"/>
                    </a:cubicBezTo>
                    <a:cubicBezTo>
                      <a:pt x="70" y="20"/>
                      <a:pt x="70" y="20"/>
                      <a:pt x="70" y="20"/>
                    </a:cubicBezTo>
                    <a:cubicBezTo>
                      <a:pt x="70" y="21"/>
                      <a:pt x="70" y="21"/>
                      <a:pt x="69" y="21"/>
                    </a:cubicBezTo>
                    <a:cubicBezTo>
                      <a:pt x="67" y="24"/>
                      <a:pt x="64" y="26"/>
                      <a:pt x="61" y="29"/>
                    </a:cubicBezTo>
                    <a:cubicBezTo>
                      <a:pt x="69" y="28"/>
                      <a:pt x="77" y="25"/>
                      <a:pt x="86" y="22"/>
                    </a:cubicBezTo>
                    <a:cubicBezTo>
                      <a:pt x="100" y="16"/>
                      <a:pt x="111" y="9"/>
                      <a:pt x="117" y="5"/>
                    </a:cubicBezTo>
                    <a:cubicBezTo>
                      <a:pt x="123" y="2"/>
                      <a:pt x="123" y="2"/>
                      <a:pt x="123" y="2"/>
                    </a:cubicBezTo>
                    <a:cubicBezTo>
                      <a:pt x="124" y="9"/>
                      <a:pt x="124" y="9"/>
                      <a:pt x="124" y="9"/>
                    </a:cubicBezTo>
                    <a:cubicBezTo>
                      <a:pt x="125" y="13"/>
                      <a:pt x="126" y="17"/>
                      <a:pt x="127" y="21"/>
                    </a:cubicBezTo>
                    <a:cubicBezTo>
                      <a:pt x="129" y="30"/>
                      <a:pt x="131" y="35"/>
                      <a:pt x="129" y="47"/>
                    </a:cubicBezTo>
                    <a:cubicBezTo>
                      <a:pt x="129" y="47"/>
                      <a:pt x="129" y="47"/>
                      <a:pt x="129" y="47"/>
                    </a:cubicBezTo>
                    <a:cubicBezTo>
                      <a:pt x="130" y="43"/>
                      <a:pt x="131" y="37"/>
                      <a:pt x="133" y="32"/>
                    </a:cubicBezTo>
                    <a:cubicBezTo>
                      <a:pt x="134" y="30"/>
                      <a:pt x="134" y="30"/>
                      <a:pt x="134" y="30"/>
                    </a:cubicBezTo>
                    <a:cubicBezTo>
                      <a:pt x="136" y="30"/>
                      <a:pt x="136" y="30"/>
                      <a:pt x="136" y="30"/>
                    </a:cubicBezTo>
                    <a:cubicBezTo>
                      <a:pt x="139" y="28"/>
                      <a:pt x="142" y="28"/>
                      <a:pt x="144" y="28"/>
                    </a:cubicBezTo>
                    <a:cubicBezTo>
                      <a:pt x="147" y="28"/>
                      <a:pt x="148" y="29"/>
                      <a:pt x="149" y="30"/>
                    </a:cubicBezTo>
                    <a:cubicBezTo>
                      <a:pt x="152" y="33"/>
                      <a:pt x="151" y="38"/>
                      <a:pt x="151" y="4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93" name="Freeform 23">
                <a:extLst>
                  <a:ext uri="{FF2B5EF4-FFF2-40B4-BE49-F238E27FC236}">
                    <a16:creationId xmlns:a16="http://schemas.microsoft.com/office/drawing/2014/main" id="{3BAA6399-CB31-B84B-AA22-2CD91145B912}"/>
                  </a:ext>
                </a:extLst>
              </p:cNvPr>
              <p:cNvSpPr>
                <a:spLocks/>
              </p:cNvSpPr>
              <p:nvPr/>
            </p:nvSpPr>
            <p:spPr bwMode="auto">
              <a:xfrm>
                <a:off x="2804" y="3457"/>
                <a:ext cx="410" cy="270"/>
              </a:xfrm>
              <a:custGeom>
                <a:avLst/>
                <a:gdLst>
                  <a:gd name="T0" fmla="*/ 209 w 220"/>
                  <a:gd name="T1" fmla="*/ 31 h 145"/>
                  <a:gd name="T2" fmla="*/ 154 w 220"/>
                  <a:gd name="T3" fmla="*/ 1 h 145"/>
                  <a:gd name="T4" fmla="*/ 146 w 220"/>
                  <a:gd name="T5" fmla="*/ 5 h 145"/>
                  <a:gd name="T6" fmla="*/ 146 w 220"/>
                  <a:gd name="T7" fmla="*/ 6 h 145"/>
                  <a:gd name="T8" fmla="*/ 129 w 220"/>
                  <a:gd name="T9" fmla="*/ 26 h 145"/>
                  <a:gd name="T10" fmla="*/ 110 w 220"/>
                  <a:gd name="T11" fmla="*/ 47 h 145"/>
                  <a:gd name="T12" fmla="*/ 91 w 220"/>
                  <a:gd name="T13" fmla="*/ 26 h 145"/>
                  <a:gd name="T14" fmla="*/ 73 w 220"/>
                  <a:gd name="T15" fmla="*/ 5 h 145"/>
                  <a:gd name="T16" fmla="*/ 72 w 220"/>
                  <a:gd name="T17" fmla="*/ 3 h 145"/>
                  <a:gd name="T18" fmla="*/ 66 w 220"/>
                  <a:gd name="T19" fmla="*/ 1 h 145"/>
                  <a:gd name="T20" fmla="*/ 11 w 220"/>
                  <a:gd name="T21" fmla="*/ 31 h 145"/>
                  <a:gd name="T22" fmla="*/ 0 w 220"/>
                  <a:gd name="T23" fmla="*/ 77 h 145"/>
                  <a:gd name="T24" fmla="*/ 40 w 220"/>
                  <a:gd name="T25" fmla="*/ 123 h 145"/>
                  <a:gd name="T26" fmla="*/ 110 w 220"/>
                  <a:gd name="T27" fmla="*/ 145 h 145"/>
                  <a:gd name="T28" fmla="*/ 180 w 220"/>
                  <a:gd name="T29" fmla="*/ 123 h 145"/>
                  <a:gd name="T30" fmla="*/ 220 w 220"/>
                  <a:gd name="T31" fmla="*/ 77 h 145"/>
                  <a:gd name="T32" fmla="*/ 209 w 220"/>
                  <a:gd name="T33" fmla="*/ 3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145">
                    <a:moveTo>
                      <a:pt x="209" y="31"/>
                    </a:moveTo>
                    <a:cubicBezTo>
                      <a:pt x="204" y="23"/>
                      <a:pt x="167" y="4"/>
                      <a:pt x="154" y="1"/>
                    </a:cubicBezTo>
                    <a:cubicBezTo>
                      <a:pt x="151" y="0"/>
                      <a:pt x="147" y="2"/>
                      <a:pt x="146" y="5"/>
                    </a:cubicBezTo>
                    <a:cubicBezTo>
                      <a:pt x="146" y="5"/>
                      <a:pt x="146" y="6"/>
                      <a:pt x="146" y="6"/>
                    </a:cubicBezTo>
                    <a:cubicBezTo>
                      <a:pt x="144" y="12"/>
                      <a:pt x="137" y="19"/>
                      <a:pt x="129" y="26"/>
                    </a:cubicBezTo>
                    <a:cubicBezTo>
                      <a:pt x="123" y="32"/>
                      <a:pt x="116" y="39"/>
                      <a:pt x="110" y="47"/>
                    </a:cubicBezTo>
                    <a:cubicBezTo>
                      <a:pt x="104" y="39"/>
                      <a:pt x="97" y="32"/>
                      <a:pt x="91" y="26"/>
                    </a:cubicBezTo>
                    <a:cubicBezTo>
                      <a:pt x="83" y="19"/>
                      <a:pt x="75" y="11"/>
                      <a:pt x="73" y="5"/>
                    </a:cubicBezTo>
                    <a:cubicBezTo>
                      <a:pt x="73" y="4"/>
                      <a:pt x="73" y="4"/>
                      <a:pt x="72" y="3"/>
                    </a:cubicBezTo>
                    <a:cubicBezTo>
                      <a:pt x="71" y="1"/>
                      <a:pt x="69" y="0"/>
                      <a:pt x="66" y="1"/>
                    </a:cubicBezTo>
                    <a:cubicBezTo>
                      <a:pt x="55" y="3"/>
                      <a:pt x="16" y="23"/>
                      <a:pt x="11" y="31"/>
                    </a:cubicBezTo>
                    <a:cubicBezTo>
                      <a:pt x="6" y="37"/>
                      <a:pt x="3" y="54"/>
                      <a:pt x="0" y="77"/>
                    </a:cubicBezTo>
                    <a:cubicBezTo>
                      <a:pt x="9" y="95"/>
                      <a:pt x="23" y="111"/>
                      <a:pt x="40" y="123"/>
                    </a:cubicBezTo>
                    <a:cubicBezTo>
                      <a:pt x="60" y="137"/>
                      <a:pt x="84" y="145"/>
                      <a:pt x="110" y="145"/>
                    </a:cubicBezTo>
                    <a:cubicBezTo>
                      <a:pt x="136" y="145"/>
                      <a:pt x="161" y="137"/>
                      <a:pt x="180" y="123"/>
                    </a:cubicBezTo>
                    <a:cubicBezTo>
                      <a:pt x="197" y="111"/>
                      <a:pt x="211" y="95"/>
                      <a:pt x="220" y="77"/>
                    </a:cubicBezTo>
                    <a:cubicBezTo>
                      <a:pt x="217" y="53"/>
                      <a:pt x="214" y="37"/>
                      <a:pt x="209" y="31"/>
                    </a:cubicBezTo>
                    <a:close/>
                  </a:path>
                </a:pathLst>
              </a:custGeom>
              <a:solidFill>
                <a:srgbClr val="AEC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94" name="Freeform 24">
                <a:extLst>
                  <a:ext uri="{FF2B5EF4-FFF2-40B4-BE49-F238E27FC236}">
                    <a16:creationId xmlns:a16="http://schemas.microsoft.com/office/drawing/2014/main" id="{27B0D86B-84B3-A045-BA56-2E53A8B92EAE}"/>
                  </a:ext>
                </a:extLst>
              </p:cNvPr>
              <p:cNvSpPr>
                <a:spLocks noEditPoints="1"/>
              </p:cNvSpPr>
              <p:nvPr/>
            </p:nvSpPr>
            <p:spPr bwMode="auto">
              <a:xfrm>
                <a:off x="2907" y="3300"/>
                <a:ext cx="204" cy="68"/>
              </a:xfrm>
              <a:custGeom>
                <a:avLst/>
                <a:gdLst>
                  <a:gd name="T0" fmla="*/ 46 w 110"/>
                  <a:gd name="T1" fmla="*/ 26 h 37"/>
                  <a:gd name="T2" fmla="*/ 49 w 110"/>
                  <a:gd name="T3" fmla="*/ 11 h 37"/>
                  <a:gd name="T4" fmla="*/ 49 w 110"/>
                  <a:gd name="T5" fmla="*/ 8 h 37"/>
                  <a:gd name="T6" fmla="*/ 55 w 110"/>
                  <a:gd name="T7" fmla="*/ 9 h 37"/>
                  <a:gd name="T8" fmla="*/ 61 w 110"/>
                  <a:gd name="T9" fmla="*/ 8 h 37"/>
                  <a:gd name="T10" fmla="*/ 60 w 110"/>
                  <a:gd name="T11" fmla="*/ 12 h 37"/>
                  <a:gd name="T12" fmla="*/ 65 w 110"/>
                  <a:gd name="T13" fmla="*/ 26 h 37"/>
                  <a:gd name="T14" fmla="*/ 88 w 110"/>
                  <a:gd name="T15" fmla="*/ 37 h 37"/>
                  <a:gd name="T16" fmla="*/ 100 w 110"/>
                  <a:gd name="T17" fmla="*/ 33 h 37"/>
                  <a:gd name="T18" fmla="*/ 107 w 110"/>
                  <a:gd name="T19" fmla="*/ 15 h 37"/>
                  <a:gd name="T20" fmla="*/ 107 w 110"/>
                  <a:gd name="T21" fmla="*/ 12 h 37"/>
                  <a:gd name="T22" fmla="*/ 109 w 110"/>
                  <a:gd name="T23" fmla="*/ 6 h 37"/>
                  <a:gd name="T24" fmla="*/ 109 w 110"/>
                  <a:gd name="T25" fmla="*/ 4 h 37"/>
                  <a:gd name="T26" fmla="*/ 108 w 110"/>
                  <a:gd name="T27" fmla="*/ 3 h 37"/>
                  <a:gd name="T28" fmla="*/ 72 w 110"/>
                  <a:gd name="T29" fmla="*/ 3 h 37"/>
                  <a:gd name="T30" fmla="*/ 72 w 110"/>
                  <a:gd name="T31" fmla="*/ 3 h 37"/>
                  <a:gd name="T32" fmla="*/ 72 w 110"/>
                  <a:gd name="T33" fmla="*/ 3 h 37"/>
                  <a:gd name="T34" fmla="*/ 63 w 110"/>
                  <a:gd name="T35" fmla="*/ 4 h 37"/>
                  <a:gd name="T36" fmla="*/ 55 w 110"/>
                  <a:gd name="T37" fmla="*/ 5 h 37"/>
                  <a:gd name="T38" fmla="*/ 46 w 110"/>
                  <a:gd name="T39" fmla="*/ 4 h 37"/>
                  <a:gd name="T40" fmla="*/ 38 w 110"/>
                  <a:gd name="T41" fmla="*/ 3 h 37"/>
                  <a:gd name="T42" fmla="*/ 38 w 110"/>
                  <a:gd name="T43" fmla="*/ 3 h 37"/>
                  <a:gd name="T44" fmla="*/ 38 w 110"/>
                  <a:gd name="T45" fmla="*/ 3 h 37"/>
                  <a:gd name="T46" fmla="*/ 2 w 110"/>
                  <a:gd name="T47" fmla="*/ 3 h 37"/>
                  <a:gd name="T48" fmla="*/ 0 w 110"/>
                  <a:gd name="T49" fmla="*/ 4 h 37"/>
                  <a:gd name="T50" fmla="*/ 0 w 110"/>
                  <a:gd name="T51" fmla="*/ 6 h 37"/>
                  <a:gd name="T52" fmla="*/ 2 w 110"/>
                  <a:gd name="T53" fmla="*/ 11 h 37"/>
                  <a:gd name="T54" fmla="*/ 4 w 110"/>
                  <a:gd name="T55" fmla="*/ 15 h 37"/>
                  <a:gd name="T56" fmla="*/ 9 w 110"/>
                  <a:gd name="T57" fmla="*/ 33 h 37"/>
                  <a:gd name="T58" fmla="*/ 21 w 110"/>
                  <a:gd name="T59" fmla="*/ 37 h 37"/>
                  <a:gd name="T60" fmla="*/ 46 w 110"/>
                  <a:gd name="T61" fmla="*/ 26 h 37"/>
                  <a:gd name="T62" fmla="*/ 104 w 110"/>
                  <a:gd name="T63" fmla="*/ 6 h 37"/>
                  <a:gd name="T64" fmla="*/ 102 w 110"/>
                  <a:gd name="T65" fmla="*/ 11 h 37"/>
                  <a:gd name="T66" fmla="*/ 102 w 110"/>
                  <a:gd name="T67" fmla="*/ 15 h 37"/>
                  <a:gd name="T68" fmla="*/ 97 w 110"/>
                  <a:gd name="T69" fmla="*/ 29 h 37"/>
                  <a:gd name="T70" fmla="*/ 88 w 110"/>
                  <a:gd name="T71" fmla="*/ 33 h 37"/>
                  <a:gd name="T72" fmla="*/ 69 w 110"/>
                  <a:gd name="T73" fmla="*/ 24 h 37"/>
                  <a:gd name="T74" fmla="*/ 65 w 110"/>
                  <a:gd name="T75" fmla="*/ 12 h 37"/>
                  <a:gd name="T76" fmla="*/ 72 w 110"/>
                  <a:gd name="T77" fmla="*/ 7 h 37"/>
                  <a:gd name="T78" fmla="*/ 72 w 110"/>
                  <a:gd name="T79" fmla="*/ 7 h 37"/>
                  <a:gd name="T80" fmla="*/ 80 w 110"/>
                  <a:gd name="T81" fmla="*/ 5 h 37"/>
                  <a:gd name="T82" fmla="*/ 104 w 110"/>
                  <a:gd name="T83" fmla="*/ 6 h 37"/>
                  <a:gd name="T84" fmla="*/ 8 w 110"/>
                  <a:gd name="T85" fmla="*/ 15 h 37"/>
                  <a:gd name="T86" fmla="*/ 7 w 110"/>
                  <a:gd name="T87" fmla="*/ 9 h 37"/>
                  <a:gd name="T88" fmla="*/ 6 w 110"/>
                  <a:gd name="T89" fmla="*/ 6 h 37"/>
                  <a:gd name="T90" fmla="*/ 28 w 110"/>
                  <a:gd name="T91" fmla="*/ 5 h 37"/>
                  <a:gd name="T92" fmla="*/ 37 w 110"/>
                  <a:gd name="T93" fmla="*/ 7 h 37"/>
                  <a:gd name="T94" fmla="*/ 37 w 110"/>
                  <a:gd name="T95" fmla="*/ 7 h 37"/>
                  <a:gd name="T96" fmla="*/ 45 w 110"/>
                  <a:gd name="T97" fmla="*/ 12 h 37"/>
                  <a:gd name="T98" fmla="*/ 45 w 110"/>
                  <a:gd name="T99" fmla="*/ 12 h 37"/>
                  <a:gd name="T100" fmla="*/ 41 w 110"/>
                  <a:gd name="T101" fmla="*/ 24 h 37"/>
                  <a:gd name="T102" fmla="*/ 21 w 110"/>
                  <a:gd name="T103" fmla="*/ 33 h 37"/>
                  <a:gd name="T104" fmla="*/ 12 w 110"/>
                  <a:gd name="T105" fmla="*/ 29 h 37"/>
                  <a:gd name="T106" fmla="*/ 8 w 110"/>
                  <a:gd name="T10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37">
                    <a:moveTo>
                      <a:pt x="46" y="26"/>
                    </a:moveTo>
                    <a:cubicBezTo>
                      <a:pt x="49" y="17"/>
                      <a:pt x="49" y="12"/>
                      <a:pt x="49" y="11"/>
                    </a:cubicBezTo>
                    <a:cubicBezTo>
                      <a:pt x="49" y="11"/>
                      <a:pt x="49" y="9"/>
                      <a:pt x="49" y="8"/>
                    </a:cubicBezTo>
                    <a:cubicBezTo>
                      <a:pt x="50" y="8"/>
                      <a:pt x="52" y="9"/>
                      <a:pt x="55" y="9"/>
                    </a:cubicBezTo>
                    <a:cubicBezTo>
                      <a:pt x="57" y="9"/>
                      <a:pt x="59" y="8"/>
                      <a:pt x="61" y="8"/>
                    </a:cubicBezTo>
                    <a:cubicBezTo>
                      <a:pt x="61" y="9"/>
                      <a:pt x="60" y="11"/>
                      <a:pt x="60" y="12"/>
                    </a:cubicBezTo>
                    <a:cubicBezTo>
                      <a:pt x="60" y="12"/>
                      <a:pt x="60" y="17"/>
                      <a:pt x="65" y="26"/>
                    </a:cubicBezTo>
                    <a:cubicBezTo>
                      <a:pt x="69" y="35"/>
                      <a:pt x="75" y="37"/>
                      <a:pt x="88" y="37"/>
                    </a:cubicBezTo>
                    <a:cubicBezTo>
                      <a:pt x="93" y="37"/>
                      <a:pt x="97" y="36"/>
                      <a:pt x="100" y="33"/>
                    </a:cubicBezTo>
                    <a:cubicBezTo>
                      <a:pt x="106" y="27"/>
                      <a:pt x="107" y="19"/>
                      <a:pt x="107" y="15"/>
                    </a:cubicBezTo>
                    <a:cubicBezTo>
                      <a:pt x="107" y="14"/>
                      <a:pt x="107" y="13"/>
                      <a:pt x="107" y="12"/>
                    </a:cubicBezTo>
                    <a:cubicBezTo>
                      <a:pt x="108" y="8"/>
                      <a:pt x="109" y="6"/>
                      <a:pt x="109" y="6"/>
                    </a:cubicBezTo>
                    <a:cubicBezTo>
                      <a:pt x="110" y="5"/>
                      <a:pt x="110" y="4"/>
                      <a:pt x="109" y="4"/>
                    </a:cubicBezTo>
                    <a:cubicBezTo>
                      <a:pt x="109" y="3"/>
                      <a:pt x="109" y="3"/>
                      <a:pt x="108" y="3"/>
                    </a:cubicBezTo>
                    <a:cubicBezTo>
                      <a:pt x="97" y="0"/>
                      <a:pt x="84" y="0"/>
                      <a:pt x="72" y="3"/>
                    </a:cubicBezTo>
                    <a:cubicBezTo>
                      <a:pt x="72" y="3"/>
                      <a:pt x="72" y="3"/>
                      <a:pt x="72" y="3"/>
                    </a:cubicBezTo>
                    <a:cubicBezTo>
                      <a:pt x="72" y="3"/>
                      <a:pt x="72" y="3"/>
                      <a:pt x="72" y="3"/>
                    </a:cubicBezTo>
                    <a:cubicBezTo>
                      <a:pt x="71" y="3"/>
                      <a:pt x="68" y="3"/>
                      <a:pt x="63" y="4"/>
                    </a:cubicBezTo>
                    <a:cubicBezTo>
                      <a:pt x="61" y="4"/>
                      <a:pt x="58" y="5"/>
                      <a:pt x="55" y="5"/>
                    </a:cubicBezTo>
                    <a:cubicBezTo>
                      <a:pt x="52" y="5"/>
                      <a:pt x="49" y="4"/>
                      <a:pt x="46" y="4"/>
                    </a:cubicBezTo>
                    <a:cubicBezTo>
                      <a:pt x="41" y="3"/>
                      <a:pt x="38" y="3"/>
                      <a:pt x="38" y="3"/>
                    </a:cubicBezTo>
                    <a:cubicBezTo>
                      <a:pt x="38" y="3"/>
                      <a:pt x="38" y="3"/>
                      <a:pt x="38" y="3"/>
                    </a:cubicBezTo>
                    <a:cubicBezTo>
                      <a:pt x="38" y="3"/>
                      <a:pt x="38" y="3"/>
                      <a:pt x="38" y="3"/>
                    </a:cubicBezTo>
                    <a:cubicBezTo>
                      <a:pt x="26" y="0"/>
                      <a:pt x="14" y="0"/>
                      <a:pt x="2" y="3"/>
                    </a:cubicBezTo>
                    <a:cubicBezTo>
                      <a:pt x="1" y="3"/>
                      <a:pt x="1" y="3"/>
                      <a:pt x="0" y="4"/>
                    </a:cubicBezTo>
                    <a:cubicBezTo>
                      <a:pt x="0" y="4"/>
                      <a:pt x="0" y="5"/>
                      <a:pt x="0" y="6"/>
                    </a:cubicBezTo>
                    <a:cubicBezTo>
                      <a:pt x="0" y="6"/>
                      <a:pt x="2" y="8"/>
                      <a:pt x="2" y="11"/>
                    </a:cubicBezTo>
                    <a:cubicBezTo>
                      <a:pt x="4" y="12"/>
                      <a:pt x="4" y="14"/>
                      <a:pt x="4" y="15"/>
                    </a:cubicBezTo>
                    <a:cubicBezTo>
                      <a:pt x="4" y="19"/>
                      <a:pt x="5" y="27"/>
                      <a:pt x="9" y="33"/>
                    </a:cubicBezTo>
                    <a:cubicBezTo>
                      <a:pt x="12" y="36"/>
                      <a:pt x="17" y="37"/>
                      <a:pt x="21" y="37"/>
                    </a:cubicBezTo>
                    <a:cubicBezTo>
                      <a:pt x="36" y="37"/>
                      <a:pt x="41" y="35"/>
                      <a:pt x="46" y="26"/>
                    </a:cubicBezTo>
                    <a:close/>
                    <a:moveTo>
                      <a:pt x="104" y="6"/>
                    </a:moveTo>
                    <a:cubicBezTo>
                      <a:pt x="103" y="7"/>
                      <a:pt x="103" y="8"/>
                      <a:pt x="102" y="11"/>
                    </a:cubicBezTo>
                    <a:cubicBezTo>
                      <a:pt x="102" y="12"/>
                      <a:pt x="102" y="14"/>
                      <a:pt x="102" y="15"/>
                    </a:cubicBezTo>
                    <a:cubicBezTo>
                      <a:pt x="102" y="18"/>
                      <a:pt x="101" y="25"/>
                      <a:pt x="97" y="29"/>
                    </a:cubicBezTo>
                    <a:cubicBezTo>
                      <a:pt x="94" y="32"/>
                      <a:pt x="92" y="33"/>
                      <a:pt x="88" y="33"/>
                    </a:cubicBezTo>
                    <a:cubicBezTo>
                      <a:pt x="75" y="33"/>
                      <a:pt x="72" y="32"/>
                      <a:pt x="69" y="24"/>
                    </a:cubicBezTo>
                    <a:cubicBezTo>
                      <a:pt x="65" y="17"/>
                      <a:pt x="65" y="12"/>
                      <a:pt x="65" y="12"/>
                    </a:cubicBezTo>
                    <a:cubicBezTo>
                      <a:pt x="65" y="12"/>
                      <a:pt x="66" y="8"/>
                      <a:pt x="72" y="7"/>
                    </a:cubicBezTo>
                    <a:cubicBezTo>
                      <a:pt x="72" y="7"/>
                      <a:pt x="72" y="7"/>
                      <a:pt x="72" y="7"/>
                    </a:cubicBezTo>
                    <a:cubicBezTo>
                      <a:pt x="76" y="6"/>
                      <a:pt x="78" y="6"/>
                      <a:pt x="80" y="5"/>
                    </a:cubicBezTo>
                    <a:cubicBezTo>
                      <a:pt x="89" y="5"/>
                      <a:pt x="97" y="5"/>
                      <a:pt x="104" y="6"/>
                    </a:cubicBezTo>
                    <a:close/>
                    <a:moveTo>
                      <a:pt x="8" y="15"/>
                    </a:moveTo>
                    <a:cubicBezTo>
                      <a:pt x="8" y="13"/>
                      <a:pt x="8" y="12"/>
                      <a:pt x="7" y="9"/>
                    </a:cubicBezTo>
                    <a:cubicBezTo>
                      <a:pt x="7" y="8"/>
                      <a:pt x="6" y="7"/>
                      <a:pt x="6" y="6"/>
                    </a:cubicBezTo>
                    <a:cubicBezTo>
                      <a:pt x="12" y="5"/>
                      <a:pt x="20" y="5"/>
                      <a:pt x="28" y="5"/>
                    </a:cubicBezTo>
                    <a:cubicBezTo>
                      <a:pt x="31" y="6"/>
                      <a:pt x="35" y="6"/>
                      <a:pt x="37" y="7"/>
                    </a:cubicBezTo>
                    <a:cubicBezTo>
                      <a:pt x="37" y="7"/>
                      <a:pt x="37" y="7"/>
                      <a:pt x="37" y="7"/>
                    </a:cubicBezTo>
                    <a:cubicBezTo>
                      <a:pt x="43" y="8"/>
                      <a:pt x="45" y="12"/>
                      <a:pt x="45" y="12"/>
                    </a:cubicBezTo>
                    <a:cubicBezTo>
                      <a:pt x="45" y="12"/>
                      <a:pt x="45" y="12"/>
                      <a:pt x="45" y="12"/>
                    </a:cubicBezTo>
                    <a:cubicBezTo>
                      <a:pt x="45" y="12"/>
                      <a:pt x="45" y="16"/>
                      <a:pt x="41" y="24"/>
                    </a:cubicBezTo>
                    <a:cubicBezTo>
                      <a:pt x="38" y="32"/>
                      <a:pt x="35" y="33"/>
                      <a:pt x="21" y="33"/>
                    </a:cubicBezTo>
                    <a:cubicBezTo>
                      <a:pt x="18" y="33"/>
                      <a:pt x="15" y="32"/>
                      <a:pt x="12" y="29"/>
                    </a:cubicBezTo>
                    <a:cubicBezTo>
                      <a:pt x="9" y="25"/>
                      <a:pt x="8" y="18"/>
                      <a:pt x="8" y="15"/>
                    </a:cubicBez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95" name="Freeform 25">
                <a:extLst>
                  <a:ext uri="{FF2B5EF4-FFF2-40B4-BE49-F238E27FC236}">
                    <a16:creationId xmlns:a16="http://schemas.microsoft.com/office/drawing/2014/main" id="{419CE2AF-C4F9-FB42-8D07-F248E6EF2050}"/>
                  </a:ext>
                </a:extLst>
              </p:cNvPr>
              <p:cNvSpPr>
                <a:spLocks/>
              </p:cNvSpPr>
              <p:nvPr/>
            </p:nvSpPr>
            <p:spPr bwMode="auto">
              <a:xfrm>
                <a:off x="2801" y="3452"/>
                <a:ext cx="416" cy="156"/>
              </a:xfrm>
              <a:custGeom>
                <a:avLst/>
                <a:gdLst>
                  <a:gd name="T0" fmla="*/ 213 w 224"/>
                  <a:gd name="T1" fmla="*/ 32 h 84"/>
                  <a:gd name="T2" fmla="*/ 157 w 224"/>
                  <a:gd name="T3" fmla="*/ 1 h 84"/>
                  <a:gd name="T4" fmla="*/ 146 w 224"/>
                  <a:gd name="T5" fmla="*/ 7 h 84"/>
                  <a:gd name="T6" fmla="*/ 145 w 224"/>
                  <a:gd name="T7" fmla="*/ 8 h 84"/>
                  <a:gd name="T8" fmla="*/ 129 w 224"/>
                  <a:gd name="T9" fmla="*/ 27 h 84"/>
                  <a:gd name="T10" fmla="*/ 112 w 224"/>
                  <a:gd name="T11" fmla="*/ 45 h 84"/>
                  <a:gd name="T12" fmla="*/ 95 w 224"/>
                  <a:gd name="T13" fmla="*/ 27 h 84"/>
                  <a:gd name="T14" fmla="*/ 78 w 224"/>
                  <a:gd name="T15" fmla="*/ 7 h 84"/>
                  <a:gd name="T16" fmla="*/ 77 w 224"/>
                  <a:gd name="T17" fmla="*/ 4 h 84"/>
                  <a:gd name="T18" fmla="*/ 68 w 224"/>
                  <a:gd name="T19" fmla="*/ 1 h 84"/>
                  <a:gd name="T20" fmla="*/ 11 w 224"/>
                  <a:gd name="T21" fmla="*/ 32 h 84"/>
                  <a:gd name="T22" fmla="*/ 0 w 224"/>
                  <a:gd name="T23" fmla="*/ 75 h 84"/>
                  <a:gd name="T24" fmla="*/ 5 w 224"/>
                  <a:gd name="T25" fmla="*/ 84 h 84"/>
                  <a:gd name="T26" fmla="*/ 15 w 224"/>
                  <a:gd name="T27" fmla="*/ 35 h 84"/>
                  <a:gd name="T28" fmla="*/ 69 w 224"/>
                  <a:gd name="T29" fmla="*/ 7 h 84"/>
                  <a:gd name="T30" fmla="*/ 72 w 224"/>
                  <a:gd name="T31" fmla="*/ 8 h 84"/>
                  <a:gd name="T32" fmla="*/ 73 w 224"/>
                  <a:gd name="T33" fmla="*/ 9 h 84"/>
                  <a:gd name="T34" fmla="*/ 91 w 224"/>
                  <a:gd name="T35" fmla="*/ 31 h 84"/>
                  <a:gd name="T36" fmla="*/ 110 w 224"/>
                  <a:gd name="T37" fmla="*/ 52 h 84"/>
                  <a:gd name="T38" fmla="*/ 112 w 224"/>
                  <a:gd name="T39" fmla="*/ 55 h 84"/>
                  <a:gd name="T40" fmla="*/ 114 w 224"/>
                  <a:gd name="T41" fmla="*/ 52 h 84"/>
                  <a:gd name="T42" fmla="*/ 134 w 224"/>
                  <a:gd name="T43" fmla="*/ 31 h 84"/>
                  <a:gd name="T44" fmla="*/ 151 w 224"/>
                  <a:gd name="T45" fmla="*/ 10 h 84"/>
                  <a:gd name="T46" fmla="*/ 151 w 224"/>
                  <a:gd name="T47" fmla="*/ 9 h 84"/>
                  <a:gd name="T48" fmla="*/ 151 w 224"/>
                  <a:gd name="T49" fmla="*/ 9 h 84"/>
                  <a:gd name="T50" fmla="*/ 155 w 224"/>
                  <a:gd name="T51" fmla="*/ 7 h 84"/>
                  <a:gd name="T52" fmla="*/ 209 w 224"/>
                  <a:gd name="T53" fmla="*/ 35 h 84"/>
                  <a:gd name="T54" fmla="*/ 219 w 224"/>
                  <a:gd name="T55" fmla="*/ 84 h 84"/>
                  <a:gd name="T56" fmla="*/ 224 w 224"/>
                  <a:gd name="T57" fmla="*/ 75 h 84"/>
                  <a:gd name="T58" fmla="*/ 213 w 224"/>
                  <a:gd name="T59"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4" h="84">
                    <a:moveTo>
                      <a:pt x="213" y="32"/>
                    </a:moveTo>
                    <a:cubicBezTo>
                      <a:pt x="207" y="24"/>
                      <a:pt x="170" y="4"/>
                      <a:pt x="157" y="1"/>
                    </a:cubicBezTo>
                    <a:cubicBezTo>
                      <a:pt x="152" y="0"/>
                      <a:pt x="147" y="3"/>
                      <a:pt x="146" y="7"/>
                    </a:cubicBezTo>
                    <a:cubicBezTo>
                      <a:pt x="146" y="8"/>
                      <a:pt x="145" y="8"/>
                      <a:pt x="145" y="8"/>
                    </a:cubicBezTo>
                    <a:cubicBezTo>
                      <a:pt x="143" y="14"/>
                      <a:pt x="136" y="20"/>
                      <a:pt x="129" y="27"/>
                    </a:cubicBezTo>
                    <a:cubicBezTo>
                      <a:pt x="124" y="32"/>
                      <a:pt x="118" y="38"/>
                      <a:pt x="112" y="45"/>
                    </a:cubicBezTo>
                    <a:cubicBezTo>
                      <a:pt x="106" y="38"/>
                      <a:pt x="100" y="32"/>
                      <a:pt x="95" y="27"/>
                    </a:cubicBezTo>
                    <a:cubicBezTo>
                      <a:pt x="87" y="20"/>
                      <a:pt x="80" y="13"/>
                      <a:pt x="78" y="7"/>
                    </a:cubicBezTo>
                    <a:cubicBezTo>
                      <a:pt x="78" y="6"/>
                      <a:pt x="77" y="5"/>
                      <a:pt x="77" y="4"/>
                    </a:cubicBezTo>
                    <a:cubicBezTo>
                      <a:pt x="75" y="2"/>
                      <a:pt x="71" y="0"/>
                      <a:pt x="68" y="1"/>
                    </a:cubicBezTo>
                    <a:cubicBezTo>
                      <a:pt x="56" y="3"/>
                      <a:pt x="16" y="24"/>
                      <a:pt x="11" y="32"/>
                    </a:cubicBezTo>
                    <a:cubicBezTo>
                      <a:pt x="6" y="38"/>
                      <a:pt x="2" y="57"/>
                      <a:pt x="0" y="75"/>
                    </a:cubicBezTo>
                    <a:cubicBezTo>
                      <a:pt x="1" y="78"/>
                      <a:pt x="3" y="81"/>
                      <a:pt x="5" y="84"/>
                    </a:cubicBezTo>
                    <a:cubicBezTo>
                      <a:pt x="8" y="58"/>
                      <a:pt x="12" y="40"/>
                      <a:pt x="15" y="35"/>
                    </a:cubicBezTo>
                    <a:cubicBezTo>
                      <a:pt x="20" y="29"/>
                      <a:pt x="58" y="9"/>
                      <a:pt x="69" y="7"/>
                    </a:cubicBezTo>
                    <a:cubicBezTo>
                      <a:pt x="70" y="7"/>
                      <a:pt x="71" y="7"/>
                      <a:pt x="72" y="8"/>
                    </a:cubicBezTo>
                    <a:cubicBezTo>
                      <a:pt x="72" y="8"/>
                      <a:pt x="72" y="9"/>
                      <a:pt x="73" y="9"/>
                    </a:cubicBezTo>
                    <a:cubicBezTo>
                      <a:pt x="75" y="16"/>
                      <a:pt x="82" y="23"/>
                      <a:pt x="91" y="31"/>
                    </a:cubicBezTo>
                    <a:cubicBezTo>
                      <a:pt x="97" y="37"/>
                      <a:pt x="104" y="44"/>
                      <a:pt x="110" y="52"/>
                    </a:cubicBezTo>
                    <a:cubicBezTo>
                      <a:pt x="112" y="55"/>
                      <a:pt x="112" y="55"/>
                      <a:pt x="112" y="55"/>
                    </a:cubicBezTo>
                    <a:cubicBezTo>
                      <a:pt x="114" y="52"/>
                      <a:pt x="114" y="52"/>
                      <a:pt x="114" y="52"/>
                    </a:cubicBezTo>
                    <a:cubicBezTo>
                      <a:pt x="120" y="44"/>
                      <a:pt x="127" y="37"/>
                      <a:pt x="134" y="31"/>
                    </a:cubicBezTo>
                    <a:cubicBezTo>
                      <a:pt x="141" y="24"/>
                      <a:pt x="148" y="17"/>
                      <a:pt x="151" y="10"/>
                    </a:cubicBezTo>
                    <a:cubicBezTo>
                      <a:pt x="151" y="9"/>
                      <a:pt x="151" y="9"/>
                      <a:pt x="151" y="9"/>
                    </a:cubicBezTo>
                    <a:cubicBezTo>
                      <a:pt x="151" y="9"/>
                      <a:pt x="151" y="9"/>
                      <a:pt x="151" y="9"/>
                    </a:cubicBezTo>
                    <a:cubicBezTo>
                      <a:pt x="152" y="7"/>
                      <a:pt x="154" y="6"/>
                      <a:pt x="155" y="7"/>
                    </a:cubicBezTo>
                    <a:cubicBezTo>
                      <a:pt x="169" y="10"/>
                      <a:pt x="204" y="29"/>
                      <a:pt x="209" y="35"/>
                    </a:cubicBezTo>
                    <a:cubicBezTo>
                      <a:pt x="212" y="40"/>
                      <a:pt x="216" y="59"/>
                      <a:pt x="219" y="84"/>
                    </a:cubicBezTo>
                    <a:cubicBezTo>
                      <a:pt x="221" y="81"/>
                      <a:pt x="223" y="78"/>
                      <a:pt x="224" y="75"/>
                    </a:cubicBezTo>
                    <a:cubicBezTo>
                      <a:pt x="222" y="59"/>
                      <a:pt x="218" y="38"/>
                      <a:pt x="213" y="32"/>
                    </a:cubicBez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96" name="Freeform 26">
                <a:extLst>
                  <a:ext uri="{FF2B5EF4-FFF2-40B4-BE49-F238E27FC236}">
                    <a16:creationId xmlns:a16="http://schemas.microsoft.com/office/drawing/2014/main" id="{045F2739-54DE-EF48-AF1E-2D253154DA07}"/>
                  </a:ext>
                </a:extLst>
              </p:cNvPr>
              <p:cNvSpPr>
                <a:spLocks/>
              </p:cNvSpPr>
              <p:nvPr/>
            </p:nvSpPr>
            <p:spPr bwMode="auto">
              <a:xfrm>
                <a:off x="3087" y="3465"/>
                <a:ext cx="84" cy="184"/>
              </a:xfrm>
              <a:custGeom>
                <a:avLst/>
                <a:gdLst>
                  <a:gd name="T0" fmla="*/ 41 w 45"/>
                  <a:gd name="T1" fmla="*/ 55 h 99"/>
                  <a:gd name="T2" fmla="*/ 25 w 45"/>
                  <a:gd name="T3" fmla="*/ 35 h 99"/>
                  <a:gd name="T4" fmla="*/ 25 w 45"/>
                  <a:gd name="T5" fmla="*/ 26 h 99"/>
                  <a:gd name="T6" fmla="*/ 15 w 45"/>
                  <a:gd name="T7" fmla="*/ 0 h 99"/>
                  <a:gd name="T8" fmla="*/ 14 w 45"/>
                  <a:gd name="T9" fmla="*/ 0 h 99"/>
                  <a:gd name="T10" fmla="*/ 7 w 45"/>
                  <a:gd name="T11" fmla="*/ 0 h 99"/>
                  <a:gd name="T12" fmla="*/ 9 w 45"/>
                  <a:gd name="T13" fmla="*/ 1 h 99"/>
                  <a:gd name="T14" fmla="*/ 20 w 45"/>
                  <a:gd name="T15" fmla="*/ 26 h 99"/>
                  <a:gd name="T16" fmla="*/ 20 w 45"/>
                  <a:gd name="T17" fmla="*/ 35 h 99"/>
                  <a:gd name="T18" fmla="*/ 3 w 45"/>
                  <a:gd name="T19" fmla="*/ 55 h 99"/>
                  <a:gd name="T20" fmla="*/ 0 w 45"/>
                  <a:gd name="T21" fmla="*/ 87 h 99"/>
                  <a:gd name="T22" fmla="*/ 11 w 45"/>
                  <a:gd name="T23" fmla="*/ 99 h 99"/>
                  <a:gd name="T24" fmla="*/ 18 w 45"/>
                  <a:gd name="T25" fmla="*/ 99 h 99"/>
                  <a:gd name="T26" fmla="*/ 20 w 45"/>
                  <a:gd name="T27" fmla="*/ 96 h 99"/>
                  <a:gd name="T28" fmla="*/ 18 w 45"/>
                  <a:gd name="T29" fmla="*/ 94 h 99"/>
                  <a:gd name="T30" fmla="*/ 11 w 45"/>
                  <a:gd name="T31" fmla="*/ 94 h 99"/>
                  <a:gd name="T32" fmla="*/ 4 w 45"/>
                  <a:gd name="T33" fmla="*/ 87 h 99"/>
                  <a:gd name="T34" fmla="*/ 8 w 45"/>
                  <a:gd name="T35" fmla="*/ 56 h 99"/>
                  <a:gd name="T36" fmla="*/ 23 w 45"/>
                  <a:gd name="T37" fmla="*/ 40 h 99"/>
                  <a:gd name="T38" fmla="*/ 37 w 45"/>
                  <a:gd name="T39" fmla="*/ 56 h 99"/>
                  <a:gd name="T40" fmla="*/ 40 w 45"/>
                  <a:gd name="T41" fmla="*/ 87 h 99"/>
                  <a:gd name="T42" fmla="*/ 34 w 45"/>
                  <a:gd name="T43" fmla="*/ 94 h 99"/>
                  <a:gd name="T44" fmla="*/ 27 w 45"/>
                  <a:gd name="T45" fmla="*/ 94 h 99"/>
                  <a:gd name="T46" fmla="*/ 25 w 45"/>
                  <a:gd name="T47" fmla="*/ 96 h 99"/>
                  <a:gd name="T48" fmla="*/ 27 w 45"/>
                  <a:gd name="T49" fmla="*/ 99 h 99"/>
                  <a:gd name="T50" fmla="*/ 34 w 45"/>
                  <a:gd name="T51" fmla="*/ 99 h 99"/>
                  <a:gd name="T52" fmla="*/ 45 w 45"/>
                  <a:gd name="T53" fmla="*/ 87 h 99"/>
                  <a:gd name="T54" fmla="*/ 41 w 45"/>
                  <a:gd name="T55" fmla="*/ 5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99">
                    <a:moveTo>
                      <a:pt x="41" y="55"/>
                    </a:moveTo>
                    <a:cubicBezTo>
                      <a:pt x="38" y="41"/>
                      <a:pt x="31" y="36"/>
                      <a:pt x="25" y="35"/>
                    </a:cubicBezTo>
                    <a:cubicBezTo>
                      <a:pt x="25" y="26"/>
                      <a:pt x="25" y="26"/>
                      <a:pt x="25" y="26"/>
                    </a:cubicBezTo>
                    <a:cubicBezTo>
                      <a:pt x="25" y="17"/>
                      <a:pt x="21" y="7"/>
                      <a:pt x="15" y="0"/>
                    </a:cubicBezTo>
                    <a:cubicBezTo>
                      <a:pt x="14" y="0"/>
                      <a:pt x="14" y="0"/>
                      <a:pt x="14" y="0"/>
                    </a:cubicBezTo>
                    <a:cubicBezTo>
                      <a:pt x="7" y="0"/>
                      <a:pt x="7" y="0"/>
                      <a:pt x="7" y="0"/>
                    </a:cubicBezTo>
                    <a:cubicBezTo>
                      <a:pt x="9" y="1"/>
                      <a:pt x="9" y="1"/>
                      <a:pt x="9" y="1"/>
                    </a:cubicBezTo>
                    <a:cubicBezTo>
                      <a:pt x="16" y="7"/>
                      <a:pt x="20" y="17"/>
                      <a:pt x="20" y="26"/>
                    </a:cubicBezTo>
                    <a:cubicBezTo>
                      <a:pt x="20" y="35"/>
                      <a:pt x="20" y="35"/>
                      <a:pt x="20" y="35"/>
                    </a:cubicBezTo>
                    <a:cubicBezTo>
                      <a:pt x="16" y="35"/>
                      <a:pt x="7" y="38"/>
                      <a:pt x="3" y="55"/>
                    </a:cubicBezTo>
                    <a:cubicBezTo>
                      <a:pt x="0" y="74"/>
                      <a:pt x="0" y="83"/>
                      <a:pt x="0" y="87"/>
                    </a:cubicBezTo>
                    <a:cubicBezTo>
                      <a:pt x="0" y="93"/>
                      <a:pt x="3" y="99"/>
                      <a:pt x="11" y="99"/>
                    </a:cubicBezTo>
                    <a:cubicBezTo>
                      <a:pt x="18" y="99"/>
                      <a:pt x="18" y="99"/>
                      <a:pt x="18" y="99"/>
                    </a:cubicBezTo>
                    <a:cubicBezTo>
                      <a:pt x="18" y="99"/>
                      <a:pt x="20" y="99"/>
                      <a:pt x="20" y="96"/>
                    </a:cubicBezTo>
                    <a:cubicBezTo>
                      <a:pt x="20" y="95"/>
                      <a:pt x="19" y="94"/>
                      <a:pt x="18" y="94"/>
                    </a:cubicBezTo>
                    <a:cubicBezTo>
                      <a:pt x="11" y="94"/>
                      <a:pt x="11" y="94"/>
                      <a:pt x="11" y="94"/>
                    </a:cubicBezTo>
                    <a:cubicBezTo>
                      <a:pt x="5" y="94"/>
                      <a:pt x="4" y="90"/>
                      <a:pt x="4" y="87"/>
                    </a:cubicBezTo>
                    <a:cubicBezTo>
                      <a:pt x="4" y="83"/>
                      <a:pt x="4" y="74"/>
                      <a:pt x="8" y="56"/>
                    </a:cubicBezTo>
                    <a:cubicBezTo>
                      <a:pt x="11" y="41"/>
                      <a:pt x="20" y="40"/>
                      <a:pt x="23" y="40"/>
                    </a:cubicBezTo>
                    <a:cubicBezTo>
                      <a:pt x="26" y="40"/>
                      <a:pt x="34" y="41"/>
                      <a:pt x="37" y="56"/>
                    </a:cubicBezTo>
                    <a:cubicBezTo>
                      <a:pt x="40" y="72"/>
                      <a:pt x="40" y="81"/>
                      <a:pt x="40" y="87"/>
                    </a:cubicBezTo>
                    <a:cubicBezTo>
                      <a:pt x="40" y="89"/>
                      <a:pt x="40" y="94"/>
                      <a:pt x="34" y="94"/>
                    </a:cubicBezTo>
                    <a:cubicBezTo>
                      <a:pt x="27" y="94"/>
                      <a:pt x="27" y="94"/>
                      <a:pt x="27" y="94"/>
                    </a:cubicBezTo>
                    <a:cubicBezTo>
                      <a:pt x="26" y="94"/>
                      <a:pt x="25" y="95"/>
                      <a:pt x="25" y="96"/>
                    </a:cubicBezTo>
                    <a:cubicBezTo>
                      <a:pt x="25" y="99"/>
                      <a:pt x="27" y="99"/>
                      <a:pt x="27" y="99"/>
                    </a:cubicBezTo>
                    <a:cubicBezTo>
                      <a:pt x="34" y="99"/>
                      <a:pt x="34" y="99"/>
                      <a:pt x="34" y="99"/>
                    </a:cubicBezTo>
                    <a:cubicBezTo>
                      <a:pt x="42" y="99"/>
                      <a:pt x="45" y="93"/>
                      <a:pt x="45" y="87"/>
                    </a:cubicBezTo>
                    <a:cubicBezTo>
                      <a:pt x="45" y="81"/>
                      <a:pt x="45" y="72"/>
                      <a:pt x="41" y="55"/>
                    </a:cubicBez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97" name="Freeform 27">
                <a:extLst>
                  <a:ext uri="{FF2B5EF4-FFF2-40B4-BE49-F238E27FC236}">
                    <a16:creationId xmlns:a16="http://schemas.microsoft.com/office/drawing/2014/main" id="{871E25DF-E630-0043-9C03-F8C22179B388}"/>
                  </a:ext>
                </a:extLst>
              </p:cNvPr>
              <p:cNvSpPr>
                <a:spLocks/>
              </p:cNvSpPr>
              <p:nvPr/>
            </p:nvSpPr>
            <p:spPr bwMode="auto">
              <a:xfrm>
                <a:off x="2881" y="3463"/>
                <a:ext cx="29" cy="113"/>
              </a:xfrm>
              <a:custGeom>
                <a:avLst/>
                <a:gdLst>
                  <a:gd name="T0" fmla="*/ 10 w 16"/>
                  <a:gd name="T1" fmla="*/ 0 h 61"/>
                  <a:gd name="T2" fmla="*/ 0 w 16"/>
                  <a:gd name="T3" fmla="*/ 27 h 61"/>
                  <a:gd name="T4" fmla="*/ 0 w 16"/>
                  <a:gd name="T5" fmla="*/ 61 h 61"/>
                  <a:gd name="T6" fmla="*/ 4 w 16"/>
                  <a:gd name="T7" fmla="*/ 61 h 61"/>
                  <a:gd name="T8" fmla="*/ 4 w 16"/>
                  <a:gd name="T9" fmla="*/ 27 h 61"/>
                  <a:gd name="T10" fmla="*/ 15 w 16"/>
                  <a:gd name="T11" fmla="*/ 2 h 61"/>
                  <a:gd name="T12" fmla="*/ 16 w 16"/>
                  <a:gd name="T13" fmla="*/ 0 h 61"/>
                  <a:gd name="T14" fmla="*/ 10 w 16"/>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61">
                    <a:moveTo>
                      <a:pt x="10" y="0"/>
                    </a:moveTo>
                    <a:cubicBezTo>
                      <a:pt x="3" y="8"/>
                      <a:pt x="0" y="18"/>
                      <a:pt x="0" y="27"/>
                    </a:cubicBezTo>
                    <a:cubicBezTo>
                      <a:pt x="0" y="61"/>
                      <a:pt x="0" y="61"/>
                      <a:pt x="0" y="61"/>
                    </a:cubicBezTo>
                    <a:cubicBezTo>
                      <a:pt x="4" y="61"/>
                      <a:pt x="4" y="61"/>
                      <a:pt x="4" y="61"/>
                    </a:cubicBezTo>
                    <a:cubicBezTo>
                      <a:pt x="4" y="27"/>
                      <a:pt x="4" y="27"/>
                      <a:pt x="4" y="27"/>
                    </a:cubicBezTo>
                    <a:cubicBezTo>
                      <a:pt x="4" y="18"/>
                      <a:pt x="8" y="9"/>
                      <a:pt x="15" y="2"/>
                    </a:cubicBezTo>
                    <a:cubicBezTo>
                      <a:pt x="16" y="0"/>
                      <a:pt x="16" y="0"/>
                      <a:pt x="16" y="0"/>
                    </a:cubicBezTo>
                    <a:cubicBezTo>
                      <a:pt x="10" y="0"/>
                      <a:pt x="10" y="0"/>
                      <a:pt x="10" y="0"/>
                    </a:cubicBez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98" name="Oval 28">
                <a:extLst>
                  <a:ext uri="{FF2B5EF4-FFF2-40B4-BE49-F238E27FC236}">
                    <a16:creationId xmlns:a16="http://schemas.microsoft.com/office/drawing/2014/main" id="{9C095F10-7B1C-874D-ADCD-23F6401FA10F}"/>
                  </a:ext>
                </a:extLst>
              </p:cNvPr>
              <p:cNvSpPr>
                <a:spLocks noChangeArrowheads="1"/>
              </p:cNvSpPr>
              <p:nvPr/>
            </p:nvSpPr>
            <p:spPr bwMode="auto">
              <a:xfrm>
                <a:off x="2870" y="3571"/>
                <a:ext cx="29" cy="29"/>
              </a:xfrm>
              <a:prstGeom prst="ellipse">
                <a:avLst/>
              </a:pr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89" name="文本框 88">
              <a:extLst>
                <a:ext uri="{FF2B5EF4-FFF2-40B4-BE49-F238E27FC236}">
                  <a16:creationId xmlns:a16="http://schemas.microsoft.com/office/drawing/2014/main" id="{B688FFC5-B53C-8A4B-9CB7-248BD64CBE3C}"/>
                </a:ext>
              </a:extLst>
            </p:cNvPr>
            <p:cNvSpPr txBox="1"/>
            <p:nvPr/>
          </p:nvSpPr>
          <p:spPr>
            <a:xfrm>
              <a:off x="1922376" y="1564368"/>
              <a:ext cx="3515162" cy="4837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a:t>
              </a:r>
              <a:r>
                <a:rPr kumimoji="0" lang="zh-CN" altLang="en-US" sz="2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中国丙型病毒性肝炎院内筛查管理流程</a:t>
              </a:r>
              <a:r>
                <a:rPr kumimoji="0" lang="en-US" altLang="zh-CN" sz="20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  建立了行政操作流程</a:t>
              </a:r>
              <a:endParaRPr kumimoji="0" lang="en-US" altLang="zh-CN" sz="2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spTree>
    <p:extLst>
      <p:ext uri="{BB962C8B-B14F-4D97-AF65-F5344CB8AC3E}">
        <p14:creationId xmlns:p14="http://schemas.microsoft.com/office/powerpoint/2010/main" val="366863389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灯片编号占位符 2">
            <a:extLst>
              <a:ext uri="{FF2B5EF4-FFF2-40B4-BE49-F238E27FC236}">
                <a16:creationId xmlns:a16="http://schemas.microsoft.com/office/drawing/2014/main" id="{5A3B5729-5694-A647-B38B-9FFB7137ED57}"/>
              </a:ext>
            </a:extLst>
          </p:cNvPr>
          <p:cNvSpPr txBox="1">
            <a:spLocks/>
          </p:cNvSpPr>
          <p:nvPr/>
        </p:nvSpPr>
        <p:spPr>
          <a:xfrm>
            <a:off x="9448799" y="643519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06F94-0D75-4E60-BC28-643360A0A3A8}" type="slidenum">
              <a:rPr lang="zh-CN" altLang="en-US" smtClean="0">
                <a:solidFill>
                  <a:prstClr val="black">
                    <a:tint val="75000"/>
                  </a:prstClr>
                </a:solidFill>
                <a:latin typeface="Microsoft YaHei" panose="020B0503020204020204" pitchFamily="34" charset="-122"/>
                <a:ea typeface="Microsoft YaHei" panose="020B0503020204020204" pitchFamily="34" charset="-122"/>
              </a:rPr>
              <a:pPr/>
              <a:t>17</a:t>
            </a:fld>
            <a:endParaRPr lang="zh-CN" altLang="en-US">
              <a:solidFill>
                <a:prstClr val="black">
                  <a:tint val="75000"/>
                </a:prstClr>
              </a:solidFill>
              <a:latin typeface="Microsoft YaHei" panose="020B0503020204020204" pitchFamily="34" charset="-122"/>
              <a:ea typeface="Microsoft YaHei" panose="020B0503020204020204" pitchFamily="34" charset="-122"/>
            </a:endParaRPr>
          </a:p>
        </p:txBody>
      </p:sp>
      <p:sp>
        <p:nvSpPr>
          <p:cNvPr id="12" name="标题 1">
            <a:extLst>
              <a:ext uri="{FF2B5EF4-FFF2-40B4-BE49-F238E27FC236}">
                <a16:creationId xmlns:a16="http://schemas.microsoft.com/office/drawing/2014/main" id="{0745E4BA-6C4E-C341-B786-CDF1ED9B671B}"/>
              </a:ext>
            </a:extLst>
          </p:cNvPr>
          <p:cNvSpPr>
            <a:spLocks noGrp="1"/>
          </p:cNvSpPr>
          <p:nvPr>
            <p:ph type="title"/>
          </p:nvPr>
        </p:nvSpPr>
        <p:spPr>
          <a:xfrm>
            <a:off x="4525683" y="2530927"/>
            <a:ext cx="6644849" cy="1643747"/>
          </a:xfrm>
        </p:spPr>
        <p:txBody>
          <a:bodyPr>
            <a:noAutofit/>
          </a:bodyPr>
          <a:lstStyle/>
          <a:p>
            <a:r>
              <a:rPr lang="zh-CN" altLang="en-US" sz="5000" dirty="0">
                <a:solidFill>
                  <a:srgbClr val="4F758B"/>
                </a:solidFill>
                <a:latin typeface="Microsoft YaHei" panose="020B0503020204020204" pitchFamily="34" charset="-122"/>
                <a:ea typeface="Microsoft YaHei" panose="020B0503020204020204" pitchFamily="34" charset="-122"/>
                <a:sym typeface="+mn-lt"/>
              </a:rPr>
              <a:t>丙肝院内规范管理</a:t>
            </a:r>
            <a:br>
              <a:rPr lang="en-US" altLang="zh-CN" sz="5000" dirty="0">
                <a:solidFill>
                  <a:srgbClr val="4F758B"/>
                </a:solidFill>
                <a:latin typeface="Microsoft YaHei" panose="020B0503020204020204" pitchFamily="34" charset="-122"/>
                <a:ea typeface="Microsoft YaHei" panose="020B0503020204020204" pitchFamily="34" charset="-122"/>
                <a:sym typeface="+mn-lt"/>
              </a:rPr>
            </a:br>
            <a:r>
              <a:rPr lang="zh-CN" altLang="en-US" sz="5000" dirty="0">
                <a:solidFill>
                  <a:srgbClr val="4F758B"/>
                </a:solidFill>
                <a:latin typeface="Microsoft YaHei" panose="020B0503020204020204" pitchFamily="34" charset="-122"/>
                <a:ea typeface="Microsoft YaHei" panose="020B0503020204020204" pitchFamily="34" charset="-122"/>
                <a:sym typeface="+mn-lt"/>
              </a:rPr>
              <a:t>临床操作流程</a:t>
            </a:r>
            <a:endParaRPr lang="en-US" altLang="zh-CN" sz="5000" dirty="0">
              <a:solidFill>
                <a:srgbClr val="4F758B"/>
              </a:solidFill>
              <a:latin typeface="Microsoft YaHei" panose="020B0503020204020204" pitchFamily="34" charset="-122"/>
              <a:ea typeface="Microsoft YaHei" panose="020B0503020204020204" pitchFamily="34" charset="-122"/>
              <a:sym typeface="+mn-lt"/>
            </a:endParaRPr>
          </a:p>
        </p:txBody>
      </p:sp>
      <p:sp>
        <p:nvSpPr>
          <p:cNvPr id="13" name="文本框 12">
            <a:extLst>
              <a:ext uri="{FF2B5EF4-FFF2-40B4-BE49-F238E27FC236}">
                <a16:creationId xmlns:a16="http://schemas.microsoft.com/office/drawing/2014/main" id="{C6DF17A7-2C6C-3340-8F46-1981B1EC32DD}"/>
              </a:ext>
            </a:extLst>
          </p:cNvPr>
          <p:cNvSpPr txBox="1"/>
          <p:nvPr/>
        </p:nvSpPr>
        <p:spPr>
          <a:xfrm>
            <a:off x="1129863" y="3618867"/>
            <a:ext cx="2515138" cy="1015663"/>
          </a:xfrm>
          <a:prstGeom prst="rect">
            <a:avLst/>
          </a:prstGeom>
          <a:noFill/>
        </p:spPr>
        <p:txBody>
          <a:bodyPr wrap="square" rtlCol="0">
            <a:spAutoFit/>
          </a:bodyPr>
          <a:lstStyle/>
          <a:p>
            <a:pPr algn="ctr"/>
            <a:r>
              <a:rPr lang="en-US" altLang="zh-CN" sz="6000" b="1" i="1" dirty="0">
                <a:solidFill>
                  <a:srgbClr val="4F758B"/>
                </a:solidFill>
                <a:latin typeface="Microsoft YaHei" panose="020B0503020204020204" pitchFamily="34" charset="-122"/>
                <a:ea typeface="Microsoft YaHei" panose="020B0503020204020204" pitchFamily="34" charset="-122"/>
                <a:cs typeface="+mn-ea"/>
                <a:sym typeface="+mn-lt"/>
              </a:rPr>
              <a:t>03</a:t>
            </a:r>
            <a:endParaRPr lang="zh-CN" altLang="en-US" sz="6000" b="1" i="1" dirty="0">
              <a:solidFill>
                <a:srgbClr val="4F758B"/>
              </a:solidFill>
              <a:latin typeface="Microsoft YaHei" panose="020B0503020204020204" pitchFamily="34" charset="-122"/>
              <a:ea typeface="Microsoft YaHei" panose="020B0503020204020204" pitchFamily="34" charset="-122"/>
              <a:cs typeface="+mn-ea"/>
              <a:sym typeface="+mn-lt"/>
            </a:endParaRPr>
          </a:p>
        </p:txBody>
      </p:sp>
      <p:grpSp>
        <p:nvGrpSpPr>
          <p:cNvPr id="14" name="组合 13">
            <a:extLst>
              <a:ext uri="{FF2B5EF4-FFF2-40B4-BE49-F238E27FC236}">
                <a16:creationId xmlns:a16="http://schemas.microsoft.com/office/drawing/2014/main" id="{37B794FB-AD2C-4249-AC37-9F8DDF94E448}"/>
              </a:ext>
            </a:extLst>
          </p:cNvPr>
          <p:cNvGrpSpPr/>
          <p:nvPr/>
        </p:nvGrpSpPr>
        <p:grpSpPr>
          <a:xfrm>
            <a:off x="1003764" y="1975120"/>
            <a:ext cx="3321889" cy="2755361"/>
            <a:chOff x="436399" y="2484595"/>
            <a:chExt cx="3321889" cy="2755361"/>
          </a:xfrm>
        </p:grpSpPr>
        <p:sp>
          <p:nvSpPr>
            <p:cNvPr id="15" name="Freeform 42">
              <a:extLst>
                <a:ext uri="{FF2B5EF4-FFF2-40B4-BE49-F238E27FC236}">
                  <a16:creationId xmlns:a16="http://schemas.microsoft.com/office/drawing/2014/main" id="{C183E7E4-A356-704F-BA29-9939798654A9}"/>
                </a:ext>
              </a:extLst>
            </p:cNvPr>
            <p:cNvSpPr>
              <a:spLocks/>
            </p:cNvSpPr>
            <p:nvPr/>
          </p:nvSpPr>
          <p:spPr bwMode="auto">
            <a:xfrm>
              <a:off x="467006" y="4115087"/>
              <a:ext cx="2706122" cy="1124869"/>
            </a:xfrm>
            <a:custGeom>
              <a:avLst/>
              <a:gdLst>
                <a:gd name="T0" fmla="*/ 1297 w 1297"/>
                <a:gd name="T1" fmla="*/ 0 h 540"/>
                <a:gd name="T2" fmla="*/ 648 w 1297"/>
                <a:gd name="T3" fmla="*/ 540 h 540"/>
                <a:gd name="T4" fmla="*/ 0 w 1297"/>
                <a:gd name="T5" fmla="*/ 7 h 540"/>
              </a:gdLst>
              <a:ahLst/>
              <a:cxnLst>
                <a:cxn ang="0">
                  <a:pos x="T0" y="T1"/>
                </a:cxn>
                <a:cxn ang="0">
                  <a:pos x="T2" y="T3"/>
                </a:cxn>
                <a:cxn ang="0">
                  <a:pos x="T4" y="T5"/>
                </a:cxn>
              </a:cxnLst>
              <a:rect l="0" t="0" r="r" b="b"/>
              <a:pathLst>
                <a:path w="1297" h="540">
                  <a:moveTo>
                    <a:pt x="1297" y="0"/>
                  </a:moveTo>
                  <a:cubicBezTo>
                    <a:pt x="1240" y="307"/>
                    <a:pt x="971" y="540"/>
                    <a:pt x="648" y="540"/>
                  </a:cubicBezTo>
                  <a:cubicBezTo>
                    <a:pt x="327" y="540"/>
                    <a:pt x="59" y="311"/>
                    <a:pt x="0" y="7"/>
                  </a:cubicBezTo>
                </a:path>
              </a:pathLst>
            </a:custGeom>
            <a:noFill/>
            <a:ln w="38100" cap="rnd">
              <a:solidFill>
                <a:srgbClr val="4F758B"/>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16" name="Freeform 44">
              <a:extLst>
                <a:ext uri="{FF2B5EF4-FFF2-40B4-BE49-F238E27FC236}">
                  <a16:creationId xmlns:a16="http://schemas.microsoft.com/office/drawing/2014/main" id="{E5599CD0-6210-B14D-94CC-51477F3CA50A}"/>
                </a:ext>
              </a:extLst>
            </p:cNvPr>
            <p:cNvSpPr>
              <a:spLocks/>
            </p:cNvSpPr>
            <p:nvPr/>
          </p:nvSpPr>
          <p:spPr bwMode="auto">
            <a:xfrm>
              <a:off x="2627738" y="3467436"/>
              <a:ext cx="1130550" cy="810510"/>
            </a:xfrm>
            <a:custGeom>
              <a:avLst/>
              <a:gdLst>
                <a:gd name="T0" fmla="*/ 0 w 597"/>
                <a:gd name="T1" fmla="*/ 349 h 428"/>
                <a:gd name="T2" fmla="*/ 386 w 597"/>
                <a:gd name="T3" fmla="*/ 349 h 428"/>
                <a:gd name="T4" fmla="*/ 386 w 597"/>
                <a:gd name="T5" fmla="*/ 428 h 428"/>
                <a:gd name="T6" fmla="*/ 597 w 597"/>
                <a:gd name="T7" fmla="*/ 217 h 428"/>
                <a:gd name="T8" fmla="*/ 384 w 597"/>
                <a:gd name="T9" fmla="*/ 0 h 428"/>
                <a:gd name="T10" fmla="*/ 384 w 597"/>
                <a:gd name="T11" fmla="*/ 93 h 428"/>
                <a:gd name="T12" fmla="*/ 219 w 597"/>
                <a:gd name="T13" fmla="*/ 93 h 428"/>
                <a:gd name="T14" fmla="*/ 0 w 597"/>
                <a:gd name="T15" fmla="*/ 349 h 4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 h="428">
                  <a:moveTo>
                    <a:pt x="0" y="349"/>
                  </a:moveTo>
                  <a:lnTo>
                    <a:pt x="386" y="349"/>
                  </a:lnTo>
                  <a:lnTo>
                    <a:pt x="386" y="428"/>
                  </a:lnTo>
                  <a:lnTo>
                    <a:pt x="597" y="217"/>
                  </a:lnTo>
                  <a:lnTo>
                    <a:pt x="384" y="0"/>
                  </a:lnTo>
                  <a:lnTo>
                    <a:pt x="384" y="93"/>
                  </a:lnTo>
                  <a:lnTo>
                    <a:pt x="219" y="93"/>
                  </a:lnTo>
                  <a:lnTo>
                    <a:pt x="0" y="349"/>
                  </a:lnTo>
                  <a:close/>
                </a:path>
              </a:pathLst>
            </a:custGeom>
            <a:solidFill>
              <a:srgbClr val="C0D1DA"/>
            </a:solidFill>
            <a:ln>
              <a:solidFill>
                <a:srgbClr val="4F758B"/>
              </a:solidFill>
            </a:ln>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17" name="Freeform 41">
              <a:extLst>
                <a:ext uri="{FF2B5EF4-FFF2-40B4-BE49-F238E27FC236}">
                  <a16:creationId xmlns:a16="http://schemas.microsoft.com/office/drawing/2014/main" id="{48B4CD35-4EDA-394B-8042-8459E29F1FF7}"/>
                </a:ext>
              </a:extLst>
            </p:cNvPr>
            <p:cNvSpPr>
              <a:spLocks/>
            </p:cNvSpPr>
            <p:nvPr/>
          </p:nvSpPr>
          <p:spPr bwMode="auto">
            <a:xfrm>
              <a:off x="436399" y="2484595"/>
              <a:ext cx="2739137" cy="1643747"/>
            </a:xfrm>
            <a:custGeom>
              <a:avLst/>
              <a:gdLst>
                <a:gd name="T0" fmla="*/ 13 w 1313"/>
                <a:gd name="T1" fmla="*/ 788 h 788"/>
                <a:gd name="T2" fmla="*/ 0 w 1313"/>
                <a:gd name="T3" fmla="*/ 660 h 788"/>
                <a:gd name="T4" fmla="*/ 661 w 1313"/>
                <a:gd name="T5" fmla="*/ 0 h 788"/>
                <a:gd name="T6" fmla="*/ 1313 w 1313"/>
                <a:gd name="T7" fmla="*/ 557 h 788"/>
                <a:gd name="connsiteX0" fmla="*/ 102 w 10003"/>
                <a:gd name="connsiteY0" fmla="*/ 10000 h 10000"/>
                <a:gd name="connsiteX1" fmla="*/ 3 w 10003"/>
                <a:gd name="connsiteY1" fmla="*/ 8376 h 10000"/>
                <a:gd name="connsiteX2" fmla="*/ 5037 w 10003"/>
                <a:gd name="connsiteY2" fmla="*/ 0 h 10000"/>
                <a:gd name="connsiteX3" fmla="*/ 10003 w 10003"/>
                <a:gd name="connsiteY3" fmla="*/ 7069 h 10000"/>
              </a:gdLst>
              <a:ahLst/>
              <a:cxnLst>
                <a:cxn ang="0">
                  <a:pos x="connsiteX0" y="connsiteY0"/>
                </a:cxn>
                <a:cxn ang="0">
                  <a:pos x="connsiteX1" y="connsiteY1"/>
                </a:cxn>
                <a:cxn ang="0">
                  <a:pos x="connsiteX2" y="connsiteY2"/>
                </a:cxn>
                <a:cxn ang="0">
                  <a:pos x="connsiteX3" y="connsiteY3"/>
                </a:cxn>
              </a:cxnLst>
              <a:rect l="l" t="t" r="r" b="b"/>
              <a:pathLst>
                <a:path w="10003" h="10000">
                  <a:moveTo>
                    <a:pt x="102" y="10000"/>
                  </a:moveTo>
                  <a:cubicBezTo>
                    <a:pt x="41" y="9480"/>
                    <a:pt x="15" y="8894"/>
                    <a:pt x="3" y="8376"/>
                  </a:cubicBezTo>
                  <a:cubicBezTo>
                    <a:pt x="-104" y="3757"/>
                    <a:pt x="2257" y="0"/>
                    <a:pt x="5037" y="0"/>
                  </a:cubicBezTo>
                  <a:cubicBezTo>
                    <a:pt x="7543" y="0"/>
                    <a:pt x="9622" y="3058"/>
                    <a:pt x="10003" y="7069"/>
                  </a:cubicBezTo>
                </a:path>
              </a:pathLst>
            </a:custGeom>
            <a:noFill/>
            <a:ln w="38100"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18" name="Freeform 43">
              <a:extLst>
                <a:ext uri="{FF2B5EF4-FFF2-40B4-BE49-F238E27FC236}">
                  <a16:creationId xmlns:a16="http://schemas.microsoft.com/office/drawing/2014/main" id="{15DA5F5C-E70B-724A-B38D-8D8134C59CEE}"/>
                </a:ext>
              </a:extLst>
            </p:cNvPr>
            <p:cNvSpPr>
              <a:spLocks/>
            </p:cNvSpPr>
            <p:nvPr/>
          </p:nvSpPr>
          <p:spPr bwMode="auto">
            <a:xfrm>
              <a:off x="741595" y="3467436"/>
              <a:ext cx="3016692" cy="810510"/>
            </a:xfrm>
            <a:custGeom>
              <a:avLst/>
              <a:gdLst>
                <a:gd name="T0" fmla="*/ 0 w 1593"/>
                <a:gd name="T1" fmla="*/ 349 h 428"/>
                <a:gd name="T2" fmla="*/ 1382 w 1593"/>
                <a:gd name="T3" fmla="*/ 349 h 428"/>
                <a:gd name="T4" fmla="*/ 1382 w 1593"/>
                <a:gd name="T5" fmla="*/ 428 h 428"/>
                <a:gd name="T6" fmla="*/ 1593 w 1593"/>
                <a:gd name="T7" fmla="*/ 217 h 428"/>
                <a:gd name="T8" fmla="*/ 1380 w 1593"/>
                <a:gd name="T9" fmla="*/ 0 h 428"/>
                <a:gd name="T10" fmla="*/ 1380 w 1593"/>
                <a:gd name="T11" fmla="*/ 93 h 428"/>
                <a:gd name="T12" fmla="*/ 1058 w 1593"/>
                <a:gd name="T13" fmla="*/ 93 h 428"/>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 name="connsiteX7" fmla="*/ 6642 w 10000"/>
                <a:gd name="connsiteY7" fmla="*/ 2173 h 10000"/>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8154"/>
                  </a:moveTo>
                  <a:lnTo>
                    <a:pt x="8675" y="8154"/>
                  </a:lnTo>
                  <a:lnTo>
                    <a:pt x="8675" y="10000"/>
                  </a:lnTo>
                  <a:lnTo>
                    <a:pt x="10000" y="5070"/>
                  </a:lnTo>
                  <a:lnTo>
                    <a:pt x="8663" y="0"/>
                  </a:lnTo>
                  <a:lnTo>
                    <a:pt x="8663" y="2173"/>
                  </a:lnTo>
                  <a:lnTo>
                    <a:pt x="7224" y="2168"/>
                  </a:lnTo>
                </a:path>
              </a:pathLst>
            </a:custGeom>
            <a:noFill/>
            <a:ln w="38100"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grpSp>
      <p:grpSp>
        <p:nvGrpSpPr>
          <p:cNvPr id="19" name="Group 99">
            <a:extLst>
              <a:ext uri="{FF2B5EF4-FFF2-40B4-BE49-F238E27FC236}">
                <a16:creationId xmlns:a16="http://schemas.microsoft.com/office/drawing/2014/main" id="{D6E5BF26-82E0-2E46-A48A-FCA375CA9A93}"/>
              </a:ext>
            </a:extLst>
          </p:cNvPr>
          <p:cNvGrpSpPr>
            <a:grpSpLocks noChangeAspect="1"/>
          </p:cNvGrpSpPr>
          <p:nvPr/>
        </p:nvGrpSpPr>
        <p:grpSpPr bwMode="auto">
          <a:xfrm>
            <a:off x="2066952" y="2285658"/>
            <a:ext cx="896062" cy="1035772"/>
            <a:chOff x="3655" y="1947"/>
            <a:chExt cx="372" cy="430"/>
          </a:xfrm>
          <a:solidFill>
            <a:srgbClr val="4F758B"/>
          </a:solidFill>
        </p:grpSpPr>
        <p:sp>
          <p:nvSpPr>
            <p:cNvPr id="20" name="Freeform 100">
              <a:extLst>
                <a:ext uri="{FF2B5EF4-FFF2-40B4-BE49-F238E27FC236}">
                  <a16:creationId xmlns:a16="http://schemas.microsoft.com/office/drawing/2014/main" id="{E303BD88-DD5C-104D-AEDE-426AD66747DA}"/>
                </a:ext>
              </a:extLst>
            </p:cNvPr>
            <p:cNvSpPr>
              <a:spLocks noEditPoints="1"/>
            </p:cNvSpPr>
            <p:nvPr/>
          </p:nvSpPr>
          <p:spPr bwMode="auto">
            <a:xfrm>
              <a:off x="3733" y="1947"/>
              <a:ext cx="126" cy="107"/>
            </a:xfrm>
            <a:custGeom>
              <a:avLst/>
              <a:gdLst>
                <a:gd name="T0" fmla="*/ 11 w 53"/>
                <a:gd name="T1" fmla="*/ 45 h 45"/>
                <a:gd name="T2" fmla="*/ 42 w 53"/>
                <a:gd name="T3" fmla="*/ 45 h 45"/>
                <a:gd name="T4" fmla="*/ 53 w 53"/>
                <a:gd name="T5" fmla="*/ 34 h 45"/>
                <a:gd name="T6" fmla="*/ 53 w 53"/>
                <a:gd name="T7" fmla="*/ 26 h 45"/>
                <a:gd name="T8" fmla="*/ 42 w 53"/>
                <a:gd name="T9" fmla="*/ 15 h 45"/>
                <a:gd name="T10" fmla="*/ 40 w 53"/>
                <a:gd name="T11" fmla="*/ 15 h 45"/>
                <a:gd name="T12" fmla="*/ 36 w 53"/>
                <a:gd name="T13" fmla="*/ 6 h 45"/>
                <a:gd name="T14" fmla="*/ 26 w 53"/>
                <a:gd name="T15" fmla="*/ 0 h 45"/>
                <a:gd name="T16" fmla="*/ 17 w 53"/>
                <a:gd name="T17" fmla="*/ 6 h 45"/>
                <a:gd name="T18" fmla="*/ 13 w 53"/>
                <a:gd name="T19" fmla="*/ 15 h 45"/>
                <a:gd name="T20" fmla="*/ 11 w 53"/>
                <a:gd name="T21" fmla="*/ 15 h 45"/>
                <a:gd name="T22" fmla="*/ 0 w 53"/>
                <a:gd name="T23" fmla="*/ 26 h 45"/>
                <a:gd name="T24" fmla="*/ 0 w 53"/>
                <a:gd name="T25" fmla="*/ 34 h 45"/>
                <a:gd name="T26" fmla="*/ 11 w 53"/>
                <a:gd name="T27" fmla="*/ 45 h 45"/>
                <a:gd name="T28" fmla="*/ 26 w 53"/>
                <a:gd name="T29" fmla="*/ 7 h 45"/>
                <a:gd name="T30" fmla="*/ 33 w 53"/>
                <a:gd name="T31" fmla="*/ 15 h 45"/>
                <a:gd name="T32" fmla="*/ 20 w 53"/>
                <a:gd name="T33" fmla="*/ 15 h 45"/>
                <a:gd name="T34" fmla="*/ 26 w 53"/>
                <a:gd name="T35"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45">
                  <a:moveTo>
                    <a:pt x="11" y="45"/>
                  </a:moveTo>
                  <a:cubicBezTo>
                    <a:pt x="42" y="45"/>
                    <a:pt x="42" y="45"/>
                    <a:pt x="42" y="45"/>
                  </a:cubicBezTo>
                  <a:cubicBezTo>
                    <a:pt x="48" y="45"/>
                    <a:pt x="53" y="40"/>
                    <a:pt x="53" y="34"/>
                  </a:cubicBezTo>
                  <a:cubicBezTo>
                    <a:pt x="53" y="26"/>
                    <a:pt x="53" y="26"/>
                    <a:pt x="53" y="26"/>
                  </a:cubicBezTo>
                  <a:cubicBezTo>
                    <a:pt x="53" y="20"/>
                    <a:pt x="48" y="15"/>
                    <a:pt x="42" y="15"/>
                  </a:cubicBezTo>
                  <a:cubicBezTo>
                    <a:pt x="40" y="15"/>
                    <a:pt x="40" y="15"/>
                    <a:pt x="40" y="15"/>
                  </a:cubicBezTo>
                  <a:cubicBezTo>
                    <a:pt x="39" y="11"/>
                    <a:pt x="38" y="8"/>
                    <a:pt x="36" y="6"/>
                  </a:cubicBezTo>
                  <a:cubicBezTo>
                    <a:pt x="34" y="2"/>
                    <a:pt x="30" y="0"/>
                    <a:pt x="26" y="0"/>
                  </a:cubicBezTo>
                  <a:cubicBezTo>
                    <a:pt x="23" y="0"/>
                    <a:pt x="19" y="2"/>
                    <a:pt x="17" y="6"/>
                  </a:cubicBezTo>
                  <a:cubicBezTo>
                    <a:pt x="15" y="8"/>
                    <a:pt x="14" y="11"/>
                    <a:pt x="13" y="15"/>
                  </a:cubicBezTo>
                  <a:cubicBezTo>
                    <a:pt x="11" y="15"/>
                    <a:pt x="11" y="15"/>
                    <a:pt x="11" y="15"/>
                  </a:cubicBezTo>
                  <a:cubicBezTo>
                    <a:pt x="5" y="15"/>
                    <a:pt x="0" y="20"/>
                    <a:pt x="0" y="26"/>
                  </a:cubicBezTo>
                  <a:cubicBezTo>
                    <a:pt x="0" y="34"/>
                    <a:pt x="0" y="34"/>
                    <a:pt x="0" y="34"/>
                  </a:cubicBezTo>
                  <a:cubicBezTo>
                    <a:pt x="0" y="40"/>
                    <a:pt x="5" y="45"/>
                    <a:pt x="11" y="45"/>
                  </a:cubicBezTo>
                  <a:close/>
                  <a:moveTo>
                    <a:pt x="26" y="7"/>
                  </a:moveTo>
                  <a:cubicBezTo>
                    <a:pt x="30" y="7"/>
                    <a:pt x="32" y="10"/>
                    <a:pt x="33" y="15"/>
                  </a:cubicBezTo>
                  <a:cubicBezTo>
                    <a:pt x="20" y="15"/>
                    <a:pt x="20" y="15"/>
                    <a:pt x="20" y="15"/>
                  </a:cubicBezTo>
                  <a:cubicBezTo>
                    <a:pt x="20" y="10"/>
                    <a:pt x="23"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29" name="Freeform 101">
              <a:extLst>
                <a:ext uri="{FF2B5EF4-FFF2-40B4-BE49-F238E27FC236}">
                  <a16:creationId xmlns:a16="http://schemas.microsoft.com/office/drawing/2014/main" id="{F67533EC-2CA1-1545-8BE9-689AB5CE48F0}"/>
                </a:ext>
              </a:extLst>
            </p:cNvPr>
            <p:cNvSpPr>
              <a:spLocks/>
            </p:cNvSpPr>
            <p:nvPr/>
          </p:nvSpPr>
          <p:spPr bwMode="auto">
            <a:xfrm>
              <a:off x="3835" y="2103"/>
              <a:ext cx="192" cy="227"/>
            </a:xfrm>
            <a:custGeom>
              <a:avLst/>
              <a:gdLst>
                <a:gd name="T0" fmla="*/ 76 w 81"/>
                <a:gd name="T1" fmla="*/ 2 h 96"/>
                <a:gd name="T2" fmla="*/ 76 w 81"/>
                <a:gd name="T3" fmla="*/ 2 h 96"/>
                <a:gd name="T4" fmla="*/ 65 w 81"/>
                <a:gd name="T5" fmla="*/ 4 h 96"/>
                <a:gd name="T6" fmla="*/ 0 w 81"/>
                <a:gd name="T7" fmla="*/ 86 h 96"/>
                <a:gd name="T8" fmla="*/ 13 w 81"/>
                <a:gd name="T9" fmla="*/ 96 h 96"/>
                <a:gd name="T10" fmla="*/ 78 w 81"/>
                <a:gd name="T11" fmla="*/ 14 h 96"/>
                <a:gd name="T12" fmla="*/ 76 w 81"/>
                <a:gd name="T13" fmla="*/ 2 h 96"/>
              </a:gdLst>
              <a:ahLst/>
              <a:cxnLst>
                <a:cxn ang="0">
                  <a:pos x="T0" y="T1"/>
                </a:cxn>
                <a:cxn ang="0">
                  <a:pos x="T2" y="T3"/>
                </a:cxn>
                <a:cxn ang="0">
                  <a:pos x="T4" y="T5"/>
                </a:cxn>
                <a:cxn ang="0">
                  <a:pos x="T6" y="T7"/>
                </a:cxn>
                <a:cxn ang="0">
                  <a:pos x="T8" y="T9"/>
                </a:cxn>
                <a:cxn ang="0">
                  <a:pos x="T10" y="T11"/>
                </a:cxn>
                <a:cxn ang="0">
                  <a:pos x="T12" y="T13"/>
                </a:cxn>
              </a:cxnLst>
              <a:rect l="0" t="0" r="r" b="b"/>
              <a:pathLst>
                <a:path w="81" h="96">
                  <a:moveTo>
                    <a:pt x="76" y="2"/>
                  </a:moveTo>
                  <a:cubicBezTo>
                    <a:pt x="76" y="2"/>
                    <a:pt x="76" y="2"/>
                    <a:pt x="76" y="2"/>
                  </a:cubicBezTo>
                  <a:cubicBezTo>
                    <a:pt x="73" y="0"/>
                    <a:pt x="68" y="0"/>
                    <a:pt x="65" y="4"/>
                  </a:cubicBezTo>
                  <a:cubicBezTo>
                    <a:pt x="0" y="86"/>
                    <a:pt x="0" y="86"/>
                    <a:pt x="0" y="86"/>
                  </a:cubicBezTo>
                  <a:cubicBezTo>
                    <a:pt x="13" y="96"/>
                    <a:pt x="13" y="96"/>
                    <a:pt x="13" y="96"/>
                  </a:cubicBezTo>
                  <a:cubicBezTo>
                    <a:pt x="78" y="14"/>
                    <a:pt x="78" y="14"/>
                    <a:pt x="78" y="14"/>
                  </a:cubicBezTo>
                  <a:cubicBezTo>
                    <a:pt x="81" y="10"/>
                    <a:pt x="80" y="5"/>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0" name="Freeform 102">
              <a:extLst>
                <a:ext uri="{FF2B5EF4-FFF2-40B4-BE49-F238E27FC236}">
                  <a16:creationId xmlns:a16="http://schemas.microsoft.com/office/drawing/2014/main" id="{423E8F57-7C9C-6645-BB88-E8A1853B8ABB}"/>
                </a:ext>
              </a:extLst>
            </p:cNvPr>
            <p:cNvSpPr>
              <a:spLocks/>
            </p:cNvSpPr>
            <p:nvPr/>
          </p:nvSpPr>
          <p:spPr bwMode="auto">
            <a:xfrm>
              <a:off x="3828" y="2311"/>
              <a:ext cx="35" cy="38"/>
            </a:xfrm>
            <a:custGeom>
              <a:avLst/>
              <a:gdLst>
                <a:gd name="T0" fmla="*/ 2 w 15"/>
                <a:gd name="T1" fmla="*/ 15 h 16"/>
                <a:gd name="T2" fmla="*/ 15 w 15"/>
                <a:gd name="T3" fmla="*/ 10 h 16"/>
                <a:gd name="T4" fmla="*/ 1 w 15"/>
                <a:gd name="T5" fmla="*/ 0 h 16"/>
                <a:gd name="T6" fmla="*/ 0 w 15"/>
                <a:gd name="T7" fmla="*/ 13 h 16"/>
                <a:gd name="T8" fmla="*/ 2 w 15"/>
                <a:gd name="T9" fmla="*/ 15 h 16"/>
              </a:gdLst>
              <a:ahLst/>
              <a:cxnLst>
                <a:cxn ang="0">
                  <a:pos x="T0" y="T1"/>
                </a:cxn>
                <a:cxn ang="0">
                  <a:pos x="T2" y="T3"/>
                </a:cxn>
                <a:cxn ang="0">
                  <a:pos x="T4" y="T5"/>
                </a:cxn>
                <a:cxn ang="0">
                  <a:pos x="T6" y="T7"/>
                </a:cxn>
                <a:cxn ang="0">
                  <a:pos x="T8" y="T9"/>
                </a:cxn>
              </a:cxnLst>
              <a:rect l="0" t="0" r="r" b="b"/>
              <a:pathLst>
                <a:path w="15" h="16">
                  <a:moveTo>
                    <a:pt x="2" y="15"/>
                  </a:moveTo>
                  <a:cubicBezTo>
                    <a:pt x="15" y="10"/>
                    <a:pt x="15" y="10"/>
                    <a:pt x="15" y="10"/>
                  </a:cubicBezTo>
                  <a:cubicBezTo>
                    <a:pt x="1" y="0"/>
                    <a:pt x="1" y="0"/>
                    <a:pt x="1" y="0"/>
                  </a:cubicBezTo>
                  <a:cubicBezTo>
                    <a:pt x="0" y="13"/>
                    <a:pt x="0" y="13"/>
                    <a:pt x="0" y="13"/>
                  </a:cubicBezTo>
                  <a:cubicBezTo>
                    <a:pt x="0" y="15"/>
                    <a:pt x="1" y="16"/>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1" name="Freeform 103">
              <a:extLst>
                <a:ext uri="{FF2B5EF4-FFF2-40B4-BE49-F238E27FC236}">
                  <a16:creationId xmlns:a16="http://schemas.microsoft.com/office/drawing/2014/main" id="{A01FFFD8-2C90-FB44-9C5D-30F9CDD63045}"/>
                </a:ext>
              </a:extLst>
            </p:cNvPr>
            <p:cNvSpPr>
              <a:spLocks noEditPoints="1"/>
            </p:cNvSpPr>
            <p:nvPr/>
          </p:nvSpPr>
          <p:spPr bwMode="auto">
            <a:xfrm>
              <a:off x="3655" y="2016"/>
              <a:ext cx="282" cy="361"/>
            </a:xfrm>
            <a:custGeom>
              <a:avLst/>
              <a:gdLst>
                <a:gd name="T0" fmla="*/ 77 w 119"/>
                <a:gd name="T1" fmla="*/ 143 h 153"/>
                <a:gd name="T2" fmla="*/ 75 w 119"/>
                <a:gd name="T3" fmla="*/ 144 h 153"/>
                <a:gd name="T4" fmla="*/ 71 w 119"/>
                <a:gd name="T5" fmla="*/ 142 h 153"/>
                <a:gd name="T6" fmla="*/ 70 w 119"/>
                <a:gd name="T7" fmla="*/ 138 h 153"/>
                <a:gd name="T8" fmla="*/ 72 w 119"/>
                <a:gd name="T9" fmla="*/ 124 h 153"/>
                <a:gd name="T10" fmla="*/ 74 w 119"/>
                <a:gd name="T11" fmla="*/ 121 h 153"/>
                <a:gd name="T12" fmla="*/ 17 w 119"/>
                <a:gd name="T13" fmla="*/ 121 h 153"/>
                <a:gd name="T14" fmla="*/ 14 w 119"/>
                <a:gd name="T15" fmla="*/ 117 h 153"/>
                <a:gd name="T16" fmla="*/ 17 w 119"/>
                <a:gd name="T17" fmla="*/ 114 h 153"/>
                <a:gd name="T18" fmla="*/ 79 w 119"/>
                <a:gd name="T19" fmla="*/ 114 h 153"/>
                <a:gd name="T20" fmla="*/ 90 w 119"/>
                <a:gd name="T21" fmla="*/ 101 h 153"/>
                <a:gd name="T22" fmla="*/ 17 w 119"/>
                <a:gd name="T23" fmla="*/ 101 h 153"/>
                <a:gd name="T24" fmla="*/ 14 w 119"/>
                <a:gd name="T25" fmla="*/ 98 h 153"/>
                <a:gd name="T26" fmla="*/ 17 w 119"/>
                <a:gd name="T27" fmla="*/ 95 h 153"/>
                <a:gd name="T28" fmla="*/ 95 w 119"/>
                <a:gd name="T29" fmla="*/ 95 h 153"/>
                <a:gd name="T30" fmla="*/ 119 w 119"/>
                <a:gd name="T31" fmla="*/ 63 h 153"/>
                <a:gd name="T32" fmla="*/ 119 w 119"/>
                <a:gd name="T33" fmla="*/ 11 h 153"/>
                <a:gd name="T34" fmla="*/ 109 w 119"/>
                <a:gd name="T35" fmla="*/ 0 h 153"/>
                <a:gd name="T36" fmla="*/ 89 w 119"/>
                <a:gd name="T37" fmla="*/ 0 h 153"/>
                <a:gd name="T38" fmla="*/ 89 w 119"/>
                <a:gd name="T39" fmla="*/ 5 h 153"/>
                <a:gd name="T40" fmla="*/ 75 w 119"/>
                <a:gd name="T41" fmla="*/ 20 h 153"/>
                <a:gd name="T42" fmla="*/ 44 w 119"/>
                <a:gd name="T43" fmla="*/ 20 h 153"/>
                <a:gd name="T44" fmla="*/ 30 w 119"/>
                <a:gd name="T45" fmla="*/ 5 h 153"/>
                <a:gd name="T46" fmla="*/ 30 w 119"/>
                <a:gd name="T47" fmla="*/ 0 h 153"/>
                <a:gd name="T48" fmla="*/ 10 w 119"/>
                <a:gd name="T49" fmla="*/ 0 h 153"/>
                <a:gd name="T50" fmla="*/ 0 w 119"/>
                <a:gd name="T51" fmla="*/ 11 h 153"/>
                <a:gd name="T52" fmla="*/ 0 w 119"/>
                <a:gd name="T53" fmla="*/ 142 h 153"/>
                <a:gd name="T54" fmla="*/ 10 w 119"/>
                <a:gd name="T55" fmla="*/ 153 h 153"/>
                <a:gd name="T56" fmla="*/ 109 w 119"/>
                <a:gd name="T57" fmla="*/ 153 h 153"/>
                <a:gd name="T58" fmla="*/ 119 w 119"/>
                <a:gd name="T59" fmla="*/ 142 h 153"/>
                <a:gd name="T60" fmla="*/ 119 w 119"/>
                <a:gd name="T61" fmla="*/ 100 h 153"/>
                <a:gd name="T62" fmla="*/ 90 w 119"/>
                <a:gd name="T63" fmla="*/ 138 h 153"/>
                <a:gd name="T64" fmla="*/ 77 w 119"/>
                <a:gd name="T65" fmla="*/ 143 h 153"/>
                <a:gd name="T66" fmla="*/ 17 w 119"/>
                <a:gd name="T67" fmla="*/ 36 h 153"/>
                <a:gd name="T68" fmla="*/ 101 w 119"/>
                <a:gd name="T69" fmla="*/ 36 h 153"/>
                <a:gd name="T70" fmla="*/ 105 w 119"/>
                <a:gd name="T71" fmla="*/ 39 h 153"/>
                <a:gd name="T72" fmla="*/ 101 w 119"/>
                <a:gd name="T73" fmla="*/ 42 h 153"/>
                <a:gd name="T74" fmla="*/ 17 w 119"/>
                <a:gd name="T75" fmla="*/ 42 h 153"/>
                <a:gd name="T76" fmla="*/ 14 w 119"/>
                <a:gd name="T77" fmla="*/ 39 h 153"/>
                <a:gd name="T78" fmla="*/ 17 w 119"/>
                <a:gd name="T79" fmla="*/ 36 h 153"/>
                <a:gd name="T80" fmla="*/ 17 w 119"/>
                <a:gd name="T81" fmla="*/ 56 h 153"/>
                <a:gd name="T82" fmla="*/ 101 w 119"/>
                <a:gd name="T83" fmla="*/ 56 h 153"/>
                <a:gd name="T84" fmla="*/ 105 w 119"/>
                <a:gd name="T85" fmla="*/ 59 h 153"/>
                <a:gd name="T86" fmla="*/ 101 w 119"/>
                <a:gd name="T87" fmla="*/ 62 h 153"/>
                <a:gd name="T88" fmla="*/ 17 w 119"/>
                <a:gd name="T89" fmla="*/ 62 h 153"/>
                <a:gd name="T90" fmla="*/ 14 w 119"/>
                <a:gd name="T91" fmla="*/ 59 h 153"/>
                <a:gd name="T92" fmla="*/ 17 w 119"/>
                <a:gd name="T93" fmla="*/ 56 h 153"/>
                <a:gd name="T94" fmla="*/ 17 w 119"/>
                <a:gd name="T95" fmla="*/ 75 h 153"/>
                <a:gd name="T96" fmla="*/ 101 w 119"/>
                <a:gd name="T97" fmla="*/ 75 h 153"/>
                <a:gd name="T98" fmla="*/ 105 w 119"/>
                <a:gd name="T99" fmla="*/ 78 h 153"/>
                <a:gd name="T100" fmla="*/ 101 w 119"/>
                <a:gd name="T101" fmla="*/ 81 h 153"/>
                <a:gd name="T102" fmla="*/ 17 w 119"/>
                <a:gd name="T103" fmla="*/ 81 h 153"/>
                <a:gd name="T104" fmla="*/ 14 w 119"/>
                <a:gd name="T105" fmla="*/ 78 h 153"/>
                <a:gd name="T106" fmla="*/ 17 w 119"/>
                <a:gd name="T107"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153">
                  <a:moveTo>
                    <a:pt x="77" y="143"/>
                  </a:moveTo>
                  <a:cubicBezTo>
                    <a:pt x="76" y="144"/>
                    <a:pt x="75" y="144"/>
                    <a:pt x="75" y="144"/>
                  </a:cubicBezTo>
                  <a:cubicBezTo>
                    <a:pt x="73" y="144"/>
                    <a:pt x="72" y="143"/>
                    <a:pt x="71" y="142"/>
                  </a:cubicBezTo>
                  <a:cubicBezTo>
                    <a:pt x="70" y="141"/>
                    <a:pt x="69" y="139"/>
                    <a:pt x="70" y="138"/>
                  </a:cubicBezTo>
                  <a:cubicBezTo>
                    <a:pt x="72" y="124"/>
                    <a:pt x="72" y="124"/>
                    <a:pt x="72" y="124"/>
                  </a:cubicBezTo>
                  <a:cubicBezTo>
                    <a:pt x="74" y="121"/>
                    <a:pt x="74" y="121"/>
                    <a:pt x="74" y="121"/>
                  </a:cubicBezTo>
                  <a:cubicBezTo>
                    <a:pt x="17" y="121"/>
                    <a:pt x="17" y="121"/>
                    <a:pt x="17" y="121"/>
                  </a:cubicBezTo>
                  <a:cubicBezTo>
                    <a:pt x="16" y="121"/>
                    <a:pt x="14" y="119"/>
                    <a:pt x="14" y="117"/>
                  </a:cubicBezTo>
                  <a:cubicBezTo>
                    <a:pt x="14" y="116"/>
                    <a:pt x="16" y="114"/>
                    <a:pt x="17" y="114"/>
                  </a:cubicBezTo>
                  <a:cubicBezTo>
                    <a:pt x="79" y="114"/>
                    <a:pt x="79" y="114"/>
                    <a:pt x="79" y="114"/>
                  </a:cubicBezTo>
                  <a:cubicBezTo>
                    <a:pt x="90" y="101"/>
                    <a:pt x="90" y="101"/>
                    <a:pt x="90" y="101"/>
                  </a:cubicBezTo>
                  <a:cubicBezTo>
                    <a:pt x="17" y="101"/>
                    <a:pt x="17" y="101"/>
                    <a:pt x="17" y="101"/>
                  </a:cubicBezTo>
                  <a:cubicBezTo>
                    <a:pt x="16" y="101"/>
                    <a:pt x="14" y="100"/>
                    <a:pt x="14" y="98"/>
                  </a:cubicBezTo>
                  <a:cubicBezTo>
                    <a:pt x="14" y="96"/>
                    <a:pt x="16" y="95"/>
                    <a:pt x="17" y="95"/>
                  </a:cubicBezTo>
                  <a:cubicBezTo>
                    <a:pt x="95" y="95"/>
                    <a:pt x="95" y="95"/>
                    <a:pt x="95" y="95"/>
                  </a:cubicBezTo>
                  <a:cubicBezTo>
                    <a:pt x="119" y="63"/>
                    <a:pt x="119" y="63"/>
                    <a:pt x="119" y="63"/>
                  </a:cubicBezTo>
                  <a:cubicBezTo>
                    <a:pt x="119" y="11"/>
                    <a:pt x="119" y="11"/>
                    <a:pt x="119" y="11"/>
                  </a:cubicBezTo>
                  <a:cubicBezTo>
                    <a:pt x="119" y="5"/>
                    <a:pt x="114" y="0"/>
                    <a:pt x="109" y="0"/>
                  </a:cubicBezTo>
                  <a:cubicBezTo>
                    <a:pt x="89" y="0"/>
                    <a:pt x="89" y="0"/>
                    <a:pt x="89" y="0"/>
                  </a:cubicBezTo>
                  <a:cubicBezTo>
                    <a:pt x="89" y="5"/>
                    <a:pt x="89" y="5"/>
                    <a:pt x="89" y="5"/>
                  </a:cubicBezTo>
                  <a:cubicBezTo>
                    <a:pt x="89" y="13"/>
                    <a:pt x="83" y="20"/>
                    <a:pt x="75" y="20"/>
                  </a:cubicBezTo>
                  <a:cubicBezTo>
                    <a:pt x="44" y="20"/>
                    <a:pt x="44" y="20"/>
                    <a:pt x="44" y="20"/>
                  </a:cubicBezTo>
                  <a:cubicBezTo>
                    <a:pt x="36" y="20"/>
                    <a:pt x="30" y="13"/>
                    <a:pt x="30" y="5"/>
                  </a:cubicBezTo>
                  <a:cubicBezTo>
                    <a:pt x="30" y="0"/>
                    <a:pt x="30" y="0"/>
                    <a:pt x="30" y="0"/>
                  </a:cubicBezTo>
                  <a:cubicBezTo>
                    <a:pt x="10" y="0"/>
                    <a:pt x="10" y="0"/>
                    <a:pt x="10" y="0"/>
                  </a:cubicBezTo>
                  <a:cubicBezTo>
                    <a:pt x="4" y="0"/>
                    <a:pt x="0" y="5"/>
                    <a:pt x="0" y="11"/>
                  </a:cubicBezTo>
                  <a:cubicBezTo>
                    <a:pt x="0" y="142"/>
                    <a:pt x="0" y="142"/>
                    <a:pt x="0" y="142"/>
                  </a:cubicBezTo>
                  <a:cubicBezTo>
                    <a:pt x="0" y="148"/>
                    <a:pt x="4" y="153"/>
                    <a:pt x="10" y="153"/>
                  </a:cubicBezTo>
                  <a:cubicBezTo>
                    <a:pt x="109" y="153"/>
                    <a:pt x="109" y="153"/>
                    <a:pt x="109" y="153"/>
                  </a:cubicBezTo>
                  <a:cubicBezTo>
                    <a:pt x="114" y="153"/>
                    <a:pt x="119" y="148"/>
                    <a:pt x="119" y="142"/>
                  </a:cubicBezTo>
                  <a:cubicBezTo>
                    <a:pt x="119" y="100"/>
                    <a:pt x="119" y="100"/>
                    <a:pt x="119" y="100"/>
                  </a:cubicBezTo>
                  <a:cubicBezTo>
                    <a:pt x="90" y="138"/>
                    <a:pt x="90" y="138"/>
                    <a:pt x="90" y="138"/>
                  </a:cubicBezTo>
                  <a:lnTo>
                    <a:pt x="77" y="143"/>
                  </a:lnTo>
                  <a:close/>
                  <a:moveTo>
                    <a:pt x="17" y="36"/>
                  </a:moveTo>
                  <a:cubicBezTo>
                    <a:pt x="101" y="36"/>
                    <a:pt x="101" y="36"/>
                    <a:pt x="101" y="36"/>
                  </a:cubicBezTo>
                  <a:cubicBezTo>
                    <a:pt x="103" y="36"/>
                    <a:pt x="105" y="37"/>
                    <a:pt x="105" y="39"/>
                  </a:cubicBezTo>
                  <a:cubicBezTo>
                    <a:pt x="105" y="41"/>
                    <a:pt x="103" y="42"/>
                    <a:pt x="101" y="42"/>
                  </a:cubicBezTo>
                  <a:cubicBezTo>
                    <a:pt x="17" y="42"/>
                    <a:pt x="17" y="42"/>
                    <a:pt x="17" y="42"/>
                  </a:cubicBezTo>
                  <a:cubicBezTo>
                    <a:pt x="16" y="42"/>
                    <a:pt x="14" y="41"/>
                    <a:pt x="14" y="39"/>
                  </a:cubicBezTo>
                  <a:cubicBezTo>
                    <a:pt x="14" y="37"/>
                    <a:pt x="16" y="36"/>
                    <a:pt x="17" y="36"/>
                  </a:cubicBezTo>
                  <a:close/>
                  <a:moveTo>
                    <a:pt x="17" y="56"/>
                  </a:moveTo>
                  <a:cubicBezTo>
                    <a:pt x="101" y="56"/>
                    <a:pt x="101" y="56"/>
                    <a:pt x="101" y="56"/>
                  </a:cubicBezTo>
                  <a:cubicBezTo>
                    <a:pt x="103" y="56"/>
                    <a:pt x="105" y="57"/>
                    <a:pt x="105" y="59"/>
                  </a:cubicBezTo>
                  <a:cubicBezTo>
                    <a:pt x="105" y="60"/>
                    <a:pt x="103" y="62"/>
                    <a:pt x="101" y="62"/>
                  </a:cubicBezTo>
                  <a:cubicBezTo>
                    <a:pt x="17" y="62"/>
                    <a:pt x="17" y="62"/>
                    <a:pt x="17" y="62"/>
                  </a:cubicBezTo>
                  <a:cubicBezTo>
                    <a:pt x="16" y="62"/>
                    <a:pt x="14" y="60"/>
                    <a:pt x="14" y="59"/>
                  </a:cubicBezTo>
                  <a:cubicBezTo>
                    <a:pt x="14" y="57"/>
                    <a:pt x="16" y="56"/>
                    <a:pt x="17" y="56"/>
                  </a:cubicBezTo>
                  <a:close/>
                  <a:moveTo>
                    <a:pt x="17" y="75"/>
                  </a:moveTo>
                  <a:cubicBezTo>
                    <a:pt x="101" y="75"/>
                    <a:pt x="101" y="75"/>
                    <a:pt x="101" y="75"/>
                  </a:cubicBezTo>
                  <a:cubicBezTo>
                    <a:pt x="103" y="75"/>
                    <a:pt x="105" y="77"/>
                    <a:pt x="105" y="78"/>
                  </a:cubicBezTo>
                  <a:cubicBezTo>
                    <a:pt x="105" y="80"/>
                    <a:pt x="103" y="81"/>
                    <a:pt x="101" y="81"/>
                  </a:cubicBezTo>
                  <a:cubicBezTo>
                    <a:pt x="17" y="81"/>
                    <a:pt x="17" y="81"/>
                    <a:pt x="17" y="81"/>
                  </a:cubicBezTo>
                  <a:cubicBezTo>
                    <a:pt x="16" y="81"/>
                    <a:pt x="14" y="80"/>
                    <a:pt x="14" y="78"/>
                  </a:cubicBezTo>
                  <a:cubicBezTo>
                    <a:pt x="14" y="77"/>
                    <a:pt x="16" y="75"/>
                    <a:pt x="17"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grpSp>
    </p:spTree>
    <p:extLst>
      <p:ext uri="{BB962C8B-B14F-4D97-AF65-F5344CB8AC3E}">
        <p14:creationId xmlns:p14="http://schemas.microsoft.com/office/powerpoint/2010/main" val="3101244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336B5A-CB63-7241-BFCA-110B299A49B1}"/>
              </a:ext>
            </a:extLst>
          </p:cNvPr>
          <p:cNvSpPr>
            <a:spLocks noGrp="1"/>
          </p:cNvSpPr>
          <p:nvPr>
            <p:ph type="title"/>
          </p:nvPr>
        </p:nvSpPr>
        <p:spPr>
          <a:xfrm>
            <a:off x="582841" y="403871"/>
            <a:ext cx="9935785" cy="430522"/>
          </a:xfrm>
        </p:spPr>
        <p:txBody>
          <a:bodyPr/>
          <a:lstStyle/>
          <a:p>
            <a:r>
              <a:rPr lang="zh-CN" altLang="en-US" dirty="0">
                <a:solidFill>
                  <a:srgbClr val="4F758B"/>
                </a:solidFill>
                <a:cs typeface="+mn-ea"/>
                <a:sym typeface="+mn-lt"/>
              </a:rPr>
              <a:t>院内丙型肝炎筛查、诊断、治疗流程</a:t>
            </a:r>
            <a:endParaRPr kumimoji="1" lang="zh-CN" altLang="en-US" dirty="0">
              <a:solidFill>
                <a:srgbClr val="4F758B"/>
              </a:solidFill>
            </a:endParaRPr>
          </a:p>
        </p:txBody>
      </p:sp>
      <p:sp>
        <p:nvSpPr>
          <p:cNvPr id="147" name="矩形 146">
            <a:extLst>
              <a:ext uri="{FF2B5EF4-FFF2-40B4-BE49-F238E27FC236}">
                <a16:creationId xmlns:a16="http://schemas.microsoft.com/office/drawing/2014/main" id="{FD7F40E8-0A28-A542-A422-9C2DA3FC8B4B}"/>
              </a:ext>
            </a:extLst>
          </p:cNvPr>
          <p:cNvSpPr/>
          <p:nvPr/>
        </p:nvSpPr>
        <p:spPr>
          <a:xfrm>
            <a:off x="939857" y="5325095"/>
            <a:ext cx="9605067" cy="1062098"/>
          </a:xfrm>
          <a:prstGeom prst="rect">
            <a:avLst/>
          </a:prstGeom>
          <a:gradFill flip="none" rotWithShape="1">
            <a:gsLst>
              <a:gs pos="0">
                <a:srgbClr val="35C4AF"/>
              </a:gs>
              <a:gs pos="50000">
                <a:srgbClr val="35C4AF">
                  <a:tint val="44500"/>
                  <a:satMod val="160000"/>
                </a:srgbClr>
              </a:gs>
              <a:gs pos="100000">
                <a:schemeClr val="bg1"/>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148" name="矩形 147">
            <a:extLst>
              <a:ext uri="{FF2B5EF4-FFF2-40B4-BE49-F238E27FC236}">
                <a16:creationId xmlns:a16="http://schemas.microsoft.com/office/drawing/2014/main" id="{DF25406A-0679-8D4F-AC8E-49C927E618B1}"/>
              </a:ext>
            </a:extLst>
          </p:cNvPr>
          <p:cNvSpPr/>
          <p:nvPr/>
        </p:nvSpPr>
        <p:spPr>
          <a:xfrm>
            <a:off x="939857" y="2655885"/>
            <a:ext cx="9605067" cy="2671566"/>
          </a:xfrm>
          <a:prstGeom prst="rect">
            <a:avLst/>
          </a:prstGeom>
          <a:gradFill>
            <a:gsLst>
              <a:gs pos="0">
                <a:srgbClr val="5FD3C2"/>
              </a:gs>
              <a:gs pos="50000">
                <a:srgbClr val="35C4AF">
                  <a:tint val="44500"/>
                  <a:satMod val="160000"/>
                </a:srgbClr>
              </a:gs>
              <a:gs pos="100000">
                <a:schemeClr val="bg1"/>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149" name="矩形 148">
            <a:extLst>
              <a:ext uri="{FF2B5EF4-FFF2-40B4-BE49-F238E27FC236}">
                <a16:creationId xmlns:a16="http://schemas.microsoft.com/office/drawing/2014/main" id="{53F088B6-42ED-5F49-AC02-1EDB8B73CD81}"/>
              </a:ext>
            </a:extLst>
          </p:cNvPr>
          <p:cNvSpPr/>
          <p:nvPr/>
        </p:nvSpPr>
        <p:spPr>
          <a:xfrm>
            <a:off x="939857" y="974313"/>
            <a:ext cx="9605067" cy="1682050"/>
          </a:xfrm>
          <a:prstGeom prst="rect">
            <a:avLst/>
          </a:prstGeom>
          <a:gradFill>
            <a:gsLst>
              <a:gs pos="0">
                <a:srgbClr val="8CE0D4"/>
              </a:gs>
              <a:gs pos="50000">
                <a:srgbClr val="35C4AF">
                  <a:tint val="44500"/>
                  <a:satMod val="160000"/>
                </a:srgbClr>
              </a:gs>
              <a:gs pos="100000">
                <a:schemeClr val="bg1"/>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cxnSp>
        <p:nvCxnSpPr>
          <p:cNvPr id="150" name="直接连接符 222">
            <a:extLst>
              <a:ext uri="{FF2B5EF4-FFF2-40B4-BE49-F238E27FC236}">
                <a16:creationId xmlns:a16="http://schemas.microsoft.com/office/drawing/2014/main" id="{31AB58E1-8E3A-FF4F-89F9-035C93A4F5C7}"/>
              </a:ext>
            </a:extLst>
          </p:cNvPr>
          <p:cNvCxnSpPr>
            <a:cxnSpLocks/>
            <a:stCxn id="170" idx="3"/>
            <a:endCxn id="151" idx="1"/>
          </p:cNvCxnSpPr>
          <p:nvPr/>
        </p:nvCxnSpPr>
        <p:spPr>
          <a:xfrm flipV="1">
            <a:off x="9354100" y="1097423"/>
            <a:ext cx="891041" cy="9885"/>
          </a:xfrm>
          <a:prstGeom prst="line">
            <a:avLst/>
          </a:prstGeom>
          <a:noFill/>
          <a:ln w="12700" cap="flat" cmpd="sng" algn="ctr">
            <a:solidFill>
              <a:srgbClr val="077296"/>
            </a:solidFill>
            <a:prstDash val="sysDash"/>
            <a:miter lim="800000"/>
          </a:ln>
          <a:effectLst/>
        </p:spPr>
      </p:cxnSp>
      <p:sp>
        <p:nvSpPr>
          <p:cNvPr id="151" name="TextBox 22">
            <a:extLst>
              <a:ext uri="{FF2B5EF4-FFF2-40B4-BE49-F238E27FC236}">
                <a16:creationId xmlns:a16="http://schemas.microsoft.com/office/drawing/2014/main" id="{F532A675-7163-2F45-9B73-2C27C7CAA311}"/>
              </a:ext>
            </a:extLst>
          </p:cNvPr>
          <p:cNvSpPr txBox="1">
            <a:spLocks noChangeArrowheads="1"/>
          </p:cNvSpPr>
          <p:nvPr/>
        </p:nvSpPr>
        <p:spPr bwMode="auto">
          <a:xfrm>
            <a:off x="10245141" y="974312"/>
            <a:ext cx="1123384" cy="246221"/>
          </a:xfrm>
          <a:prstGeom prst="rect">
            <a:avLst/>
          </a:prstGeom>
          <a:solidFill>
            <a:srgbClr val="4F758B"/>
          </a:solidFill>
          <a:ln>
            <a:noFill/>
          </a:ln>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zh-CN" altLang="zh-CN" sz="1000">
                <a:solidFill>
                  <a:prstClr val="white"/>
                </a:solidFill>
                <a:latin typeface="Microsoft YaHei" panose="020B0503020204020204" pitchFamily="34" charset="-122"/>
                <a:ea typeface="Microsoft YaHei" panose="020B0503020204020204" pitchFamily="34" charset="-122"/>
                <a:cs typeface="+mn-ea"/>
                <a:sym typeface="+mn-lt"/>
              </a:rPr>
              <a:t>就诊科室</a:t>
            </a:r>
          </a:p>
        </p:txBody>
      </p:sp>
      <p:sp>
        <p:nvSpPr>
          <p:cNvPr id="152" name="TextBox 73">
            <a:extLst>
              <a:ext uri="{FF2B5EF4-FFF2-40B4-BE49-F238E27FC236}">
                <a16:creationId xmlns:a16="http://schemas.microsoft.com/office/drawing/2014/main" id="{FBE9EFB1-B0FC-DC45-A8A6-0D1971C9684B}"/>
              </a:ext>
            </a:extLst>
          </p:cNvPr>
          <p:cNvSpPr txBox="1">
            <a:spLocks noChangeArrowheads="1"/>
          </p:cNvSpPr>
          <p:nvPr/>
        </p:nvSpPr>
        <p:spPr bwMode="auto">
          <a:xfrm>
            <a:off x="10245141" y="1653246"/>
            <a:ext cx="1123384" cy="861774"/>
          </a:xfrm>
          <a:prstGeom prst="rect">
            <a:avLst/>
          </a:prstGeom>
          <a:solidFill>
            <a:srgbClr val="4F758B"/>
          </a:solidFill>
          <a:ln>
            <a:noFill/>
          </a:ln>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zh-CN" altLang="zh-CN" sz="1000" dirty="0">
                <a:solidFill>
                  <a:prstClr val="white"/>
                </a:solidFill>
                <a:latin typeface="Microsoft YaHei" panose="020B0503020204020204" pitchFamily="34" charset="-122"/>
                <a:ea typeface="Microsoft YaHei" panose="020B0503020204020204" pitchFamily="34" charset="-122"/>
                <a:cs typeface="+mn-ea"/>
                <a:sym typeface="+mn-lt"/>
              </a:rPr>
              <a:t>检验相关科室</a:t>
            </a:r>
            <a:endParaRPr lang="en-US" altLang="zh-CN" sz="1000" dirty="0">
              <a:solidFill>
                <a:prstClr val="white"/>
              </a:solidFill>
              <a:latin typeface="Microsoft YaHei" panose="020B0503020204020204" pitchFamily="34" charset="-122"/>
              <a:ea typeface="Microsoft YaHei" panose="020B0503020204020204" pitchFamily="34" charset="-122"/>
              <a:cs typeface="+mn-ea"/>
              <a:sym typeface="+mn-lt"/>
            </a:endParaRPr>
          </a:p>
          <a:p>
            <a:pPr algn="ctr" eaLnBrk="0" fontAlgn="base" hangingPunct="0">
              <a:spcBef>
                <a:spcPct val="0"/>
              </a:spcBef>
              <a:spcAft>
                <a:spcPct val="0"/>
              </a:spcAft>
            </a:pPr>
            <a:endParaRPr lang="en-US" altLang="zh-CN" sz="1000" dirty="0">
              <a:solidFill>
                <a:prstClr val="white"/>
              </a:solidFill>
              <a:latin typeface="Microsoft YaHei" panose="020B0503020204020204" pitchFamily="34" charset="-122"/>
              <a:ea typeface="Microsoft YaHei" panose="020B0503020204020204" pitchFamily="34" charset="-122"/>
              <a:cs typeface="+mn-ea"/>
              <a:sym typeface="+mn-lt"/>
            </a:endParaRPr>
          </a:p>
          <a:p>
            <a:pPr algn="ctr" eaLnBrk="0" fontAlgn="base" hangingPunct="0">
              <a:spcBef>
                <a:spcPct val="0"/>
              </a:spcBef>
              <a:spcAft>
                <a:spcPct val="0"/>
              </a:spcAft>
            </a:pPr>
            <a:r>
              <a:rPr lang="zh-CN" altLang="en-US" sz="1000" b="1" dirty="0">
                <a:solidFill>
                  <a:prstClr val="white"/>
                </a:solidFill>
                <a:latin typeface="Microsoft YaHei" panose="020B0503020204020204" pitchFamily="34" charset="-122"/>
                <a:ea typeface="Microsoft YaHei" panose="020B0503020204020204" pitchFamily="34" charset="-122"/>
                <a:cs typeface="+mn-ea"/>
                <a:sym typeface="+mn-lt"/>
              </a:rPr>
              <a:t>信息科及感染、肝病相关科室</a:t>
            </a:r>
            <a:endParaRPr lang="en-US" altLang="zh-CN" sz="1000" b="1" dirty="0">
              <a:solidFill>
                <a:prstClr val="white"/>
              </a:solidFill>
              <a:latin typeface="Microsoft YaHei" panose="020B0503020204020204" pitchFamily="34" charset="-122"/>
              <a:ea typeface="Microsoft YaHei" panose="020B0503020204020204" pitchFamily="34" charset="-122"/>
              <a:cs typeface="+mn-ea"/>
              <a:sym typeface="+mn-lt"/>
            </a:endParaRPr>
          </a:p>
          <a:p>
            <a:pPr algn="ctr" eaLnBrk="0" fontAlgn="base" hangingPunct="0">
              <a:spcBef>
                <a:spcPct val="0"/>
              </a:spcBef>
              <a:spcAft>
                <a:spcPct val="0"/>
              </a:spcAft>
            </a:pPr>
            <a:r>
              <a:rPr lang="zh-CN" altLang="en-US" sz="1000" b="1" dirty="0">
                <a:solidFill>
                  <a:prstClr val="white"/>
                </a:solidFill>
                <a:latin typeface="Microsoft YaHei" panose="020B0503020204020204" pitchFamily="34" charset="-122"/>
                <a:ea typeface="Microsoft YaHei" panose="020B0503020204020204" pitchFamily="34" charset="-122"/>
                <a:cs typeface="+mn-ea"/>
                <a:sym typeface="+mn-lt"/>
              </a:rPr>
              <a:t>信息共享</a:t>
            </a:r>
            <a:endParaRPr lang="zh-CN" altLang="zh-CN" sz="1000" b="1" dirty="0">
              <a:solidFill>
                <a:prstClr val="white"/>
              </a:solidFill>
              <a:latin typeface="Microsoft YaHei" panose="020B0503020204020204" pitchFamily="34" charset="-122"/>
              <a:ea typeface="Microsoft YaHei" panose="020B0503020204020204" pitchFamily="34" charset="-122"/>
              <a:cs typeface="+mn-ea"/>
              <a:sym typeface="+mn-lt"/>
            </a:endParaRPr>
          </a:p>
        </p:txBody>
      </p:sp>
      <p:sp>
        <p:nvSpPr>
          <p:cNvPr id="153" name="TextBox 88">
            <a:extLst>
              <a:ext uri="{FF2B5EF4-FFF2-40B4-BE49-F238E27FC236}">
                <a16:creationId xmlns:a16="http://schemas.microsoft.com/office/drawing/2014/main" id="{F75A554C-3366-7644-9240-50EDE22E056F}"/>
              </a:ext>
            </a:extLst>
          </p:cNvPr>
          <p:cNvSpPr txBox="1">
            <a:spLocks noChangeArrowheads="1"/>
          </p:cNvSpPr>
          <p:nvPr/>
        </p:nvSpPr>
        <p:spPr bwMode="auto">
          <a:xfrm>
            <a:off x="10245141" y="2939378"/>
            <a:ext cx="1123384" cy="246221"/>
          </a:xfrm>
          <a:prstGeom prst="rect">
            <a:avLst/>
          </a:prstGeom>
          <a:solidFill>
            <a:srgbClr val="4F758B"/>
          </a:solidFill>
          <a:ln>
            <a:noFill/>
          </a:ln>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zh-CN" altLang="zh-CN" sz="1000" dirty="0">
                <a:solidFill>
                  <a:prstClr val="white"/>
                </a:solidFill>
                <a:latin typeface="Microsoft YaHei" panose="020B0503020204020204" pitchFamily="34" charset="-122"/>
                <a:ea typeface="Microsoft YaHei" panose="020B0503020204020204" pitchFamily="34" charset="-122"/>
                <a:cs typeface="+mn-ea"/>
                <a:sym typeface="+mn-lt"/>
              </a:rPr>
              <a:t>就诊科室</a:t>
            </a:r>
          </a:p>
        </p:txBody>
      </p:sp>
      <p:sp>
        <p:nvSpPr>
          <p:cNvPr id="154" name="TextBox 90">
            <a:extLst>
              <a:ext uri="{FF2B5EF4-FFF2-40B4-BE49-F238E27FC236}">
                <a16:creationId xmlns:a16="http://schemas.microsoft.com/office/drawing/2014/main" id="{B233AEA1-AD0A-4547-8964-27DCDC2ACAFA}"/>
              </a:ext>
            </a:extLst>
          </p:cNvPr>
          <p:cNvSpPr txBox="1">
            <a:spLocks noChangeArrowheads="1"/>
          </p:cNvSpPr>
          <p:nvPr/>
        </p:nvSpPr>
        <p:spPr bwMode="auto">
          <a:xfrm>
            <a:off x="10245141" y="3337234"/>
            <a:ext cx="1123384" cy="861774"/>
          </a:xfrm>
          <a:prstGeom prst="rect">
            <a:avLst/>
          </a:prstGeom>
          <a:solidFill>
            <a:srgbClr val="4F758B"/>
          </a:solidFill>
          <a:ln>
            <a:noFill/>
          </a:ln>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zh-CN" altLang="zh-CN" sz="1000" dirty="0">
                <a:solidFill>
                  <a:prstClr val="white"/>
                </a:solidFill>
                <a:latin typeface="Microsoft YaHei" panose="020B0503020204020204" pitchFamily="34" charset="-122"/>
                <a:ea typeface="Microsoft YaHei" panose="020B0503020204020204" pitchFamily="34" charset="-122"/>
                <a:cs typeface="+mn-ea"/>
                <a:sym typeface="+mn-lt"/>
              </a:rPr>
              <a:t>检验相关科室</a:t>
            </a:r>
            <a:endParaRPr lang="en-US" altLang="zh-CN" sz="1000" dirty="0">
              <a:solidFill>
                <a:prstClr val="white"/>
              </a:solidFill>
              <a:latin typeface="Microsoft YaHei" panose="020B0503020204020204" pitchFamily="34" charset="-122"/>
              <a:ea typeface="Microsoft YaHei" panose="020B0503020204020204" pitchFamily="34" charset="-122"/>
              <a:cs typeface="+mn-ea"/>
              <a:sym typeface="+mn-lt"/>
            </a:endParaRPr>
          </a:p>
          <a:p>
            <a:pPr algn="ctr" eaLnBrk="0" fontAlgn="base" hangingPunct="0">
              <a:spcBef>
                <a:spcPct val="0"/>
              </a:spcBef>
              <a:spcAft>
                <a:spcPct val="0"/>
              </a:spcAft>
            </a:pPr>
            <a:endParaRPr lang="en-US" altLang="zh-CN" sz="1000" dirty="0">
              <a:solidFill>
                <a:prstClr val="white"/>
              </a:solidFill>
              <a:latin typeface="Microsoft YaHei" panose="020B0503020204020204" pitchFamily="34" charset="-122"/>
              <a:ea typeface="Microsoft YaHei" panose="020B0503020204020204" pitchFamily="34" charset="-122"/>
              <a:cs typeface="+mn-ea"/>
              <a:sym typeface="+mn-lt"/>
            </a:endParaRPr>
          </a:p>
          <a:p>
            <a:pPr algn="ctr" eaLnBrk="0" fontAlgn="base" hangingPunct="0">
              <a:spcBef>
                <a:spcPct val="0"/>
              </a:spcBef>
              <a:spcAft>
                <a:spcPct val="0"/>
              </a:spcAft>
            </a:pPr>
            <a:r>
              <a:rPr lang="zh-CN" altLang="en-US" sz="1000" b="1" dirty="0">
                <a:solidFill>
                  <a:prstClr val="white"/>
                </a:solidFill>
                <a:latin typeface="Microsoft YaHei" panose="020B0503020204020204" pitchFamily="34" charset="-122"/>
                <a:ea typeface="Microsoft YaHei" panose="020B0503020204020204" pitchFamily="34" charset="-122"/>
                <a:cs typeface="+mn-ea"/>
                <a:sym typeface="+mn-lt"/>
              </a:rPr>
              <a:t>信息科及感染、肝病相关科室</a:t>
            </a:r>
            <a:endParaRPr lang="en-US" altLang="zh-CN" sz="1000" b="1" dirty="0">
              <a:solidFill>
                <a:prstClr val="white"/>
              </a:solidFill>
              <a:latin typeface="Microsoft YaHei" panose="020B0503020204020204" pitchFamily="34" charset="-122"/>
              <a:ea typeface="Microsoft YaHei" panose="020B0503020204020204" pitchFamily="34" charset="-122"/>
              <a:cs typeface="+mn-ea"/>
              <a:sym typeface="+mn-lt"/>
            </a:endParaRPr>
          </a:p>
          <a:p>
            <a:pPr algn="ctr" eaLnBrk="0" fontAlgn="base" hangingPunct="0">
              <a:spcBef>
                <a:spcPct val="0"/>
              </a:spcBef>
              <a:spcAft>
                <a:spcPct val="0"/>
              </a:spcAft>
            </a:pPr>
            <a:r>
              <a:rPr lang="zh-CN" altLang="en-US" sz="1000" b="1" dirty="0">
                <a:solidFill>
                  <a:prstClr val="white"/>
                </a:solidFill>
                <a:latin typeface="Microsoft YaHei" panose="020B0503020204020204" pitchFamily="34" charset="-122"/>
                <a:ea typeface="Microsoft YaHei" panose="020B0503020204020204" pitchFamily="34" charset="-122"/>
                <a:cs typeface="+mn-ea"/>
                <a:sym typeface="+mn-lt"/>
              </a:rPr>
              <a:t>信息共享</a:t>
            </a:r>
            <a:endParaRPr lang="zh-CN" altLang="zh-CN" sz="1000" b="1" dirty="0">
              <a:solidFill>
                <a:prstClr val="white"/>
              </a:solidFill>
              <a:latin typeface="Microsoft YaHei" panose="020B0503020204020204" pitchFamily="34" charset="-122"/>
              <a:ea typeface="Microsoft YaHei" panose="020B0503020204020204" pitchFamily="34" charset="-122"/>
              <a:cs typeface="+mn-ea"/>
              <a:sym typeface="+mn-lt"/>
            </a:endParaRPr>
          </a:p>
        </p:txBody>
      </p:sp>
      <p:sp>
        <p:nvSpPr>
          <p:cNvPr id="155" name="TextBox 106">
            <a:extLst>
              <a:ext uri="{FF2B5EF4-FFF2-40B4-BE49-F238E27FC236}">
                <a16:creationId xmlns:a16="http://schemas.microsoft.com/office/drawing/2014/main" id="{3743A31B-B7DA-8444-B519-39C071F390C2}"/>
              </a:ext>
            </a:extLst>
          </p:cNvPr>
          <p:cNvSpPr txBox="1">
            <a:spLocks noChangeArrowheads="1"/>
          </p:cNvSpPr>
          <p:nvPr/>
        </p:nvSpPr>
        <p:spPr bwMode="auto">
          <a:xfrm>
            <a:off x="10245141" y="5175408"/>
            <a:ext cx="1123384" cy="246221"/>
          </a:xfrm>
          <a:prstGeom prst="rect">
            <a:avLst/>
          </a:prstGeom>
          <a:solidFill>
            <a:srgbClr val="4F758B"/>
          </a:solidFill>
          <a:ln>
            <a:noFill/>
          </a:ln>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zh-CN" altLang="zh-CN" sz="1000">
                <a:solidFill>
                  <a:prstClr val="white"/>
                </a:solidFill>
                <a:latin typeface="Microsoft YaHei" panose="020B0503020204020204" pitchFamily="34" charset="-122"/>
                <a:ea typeface="Microsoft YaHei" panose="020B0503020204020204" pitchFamily="34" charset="-122"/>
                <a:cs typeface="+mn-ea"/>
                <a:sym typeface="+mn-lt"/>
              </a:rPr>
              <a:t>肝病相关科室</a:t>
            </a:r>
          </a:p>
        </p:txBody>
      </p:sp>
      <p:cxnSp>
        <p:nvCxnSpPr>
          <p:cNvPr id="156" name="直接连接符 225">
            <a:extLst>
              <a:ext uri="{FF2B5EF4-FFF2-40B4-BE49-F238E27FC236}">
                <a16:creationId xmlns:a16="http://schemas.microsoft.com/office/drawing/2014/main" id="{53084562-8BAA-6A4E-A180-23C84551B849}"/>
              </a:ext>
            </a:extLst>
          </p:cNvPr>
          <p:cNvCxnSpPr>
            <a:cxnSpLocks/>
          </p:cNvCxnSpPr>
          <p:nvPr/>
        </p:nvCxnSpPr>
        <p:spPr>
          <a:xfrm flipV="1">
            <a:off x="9151974" y="2092509"/>
            <a:ext cx="1144230" cy="411"/>
          </a:xfrm>
          <a:prstGeom prst="line">
            <a:avLst/>
          </a:prstGeom>
          <a:noFill/>
          <a:ln w="12700" cap="flat" cmpd="sng" algn="ctr">
            <a:solidFill>
              <a:srgbClr val="077296"/>
            </a:solidFill>
            <a:prstDash val="sysDash"/>
            <a:miter lim="800000"/>
          </a:ln>
          <a:effectLst/>
        </p:spPr>
      </p:cxnSp>
      <p:cxnSp>
        <p:nvCxnSpPr>
          <p:cNvPr id="157" name="直接连接符 228">
            <a:extLst>
              <a:ext uri="{FF2B5EF4-FFF2-40B4-BE49-F238E27FC236}">
                <a16:creationId xmlns:a16="http://schemas.microsoft.com/office/drawing/2014/main" id="{B8D40452-6E3C-0948-9539-9A24A64061A7}"/>
              </a:ext>
            </a:extLst>
          </p:cNvPr>
          <p:cNvCxnSpPr>
            <a:cxnSpLocks/>
          </p:cNvCxnSpPr>
          <p:nvPr/>
        </p:nvCxnSpPr>
        <p:spPr>
          <a:xfrm flipV="1">
            <a:off x="9151974" y="3062283"/>
            <a:ext cx="1144230" cy="411"/>
          </a:xfrm>
          <a:prstGeom prst="line">
            <a:avLst/>
          </a:prstGeom>
          <a:noFill/>
          <a:ln w="12700" cap="flat" cmpd="sng" algn="ctr">
            <a:solidFill>
              <a:srgbClr val="077296"/>
            </a:solidFill>
            <a:prstDash val="sysDash"/>
            <a:miter lim="800000"/>
          </a:ln>
          <a:effectLst/>
        </p:spPr>
      </p:cxnSp>
      <p:cxnSp>
        <p:nvCxnSpPr>
          <p:cNvPr id="158" name="直接连接符 229">
            <a:extLst>
              <a:ext uri="{FF2B5EF4-FFF2-40B4-BE49-F238E27FC236}">
                <a16:creationId xmlns:a16="http://schemas.microsoft.com/office/drawing/2014/main" id="{958E01E8-38E1-5B42-9285-C71824B81B14}"/>
              </a:ext>
            </a:extLst>
          </p:cNvPr>
          <p:cNvCxnSpPr>
            <a:cxnSpLocks/>
          </p:cNvCxnSpPr>
          <p:nvPr/>
        </p:nvCxnSpPr>
        <p:spPr>
          <a:xfrm flipV="1">
            <a:off x="9151974" y="3485901"/>
            <a:ext cx="1144230" cy="411"/>
          </a:xfrm>
          <a:prstGeom prst="line">
            <a:avLst/>
          </a:prstGeom>
          <a:noFill/>
          <a:ln w="12700" cap="flat" cmpd="sng" algn="ctr">
            <a:solidFill>
              <a:srgbClr val="077296"/>
            </a:solidFill>
            <a:prstDash val="sysDash"/>
            <a:miter lim="800000"/>
          </a:ln>
          <a:effectLst/>
        </p:spPr>
      </p:cxnSp>
      <p:cxnSp>
        <p:nvCxnSpPr>
          <p:cNvPr id="159" name="直接连接符 234">
            <a:extLst>
              <a:ext uri="{FF2B5EF4-FFF2-40B4-BE49-F238E27FC236}">
                <a16:creationId xmlns:a16="http://schemas.microsoft.com/office/drawing/2014/main" id="{ECFAB707-4FAB-6948-8F71-CB993A819759}"/>
              </a:ext>
            </a:extLst>
          </p:cNvPr>
          <p:cNvCxnSpPr>
            <a:cxnSpLocks/>
          </p:cNvCxnSpPr>
          <p:nvPr/>
        </p:nvCxnSpPr>
        <p:spPr>
          <a:xfrm>
            <a:off x="8413765" y="5298519"/>
            <a:ext cx="1882439" cy="1"/>
          </a:xfrm>
          <a:prstGeom prst="line">
            <a:avLst/>
          </a:prstGeom>
          <a:noFill/>
          <a:ln w="12700" cap="flat" cmpd="sng" algn="ctr">
            <a:solidFill>
              <a:srgbClr val="077296"/>
            </a:solidFill>
            <a:prstDash val="sysDash"/>
            <a:miter lim="800000"/>
          </a:ln>
          <a:effectLst/>
        </p:spPr>
      </p:cxnSp>
      <p:cxnSp>
        <p:nvCxnSpPr>
          <p:cNvPr id="160" name="直接连接符 211">
            <a:extLst>
              <a:ext uri="{FF2B5EF4-FFF2-40B4-BE49-F238E27FC236}">
                <a16:creationId xmlns:a16="http://schemas.microsoft.com/office/drawing/2014/main" id="{1C27B906-DE3E-7946-B379-52962CB6EADB}"/>
              </a:ext>
            </a:extLst>
          </p:cNvPr>
          <p:cNvCxnSpPr>
            <a:cxnSpLocks/>
          </p:cNvCxnSpPr>
          <p:nvPr/>
        </p:nvCxnSpPr>
        <p:spPr>
          <a:xfrm>
            <a:off x="8144555" y="3981705"/>
            <a:ext cx="0" cy="747713"/>
          </a:xfrm>
          <a:prstGeom prst="line">
            <a:avLst/>
          </a:prstGeom>
          <a:noFill/>
          <a:ln w="19050" cap="flat" cmpd="sng" algn="ctr">
            <a:solidFill>
              <a:srgbClr val="077296"/>
            </a:solidFill>
            <a:prstDash val="solid"/>
            <a:miter lim="800000"/>
          </a:ln>
          <a:effectLst/>
        </p:spPr>
      </p:cxnSp>
      <p:cxnSp>
        <p:nvCxnSpPr>
          <p:cNvPr id="161" name="Straight Arrow Connector 27">
            <a:extLst>
              <a:ext uri="{FF2B5EF4-FFF2-40B4-BE49-F238E27FC236}">
                <a16:creationId xmlns:a16="http://schemas.microsoft.com/office/drawing/2014/main" id="{763B5D7A-BEB3-5E40-A10B-664D5E083ABA}"/>
              </a:ext>
            </a:extLst>
          </p:cNvPr>
          <p:cNvCxnSpPr>
            <a:cxnSpLocks noChangeShapeType="1"/>
          </p:cNvCxnSpPr>
          <p:nvPr/>
        </p:nvCxnSpPr>
        <p:spPr bwMode="auto">
          <a:xfrm flipV="1">
            <a:off x="4618254" y="4817299"/>
            <a:ext cx="0" cy="230751"/>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162" name="Straight Arrow Connector 27">
            <a:extLst>
              <a:ext uri="{FF2B5EF4-FFF2-40B4-BE49-F238E27FC236}">
                <a16:creationId xmlns:a16="http://schemas.microsoft.com/office/drawing/2014/main" id="{BD757F27-AB01-4C42-9A91-536ADC1BF7C0}"/>
              </a:ext>
            </a:extLst>
          </p:cNvPr>
          <p:cNvCxnSpPr>
            <a:cxnSpLocks noChangeShapeType="1"/>
          </p:cNvCxnSpPr>
          <p:nvPr/>
        </p:nvCxnSpPr>
        <p:spPr bwMode="auto">
          <a:xfrm flipV="1">
            <a:off x="2854422" y="2581031"/>
            <a:ext cx="0" cy="186247"/>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sp>
        <p:nvSpPr>
          <p:cNvPr id="163" name="TextBox 13">
            <a:extLst>
              <a:ext uri="{FF2B5EF4-FFF2-40B4-BE49-F238E27FC236}">
                <a16:creationId xmlns:a16="http://schemas.microsoft.com/office/drawing/2014/main" id="{9566287B-E966-4A4B-814F-B9AF21EE095F}"/>
              </a:ext>
            </a:extLst>
          </p:cNvPr>
          <p:cNvSpPr txBox="1">
            <a:spLocks noChangeArrowheads="1"/>
          </p:cNvSpPr>
          <p:nvPr/>
        </p:nvSpPr>
        <p:spPr bwMode="auto">
          <a:xfrm>
            <a:off x="4295154" y="3349175"/>
            <a:ext cx="2416583" cy="273865"/>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填写转诊单转感染科</a:t>
            </a:r>
            <a:r>
              <a:rPr kumimoji="0" lang="en-US"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a:t>
            </a:r>
            <a:r>
              <a:rPr kumimoji="0" lang="zh-CN" altLang="en-US"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肝病科门诊</a:t>
            </a:r>
          </a:p>
        </p:txBody>
      </p:sp>
      <p:sp>
        <p:nvSpPr>
          <p:cNvPr id="164" name="TextBox 101">
            <a:extLst>
              <a:ext uri="{FF2B5EF4-FFF2-40B4-BE49-F238E27FC236}">
                <a16:creationId xmlns:a16="http://schemas.microsoft.com/office/drawing/2014/main" id="{E260E81E-2960-B643-9F11-837D63383894}"/>
              </a:ext>
            </a:extLst>
          </p:cNvPr>
          <p:cNvSpPr txBox="1">
            <a:spLocks noChangeArrowheads="1"/>
          </p:cNvSpPr>
          <p:nvPr/>
        </p:nvSpPr>
        <p:spPr bwMode="auto">
          <a:xfrm>
            <a:off x="6935011" y="3349174"/>
            <a:ext cx="2419089" cy="273865"/>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检测</a:t>
            </a:r>
            <a:r>
              <a:rPr kumimoji="0" lang="en-US"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HCV RNA </a:t>
            </a:r>
            <a:r>
              <a:rPr kumimoji="0" lang="zh-CN" altLang="en-US"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或</a:t>
            </a:r>
            <a:r>
              <a:rPr kumimoji="0" lang="en-US"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HCV</a:t>
            </a:r>
            <a:r>
              <a:rPr kumimoji="0" lang="zh-CN" altLang="en-US"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核心抗原</a:t>
            </a:r>
          </a:p>
        </p:txBody>
      </p:sp>
      <p:sp>
        <p:nvSpPr>
          <p:cNvPr id="165" name="TextBox 14">
            <a:extLst>
              <a:ext uri="{FF2B5EF4-FFF2-40B4-BE49-F238E27FC236}">
                <a16:creationId xmlns:a16="http://schemas.microsoft.com/office/drawing/2014/main" id="{FD03815F-2D3E-6D4E-911A-B8C8674A6025}"/>
              </a:ext>
            </a:extLst>
          </p:cNvPr>
          <p:cNvSpPr txBox="1">
            <a:spLocks noChangeArrowheads="1"/>
          </p:cNvSpPr>
          <p:nvPr/>
        </p:nvSpPr>
        <p:spPr bwMode="auto">
          <a:xfrm>
            <a:off x="5603945" y="5166698"/>
            <a:ext cx="3004326" cy="273865"/>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感染科</a:t>
            </a:r>
            <a:r>
              <a:rPr kumimoji="0" lang="en-US"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a:t>
            </a:r>
            <a:r>
              <a:rPr kumimoji="0" lang="zh-CN" altLang="en-US"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肝病科医生进行治疗前评估和咨询</a:t>
            </a:r>
          </a:p>
        </p:txBody>
      </p:sp>
      <p:sp>
        <p:nvSpPr>
          <p:cNvPr id="166" name="TextBox 16">
            <a:extLst>
              <a:ext uri="{FF2B5EF4-FFF2-40B4-BE49-F238E27FC236}">
                <a16:creationId xmlns:a16="http://schemas.microsoft.com/office/drawing/2014/main" id="{8A739F8D-A48C-0140-96AE-9103DF8422C2}"/>
              </a:ext>
            </a:extLst>
          </p:cNvPr>
          <p:cNvSpPr txBox="1">
            <a:spLocks noChangeArrowheads="1"/>
          </p:cNvSpPr>
          <p:nvPr/>
        </p:nvSpPr>
        <p:spPr bwMode="auto">
          <a:xfrm>
            <a:off x="3836067" y="5054212"/>
            <a:ext cx="1564374" cy="273867"/>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已痊愈</a:t>
            </a:r>
          </a:p>
        </p:txBody>
      </p:sp>
      <p:sp>
        <p:nvSpPr>
          <p:cNvPr id="167" name="TextBox 19">
            <a:extLst>
              <a:ext uri="{FF2B5EF4-FFF2-40B4-BE49-F238E27FC236}">
                <a16:creationId xmlns:a16="http://schemas.microsoft.com/office/drawing/2014/main" id="{A2F84271-B7D9-D940-934F-FB598269597B}"/>
              </a:ext>
            </a:extLst>
          </p:cNvPr>
          <p:cNvSpPr txBox="1">
            <a:spLocks noChangeArrowheads="1"/>
          </p:cNvSpPr>
          <p:nvPr/>
        </p:nvSpPr>
        <p:spPr bwMode="auto">
          <a:xfrm>
            <a:off x="4293901" y="4148865"/>
            <a:ext cx="2416583" cy="290984"/>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4</a:t>
            </a:r>
            <a:r>
              <a:rPr kumimoji="0" lang="zh-CN" altLang="en-US"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周后重复检测</a:t>
            </a:r>
            <a:r>
              <a:rPr kumimoji="0" lang="en-US" altLang="zh-CN"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HCV RNA</a:t>
            </a:r>
          </a:p>
        </p:txBody>
      </p:sp>
      <p:sp>
        <p:nvSpPr>
          <p:cNvPr id="168" name="TextBox 63">
            <a:extLst>
              <a:ext uri="{FF2B5EF4-FFF2-40B4-BE49-F238E27FC236}">
                <a16:creationId xmlns:a16="http://schemas.microsoft.com/office/drawing/2014/main" id="{594F6C65-4B76-1B40-95CE-B60AE966E3DD}"/>
              </a:ext>
            </a:extLst>
          </p:cNvPr>
          <p:cNvSpPr txBox="1">
            <a:spLocks noChangeArrowheads="1"/>
          </p:cNvSpPr>
          <p:nvPr/>
        </p:nvSpPr>
        <p:spPr bwMode="auto">
          <a:xfrm>
            <a:off x="5603945" y="5601978"/>
            <a:ext cx="3004326" cy="273865"/>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抗病毒治疗</a:t>
            </a:r>
          </a:p>
        </p:txBody>
      </p:sp>
      <p:sp>
        <p:nvSpPr>
          <p:cNvPr id="169" name="TextBox 80">
            <a:extLst>
              <a:ext uri="{FF2B5EF4-FFF2-40B4-BE49-F238E27FC236}">
                <a16:creationId xmlns:a16="http://schemas.microsoft.com/office/drawing/2014/main" id="{9E8E731B-5815-0046-ABD8-410EF92E4A41}"/>
              </a:ext>
            </a:extLst>
          </p:cNvPr>
          <p:cNvSpPr txBox="1">
            <a:spLocks noChangeArrowheads="1"/>
          </p:cNvSpPr>
          <p:nvPr/>
        </p:nvSpPr>
        <p:spPr bwMode="auto">
          <a:xfrm>
            <a:off x="5591726" y="6048144"/>
            <a:ext cx="3014115" cy="273867"/>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分管医生开展治疗以及治疗后监测和随访</a:t>
            </a:r>
          </a:p>
        </p:txBody>
      </p:sp>
      <p:sp>
        <p:nvSpPr>
          <p:cNvPr id="170" name="TextBox 3">
            <a:extLst>
              <a:ext uri="{FF2B5EF4-FFF2-40B4-BE49-F238E27FC236}">
                <a16:creationId xmlns:a16="http://schemas.microsoft.com/office/drawing/2014/main" id="{ED1DC65B-3E57-EF4C-A680-508384F69FB5}"/>
              </a:ext>
            </a:extLst>
          </p:cNvPr>
          <p:cNvSpPr txBox="1">
            <a:spLocks noChangeArrowheads="1"/>
          </p:cNvSpPr>
          <p:nvPr/>
        </p:nvSpPr>
        <p:spPr bwMode="auto">
          <a:xfrm>
            <a:off x="1647076" y="974312"/>
            <a:ext cx="7707024" cy="265992"/>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首诊时，医生主动了解就诊者是否有</a:t>
            </a:r>
            <a:r>
              <a:rPr kumimoji="0" lang="en-US"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HCV</a:t>
            </a:r>
            <a:r>
              <a:rPr kumimoji="0" lang="zh-CN" altLang="en-US"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感染的危险因素，如符合筛查条件，开具抗</a:t>
            </a:r>
            <a:r>
              <a:rPr kumimoji="0" lang="en-US"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-HCV</a:t>
            </a:r>
            <a:r>
              <a:rPr kumimoji="0" lang="zh-CN" altLang="en-US"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检测</a:t>
            </a:r>
          </a:p>
        </p:txBody>
      </p:sp>
      <p:sp>
        <p:nvSpPr>
          <p:cNvPr id="171" name="TextBox 6">
            <a:extLst>
              <a:ext uri="{FF2B5EF4-FFF2-40B4-BE49-F238E27FC236}">
                <a16:creationId xmlns:a16="http://schemas.microsoft.com/office/drawing/2014/main" id="{D0BAAB0F-A080-D64F-8529-3F3A3CB8F835}"/>
              </a:ext>
            </a:extLst>
          </p:cNvPr>
          <p:cNvSpPr txBox="1">
            <a:spLocks noChangeArrowheads="1"/>
          </p:cNvSpPr>
          <p:nvPr/>
        </p:nvSpPr>
        <p:spPr bwMode="auto">
          <a:xfrm>
            <a:off x="5664884" y="1961022"/>
            <a:ext cx="3689216" cy="263385"/>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检测抗</a:t>
            </a:r>
            <a:r>
              <a:rPr kumimoji="0" lang="en-US" altLang="zh-CN"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-HCV</a:t>
            </a:r>
          </a:p>
        </p:txBody>
      </p:sp>
      <p:sp>
        <p:nvSpPr>
          <p:cNvPr id="172" name="Rectangle 2">
            <a:extLst>
              <a:ext uri="{FF2B5EF4-FFF2-40B4-BE49-F238E27FC236}">
                <a16:creationId xmlns:a16="http://schemas.microsoft.com/office/drawing/2014/main" id="{71B4749B-D624-E84F-9B87-648B456D973A}"/>
              </a:ext>
            </a:extLst>
          </p:cNvPr>
          <p:cNvSpPr>
            <a:spLocks noChangeArrowheads="1"/>
          </p:cNvSpPr>
          <p:nvPr/>
        </p:nvSpPr>
        <p:spPr bwMode="auto">
          <a:xfrm>
            <a:off x="5664884" y="1397599"/>
            <a:ext cx="3689216" cy="265992"/>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就诊者知情同意或在知情后没有拒绝</a:t>
            </a:r>
          </a:p>
        </p:txBody>
      </p:sp>
      <p:sp>
        <p:nvSpPr>
          <p:cNvPr id="173" name="Rectangle 4">
            <a:extLst>
              <a:ext uri="{FF2B5EF4-FFF2-40B4-BE49-F238E27FC236}">
                <a16:creationId xmlns:a16="http://schemas.microsoft.com/office/drawing/2014/main" id="{72434666-F78A-254F-A063-5A92A36F7E38}"/>
              </a:ext>
            </a:extLst>
          </p:cNvPr>
          <p:cNvSpPr>
            <a:spLocks noChangeArrowheads="1"/>
          </p:cNvSpPr>
          <p:nvPr/>
        </p:nvSpPr>
        <p:spPr bwMode="auto">
          <a:xfrm>
            <a:off x="1647076" y="1397599"/>
            <a:ext cx="3687325" cy="265992"/>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就诊者拒绝</a:t>
            </a:r>
          </a:p>
        </p:txBody>
      </p:sp>
      <p:sp>
        <p:nvSpPr>
          <p:cNvPr id="174" name="Rectangle 10">
            <a:extLst>
              <a:ext uri="{FF2B5EF4-FFF2-40B4-BE49-F238E27FC236}">
                <a16:creationId xmlns:a16="http://schemas.microsoft.com/office/drawing/2014/main" id="{D618F166-821F-C34E-B302-71C6C7018307}"/>
              </a:ext>
            </a:extLst>
          </p:cNvPr>
          <p:cNvSpPr>
            <a:spLocks noChangeArrowheads="1"/>
          </p:cNvSpPr>
          <p:nvPr/>
        </p:nvSpPr>
        <p:spPr bwMode="auto">
          <a:xfrm>
            <a:off x="1647076" y="1961022"/>
            <a:ext cx="3687325" cy="263385"/>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给就诊者提供其他适当的医疗服务</a:t>
            </a:r>
          </a:p>
        </p:txBody>
      </p:sp>
      <p:sp>
        <p:nvSpPr>
          <p:cNvPr id="175" name="Rectangle 11">
            <a:extLst>
              <a:ext uri="{FF2B5EF4-FFF2-40B4-BE49-F238E27FC236}">
                <a16:creationId xmlns:a16="http://schemas.microsoft.com/office/drawing/2014/main" id="{7A15D0DF-33A3-5E47-B628-B1EC7B27AC01}"/>
              </a:ext>
            </a:extLst>
          </p:cNvPr>
          <p:cNvSpPr>
            <a:spLocks noChangeArrowheads="1"/>
          </p:cNvSpPr>
          <p:nvPr/>
        </p:nvSpPr>
        <p:spPr bwMode="auto">
          <a:xfrm>
            <a:off x="1647076" y="2772751"/>
            <a:ext cx="2414693" cy="414238"/>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医生给就诊者提供检测结果和</a:t>
            </a:r>
            <a:endParaRPr kumimoji="0" lang="en-US"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预防知识</a:t>
            </a:r>
          </a:p>
        </p:txBody>
      </p:sp>
      <p:sp>
        <p:nvSpPr>
          <p:cNvPr id="176" name="TextBox 9">
            <a:extLst>
              <a:ext uri="{FF2B5EF4-FFF2-40B4-BE49-F238E27FC236}">
                <a16:creationId xmlns:a16="http://schemas.microsoft.com/office/drawing/2014/main" id="{620C5816-8D29-654B-B5A4-08BAFAAE27E4}"/>
              </a:ext>
            </a:extLst>
          </p:cNvPr>
          <p:cNvSpPr txBox="1">
            <a:spLocks noChangeArrowheads="1"/>
          </p:cNvSpPr>
          <p:nvPr/>
        </p:nvSpPr>
        <p:spPr bwMode="auto">
          <a:xfrm>
            <a:off x="6937517" y="2772752"/>
            <a:ext cx="2416583" cy="412847"/>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1"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住院患者</a:t>
            </a:r>
            <a:r>
              <a:rPr kumimoji="0" lang="en-US" altLang="zh-CN" sz="1200" b="1"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 </a:t>
            </a:r>
            <a:r>
              <a:rPr kumimoji="0" lang="zh-CN" altLang="en-US"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分管床位医生提供</a:t>
            </a:r>
            <a:r>
              <a:rPr kumimoji="0" lang="en-US" altLang="zh-CN"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HCV</a:t>
            </a:r>
            <a:r>
              <a:rPr kumimoji="0" lang="zh-CN" altLang="en-US"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咨询，安排</a:t>
            </a:r>
            <a:r>
              <a:rPr kumimoji="0" lang="en-US" altLang="zh-CN"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HCV RNA</a:t>
            </a:r>
            <a:r>
              <a:rPr kumimoji="0" lang="zh-CN" altLang="en-US" sz="1200" b="0" i="0" u="none" strike="noStrike" kern="0" cap="none" spc="0" normalizeH="0" baseline="0" noProof="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检测</a:t>
            </a:r>
          </a:p>
        </p:txBody>
      </p:sp>
      <p:sp>
        <p:nvSpPr>
          <p:cNvPr id="177" name="TextBox 93">
            <a:extLst>
              <a:ext uri="{FF2B5EF4-FFF2-40B4-BE49-F238E27FC236}">
                <a16:creationId xmlns:a16="http://schemas.microsoft.com/office/drawing/2014/main" id="{F4264830-4FDD-BF42-9D0E-9551CE270DED}"/>
              </a:ext>
            </a:extLst>
          </p:cNvPr>
          <p:cNvSpPr txBox="1">
            <a:spLocks noChangeArrowheads="1"/>
          </p:cNvSpPr>
          <p:nvPr/>
        </p:nvSpPr>
        <p:spPr bwMode="auto">
          <a:xfrm>
            <a:off x="4291351" y="2772751"/>
            <a:ext cx="2416583" cy="414238"/>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200" b="1"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门诊患者</a:t>
            </a:r>
            <a:r>
              <a:rPr kumimoji="0" lang="zh-CN"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：首诊疾病处理后，由首诊医生提供</a:t>
            </a:r>
            <a:r>
              <a:rPr kumimoji="0" lang="en-US"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HCV</a:t>
            </a:r>
            <a:r>
              <a:rPr kumimoji="0" lang="zh-CN" altLang="en-US"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咨询</a:t>
            </a:r>
          </a:p>
        </p:txBody>
      </p:sp>
      <p:cxnSp>
        <p:nvCxnSpPr>
          <p:cNvPr id="178" name="Straight Arrow Connector 27">
            <a:extLst>
              <a:ext uri="{FF2B5EF4-FFF2-40B4-BE49-F238E27FC236}">
                <a16:creationId xmlns:a16="http://schemas.microsoft.com/office/drawing/2014/main" id="{39DFDE7E-D78E-C445-B014-931A18052FA0}"/>
              </a:ext>
            </a:extLst>
          </p:cNvPr>
          <p:cNvCxnSpPr>
            <a:cxnSpLocks noChangeShapeType="1"/>
          </p:cNvCxnSpPr>
          <p:nvPr/>
        </p:nvCxnSpPr>
        <p:spPr bwMode="auto">
          <a:xfrm flipV="1">
            <a:off x="3490738" y="1239481"/>
            <a:ext cx="0" cy="158118"/>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179" name="Straight Arrow Connector 27">
            <a:extLst>
              <a:ext uri="{FF2B5EF4-FFF2-40B4-BE49-F238E27FC236}">
                <a16:creationId xmlns:a16="http://schemas.microsoft.com/office/drawing/2014/main" id="{42FF5A4E-1862-0E40-B566-94F4D6FA6F2F}"/>
              </a:ext>
            </a:extLst>
          </p:cNvPr>
          <p:cNvCxnSpPr>
            <a:cxnSpLocks noChangeShapeType="1"/>
          </p:cNvCxnSpPr>
          <p:nvPr/>
        </p:nvCxnSpPr>
        <p:spPr bwMode="auto">
          <a:xfrm flipV="1">
            <a:off x="7509492" y="1239481"/>
            <a:ext cx="0" cy="158118"/>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180" name="Straight Arrow Connector 27">
            <a:extLst>
              <a:ext uri="{FF2B5EF4-FFF2-40B4-BE49-F238E27FC236}">
                <a16:creationId xmlns:a16="http://schemas.microsoft.com/office/drawing/2014/main" id="{8646A90D-266A-7441-9967-3E2EF52881C3}"/>
              </a:ext>
            </a:extLst>
          </p:cNvPr>
          <p:cNvCxnSpPr>
            <a:cxnSpLocks noChangeShapeType="1"/>
          </p:cNvCxnSpPr>
          <p:nvPr/>
        </p:nvCxnSpPr>
        <p:spPr bwMode="auto">
          <a:xfrm flipV="1">
            <a:off x="3490738" y="1663591"/>
            <a:ext cx="0" cy="290641"/>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181" name="Straight Arrow Connector 27">
            <a:extLst>
              <a:ext uri="{FF2B5EF4-FFF2-40B4-BE49-F238E27FC236}">
                <a16:creationId xmlns:a16="http://schemas.microsoft.com/office/drawing/2014/main" id="{90BCE25B-82DE-6C49-B417-93FD6EEF8288}"/>
              </a:ext>
            </a:extLst>
          </p:cNvPr>
          <p:cNvCxnSpPr>
            <a:cxnSpLocks noChangeShapeType="1"/>
          </p:cNvCxnSpPr>
          <p:nvPr/>
        </p:nvCxnSpPr>
        <p:spPr bwMode="auto">
          <a:xfrm flipV="1">
            <a:off x="7509492" y="1663591"/>
            <a:ext cx="0" cy="290641"/>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sp>
        <p:nvSpPr>
          <p:cNvPr id="182" name="矩形: 圆角 155">
            <a:extLst>
              <a:ext uri="{FF2B5EF4-FFF2-40B4-BE49-F238E27FC236}">
                <a16:creationId xmlns:a16="http://schemas.microsoft.com/office/drawing/2014/main" id="{3F98893D-A105-7C49-94ED-486F05BE71A8}"/>
              </a:ext>
            </a:extLst>
          </p:cNvPr>
          <p:cNvSpPr/>
          <p:nvPr/>
        </p:nvSpPr>
        <p:spPr>
          <a:xfrm>
            <a:off x="1647076" y="1712610"/>
            <a:ext cx="1564374" cy="199393"/>
          </a:xfrm>
          <a:prstGeom prst="roundRect">
            <a:avLst>
              <a:gd name="adj" fmla="val 50000"/>
            </a:avLst>
          </a:prstGeom>
          <a:solidFill>
            <a:srgbClr val="44546A"/>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000" b="1"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不开展</a:t>
            </a:r>
            <a:r>
              <a:rPr kumimoji="0" lang="en-US" altLang="zh-CN" sz="1000" b="1"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HCV</a:t>
            </a:r>
            <a:r>
              <a:rPr kumimoji="0" lang="zh-CN" altLang="en-US" sz="1000" b="1"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检测</a:t>
            </a:r>
            <a:endParaRPr kumimoji="0" lang="zh-CN" altLang="en-US"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83" name="矩形: 圆角 156">
            <a:extLst>
              <a:ext uri="{FF2B5EF4-FFF2-40B4-BE49-F238E27FC236}">
                <a16:creationId xmlns:a16="http://schemas.microsoft.com/office/drawing/2014/main" id="{D98260F0-1E21-8747-BDC0-BC33B94019B7}"/>
              </a:ext>
            </a:extLst>
          </p:cNvPr>
          <p:cNvSpPr/>
          <p:nvPr/>
        </p:nvSpPr>
        <p:spPr>
          <a:xfrm>
            <a:off x="7789726" y="1712610"/>
            <a:ext cx="1564374" cy="199393"/>
          </a:xfrm>
          <a:prstGeom prst="roundRect">
            <a:avLst>
              <a:gd name="adj" fmla="val 50000"/>
            </a:avLst>
          </a:prstGeom>
          <a:solidFill>
            <a:srgbClr val="44546A"/>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开展</a:t>
            </a:r>
            <a:r>
              <a:rPr kumimoji="0" lang="en-US" altLang="zh-CN"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HCV</a:t>
            </a:r>
            <a:r>
              <a:rPr kumimoji="0" lang="zh-CN" altLang="en-US"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检测</a:t>
            </a:r>
          </a:p>
        </p:txBody>
      </p:sp>
      <p:sp>
        <p:nvSpPr>
          <p:cNvPr id="184" name="矩形: 圆角 157">
            <a:extLst>
              <a:ext uri="{FF2B5EF4-FFF2-40B4-BE49-F238E27FC236}">
                <a16:creationId xmlns:a16="http://schemas.microsoft.com/office/drawing/2014/main" id="{62BC1762-38A9-3640-858E-CABAEEEA6027}"/>
              </a:ext>
            </a:extLst>
          </p:cNvPr>
          <p:cNvSpPr/>
          <p:nvPr/>
        </p:nvSpPr>
        <p:spPr>
          <a:xfrm>
            <a:off x="2072235" y="2395364"/>
            <a:ext cx="1564374" cy="199393"/>
          </a:xfrm>
          <a:prstGeom prst="roundRect">
            <a:avLst>
              <a:gd name="adj" fmla="val 50000"/>
            </a:avLst>
          </a:prstGeom>
          <a:solidFill>
            <a:srgbClr val="44546A"/>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抗</a:t>
            </a:r>
            <a:r>
              <a:rPr kumimoji="0" lang="en-US" altLang="zh-CN"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-HCV </a:t>
            </a:r>
            <a:r>
              <a:rPr kumimoji="0" lang="zh-CN" altLang="en-US"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a:t>
            </a:r>
            <a:r>
              <a:rPr kumimoji="0" lang="en-US" altLang="zh-CN"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a:t>
            </a:r>
            <a:r>
              <a:rPr kumimoji="0" lang="zh-CN" altLang="en-US"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a:t>
            </a:r>
          </a:p>
        </p:txBody>
      </p:sp>
      <p:sp>
        <p:nvSpPr>
          <p:cNvPr id="185" name="矩形: 圆角 158">
            <a:extLst>
              <a:ext uri="{FF2B5EF4-FFF2-40B4-BE49-F238E27FC236}">
                <a16:creationId xmlns:a16="http://schemas.microsoft.com/office/drawing/2014/main" id="{20F6EA96-577A-C749-BAAB-9D2AC8D22EEF}"/>
              </a:ext>
            </a:extLst>
          </p:cNvPr>
          <p:cNvSpPr/>
          <p:nvPr/>
        </p:nvSpPr>
        <p:spPr>
          <a:xfrm>
            <a:off x="6727305" y="2395364"/>
            <a:ext cx="1564374" cy="199393"/>
          </a:xfrm>
          <a:prstGeom prst="roundRect">
            <a:avLst>
              <a:gd name="adj" fmla="val 50000"/>
            </a:avLst>
          </a:prstGeom>
          <a:solidFill>
            <a:srgbClr val="44546A"/>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zh-CN"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抗</a:t>
            </a:r>
            <a:r>
              <a:rPr kumimoji="0" lang="en-US" altLang="zh-CN"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-HCV</a:t>
            </a:r>
            <a:r>
              <a:rPr kumimoji="0" lang="zh-CN" altLang="en-US"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a:t>
            </a:r>
            <a:r>
              <a:rPr kumimoji="0" lang="en-US" altLang="zh-CN"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a:t>
            </a:r>
            <a:r>
              <a:rPr kumimoji="0" lang="zh-CN" altLang="en-US"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a:t>
            </a:r>
          </a:p>
        </p:txBody>
      </p:sp>
      <p:sp>
        <p:nvSpPr>
          <p:cNvPr id="186" name="矩形: 圆角 161">
            <a:extLst>
              <a:ext uri="{FF2B5EF4-FFF2-40B4-BE49-F238E27FC236}">
                <a16:creationId xmlns:a16="http://schemas.microsoft.com/office/drawing/2014/main" id="{671A6F19-2C39-5648-89B5-42237C6D7EBB}"/>
              </a:ext>
            </a:extLst>
          </p:cNvPr>
          <p:cNvSpPr/>
          <p:nvPr/>
        </p:nvSpPr>
        <p:spPr>
          <a:xfrm>
            <a:off x="4721258" y="3821567"/>
            <a:ext cx="1564374" cy="199393"/>
          </a:xfrm>
          <a:prstGeom prst="roundRect">
            <a:avLst>
              <a:gd name="adj" fmla="val 50000"/>
            </a:avLst>
          </a:prstGeom>
          <a:solidFill>
            <a:srgbClr val="44546A"/>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HCV RNA (-)</a:t>
            </a:r>
          </a:p>
        </p:txBody>
      </p:sp>
      <p:sp>
        <p:nvSpPr>
          <p:cNvPr id="187" name="矩形: 圆角 162">
            <a:extLst>
              <a:ext uri="{FF2B5EF4-FFF2-40B4-BE49-F238E27FC236}">
                <a16:creationId xmlns:a16="http://schemas.microsoft.com/office/drawing/2014/main" id="{2AE9B8AB-2FA3-5446-B532-5014E0FE8C9E}"/>
              </a:ext>
            </a:extLst>
          </p:cNvPr>
          <p:cNvSpPr/>
          <p:nvPr/>
        </p:nvSpPr>
        <p:spPr>
          <a:xfrm>
            <a:off x="7362368" y="3821567"/>
            <a:ext cx="1564374" cy="199393"/>
          </a:xfrm>
          <a:prstGeom prst="roundRect">
            <a:avLst>
              <a:gd name="adj" fmla="val 50000"/>
            </a:avLst>
          </a:prstGeom>
          <a:solidFill>
            <a:srgbClr val="44546A"/>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0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HCV RNA (+)</a:t>
            </a:r>
          </a:p>
        </p:txBody>
      </p:sp>
      <p:cxnSp>
        <p:nvCxnSpPr>
          <p:cNvPr id="188" name="Straight Arrow Connector 27">
            <a:extLst>
              <a:ext uri="{FF2B5EF4-FFF2-40B4-BE49-F238E27FC236}">
                <a16:creationId xmlns:a16="http://schemas.microsoft.com/office/drawing/2014/main" id="{0EDEDEEC-5B27-1246-B3A5-522B804FC714}"/>
              </a:ext>
            </a:extLst>
          </p:cNvPr>
          <p:cNvCxnSpPr>
            <a:cxnSpLocks noChangeShapeType="1"/>
          </p:cNvCxnSpPr>
          <p:nvPr/>
        </p:nvCxnSpPr>
        <p:spPr bwMode="auto">
          <a:xfrm flipV="1">
            <a:off x="5499642" y="2660195"/>
            <a:ext cx="0" cy="102466"/>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189" name="Straight Arrow Connector 27">
            <a:extLst>
              <a:ext uri="{FF2B5EF4-FFF2-40B4-BE49-F238E27FC236}">
                <a16:creationId xmlns:a16="http://schemas.microsoft.com/office/drawing/2014/main" id="{9CBD9512-5C73-1D41-9D60-7F0B71CDA134}"/>
              </a:ext>
            </a:extLst>
          </p:cNvPr>
          <p:cNvCxnSpPr>
            <a:cxnSpLocks noChangeShapeType="1"/>
          </p:cNvCxnSpPr>
          <p:nvPr/>
        </p:nvCxnSpPr>
        <p:spPr bwMode="auto">
          <a:xfrm flipV="1">
            <a:off x="8145808" y="3185599"/>
            <a:ext cx="0" cy="158118"/>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190" name="Straight Arrow Connector 27">
            <a:extLst>
              <a:ext uri="{FF2B5EF4-FFF2-40B4-BE49-F238E27FC236}">
                <a16:creationId xmlns:a16="http://schemas.microsoft.com/office/drawing/2014/main" id="{17624867-6783-3B4D-9BAF-B8642C71A722}"/>
              </a:ext>
            </a:extLst>
          </p:cNvPr>
          <p:cNvCxnSpPr>
            <a:cxnSpLocks noChangeShapeType="1"/>
          </p:cNvCxnSpPr>
          <p:nvPr/>
        </p:nvCxnSpPr>
        <p:spPr bwMode="auto">
          <a:xfrm flipV="1">
            <a:off x="5499642" y="3185599"/>
            <a:ext cx="0" cy="158118"/>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191" name="Straight Arrow Connector 27">
            <a:extLst>
              <a:ext uri="{FF2B5EF4-FFF2-40B4-BE49-F238E27FC236}">
                <a16:creationId xmlns:a16="http://schemas.microsoft.com/office/drawing/2014/main" id="{40B830C0-5017-5A4C-AA12-01BAD8BD03D1}"/>
              </a:ext>
            </a:extLst>
          </p:cNvPr>
          <p:cNvCxnSpPr>
            <a:cxnSpLocks noChangeShapeType="1"/>
          </p:cNvCxnSpPr>
          <p:nvPr/>
        </p:nvCxnSpPr>
        <p:spPr bwMode="auto">
          <a:xfrm flipH="1">
            <a:off x="6707934" y="3479083"/>
            <a:ext cx="218857" cy="0"/>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192" name="直接连接符 172">
            <a:extLst>
              <a:ext uri="{FF2B5EF4-FFF2-40B4-BE49-F238E27FC236}">
                <a16:creationId xmlns:a16="http://schemas.microsoft.com/office/drawing/2014/main" id="{E20CD7DC-52EE-184F-8618-C5A309426406}"/>
              </a:ext>
            </a:extLst>
          </p:cNvPr>
          <p:cNvCxnSpPr>
            <a:cxnSpLocks/>
          </p:cNvCxnSpPr>
          <p:nvPr/>
        </p:nvCxnSpPr>
        <p:spPr>
          <a:xfrm>
            <a:off x="5488516" y="2658055"/>
            <a:ext cx="2021681" cy="0"/>
          </a:xfrm>
          <a:prstGeom prst="line">
            <a:avLst/>
          </a:prstGeom>
          <a:noFill/>
          <a:ln w="19050" cap="flat" cmpd="sng" algn="ctr">
            <a:solidFill>
              <a:srgbClr val="077296"/>
            </a:solidFill>
            <a:prstDash val="solid"/>
            <a:miter lim="800000"/>
          </a:ln>
          <a:effectLst/>
        </p:spPr>
      </p:cxnSp>
      <p:cxnSp>
        <p:nvCxnSpPr>
          <p:cNvPr id="193" name="Straight Arrow Connector 27">
            <a:extLst>
              <a:ext uri="{FF2B5EF4-FFF2-40B4-BE49-F238E27FC236}">
                <a16:creationId xmlns:a16="http://schemas.microsoft.com/office/drawing/2014/main" id="{432D562E-6753-6747-816D-E9E2627F1946}"/>
              </a:ext>
            </a:extLst>
          </p:cNvPr>
          <p:cNvCxnSpPr>
            <a:cxnSpLocks noChangeShapeType="1"/>
          </p:cNvCxnSpPr>
          <p:nvPr/>
        </p:nvCxnSpPr>
        <p:spPr bwMode="auto">
          <a:xfrm flipV="1">
            <a:off x="5499642" y="3984377"/>
            <a:ext cx="0" cy="158118"/>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194" name="Straight Arrow Connector 27">
            <a:extLst>
              <a:ext uri="{FF2B5EF4-FFF2-40B4-BE49-F238E27FC236}">
                <a16:creationId xmlns:a16="http://schemas.microsoft.com/office/drawing/2014/main" id="{044844B3-9C29-6E4C-B9B2-E41CABA8F113}"/>
              </a:ext>
            </a:extLst>
          </p:cNvPr>
          <p:cNvCxnSpPr>
            <a:cxnSpLocks noChangeShapeType="1"/>
          </p:cNvCxnSpPr>
          <p:nvPr/>
        </p:nvCxnSpPr>
        <p:spPr bwMode="auto">
          <a:xfrm flipV="1">
            <a:off x="7509492" y="2224431"/>
            <a:ext cx="0" cy="170222"/>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195" name="Straight Arrow Connector 27">
            <a:extLst>
              <a:ext uri="{FF2B5EF4-FFF2-40B4-BE49-F238E27FC236}">
                <a16:creationId xmlns:a16="http://schemas.microsoft.com/office/drawing/2014/main" id="{EF880707-D8EF-DE4B-B15E-1A4B21F33539}"/>
              </a:ext>
            </a:extLst>
          </p:cNvPr>
          <p:cNvCxnSpPr>
            <a:cxnSpLocks noChangeShapeType="1"/>
          </p:cNvCxnSpPr>
          <p:nvPr/>
        </p:nvCxnSpPr>
        <p:spPr bwMode="auto">
          <a:xfrm flipV="1">
            <a:off x="2854422" y="2292186"/>
            <a:ext cx="0" cy="102466"/>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196" name="直接连接符 187">
            <a:extLst>
              <a:ext uri="{FF2B5EF4-FFF2-40B4-BE49-F238E27FC236}">
                <a16:creationId xmlns:a16="http://schemas.microsoft.com/office/drawing/2014/main" id="{0BB6E89C-0BDB-7044-997E-57CD42A94554}"/>
              </a:ext>
            </a:extLst>
          </p:cNvPr>
          <p:cNvCxnSpPr>
            <a:cxnSpLocks/>
          </p:cNvCxnSpPr>
          <p:nvPr/>
        </p:nvCxnSpPr>
        <p:spPr>
          <a:xfrm>
            <a:off x="2847710" y="2290047"/>
            <a:ext cx="4662487" cy="0"/>
          </a:xfrm>
          <a:prstGeom prst="line">
            <a:avLst/>
          </a:prstGeom>
          <a:noFill/>
          <a:ln w="19050" cap="flat" cmpd="sng" algn="ctr">
            <a:solidFill>
              <a:srgbClr val="077296"/>
            </a:solidFill>
            <a:prstDash val="solid"/>
            <a:miter lim="800000"/>
          </a:ln>
          <a:effectLst/>
        </p:spPr>
      </p:cxnSp>
      <p:cxnSp>
        <p:nvCxnSpPr>
          <p:cNvPr id="197" name="Straight Arrow Connector 27">
            <a:extLst>
              <a:ext uri="{FF2B5EF4-FFF2-40B4-BE49-F238E27FC236}">
                <a16:creationId xmlns:a16="http://schemas.microsoft.com/office/drawing/2014/main" id="{3F2108F2-2148-EE4E-995F-86B86914BEA2}"/>
              </a:ext>
            </a:extLst>
          </p:cNvPr>
          <p:cNvCxnSpPr>
            <a:cxnSpLocks noChangeShapeType="1"/>
          </p:cNvCxnSpPr>
          <p:nvPr/>
        </p:nvCxnSpPr>
        <p:spPr bwMode="auto">
          <a:xfrm flipV="1">
            <a:off x="6386131" y="4512871"/>
            <a:ext cx="0" cy="102466"/>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198" name="Straight Arrow Connector 27">
            <a:extLst>
              <a:ext uri="{FF2B5EF4-FFF2-40B4-BE49-F238E27FC236}">
                <a16:creationId xmlns:a16="http://schemas.microsoft.com/office/drawing/2014/main" id="{87BC0685-B3A2-EB47-9D5E-6D812F5F1FBB}"/>
              </a:ext>
            </a:extLst>
          </p:cNvPr>
          <p:cNvCxnSpPr>
            <a:cxnSpLocks noChangeShapeType="1"/>
          </p:cNvCxnSpPr>
          <p:nvPr/>
        </p:nvCxnSpPr>
        <p:spPr bwMode="auto">
          <a:xfrm flipV="1">
            <a:off x="4618254" y="4512871"/>
            <a:ext cx="0" cy="102466"/>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199" name="直接连接符 195">
            <a:extLst>
              <a:ext uri="{FF2B5EF4-FFF2-40B4-BE49-F238E27FC236}">
                <a16:creationId xmlns:a16="http://schemas.microsoft.com/office/drawing/2014/main" id="{4247EB3A-E513-A044-9195-8B594DBEF79F}"/>
              </a:ext>
            </a:extLst>
          </p:cNvPr>
          <p:cNvCxnSpPr>
            <a:cxnSpLocks/>
          </p:cNvCxnSpPr>
          <p:nvPr/>
        </p:nvCxnSpPr>
        <p:spPr>
          <a:xfrm>
            <a:off x="4609041" y="4510732"/>
            <a:ext cx="1784350" cy="0"/>
          </a:xfrm>
          <a:prstGeom prst="line">
            <a:avLst/>
          </a:prstGeom>
          <a:noFill/>
          <a:ln w="19050" cap="flat" cmpd="sng" algn="ctr">
            <a:solidFill>
              <a:srgbClr val="077296"/>
            </a:solidFill>
            <a:prstDash val="solid"/>
            <a:miter lim="800000"/>
          </a:ln>
          <a:effectLst/>
        </p:spPr>
      </p:cxnSp>
      <p:cxnSp>
        <p:nvCxnSpPr>
          <p:cNvPr id="200" name="直接连接符 196">
            <a:extLst>
              <a:ext uri="{FF2B5EF4-FFF2-40B4-BE49-F238E27FC236}">
                <a16:creationId xmlns:a16="http://schemas.microsoft.com/office/drawing/2014/main" id="{4E6B24BD-7642-824B-BB6D-882C9AC867E4}"/>
              </a:ext>
            </a:extLst>
          </p:cNvPr>
          <p:cNvCxnSpPr>
            <a:cxnSpLocks/>
          </p:cNvCxnSpPr>
          <p:nvPr/>
        </p:nvCxnSpPr>
        <p:spPr>
          <a:xfrm rot="5400000">
            <a:off x="5471168" y="4477568"/>
            <a:ext cx="62047" cy="0"/>
          </a:xfrm>
          <a:prstGeom prst="line">
            <a:avLst/>
          </a:prstGeom>
          <a:noFill/>
          <a:ln w="19050" cap="flat" cmpd="sng" algn="ctr">
            <a:solidFill>
              <a:srgbClr val="077296"/>
            </a:solidFill>
            <a:prstDash val="solid"/>
            <a:miter lim="800000"/>
          </a:ln>
          <a:effectLst/>
        </p:spPr>
      </p:cxnSp>
      <p:cxnSp>
        <p:nvCxnSpPr>
          <p:cNvPr id="201" name="Straight Arrow Connector 27">
            <a:extLst>
              <a:ext uri="{FF2B5EF4-FFF2-40B4-BE49-F238E27FC236}">
                <a16:creationId xmlns:a16="http://schemas.microsoft.com/office/drawing/2014/main" id="{BB913D2C-F3A5-2C4C-ACD7-462CA2F97A49}"/>
              </a:ext>
            </a:extLst>
          </p:cNvPr>
          <p:cNvCxnSpPr>
            <a:cxnSpLocks noChangeShapeType="1"/>
          </p:cNvCxnSpPr>
          <p:nvPr/>
        </p:nvCxnSpPr>
        <p:spPr bwMode="auto">
          <a:xfrm flipV="1">
            <a:off x="6386131" y="4817299"/>
            <a:ext cx="0" cy="332551"/>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sp>
        <p:nvSpPr>
          <p:cNvPr id="202" name="矩形: 圆角 183">
            <a:extLst>
              <a:ext uri="{FF2B5EF4-FFF2-40B4-BE49-F238E27FC236}">
                <a16:creationId xmlns:a16="http://schemas.microsoft.com/office/drawing/2014/main" id="{86881851-9DBA-8F4E-B058-00035126BB08}"/>
              </a:ext>
            </a:extLst>
          </p:cNvPr>
          <p:cNvSpPr/>
          <p:nvPr/>
        </p:nvSpPr>
        <p:spPr>
          <a:xfrm>
            <a:off x="3836067" y="4620046"/>
            <a:ext cx="1564374" cy="199393"/>
          </a:xfrm>
          <a:prstGeom prst="roundRect">
            <a:avLst>
              <a:gd name="adj" fmla="val 50000"/>
            </a:avLst>
          </a:prstGeom>
          <a:solidFill>
            <a:srgbClr val="44546A"/>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HCV RNA (-)</a:t>
            </a:r>
          </a:p>
        </p:txBody>
      </p:sp>
      <p:sp>
        <p:nvSpPr>
          <p:cNvPr id="203" name="矩形: 圆角 184">
            <a:extLst>
              <a:ext uri="{FF2B5EF4-FFF2-40B4-BE49-F238E27FC236}">
                <a16:creationId xmlns:a16="http://schemas.microsoft.com/office/drawing/2014/main" id="{C685BFDD-12A0-6345-A5FA-8A4D7BBDD78F}"/>
              </a:ext>
            </a:extLst>
          </p:cNvPr>
          <p:cNvSpPr/>
          <p:nvPr/>
        </p:nvSpPr>
        <p:spPr>
          <a:xfrm>
            <a:off x="5603944" y="4620046"/>
            <a:ext cx="1564374" cy="199393"/>
          </a:xfrm>
          <a:prstGeom prst="roundRect">
            <a:avLst>
              <a:gd name="adj" fmla="val 50000"/>
            </a:avLst>
          </a:prstGeom>
          <a:solidFill>
            <a:srgbClr val="44546A"/>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0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HCV RNA (+)</a:t>
            </a:r>
          </a:p>
        </p:txBody>
      </p:sp>
      <p:cxnSp>
        <p:nvCxnSpPr>
          <p:cNvPr id="204" name="Straight Arrow Connector 27">
            <a:extLst>
              <a:ext uri="{FF2B5EF4-FFF2-40B4-BE49-F238E27FC236}">
                <a16:creationId xmlns:a16="http://schemas.microsoft.com/office/drawing/2014/main" id="{C8AAA92F-06DE-4D47-A691-81C7D648A068}"/>
              </a:ext>
            </a:extLst>
          </p:cNvPr>
          <p:cNvCxnSpPr>
            <a:cxnSpLocks noChangeShapeType="1"/>
          </p:cNvCxnSpPr>
          <p:nvPr/>
        </p:nvCxnSpPr>
        <p:spPr bwMode="auto">
          <a:xfrm flipV="1">
            <a:off x="7191396" y="5436768"/>
            <a:ext cx="0" cy="158118"/>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205" name="Straight Arrow Connector 27">
            <a:extLst>
              <a:ext uri="{FF2B5EF4-FFF2-40B4-BE49-F238E27FC236}">
                <a16:creationId xmlns:a16="http://schemas.microsoft.com/office/drawing/2014/main" id="{C671C884-8BFF-F74E-AEA6-00657A955674}"/>
              </a:ext>
            </a:extLst>
          </p:cNvPr>
          <p:cNvCxnSpPr>
            <a:cxnSpLocks noChangeShapeType="1"/>
          </p:cNvCxnSpPr>
          <p:nvPr/>
        </p:nvCxnSpPr>
        <p:spPr bwMode="auto">
          <a:xfrm flipV="1">
            <a:off x="7191396" y="5882934"/>
            <a:ext cx="0" cy="158118"/>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206" name="Straight Arrow Connector 27">
            <a:extLst>
              <a:ext uri="{FF2B5EF4-FFF2-40B4-BE49-F238E27FC236}">
                <a16:creationId xmlns:a16="http://schemas.microsoft.com/office/drawing/2014/main" id="{71638346-2C9A-9141-9048-D364FD8B9A5E}"/>
              </a:ext>
            </a:extLst>
          </p:cNvPr>
          <p:cNvCxnSpPr>
            <a:cxnSpLocks noChangeShapeType="1"/>
          </p:cNvCxnSpPr>
          <p:nvPr/>
        </p:nvCxnSpPr>
        <p:spPr bwMode="auto">
          <a:xfrm>
            <a:off x="6399741" y="4896358"/>
            <a:ext cx="2111375" cy="0"/>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cxnSp>
        <p:nvCxnSpPr>
          <p:cNvPr id="207" name="直接连接符 213">
            <a:extLst>
              <a:ext uri="{FF2B5EF4-FFF2-40B4-BE49-F238E27FC236}">
                <a16:creationId xmlns:a16="http://schemas.microsoft.com/office/drawing/2014/main" id="{3C0AB3BC-2688-B04E-ABA7-6A76FE236BEC}"/>
              </a:ext>
            </a:extLst>
          </p:cNvPr>
          <p:cNvCxnSpPr>
            <a:cxnSpLocks/>
          </p:cNvCxnSpPr>
          <p:nvPr/>
        </p:nvCxnSpPr>
        <p:spPr>
          <a:xfrm>
            <a:off x="7165003" y="4719743"/>
            <a:ext cx="974641" cy="0"/>
          </a:xfrm>
          <a:prstGeom prst="line">
            <a:avLst/>
          </a:prstGeom>
          <a:noFill/>
          <a:ln w="19050" cap="flat" cmpd="sng" algn="ctr">
            <a:solidFill>
              <a:srgbClr val="077296"/>
            </a:solidFill>
            <a:prstDash val="solid"/>
            <a:miter lim="800000"/>
          </a:ln>
          <a:effectLst/>
        </p:spPr>
      </p:cxnSp>
      <p:cxnSp>
        <p:nvCxnSpPr>
          <p:cNvPr id="208" name="Straight Arrow Connector 27">
            <a:extLst>
              <a:ext uri="{FF2B5EF4-FFF2-40B4-BE49-F238E27FC236}">
                <a16:creationId xmlns:a16="http://schemas.microsoft.com/office/drawing/2014/main" id="{661A3CC9-BC9F-754F-BE47-C4DFE1F40B88}"/>
              </a:ext>
            </a:extLst>
          </p:cNvPr>
          <p:cNvCxnSpPr>
            <a:cxnSpLocks noChangeShapeType="1"/>
          </p:cNvCxnSpPr>
          <p:nvPr/>
        </p:nvCxnSpPr>
        <p:spPr bwMode="auto">
          <a:xfrm flipV="1">
            <a:off x="7509492" y="2595906"/>
            <a:ext cx="0" cy="170222"/>
          </a:xfrm>
          <a:prstGeom prst="straightConnector1">
            <a:avLst/>
          </a:prstGeom>
          <a:noFill/>
          <a:ln w="19050" algn="ctr">
            <a:solidFill>
              <a:srgbClr val="077296"/>
            </a:solidFill>
            <a:round/>
            <a:headEnd type="triangle" w="med" len="med"/>
            <a:tailEnd type="none" w="med" len="med"/>
          </a:ln>
          <a:extLst>
            <a:ext uri="{909E8E84-426E-40DD-AFC4-6F175D3DCCD1}">
              <a14:hiddenFill xmlns:a14="http://schemas.microsoft.com/office/drawing/2010/main">
                <a:noFill/>
              </a14:hiddenFill>
            </a:ext>
          </a:extLst>
        </p:spPr>
      </p:cxnSp>
      <p:sp>
        <p:nvSpPr>
          <p:cNvPr id="209" name="TextBox 105">
            <a:extLst>
              <a:ext uri="{FF2B5EF4-FFF2-40B4-BE49-F238E27FC236}">
                <a16:creationId xmlns:a16="http://schemas.microsoft.com/office/drawing/2014/main" id="{8E1C5352-E9B5-FB41-914F-F4BF83DE9EB4}"/>
              </a:ext>
            </a:extLst>
          </p:cNvPr>
          <p:cNvSpPr txBox="1">
            <a:spLocks noChangeArrowheads="1"/>
          </p:cNvSpPr>
          <p:nvPr/>
        </p:nvSpPr>
        <p:spPr bwMode="auto">
          <a:xfrm>
            <a:off x="8313136" y="4513914"/>
            <a:ext cx="3004326" cy="479170"/>
          </a:xfrm>
          <a:prstGeom prst="rect">
            <a:avLst/>
          </a:prstGeom>
          <a:solidFill>
            <a:sysClr val="window" lastClr="FFFFFF"/>
          </a:solidFill>
          <a:ln w="12700">
            <a:solidFill>
              <a:srgbClr val="077296"/>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对于住院患者，填写会诊单请感染科</a:t>
            </a:r>
            <a:r>
              <a:rPr kumimoji="0" lang="en-US" altLang="zh-CN"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a:t>
            </a:r>
            <a:r>
              <a:rPr kumimoji="0" lang="zh-CN" altLang="en-US" sz="12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肝病科会诊评估病情，并确定治疗时机和方案</a:t>
            </a:r>
          </a:p>
        </p:txBody>
      </p:sp>
      <p:sp>
        <p:nvSpPr>
          <p:cNvPr id="210" name="椭圆 209">
            <a:extLst>
              <a:ext uri="{FF2B5EF4-FFF2-40B4-BE49-F238E27FC236}">
                <a16:creationId xmlns:a16="http://schemas.microsoft.com/office/drawing/2014/main" id="{239F58C8-4D60-3546-BFAA-A2236ACA0026}"/>
              </a:ext>
            </a:extLst>
          </p:cNvPr>
          <p:cNvSpPr/>
          <p:nvPr/>
        </p:nvSpPr>
        <p:spPr>
          <a:xfrm>
            <a:off x="582841" y="1462695"/>
            <a:ext cx="705286" cy="705286"/>
          </a:xfrm>
          <a:prstGeom prst="ellipse">
            <a:avLst/>
          </a:prstGeom>
          <a:solidFill>
            <a:srgbClr val="4F758B"/>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11" name="文本框 210">
            <a:extLst>
              <a:ext uri="{FF2B5EF4-FFF2-40B4-BE49-F238E27FC236}">
                <a16:creationId xmlns:a16="http://schemas.microsoft.com/office/drawing/2014/main" id="{E110C07F-1242-AF4E-BDD0-4B617F06B941}"/>
              </a:ext>
            </a:extLst>
          </p:cNvPr>
          <p:cNvSpPr txBox="1"/>
          <p:nvPr/>
        </p:nvSpPr>
        <p:spPr>
          <a:xfrm>
            <a:off x="632835" y="1652349"/>
            <a:ext cx="605298" cy="338554"/>
          </a:xfrm>
          <a:prstGeom prst="rect">
            <a:avLst/>
          </a:prstGeom>
          <a:noFill/>
        </p:spPr>
        <p:txBody>
          <a:bodyPr wrap="square">
            <a:spAutoFit/>
          </a:bodyPr>
          <a:lstStyle/>
          <a:p>
            <a:pPr algn="ctr"/>
            <a:r>
              <a:rPr lang="zh-CN" altLang="en-US" sz="1600" b="1" dirty="0">
                <a:solidFill>
                  <a:prstClr val="white"/>
                </a:solidFill>
                <a:latin typeface="Microsoft YaHei" panose="020B0503020204020204" pitchFamily="34" charset="-122"/>
                <a:ea typeface="Microsoft YaHei" panose="020B0503020204020204" pitchFamily="34" charset="-122"/>
                <a:cs typeface="+mn-ea"/>
                <a:sym typeface="+mn-lt"/>
              </a:rPr>
              <a:t>筛查</a:t>
            </a:r>
          </a:p>
        </p:txBody>
      </p:sp>
      <p:sp>
        <p:nvSpPr>
          <p:cNvPr id="212" name="椭圆 211">
            <a:extLst>
              <a:ext uri="{FF2B5EF4-FFF2-40B4-BE49-F238E27FC236}">
                <a16:creationId xmlns:a16="http://schemas.microsoft.com/office/drawing/2014/main" id="{A0DCDE27-1FC1-2342-A93A-65EC05A34FDA}"/>
              </a:ext>
            </a:extLst>
          </p:cNvPr>
          <p:cNvSpPr/>
          <p:nvPr/>
        </p:nvSpPr>
        <p:spPr>
          <a:xfrm>
            <a:off x="582841" y="3639025"/>
            <a:ext cx="705286" cy="705286"/>
          </a:xfrm>
          <a:prstGeom prst="ellipse">
            <a:avLst/>
          </a:prstGeom>
          <a:solidFill>
            <a:srgbClr val="4F758B"/>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13" name="文本框 212">
            <a:extLst>
              <a:ext uri="{FF2B5EF4-FFF2-40B4-BE49-F238E27FC236}">
                <a16:creationId xmlns:a16="http://schemas.microsoft.com/office/drawing/2014/main" id="{E42296A7-DBD2-E248-8F44-CF96DA7CDAFE}"/>
              </a:ext>
            </a:extLst>
          </p:cNvPr>
          <p:cNvSpPr txBox="1"/>
          <p:nvPr/>
        </p:nvSpPr>
        <p:spPr>
          <a:xfrm>
            <a:off x="632835" y="3828679"/>
            <a:ext cx="605298" cy="338554"/>
          </a:xfrm>
          <a:prstGeom prst="rect">
            <a:avLst/>
          </a:prstGeom>
          <a:noFill/>
        </p:spPr>
        <p:txBody>
          <a:bodyPr wrap="square">
            <a:spAutoFit/>
          </a:bodyPr>
          <a:lstStyle/>
          <a:p>
            <a:pPr algn="ctr"/>
            <a:r>
              <a:rPr lang="zh-CN" altLang="en-US" sz="1600" b="1" dirty="0">
                <a:solidFill>
                  <a:prstClr val="white"/>
                </a:solidFill>
                <a:latin typeface="Microsoft YaHei" panose="020B0503020204020204" pitchFamily="34" charset="-122"/>
                <a:ea typeface="Microsoft YaHei" panose="020B0503020204020204" pitchFamily="34" charset="-122"/>
                <a:cs typeface="+mn-ea"/>
                <a:sym typeface="+mn-lt"/>
              </a:rPr>
              <a:t>诊断</a:t>
            </a:r>
          </a:p>
        </p:txBody>
      </p:sp>
      <p:sp>
        <p:nvSpPr>
          <p:cNvPr id="214" name="椭圆 213">
            <a:extLst>
              <a:ext uri="{FF2B5EF4-FFF2-40B4-BE49-F238E27FC236}">
                <a16:creationId xmlns:a16="http://schemas.microsoft.com/office/drawing/2014/main" id="{7DFC10F2-3A84-EA42-AC52-521D16926B02}"/>
              </a:ext>
            </a:extLst>
          </p:cNvPr>
          <p:cNvSpPr/>
          <p:nvPr/>
        </p:nvSpPr>
        <p:spPr>
          <a:xfrm>
            <a:off x="582841" y="5421096"/>
            <a:ext cx="705286" cy="705286"/>
          </a:xfrm>
          <a:prstGeom prst="ellipse">
            <a:avLst/>
          </a:prstGeom>
          <a:solidFill>
            <a:srgbClr val="4F758B"/>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15" name="文本框 214">
            <a:extLst>
              <a:ext uri="{FF2B5EF4-FFF2-40B4-BE49-F238E27FC236}">
                <a16:creationId xmlns:a16="http://schemas.microsoft.com/office/drawing/2014/main" id="{97E21663-DDF7-6646-93A4-3C3011A656FD}"/>
              </a:ext>
            </a:extLst>
          </p:cNvPr>
          <p:cNvSpPr txBox="1"/>
          <p:nvPr/>
        </p:nvSpPr>
        <p:spPr>
          <a:xfrm>
            <a:off x="632835" y="5610750"/>
            <a:ext cx="605298" cy="338554"/>
          </a:xfrm>
          <a:prstGeom prst="rect">
            <a:avLst/>
          </a:prstGeom>
          <a:noFill/>
        </p:spPr>
        <p:txBody>
          <a:bodyPr wrap="square">
            <a:spAutoFit/>
          </a:bodyPr>
          <a:lstStyle/>
          <a:p>
            <a:pPr algn="ctr"/>
            <a:r>
              <a:rPr lang="zh-CN" altLang="en-US" sz="1600" b="1" dirty="0">
                <a:solidFill>
                  <a:prstClr val="white"/>
                </a:solidFill>
                <a:latin typeface="Microsoft YaHei" panose="020B0503020204020204" pitchFamily="34" charset="-122"/>
                <a:ea typeface="Microsoft YaHei" panose="020B0503020204020204" pitchFamily="34" charset="-122"/>
                <a:cs typeface="+mn-ea"/>
                <a:sym typeface="+mn-lt"/>
              </a:rPr>
              <a:t>治疗</a:t>
            </a:r>
          </a:p>
        </p:txBody>
      </p:sp>
      <p:cxnSp>
        <p:nvCxnSpPr>
          <p:cNvPr id="216" name="连接符: 肘形 3">
            <a:extLst>
              <a:ext uri="{FF2B5EF4-FFF2-40B4-BE49-F238E27FC236}">
                <a16:creationId xmlns:a16="http://schemas.microsoft.com/office/drawing/2014/main" id="{0DFD81ED-7AC7-D04F-B17E-5E518BCDA88A}"/>
              </a:ext>
            </a:extLst>
          </p:cNvPr>
          <p:cNvCxnSpPr>
            <a:cxnSpLocks/>
            <a:stCxn id="164" idx="2"/>
            <a:endCxn id="186" idx="0"/>
          </p:cNvCxnSpPr>
          <p:nvPr/>
        </p:nvCxnSpPr>
        <p:spPr>
          <a:xfrm rot="5400000">
            <a:off x="6724737" y="2401748"/>
            <a:ext cx="198528" cy="2641111"/>
          </a:xfrm>
          <a:prstGeom prst="bentConnector3">
            <a:avLst>
              <a:gd name="adj1" fmla="val 50000"/>
            </a:avLst>
          </a:prstGeom>
          <a:noFill/>
          <a:ln w="19050" cap="flat" cmpd="sng" algn="ctr">
            <a:solidFill>
              <a:srgbClr val="077296"/>
            </a:solidFill>
            <a:prstDash val="solid"/>
            <a:miter lim="800000"/>
            <a:tailEnd type="triangle"/>
          </a:ln>
          <a:effectLst/>
        </p:spPr>
      </p:cxnSp>
      <p:cxnSp>
        <p:nvCxnSpPr>
          <p:cNvPr id="217" name="直接箭头连接符 11">
            <a:extLst>
              <a:ext uri="{FF2B5EF4-FFF2-40B4-BE49-F238E27FC236}">
                <a16:creationId xmlns:a16="http://schemas.microsoft.com/office/drawing/2014/main" id="{897BB8B9-E30A-2449-9EF9-4EEE57A18DA0}"/>
              </a:ext>
            </a:extLst>
          </p:cNvPr>
          <p:cNvCxnSpPr>
            <a:cxnSpLocks/>
            <a:endCxn id="187" idx="0"/>
          </p:cNvCxnSpPr>
          <p:nvPr/>
        </p:nvCxnSpPr>
        <p:spPr>
          <a:xfrm>
            <a:off x="8131190" y="3663950"/>
            <a:ext cx="13365" cy="157617"/>
          </a:xfrm>
          <a:prstGeom prst="straightConnector1">
            <a:avLst/>
          </a:prstGeom>
          <a:noFill/>
          <a:ln w="6350" cap="flat" cmpd="sng" algn="ctr">
            <a:solidFill>
              <a:srgbClr val="077296"/>
            </a:solidFill>
            <a:prstDash val="solid"/>
            <a:miter lim="800000"/>
            <a:tailEnd type="triangle"/>
          </a:ln>
          <a:effectLst/>
        </p:spPr>
      </p:cxnSp>
      <p:sp>
        <p:nvSpPr>
          <p:cNvPr id="218" name="文本占位符 2">
            <a:extLst>
              <a:ext uri="{FF2B5EF4-FFF2-40B4-BE49-F238E27FC236}">
                <a16:creationId xmlns:a16="http://schemas.microsoft.com/office/drawing/2014/main" id="{2962A4E2-14FF-A549-BC0C-63D9E4BBBEE7}"/>
              </a:ext>
            </a:extLst>
          </p:cNvPr>
          <p:cNvSpPr txBox="1">
            <a:spLocks/>
          </p:cNvSpPr>
          <p:nvPr/>
        </p:nvSpPr>
        <p:spPr>
          <a:xfrm>
            <a:off x="592428" y="6379444"/>
            <a:ext cx="11599571" cy="3397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a:solidFill>
                  <a:prstClr val="black"/>
                </a:solidFill>
                <a:latin typeface="Microsoft YaHei" panose="020B0503020204020204" pitchFamily="34" charset="-122"/>
                <a:ea typeface="Microsoft YaHei" panose="020B0503020204020204" pitchFamily="34" charset="-122"/>
                <a:cs typeface="+mn-ea"/>
                <a:sym typeface="+mn-lt"/>
              </a:rPr>
              <a:t>中联肝健康促进中心，中华医学会肝病学分会，中华医学会检验医学分会，中国医院协会医院感染管理专业委员会。中国丙型病毒性肝炎院内筛查管理流程（试行）。</a:t>
            </a:r>
            <a:r>
              <a:rPr lang="en-US" altLang="zh-CN" sz="900" dirty="0">
                <a:solidFill>
                  <a:prstClr val="black"/>
                </a:solidFill>
                <a:latin typeface="Microsoft YaHei" panose="020B0503020204020204" pitchFamily="34" charset="-122"/>
                <a:ea typeface="Microsoft YaHei" panose="020B0503020204020204" pitchFamily="34" charset="-122"/>
                <a:cs typeface="+mn-ea"/>
                <a:sym typeface="+mn-lt"/>
              </a:rPr>
              <a:t>Chin J </a:t>
            </a:r>
            <a:r>
              <a:rPr lang="en-US" altLang="zh-CN" sz="900" dirty="0" err="1">
                <a:solidFill>
                  <a:prstClr val="black"/>
                </a:solidFill>
                <a:latin typeface="Microsoft YaHei" panose="020B0503020204020204" pitchFamily="34" charset="-122"/>
                <a:ea typeface="Microsoft YaHei" panose="020B0503020204020204" pitchFamily="34" charset="-122"/>
                <a:cs typeface="+mn-ea"/>
                <a:sym typeface="+mn-lt"/>
              </a:rPr>
              <a:t>Hepatol</a:t>
            </a:r>
            <a:r>
              <a:rPr lang="en-US" altLang="zh-CN" sz="900" dirty="0">
                <a:solidFill>
                  <a:prstClr val="black"/>
                </a:solidFill>
                <a:latin typeface="Microsoft YaHei" panose="020B0503020204020204" pitchFamily="34" charset="-122"/>
                <a:ea typeface="Microsoft YaHei" panose="020B0503020204020204" pitchFamily="34" charset="-122"/>
                <a:cs typeface="+mn-ea"/>
                <a:sym typeface="+mn-lt"/>
              </a:rPr>
              <a:t>, April 2021, Vol.29, No.4 319-325)</a:t>
            </a:r>
            <a:endParaRPr lang="zh-CN" altLang="en-US" sz="900" dirty="0">
              <a:solidFill>
                <a:prstClr val="black"/>
              </a:solidFill>
              <a:latin typeface="Microsoft YaHei" panose="020B0503020204020204" pitchFamily="34" charset="-122"/>
              <a:ea typeface="Microsoft YaHei" panose="020B0503020204020204" pitchFamily="34" charset="-122"/>
              <a:cs typeface="+mn-ea"/>
              <a:sym typeface="+mn-lt"/>
            </a:endParaRPr>
          </a:p>
        </p:txBody>
      </p:sp>
    </p:spTree>
    <p:extLst>
      <p:ext uri="{BB962C8B-B14F-4D97-AF65-F5344CB8AC3E}">
        <p14:creationId xmlns:p14="http://schemas.microsoft.com/office/powerpoint/2010/main" val="209828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2841" y="411620"/>
            <a:ext cx="9935785" cy="430522"/>
          </a:xfrm>
        </p:spPr>
        <p:txBody>
          <a:bodyPr/>
          <a:lstStyle/>
          <a:p>
            <a:r>
              <a:rPr lang="zh-CN" altLang="en-US" dirty="0">
                <a:solidFill>
                  <a:srgbClr val="4F758B"/>
                </a:solidFill>
              </a:rPr>
              <a:t>加大检测力度，提高检测发现率，实施“应检尽检”策略</a:t>
            </a:r>
          </a:p>
        </p:txBody>
      </p:sp>
      <p:sp>
        <p:nvSpPr>
          <p:cNvPr id="3" name="TextBox 2"/>
          <p:cNvSpPr txBox="1"/>
          <p:nvPr/>
        </p:nvSpPr>
        <p:spPr>
          <a:xfrm>
            <a:off x="512185" y="3898024"/>
            <a:ext cx="1223412" cy="276999"/>
          </a:xfrm>
          <a:prstGeom prst="rect">
            <a:avLst/>
          </a:prstGeom>
          <a:noFill/>
        </p:spPr>
        <p:txBody>
          <a:bodyPr wrap="none" rtlCol="0">
            <a:spAutoFit/>
          </a:bodyPr>
          <a:lstStyle/>
          <a:p>
            <a:r>
              <a:rPr lang="zh-CN" altLang="en-US" sz="1200" dirty="0">
                <a:solidFill>
                  <a:schemeClr val="tx1">
                    <a:lumMod val="65000"/>
                    <a:lumOff val="35000"/>
                  </a:schemeClr>
                </a:solidFill>
                <a:latin typeface="微软雅黑" pitchFamily="34" charset="-122"/>
                <a:ea typeface="微软雅黑" pitchFamily="34" charset="-122"/>
              </a:rPr>
              <a:t>* </a:t>
            </a:r>
            <a:r>
              <a:rPr lang="zh-CN" altLang="en-US" sz="1200" b="1" dirty="0">
                <a:solidFill>
                  <a:schemeClr val="tx1">
                    <a:lumMod val="65000"/>
                    <a:lumOff val="35000"/>
                  </a:schemeClr>
                </a:solidFill>
                <a:latin typeface="微软雅黑" pitchFamily="34" charset="-122"/>
                <a:ea typeface="微软雅黑" pitchFamily="34" charset="-122"/>
              </a:rPr>
              <a:t>丙肝危险因素</a:t>
            </a:r>
          </a:p>
        </p:txBody>
      </p:sp>
      <p:sp>
        <p:nvSpPr>
          <p:cNvPr id="4" name="内容占位符 2"/>
          <p:cNvSpPr txBox="1">
            <a:spLocks/>
          </p:cNvSpPr>
          <p:nvPr/>
        </p:nvSpPr>
        <p:spPr>
          <a:xfrm>
            <a:off x="569971" y="4146425"/>
            <a:ext cx="4924835" cy="1584000"/>
          </a:xfrm>
          <a:prstGeom prst="rect">
            <a:avLst/>
          </a:prstGeom>
          <a:noFill/>
          <a:ln>
            <a:solidFill>
              <a:srgbClr val="62D4C4"/>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E5C76"/>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E5C76"/>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E5C76"/>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5C76"/>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5C76"/>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tLang="zh-CN" sz="1000" dirty="0">
                <a:solidFill>
                  <a:schemeClr val="tx1">
                    <a:lumMod val="65000"/>
                    <a:lumOff val="35000"/>
                  </a:schemeClr>
                </a:solidFill>
              </a:rPr>
              <a:t>1. </a:t>
            </a:r>
            <a:r>
              <a:rPr lang="zh-CN" altLang="en-US" sz="1000" dirty="0">
                <a:solidFill>
                  <a:schemeClr val="tx1">
                    <a:lumMod val="65000"/>
                    <a:lumOff val="35000"/>
                  </a:schemeClr>
                </a:solidFill>
              </a:rPr>
              <a:t>有静脉药瘾、鼻内非法毒品使用史者</a:t>
            </a:r>
          </a:p>
          <a:p>
            <a:pPr marL="0" indent="0">
              <a:lnSpc>
                <a:spcPct val="100000"/>
              </a:lnSpc>
              <a:spcBef>
                <a:spcPts val="0"/>
              </a:spcBef>
              <a:buFont typeface="Arial" panose="020B0604020202020204" pitchFamily="34" charset="0"/>
              <a:buNone/>
            </a:pPr>
            <a:r>
              <a:rPr lang="en-US" altLang="zh-CN" sz="1000" dirty="0">
                <a:solidFill>
                  <a:schemeClr val="tx1">
                    <a:lumMod val="65000"/>
                    <a:lumOff val="35000"/>
                  </a:schemeClr>
                </a:solidFill>
              </a:rPr>
              <a:t>2. </a:t>
            </a:r>
            <a:r>
              <a:rPr lang="zh-CN" altLang="en-US" sz="1000" dirty="0">
                <a:solidFill>
                  <a:schemeClr val="tx1">
                    <a:lumMod val="65000"/>
                    <a:lumOff val="35000"/>
                  </a:schemeClr>
                </a:solidFill>
              </a:rPr>
              <a:t>有职业或其他原因（纹身、穿耳孔、针灸等）所致的针刺伤史者</a:t>
            </a:r>
          </a:p>
          <a:p>
            <a:pPr marL="0" indent="0">
              <a:lnSpc>
                <a:spcPct val="100000"/>
              </a:lnSpc>
              <a:spcBef>
                <a:spcPts val="0"/>
              </a:spcBef>
              <a:buFont typeface="Arial" panose="020B0604020202020204" pitchFamily="34" charset="0"/>
              <a:buNone/>
            </a:pPr>
            <a:r>
              <a:rPr lang="en-US" altLang="zh-CN" sz="1000" dirty="0">
                <a:solidFill>
                  <a:schemeClr val="tx1">
                    <a:lumMod val="65000"/>
                    <a:lumOff val="35000"/>
                  </a:schemeClr>
                </a:solidFill>
              </a:rPr>
              <a:t>3. </a:t>
            </a:r>
            <a:r>
              <a:rPr lang="zh-CN" altLang="en-US" sz="1000" dirty="0">
                <a:solidFill>
                  <a:schemeClr val="tx1">
                    <a:lumMod val="65000"/>
                    <a:lumOff val="35000"/>
                  </a:schemeClr>
                </a:solidFill>
              </a:rPr>
              <a:t>有医源性暴露史，包括手术、透析、不洁口腔诊疗操作、器官或组织移植者</a:t>
            </a:r>
          </a:p>
          <a:p>
            <a:pPr marL="0" indent="0">
              <a:lnSpc>
                <a:spcPct val="100000"/>
              </a:lnSpc>
              <a:spcBef>
                <a:spcPts val="0"/>
              </a:spcBef>
              <a:buFont typeface="Arial" panose="020B0604020202020204" pitchFamily="34" charset="0"/>
              <a:buNone/>
            </a:pPr>
            <a:r>
              <a:rPr lang="en-US" altLang="zh-CN" sz="1000" dirty="0">
                <a:solidFill>
                  <a:schemeClr val="tx1">
                    <a:lumMod val="65000"/>
                    <a:lumOff val="35000"/>
                  </a:schemeClr>
                </a:solidFill>
              </a:rPr>
              <a:t>4. </a:t>
            </a:r>
            <a:r>
              <a:rPr lang="zh-CN" altLang="en-US" sz="1000" dirty="0">
                <a:solidFill>
                  <a:schemeClr val="tx1">
                    <a:lumMod val="65000"/>
                    <a:lumOff val="35000"/>
                  </a:schemeClr>
                </a:solidFill>
              </a:rPr>
              <a:t>有高危性行为史，如多个性伴、男男同性性行为者</a:t>
            </a:r>
          </a:p>
          <a:p>
            <a:pPr marL="0" indent="0">
              <a:lnSpc>
                <a:spcPct val="100000"/>
              </a:lnSpc>
              <a:spcBef>
                <a:spcPts val="0"/>
              </a:spcBef>
              <a:buFont typeface="Arial" panose="020B0604020202020204" pitchFamily="34" charset="0"/>
              <a:buNone/>
            </a:pPr>
            <a:r>
              <a:rPr lang="en-US" altLang="zh-CN" sz="1000" dirty="0">
                <a:solidFill>
                  <a:schemeClr val="tx1">
                    <a:lumMod val="65000"/>
                    <a:lumOff val="35000"/>
                  </a:schemeClr>
                </a:solidFill>
              </a:rPr>
              <a:t>5. HCV</a:t>
            </a:r>
            <a:r>
              <a:rPr lang="zh-CN" altLang="en-US" sz="1000" dirty="0">
                <a:solidFill>
                  <a:schemeClr val="tx1">
                    <a:lumMod val="65000"/>
                    <a:lumOff val="35000"/>
                  </a:schemeClr>
                </a:solidFill>
              </a:rPr>
              <a:t>感染者的性伴及家庭成员</a:t>
            </a:r>
          </a:p>
          <a:p>
            <a:pPr marL="0" indent="0">
              <a:lnSpc>
                <a:spcPct val="100000"/>
              </a:lnSpc>
              <a:spcBef>
                <a:spcPts val="0"/>
              </a:spcBef>
              <a:buFont typeface="Arial" panose="020B0604020202020204" pitchFamily="34" charset="0"/>
              <a:buNone/>
            </a:pPr>
            <a:r>
              <a:rPr lang="en-US" altLang="zh-CN" sz="1000" dirty="0">
                <a:solidFill>
                  <a:schemeClr val="tx1">
                    <a:lumMod val="65000"/>
                    <a:lumOff val="35000"/>
                  </a:schemeClr>
                </a:solidFill>
              </a:rPr>
              <a:t>6. HIV</a:t>
            </a:r>
            <a:r>
              <a:rPr lang="zh-CN" altLang="en-US" sz="1000" dirty="0">
                <a:solidFill>
                  <a:schemeClr val="tx1">
                    <a:lumMod val="65000"/>
                    <a:lumOff val="35000"/>
                  </a:schemeClr>
                </a:solidFill>
              </a:rPr>
              <a:t>感染者及其性伴</a:t>
            </a:r>
          </a:p>
          <a:p>
            <a:pPr marL="0" indent="0">
              <a:lnSpc>
                <a:spcPct val="100000"/>
              </a:lnSpc>
              <a:spcBef>
                <a:spcPts val="0"/>
              </a:spcBef>
              <a:buFont typeface="Arial" panose="020B0604020202020204" pitchFamily="34" charset="0"/>
              <a:buNone/>
            </a:pPr>
            <a:r>
              <a:rPr lang="en-US" altLang="zh-CN" sz="1000" dirty="0">
                <a:solidFill>
                  <a:schemeClr val="tx1">
                    <a:lumMod val="65000"/>
                    <a:lumOff val="35000"/>
                  </a:schemeClr>
                </a:solidFill>
              </a:rPr>
              <a:t>7. HCV</a:t>
            </a:r>
            <a:r>
              <a:rPr lang="zh-CN" altLang="en-US" sz="1000" dirty="0">
                <a:solidFill>
                  <a:schemeClr val="tx1">
                    <a:lumMod val="65000"/>
                    <a:lumOff val="35000"/>
                  </a:schemeClr>
                </a:solidFill>
              </a:rPr>
              <a:t>感染母亲所生的子女</a:t>
            </a:r>
          </a:p>
          <a:p>
            <a:pPr marL="0" indent="0">
              <a:lnSpc>
                <a:spcPct val="100000"/>
              </a:lnSpc>
              <a:spcBef>
                <a:spcPts val="0"/>
              </a:spcBef>
              <a:buFont typeface="Arial" panose="020B0604020202020204" pitchFamily="34" charset="0"/>
              <a:buNone/>
            </a:pPr>
            <a:r>
              <a:rPr lang="en-US" altLang="zh-CN" sz="1000" dirty="0">
                <a:solidFill>
                  <a:schemeClr val="tx1">
                    <a:lumMod val="65000"/>
                    <a:lumOff val="35000"/>
                  </a:schemeClr>
                </a:solidFill>
              </a:rPr>
              <a:t>8. </a:t>
            </a:r>
            <a:r>
              <a:rPr lang="zh-CN" altLang="en-US" sz="1000" dirty="0">
                <a:solidFill>
                  <a:schemeClr val="tx1">
                    <a:lumMod val="65000"/>
                    <a:lumOff val="35000"/>
                  </a:schemeClr>
                </a:solidFill>
              </a:rPr>
              <a:t>破损皮肤和黏膜被</a:t>
            </a:r>
            <a:r>
              <a:rPr lang="en-US" altLang="zh-CN" sz="1000" dirty="0">
                <a:solidFill>
                  <a:schemeClr val="tx1">
                    <a:lumMod val="65000"/>
                    <a:lumOff val="35000"/>
                  </a:schemeClr>
                </a:solidFill>
              </a:rPr>
              <a:t>HCV</a:t>
            </a:r>
            <a:r>
              <a:rPr lang="zh-CN" altLang="en-US" sz="1000" dirty="0">
                <a:solidFill>
                  <a:schemeClr val="tx1">
                    <a:lumMod val="65000"/>
                    <a:lumOff val="35000"/>
                  </a:schemeClr>
                </a:solidFill>
              </a:rPr>
              <a:t>感染者、血液污染者</a:t>
            </a:r>
          </a:p>
          <a:p>
            <a:pPr marL="0" indent="0">
              <a:lnSpc>
                <a:spcPct val="100000"/>
              </a:lnSpc>
              <a:spcBef>
                <a:spcPts val="0"/>
              </a:spcBef>
              <a:buFont typeface="Arial" panose="020B0604020202020204" pitchFamily="34" charset="0"/>
              <a:buNone/>
            </a:pPr>
            <a:r>
              <a:rPr lang="en-US" altLang="zh-CN" sz="1000" dirty="0">
                <a:solidFill>
                  <a:schemeClr val="tx1">
                    <a:lumMod val="65000"/>
                    <a:lumOff val="35000"/>
                  </a:schemeClr>
                </a:solidFill>
              </a:rPr>
              <a:t>9. </a:t>
            </a:r>
            <a:r>
              <a:rPr lang="zh-CN" altLang="en-US" sz="1000" dirty="0">
                <a:solidFill>
                  <a:schemeClr val="tx1">
                    <a:lumMod val="65000"/>
                    <a:lumOff val="35000"/>
                  </a:schemeClr>
                </a:solidFill>
              </a:rPr>
              <a:t>有输血或应用血液制品史者（特别是</a:t>
            </a:r>
            <a:r>
              <a:rPr lang="en-US" altLang="zh-CN" sz="1000" dirty="0">
                <a:solidFill>
                  <a:schemeClr val="tx1">
                    <a:lumMod val="65000"/>
                    <a:lumOff val="35000"/>
                  </a:schemeClr>
                </a:solidFill>
              </a:rPr>
              <a:t>1993</a:t>
            </a:r>
            <a:r>
              <a:rPr lang="zh-CN" altLang="en-US" sz="1000" dirty="0">
                <a:solidFill>
                  <a:schemeClr val="tx1">
                    <a:lumMod val="65000"/>
                    <a:lumOff val="35000"/>
                  </a:schemeClr>
                </a:solidFill>
              </a:rPr>
              <a:t>年前有过输血或应用血制品者）</a:t>
            </a:r>
          </a:p>
          <a:p>
            <a:pPr marL="0" indent="0">
              <a:lnSpc>
                <a:spcPct val="100000"/>
              </a:lnSpc>
              <a:spcBef>
                <a:spcPts val="0"/>
              </a:spcBef>
              <a:buFont typeface="Arial" panose="020B0604020202020204" pitchFamily="34" charset="0"/>
              <a:buNone/>
            </a:pPr>
            <a:r>
              <a:rPr lang="en-US" altLang="zh-CN" sz="1000" dirty="0">
                <a:solidFill>
                  <a:schemeClr val="tx1">
                    <a:lumMod val="65000"/>
                    <a:lumOff val="35000"/>
                  </a:schemeClr>
                </a:solidFill>
              </a:rPr>
              <a:t>10. 1996</a:t>
            </a:r>
            <a:r>
              <a:rPr lang="zh-CN" altLang="en-US" sz="1000" dirty="0">
                <a:solidFill>
                  <a:schemeClr val="tx1">
                    <a:lumMod val="65000"/>
                    <a:lumOff val="35000"/>
                  </a:schemeClr>
                </a:solidFill>
              </a:rPr>
              <a:t>年前的供血浆</a:t>
            </a:r>
          </a:p>
        </p:txBody>
      </p:sp>
      <p:sp>
        <p:nvSpPr>
          <p:cNvPr id="5" name="TextBox 4"/>
          <p:cNvSpPr txBox="1"/>
          <p:nvPr/>
        </p:nvSpPr>
        <p:spPr>
          <a:xfrm>
            <a:off x="5549083" y="4767135"/>
            <a:ext cx="1755609" cy="276999"/>
          </a:xfrm>
          <a:prstGeom prst="rect">
            <a:avLst/>
          </a:prstGeom>
          <a:noFill/>
        </p:spPr>
        <p:txBody>
          <a:bodyPr wrap="none" rtlCol="0">
            <a:spAutoFit/>
          </a:bodyPr>
          <a:lstStyle/>
          <a:p>
            <a:r>
              <a:rPr lang="zh-CN" altLang="en-US" sz="1200" dirty="0">
                <a:solidFill>
                  <a:schemeClr val="tx1">
                    <a:lumMod val="65000"/>
                    <a:lumOff val="35000"/>
                  </a:schemeClr>
                </a:solidFill>
                <a:latin typeface="微软雅黑" pitchFamily="34" charset="-122"/>
                <a:ea typeface="微软雅黑" pitchFamily="34" charset="-122"/>
              </a:rPr>
              <a:t>** </a:t>
            </a:r>
            <a:r>
              <a:rPr lang="zh-CN" altLang="en-US" sz="1200" b="1" dirty="0">
                <a:solidFill>
                  <a:schemeClr val="tx1">
                    <a:lumMod val="65000"/>
                    <a:lumOff val="35000"/>
                  </a:schemeClr>
                </a:solidFill>
                <a:latin typeface="微软雅黑" pitchFamily="34" charset="-122"/>
                <a:ea typeface="微软雅黑" pitchFamily="34" charset="-122"/>
              </a:rPr>
              <a:t>侵入性医疗操作人群</a:t>
            </a:r>
          </a:p>
        </p:txBody>
      </p:sp>
      <p:sp>
        <p:nvSpPr>
          <p:cNvPr id="6" name="TextBox 5"/>
          <p:cNvSpPr txBox="1"/>
          <p:nvPr/>
        </p:nvSpPr>
        <p:spPr>
          <a:xfrm>
            <a:off x="5580724" y="5058734"/>
            <a:ext cx="2844000" cy="648000"/>
          </a:xfrm>
          <a:prstGeom prst="rect">
            <a:avLst/>
          </a:prstGeom>
          <a:noFill/>
          <a:ln>
            <a:solidFill>
              <a:srgbClr val="62D4C4"/>
            </a:solidFill>
          </a:ln>
        </p:spPr>
        <p:txBody>
          <a:bodyPr vert="horz" lIns="91440" tIns="45720" rIns="91440" bIns="45720" rtlCol="0" anchor="ctr">
            <a:noAutofit/>
          </a:bodyPr>
          <a:lstStyle>
            <a:lvl1pPr indent="0">
              <a:lnSpc>
                <a:spcPct val="100000"/>
              </a:lnSpc>
              <a:spcBef>
                <a:spcPts val="0"/>
              </a:spcBef>
              <a:buFont typeface="Arial" panose="020B0604020202020204" pitchFamily="34" charset="0"/>
              <a:buNone/>
              <a:defRPr sz="1000">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olidFill>
                  <a:schemeClr val="tx1">
                    <a:lumMod val="65000"/>
                    <a:lumOff val="35000"/>
                  </a:schemeClr>
                </a:solidFill>
              </a:rPr>
              <a:t>包括但不限于输血或应用血制品者</a:t>
            </a:r>
            <a:endParaRPr lang="en-US" altLang="zh-CN" dirty="0">
              <a:solidFill>
                <a:schemeClr val="tx1">
                  <a:lumMod val="65000"/>
                  <a:lumOff val="35000"/>
                </a:schemeClr>
              </a:solidFill>
            </a:endParaRPr>
          </a:p>
          <a:p>
            <a:r>
              <a:rPr lang="zh-CN" altLang="en-US" dirty="0">
                <a:solidFill>
                  <a:schemeClr val="tx1">
                    <a:lumMod val="65000"/>
                    <a:lumOff val="35000"/>
                  </a:schemeClr>
                </a:solidFill>
              </a:rPr>
              <a:t>各种有创导管及其他有创介入诊疗者</a:t>
            </a:r>
            <a:endParaRPr lang="en-US" altLang="zh-CN" dirty="0">
              <a:solidFill>
                <a:schemeClr val="tx1">
                  <a:lumMod val="65000"/>
                  <a:lumOff val="35000"/>
                </a:schemeClr>
              </a:solidFill>
            </a:endParaRPr>
          </a:p>
          <a:p>
            <a:r>
              <a:rPr lang="zh-CN" altLang="en-US" dirty="0">
                <a:solidFill>
                  <a:schemeClr val="tx1">
                    <a:lumMod val="65000"/>
                    <a:lumOff val="35000"/>
                  </a:schemeClr>
                </a:solidFill>
              </a:rPr>
              <a:t>内镜如胃镜、肠镜、气管镜、膀胱镜等检查者</a:t>
            </a:r>
            <a:endParaRPr lang="en-US" altLang="zh-CN" dirty="0">
              <a:solidFill>
                <a:schemeClr val="tx1">
                  <a:lumMod val="65000"/>
                  <a:lumOff val="35000"/>
                </a:schemeClr>
              </a:solidFill>
            </a:endParaRPr>
          </a:p>
          <a:p>
            <a:r>
              <a:rPr lang="zh-CN" altLang="en-US" dirty="0">
                <a:solidFill>
                  <a:schemeClr val="tx1">
                    <a:lumMod val="65000"/>
                    <a:lumOff val="35000"/>
                  </a:schemeClr>
                </a:solidFill>
              </a:rPr>
              <a:t>血液透析</a:t>
            </a:r>
            <a:endParaRPr lang="en-US" altLang="zh-CN" dirty="0">
              <a:solidFill>
                <a:schemeClr val="tx1">
                  <a:lumMod val="65000"/>
                  <a:lumOff val="35000"/>
                </a:schemeClr>
              </a:solidFill>
            </a:endParaRPr>
          </a:p>
        </p:txBody>
      </p:sp>
      <p:sp>
        <p:nvSpPr>
          <p:cNvPr id="8" name="圆角矩形 7"/>
          <p:cNvSpPr/>
          <p:nvPr/>
        </p:nvSpPr>
        <p:spPr>
          <a:xfrm>
            <a:off x="502842" y="1314114"/>
            <a:ext cx="8405353" cy="2322000"/>
          </a:xfrm>
          <a:prstGeom prst="roundRect">
            <a:avLst>
              <a:gd name="adj" fmla="val 504"/>
            </a:avLst>
          </a:prstGeom>
          <a:gradFill flip="none" rotWithShape="1">
            <a:gsLst>
              <a:gs pos="0">
                <a:srgbClr val="62D4C4"/>
              </a:gs>
              <a:gs pos="0">
                <a:srgbClr val="009999">
                  <a:alpha val="15000"/>
                </a:srgbClr>
              </a:gs>
              <a:gs pos="0">
                <a:srgbClr val="9AE3D9">
                  <a:alpha val="20000"/>
                </a:srgbClr>
              </a:gs>
              <a:gs pos="100000">
                <a:schemeClr val="bg1"/>
              </a:gs>
            </a:gsLst>
            <a:lin ang="0" scaled="1"/>
            <a:tileRect/>
          </a:gradFill>
          <a:ln>
            <a:solidFill>
              <a:srgbClr val="0772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055586" y="1867223"/>
            <a:ext cx="3024049" cy="1661993"/>
          </a:xfrm>
          <a:prstGeom prst="rect">
            <a:avLst/>
          </a:prstGeom>
          <a:noFill/>
        </p:spPr>
        <p:txBody>
          <a:bodyPr wrap="square" rtlCol="0">
            <a:spAutoFit/>
          </a:bodyPr>
          <a:lstStyle/>
          <a:p>
            <a:pPr marL="144000" indent="-144000">
              <a:spcBef>
                <a:spcPts val="600"/>
              </a:spcBef>
              <a:spcAft>
                <a:spcPts val="600"/>
              </a:spcAft>
              <a:buFont typeface="Arial" pitchFamily="34" charset="0"/>
              <a:buChar char="•"/>
            </a:pPr>
            <a:r>
              <a:rPr lang="en-US" altLang="zh-CN" sz="1200" dirty="0">
                <a:solidFill>
                  <a:srgbClr val="4F758B"/>
                </a:solidFill>
                <a:latin typeface="微软雅黑" pitchFamily="34" charset="-122"/>
                <a:ea typeface="微软雅黑" pitchFamily="34" charset="-122"/>
              </a:rPr>
              <a:t>HCV</a:t>
            </a:r>
            <a:r>
              <a:rPr lang="zh-CN" altLang="en-US" sz="1200" dirty="0">
                <a:solidFill>
                  <a:srgbClr val="4F758B"/>
                </a:solidFill>
                <a:latin typeface="微软雅黑" pitchFamily="34" charset="-122"/>
                <a:ea typeface="微软雅黑" pitchFamily="34" charset="-122"/>
              </a:rPr>
              <a:t>感染高危人群*</a:t>
            </a:r>
            <a:endParaRPr lang="en-US" altLang="zh-CN" sz="1200" dirty="0">
              <a:solidFill>
                <a:srgbClr val="4F758B"/>
              </a:solidFill>
              <a:latin typeface="微软雅黑" pitchFamily="34" charset="-122"/>
              <a:ea typeface="微软雅黑" pitchFamily="34" charset="-122"/>
            </a:endParaRPr>
          </a:p>
          <a:p>
            <a:pPr marL="144000" indent="-144000">
              <a:spcBef>
                <a:spcPts val="600"/>
              </a:spcBef>
              <a:spcAft>
                <a:spcPts val="600"/>
              </a:spcAft>
              <a:buFont typeface="Arial" pitchFamily="34" charset="0"/>
              <a:buChar char="•"/>
            </a:pPr>
            <a:r>
              <a:rPr lang="zh-CN" altLang="en-US" sz="1200" dirty="0">
                <a:solidFill>
                  <a:srgbClr val="4F758B"/>
                </a:solidFill>
                <a:latin typeface="微软雅黑" pitchFamily="34" charset="-122"/>
                <a:ea typeface="微软雅黑" pitchFamily="34" charset="-122"/>
              </a:rPr>
              <a:t>有指征和既往感染风险者</a:t>
            </a:r>
            <a:endParaRPr lang="en-US" altLang="zh-CN" sz="1200" dirty="0">
              <a:solidFill>
                <a:srgbClr val="4F758B"/>
              </a:solidFill>
              <a:latin typeface="微软雅黑" pitchFamily="34" charset="-122"/>
              <a:ea typeface="微软雅黑" pitchFamily="34" charset="-122"/>
            </a:endParaRPr>
          </a:p>
          <a:p>
            <a:pPr marL="144000" indent="-144000">
              <a:spcBef>
                <a:spcPts val="600"/>
              </a:spcBef>
              <a:spcAft>
                <a:spcPts val="600"/>
              </a:spcAft>
              <a:buFont typeface="Arial" pitchFamily="34" charset="0"/>
              <a:buChar char="•"/>
            </a:pPr>
            <a:r>
              <a:rPr lang="zh-CN" altLang="en-US" sz="1200" dirty="0">
                <a:solidFill>
                  <a:srgbClr val="4F758B"/>
                </a:solidFill>
                <a:latin typeface="微软雅黑" pitchFamily="34" charset="-122"/>
                <a:ea typeface="微软雅黑" pitchFamily="34" charset="-122"/>
              </a:rPr>
              <a:t>肝脏生化检测指标不明原因异常者，如</a:t>
            </a:r>
            <a:r>
              <a:rPr lang="en-US" altLang="zh-CN" sz="1200" dirty="0">
                <a:solidFill>
                  <a:srgbClr val="4F758B"/>
                </a:solidFill>
                <a:latin typeface="微软雅黑" pitchFamily="34" charset="-122"/>
                <a:ea typeface="微软雅黑" pitchFamily="34" charset="-122"/>
              </a:rPr>
              <a:t>ALT</a:t>
            </a:r>
            <a:r>
              <a:rPr lang="zh-CN" altLang="en-US" sz="1200" dirty="0">
                <a:solidFill>
                  <a:srgbClr val="4F758B"/>
                </a:solidFill>
                <a:latin typeface="微软雅黑" pitchFamily="34" charset="-122"/>
                <a:ea typeface="微软雅黑" pitchFamily="34" charset="-122"/>
              </a:rPr>
              <a:t>升高、胆红素升高</a:t>
            </a:r>
            <a:endParaRPr lang="en-US" altLang="zh-CN" sz="1200" dirty="0">
              <a:solidFill>
                <a:srgbClr val="4F758B"/>
              </a:solidFill>
              <a:latin typeface="微软雅黑" pitchFamily="34" charset="-122"/>
              <a:ea typeface="微软雅黑" pitchFamily="34" charset="-122"/>
            </a:endParaRPr>
          </a:p>
          <a:p>
            <a:pPr marL="144000" indent="-144000">
              <a:spcBef>
                <a:spcPts val="600"/>
              </a:spcBef>
              <a:spcAft>
                <a:spcPts val="600"/>
              </a:spcAft>
              <a:buFont typeface="Arial" pitchFamily="34" charset="0"/>
              <a:buChar char="•"/>
            </a:pPr>
            <a:r>
              <a:rPr lang="zh-CN" altLang="en-US" sz="1200" dirty="0">
                <a:solidFill>
                  <a:srgbClr val="4F758B"/>
                </a:solidFill>
                <a:latin typeface="微软雅黑" pitchFamily="34" charset="-122"/>
                <a:ea typeface="微软雅黑" pitchFamily="34" charset="-122"/>
              </a:rPr>
              <a:t>对准备接受手术、输血、内镜检查、血液透析等特殊或侵入性医疗操作人群**</a:t>
            </a:r>
          </a:p>
        </p:txBody>
      </p:sp>
      <p:sp>
        <p:nvSpPr>
          <p:cNvPr id="10" name="TextBox 9"/>
          <p:cNvSpPr txBox="1"/>
          <p:nvPr/>
        </p:nvSpPr>
        <p:spPr>
          <a:xfrm>
            <a:off x="4147664" y="1867223"/>
            <a:ext cx="2492292" cy="1692771"/>
          </a:xfrm>
          <a:prstGeom prst="rect">
            <a:avLst/>
          </a:prstGeom>
          <a:noFill/>
        </p:spPr>
        <p:txBody>
          <a:bodyPr wrap="square" rtlCol="0">
            <a:spAutoFit/>
          </a:bodyPr>
          <a:lstStyle/>
          <a:p>
            <a:pPr>
              <a:spcBef>
                <a:spcPts val="600"/>
              </a:spcBef>
              <a:spcAft>
                <a:spcPts val="600"/>
              </a:spcAft>
            </a:pPr>
            <a:r>
              <a:rPr lang="zh-CN" altLang="en-US" sz="1200" b="1" dirty="0">
                <a:solidFill>
                  <a:srgbClr val="4F758B"/>
                </a:solidFill>
                <a:latin typeface="微软雅黑" pitchFamily="34" charset="-122"/>
                <a:ea typeface="微软雅黑" pitchFamily="34" charset="-122"/>
              </a:rPr>
              <a:t>重点人群（知情自愿）包括：</a:t>
            </a:r>
            <a:endParaRPr lang="en-US" altLang="zh-CN" sz="1200" b="1" dirty="0">
              <a:solidFill>
                <a:srgbClr val="4F758B"/>
              </a:solidFill>
              <a:latin typeface="微软雅黑" pitchFamily="34" charset="-122"/>
              <a:ea typeface="微软雅黑" pitchFamily="34" charset="-122"/>
            </a:endParaRPr>
          </a:p>
          <a:p>
            <a:pPr marL="144000" indent="-144000">
              <a:spcBef>
                <a:spcPts val="600"/>
              </a:spcBef>
              <a:spcAft>
                <a:spcPts val="600"/>
              </a:spcAft>
              <a:buFont typeface="Arial" pitchFamily="34" charset="0"/>
              <a:buChar char="•"/>
            </a:pPr>
            <a:r>
              <a:rPr lang="zh-CN" altLang="en-US" sz="1200" dirty="0">
                <a:solidFill>
                  <a:srgbClr val="4F758B"/>
                </a:solidFill>
                <a:latin typeface="微软雅黑" pitchFamily="34" charset="-122"/>
                <a:ea typeface="微软雅黑" pitchFamily="34" charset="-122"/>
              </a:rPr>
              <a:t>戒毒药物维持治疗人员</a:t>
            </a:r>
            <a:endParaRPr lang="en-US" altLang="zh-CN" sz="1200" dirty="0">
              <a:solidFill>
                <a:srgbClr val="4F758B"/>
              </a:solidFill>
              <a:latin typeface="微软雅黑" pitchFamily="34" charset="-122"/>
              <a:ea typeface="微软雅黑" pitchFamily="34" charset="-122"/>
            </a:endParaRPr>
          </a:p>
          <a:p>
            <a:pPr marL="144000" indent="-144000">
              <a:spcBef>
                <a:spcPts val="600"/>
              </a:spcBef>
              <a:spcAft>
                <a:spcPts val="600"/>
              </a:spcAft>
              <a:buFont typeface="Arial" pitchFamily="34" charset="0"/>
              <a:buChar char="•"/>
            </a:pPr>
            <a:r>
              <a:rPr lang="zh-CN" altLang="en-US" sz="1200" dirty="0">
                <a:solidFill>
                  <a:srgbClr val="4F758B"/>
                </a:solidFill>
                <a:latin typeface="微软雅黑" pitchFamily="34" charset="-122"/>
                <a:ea typeface="微软雅黑" pitchFamily="34" charset="-122"/>
              </a:rPr>
              <a:t>艾滋病自愿咨询检测门诊求询者</a:t>
            </a:r>
            <a:endParaRPr lang="en-US" altLang="zh-CN" sz="1200" dirty="0">
              <a:solidFill>
                <a:srgbClr val="4F758B"/>
              </a:solidFill>
              <a:latin typeface="微软雅黑" pitchFamily="34" charset="-122"/>
              <a:ea typeface="微软雅黑" pitchFamily="34" charset="-122"/>
            </a:endParaRPr>
          </a:p>
          <a:p>
            <a:pPr marL="144000" indent="-144000">
              <a:spcBef>
                <a:spcPts val="600"/>
              </a:spcBef>
              <a:spcAft>
                <a:spcPts val="600"/>
              </a:spcAft>
              <a:buFont typeface="Arial" pitchFamily="34" charset="0"/>
              <a:buChar char="•"/>
            </a:pPr>
            <a:r>
              <a:rPr lang="zh-CN" altLang="en-US" sz="1200" dirty="0">
                <a:solidFill>
                  <a:srgbClr val="4F758B"/>
                </a:solidFill>
                <a:latin typeface="微软雅黑" pitchFamily="34" charset="-122"/>
                <a:ea typeface="微软雅黑" pitchFamily="34" charset="-122"/>
              </a:rPr>
              <a:t>艾滋病病毒感染者及其配偶或性伴、丙肝患者配偶或性伴的丙肝抗体检测</a:t>
            </a:r>
          </a:p>
        </p:txBody>
      </p:sp>
      <p:sp>
        <p:nvSpPr>
          <p:cNvPr id="11" name="TextBox 10"/>
          <p:cNvSpPr txBox="1"/>
          <p:nvPr/>
        </p:nvSpPr>
        <p:spPr>
          <a:xfrm>
            <a:off x="6815833" y="1908167"/>
            <a:ext cx="2007544" cy="461665"/>
          </a:xfrm>
          <a:prstGeom prst="rect">
            <a:avLst/>
          </a:prstGeom>
          <a:noFill/>
        </p:spPr>
        <p:txBody>
          <a:bodyPr wrap="square" rtlCol="0">
            <a:spAutoFit/>
          </a:bodyPr>
          <a:lstStyle/>
          <a:p>
            <a:pPr marL="285750" indent="-285750">
              <a:spcBef>
                <a:spcPts val="600"/>
              </a:spcBef>
              <a:spcAft>
                <a:spcPts val="600"/>
              </a:spcAft>
              <a:buFont typeface="Arial" pitchFamily="34" charset="0"/>
              <a:buChar char="•"/>
            </a:pPr>
            <a:r>
              <a:rPr lang="zh-CN" altLang="en-US" sz="1200" dirty="0">
                <a:solidFill>
                  <a:srgbClr val="4F758B"/>
                </a:solidFill>
                <a:latin typeface="微软雅黑" pitchFamily="34" charset="-122"/>
                <a:ea typeface="微软雅黑" pitchFamily="34" charset="-122"/>
              </a:rPr>
              <a:t>全员成年人（≥</a:t>
            </a:r>
            <a:r>
              <a:rPr lang="en-US" altLang="zh-CN" sz="1200" dirty="0">
                <a:solidFill>
                  <a:srgbClr val="4F758B"/>
                </a:solidFill>
                <a:latin typeface="微软雅黑" pitchFamily="34" charset="-122"/>
                <a:ea typeface="微软雅黑" pitchFamily="34" charset="-122"/>
              </a:rPr>
              <a:t>18</a:t>
            </a:r>
            <a:r>
              <a:rPr lang="zh-CN" altLang="en-US" sz="1200" dirty="0">
                <a:solidFill>
                  <a:srgbClr val="4F758B"/>
                </a:solidFill>
                <a:latin typeface="微软雅黑" pitchFamily="34" charset="-122"/>
                <a:ea typeface="微软雅黑" pitchFamily="34" charset="-122"/>
              </a:rPr>
              <a:t>岁）抗体筛查</a:t>
            </a:r>
            <a:endParaRPr lang="en-US" altLang="zh-CN" sz="1200" dirty="0">
              <a:solidFill>
                <a:srgbClr val="4F758B"/>
              </a:solidFill>
              <a:latin typeface="微软雅黑" pitchFamily="34" charset="-122"/>
              <a:ea typeface="微软雅黑" pitchFamily="34" charset="-122"/>
            </a:endParaRPr>
          </a:p>
        </p:txBody>
      </p:sp>
      <p:sp>
        <p:nvSpPr>
          <p:cNvPr id="12" name="圆角矩形 11"/>
          <p:cNvSpPr/>
          <p:nvPr/>
        </p:nvSpPr>
        <p:spPr>
          <a:xfrm>
            <a:off x="496018" y="1307290"/>
            <a:ext cx="504000" cy="2340000"/>
          </a:xfrm>
          <a:prstGeom prst="roundRect">
            <a:avLst>
              <a:gd name="adj" fmla="val 0"/>
            </a:avLst>
          </a:prstGeom>
          <a:solidFill>
            <a:srgbClr val="4F7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25340" y="1823283"/>
            <a:ext cx="646331" cy="1338828"/>
          </a:xfrm>
          <a:prstGeom prst="rect">
            <a:avLst/>
          </a:prstGeom>
          <a:noFill/>
        </p:spPr>
        <p:txBody>
          <a:bodyPr wrap="none" rtlCol="0">
            <a:spAutoFit/>
          </a:bodyPr>
          <a:lstStyle/>
          <a:p>
            <a:pPr>
              <a:lnSpc>
                <a:spcPct val="150000"/>
              </a:lnSpc>
            </a:pPr>
            <a:r>
              <a:rPr lang="zh-CN" altLang="en-US" b="1" dirty="0">
                <a:solidFill>
                  <a:schemeClr val="bg1"/>
                </a:solidFill>
                <a:latin typeface="微软雅黑" pitchFamily="34" charset="-122"/>
                <a:ea typeface="微软雅黑" pitchFamily="34" charset="-122"/>
              </a:rPr>
              <a:t>初次</a:t>
            </a:r>
            <a:endParaRPr lang="en-US" altLang="zh-CN" b="1" dirty="0">
              <a:solidFill>
                <a:schemeClr val="bg1"/>
              </a:solidFill>
              <a:latin typeface="微软雅黑" pitchFamily="34" charset="-122"/>
              <a:ea typeface="微软雅黑" pitchFamily="34" charset="-122"/>
            </a:endParaRPr>
          </a:p>
          <a:p>
            <a:pPr>
              <a:lnSpc>
                <a:spcPct val="150000"/>
              </a:lnSpc>
            </a:pPr>
            <a:r>
              <a:rPr lang="zh-CN" altLang="en-US" b="1" dirty="0">
                <a:solidFill>
                  <a:schemeClr val="bg1"/>
                </a:solidFill>
                <a:latin typeface="微软雅黑" pitchFamily="34" charset="-122"/>
                <a:ea typeface="微软雅黑" pitchFamily="34" charset="-122"/>
              </a:rPr>
              <a:t>检测</a:t>
            </a:r>
            <a:endParaRPr lang="en-US" altLang="zh-CN" b="1" dirty="0">
              <a:solidFill>
                <a:schemeClr val="bg1"/>
              </a:solidFill>
              <a:latin typeface="微软雅黑" pitchFamily="34" charset="-122"/>
              <a:ea typeface="微软雅黑" pitchFamily="34" charset="-122"/>
            </a:endParaRPr>
          </a:p>
          <a:p>
            <a:pPr>
              <a:lnSpc>
                <a:spcPct val="150000"/>
              </a:lnSpc>
            </a:pPr>
            <a:r>
              <a:rPr lang="zh-CN" altLang="en-US" b="1" dirty="0">
                <a:solidFill>
                  <a:schemeClr val="bg1"/>
                </a:solidFill>
                <a:latin typeface="微软雅黑" pitchFamily="34" charset="-122"/>
                <a:ea typeface="微软雅黑" pitchFamily="34" charset="-122"/>
              </a:rPr>
              <a:t>筛查</a:t>
            </a:r>
          </a:p>
        </p:txBody>
      </p:sp>
      <p:cxnSp>
        <p:nvCxnSpPr>
          <p:cNvPr id="14" name="直接连接符 13"/>
          <p:cNvCxnSpPr/>
          <p:nvPr/>
        </p:nvCxnSpPr>
        <p:spPr>
          <a:xfrm>
            <a:off x="4079597" y="1959822"/>
            <a:ext cx="0" cy="1285869"/>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733944" y="2004341"/>
            <a:ext cx="0" cy="1285869"/>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8908195" y="1307290"/>
            <a:ext cx="2728720" cy="2325596"/>
          </a:xfrm>
          <a:prstGeom prst="roundRect">
            <a:avLst>
              <a:gd name="adj" fmla="val 192"/>
            </a:avLst>
          </a:prstGeom>
          <a:gradFill flip="none" rotWithShape="1">
            <a:gsLst>
              <a:gs pos="0">
                <a:srgbClr val="62D4C4"/>
              </a:gs>
              <a:gs pos="0">
                <a:srgbClr val="009999">
                  <a:alpha val="15000"/>
                </a:srgbClr>
              </a:gs>
              <a:gs pos="0">
                <a:srgbClr val="9AE3D9">
                  <a:alpha val="20000"/>
                </a:srgbClr>
              </a:gs>
              <a:gs pos="100000">
                <a:schemeClr val="bg1"/>
              </a:gs>
            </a:gsLst>
            <a:lin ang="0" scaled="1"/>
            <a:tileRect/>
          </a:gradFill>
          <a:ln>
            <a:solidFill>
              <a:srgbClr val="0772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9450425" y="2181127"/>
            <a:ext cx="2075211" cy="1138773"/>
          </a:xfrm>
          <a:prstGeom prst="rect">
            <a:avLst/>
          </a:prstGeom>
          <a:noFill/>
        </p:spPr>
        <p:txBody>
          <a:bodyPr wrap="square" rtlCol="0">
            <a:spAutoFit/>
          </a:bodyPr>
          <a:lstStyle/>
          <a:p>
            <a:pPr marL="285750" indent="-285750">
              <a:spcBef>
                <a:spcPts val="600"/>
              </a:spcBef>
              <a:spcAft>
                <a:spcPts val="600"/>
              </a:spcAft>
              <a:buFont typeface="Arial" pitchFamily="34" charset="0"/>
              <a:buChar char="•"/>
            </a:pPr>
            <a:r>
              <a:rPr lang="zh-CN" altLang="en-US" sz="1200" dirty="0">
                <a:solidFill>
                  <a:srgbClr val="4F758B"/>
                </a:solidFill>
                <a:latin typeface="微软雅黑" pitchFamily="34" charset="-122"/>
                <a:ea typeface="微软雅黑" pitchFamily="34" charset="-122"/>
              </a:rPr>
              <a:t>有静脉药瘾史者</a:t>
            </a:r>
            <a:endParaRPr lang="en-US" altLang="zh-CN" sz="1200" dirty="0">
              <a:solidFill>
                <a:srgbClr val="4F758B"/>
              </a:solidFill>
              <a:latin typeface="微软雅黑" pitchFamily="34" charset="-122"/>
              <a:ea typeface="微软雅黑" pitchFamily="34" charset="-122"/>
            </a:endParaRPr>
          </a:p>
          <a:p>
            <a:pPr marL="285750" indent="-285750">
              <a:spcBef>
                <a:spcPts val="600"/>
              </a:spcBef>
              <a:spcAft>
                <a:spcPts val="600"/>
              </a:spcAft>
              <a:buFont typeface="Arial" pitchFamily="34" charset="0"/>
              <a:buChar char="•"/>
            </a:pPr>
            <a:r>
              <a:rPr lang="zh-CN" altLang="en-US" sz="1200" dirty="0">
                <a:solidFill>
                  <a:srgbClr val="4F758B"/>
                </a:solidFill>
                <a:latin typeface="微软雅黑" pitchFamily="34" charset="-122"/>
                <a:ea typeface="微软雅黑" pitchFamily="34" charset="-122"/>
              </a:rPr>
              <a:t>有血液透析者</a:t>
            </a:r>
            <a:endParaRPr lang="en-US" altLang="zh-CN" sz="1200" dirty="0">
              <a:solidFill>
                <a:srgbClr val="4F758B"/>
              </a:solidFill>
              <a:latin typeface="微软雅黑" pitchFamily="34" charset="-122"/>
              <a:ea typeface="微软雅黑" pitchFamily="34" charset="-122"/>
            </a:endParaRPr>
          </a:p>
          <a:p>
            <a:pPr marL="285750" indent="-285750">
              <a:spcBef>
                <a:spcPts val="600"/>
              </a:spcBef>
              <a:spcAft>
                <a:spcPts val="600"/>
              </a:spcAft>
              <a:buFont typeface="Arial" pitchFamily="34" charset="0"/>
              <a:buChar char="•"/>
            </a:pPr>
            <a:r>
              <a:rPr lang="zh-CN" altLang="en-US" sz="1200" dirty="0">
                <a:solidFill>
                  <a:srgbClr val="4F758B"/>
                </a:solidFill>
                <a:latin typeface="微软雅黑" pitchFamily="34" charset="-122"/>
                <a:ea typeface="微软雅黑" pitchFamily="34" charset="-122"/>
              </a:rPr>
              <a:t>多性伴或男性同性性行为者</a:t>
            </a:r>
            <a:endParaRPr lang="en-US" altLang="zh-CN" sz="1200" dirty="0">
              <a:solidFill>
                <a:srgbClr val="4F758B"/>
              </a:solidFill>
              <a:latin typeface="微软雅黑" pitchFamily="34" charset="-122"/>
              <a:ea typeface="微软雅黑" pitchFamily="34" charset="-122"/>
            </a:endParaRPr>
          </a:p>
        </p:txBody>
      </p:sp>
      <p:sp>
        <p:nvSpPr>
          <p:cNvPr id="18" name="圆角矩形 17"/>
          <p:cNvSpPr/>
          <p:nvPr/>
        </p:nvSpPr>
        <p:spPr>
          <a:xfrm>
            <a:off x="8901371" y="1300466"/>
            <a:ext cx="504000" cy="2340000"/>
          </a:xfrm>
          <a:prstGeom prst="roundRect">
            <a:avLst>
              <a:gd name="adj" fmla="val 420"/>
            </a:avLst>
          </a:prstGeom>
          <a:solidFill>
            <a:srgbClr val="4F7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8829339" y="1820247"/>
            <a:ext cx="646331" cy="1338828"/>
          </a:xfrm>
          <a:prstGeom prst="rect">
            <a:avLst/>
          </a:prstGeom>
          <a:noFill/>
        </p:spPr>
        <p:txBody>
          <a:bodyPr wrap="none" rtlCol="0">
            <a:spAutoFit/>
          </a:bodyPr>
          <a:lstStyle/>
          <a:p>
            <a:pPr>
              <a:lnSpc>
                <a:spcPct val="150000"/>
              </a:lnSpc>
            </a:pPr>
            <a:r>
              <a:rPr lang="zh-CN" altLang="en-US" b="1" dirty="0">
                <a:solidFill>
                  <a:schemeClr val="bg1"/>
                </a:solidFill>
                <a:latin typeface="微软雅黑" pitchFamily="34" charset="-122"/>
                <a:ea typeface="微软雅黑" pitchFamily="34" charset="-122"/>
              </a:rPr>
              <a:t>定期</a:t>
            </a:r>
            <a:endParaRPr lang="en-US" altLang="zh-CN" b="1" dirty="0">
              <a:solidFill>
                <a:schemeClr val="bg1"/>
              </a:solidFill>
              <a:latin typeface="微软雅黑" pitchFamily="34" charset="-122"/>
              <a:ea typeface="微软雅黑" pitchFamily="34" charset="-122"/>
            </a:endParaRPr>
          </a:p>
          <a:p>
            <a:pPr>
              <a:lnSpc>
                <a:spcPct val="150000"/>
              </a:lnSpc>
            </a:pPr>
            <a:r>
              <a:rPr lang="zh-CN" altLang="en-US" b="1" dirty="0">
                <a:solidFill>
                  <a:schemeClr val="bg1"/>
                </a:solidFill>
                <a:latin typeface="微软雅黑" pitchFamily="34" charset="-122"/>
                <a:ea typeface="微软雅黑" pitchFamily="34" charset="-122"/>
              </a:rPr>
              <a:t>检测</a:t>
            </a:r>
            <a:endParaRPr lang="en-US" altLang="zh-CN" b="1" dirty="0">
              <a:solidFill>
                <a:schemeClr val="bg1"/>
              </a:solidFill>
              <a:latin typeface="微软雅黑" pitchFamily="34" charset="-122"/>
              <a:ea typeface="微软雅黑" pitchFamily="34" charset="-122"/>
            </a:endParaRPr>
          </a:p>
          <a:p>
            <a:pPr>
              <a:lnSpc>
                <a:spcPct val="150000"/>
              </a:lnSpc>
            </a:pPr>
            <a:r>
              <a:rPr lang="zh-CN" altLang="en-US" b="1" dirty="0">
                <a:solidFill>
                  <a:schemeClr val="bg1"/>
                </a:solidFill>
                <a:latin typeface="微软雅黑" pitchFamily="34" charset="-122"/>
                <a:ea typeface="微软雅黑" pitchFamily="34" charset="-122"/>
              </a:rPr>
              <a:t>筛查</a:t>
            </a:r>
          </a:p>
        </p:txBody>
      </p:sp>
      <p:sp>
        <p:nvSpPr>
          <p:cNvPr id="20" name="TextBox 19"/>
          <p:cNvSpPr txBox="1"/>
          <p:nvPr/>
        </p:nvSpPr>
        <p:spPr>
          <a:xfrm>
            <a:off x="584440" y="6146655"/>
            <a:ext cx="11920606" cy="507831"/>
          </a:xfrm>
          <a:prstGeom prst="rect">
            <a:avLst/>
          </a:prstGeom>
          <a:noFill/>
        </p:spPr>
        <p:txBody>
          <a:bodyPr wrap="square" rtlCol="0">
            <a:spAutoFit/>
          </a:bodyPr>
          <a:lstStyle/>
          <a:p>
            <a:pPr>
              <a:buFont typeface="+mj-lt"/>
              <a:buAutoNum type="arabicPeriod"/>
            </a:pPr>
            <a:r>
              <a:rPr lang="zh-CN" altLang="en-US" sz="900" dirty="0">
                <a:latin typeface="微软雅黑" pitchFamily="34" charset="-122"/>
                <a:ea typeface="微软雅黑" pitchFamily="34" charset="-122"/>
              </a:rPr>
              <a:t>中联肝健康促进中心，中华医学会肝病学分会，中华医学会检验医学分会，中国医院协会医院感染管理专业委员会。中国丙型病毒性肝炎院内筛查管理流程（试行）。</a:t>
            </a:r>
            <a:r>
              <a:rPr lang="en-US" altLang="zh-CN" sz="900" dirty="0">
                <a:latin typeface="微软雅黑" pitchFamily="34" charset="-122"/>
                <a:ea typeface="微软雅黑" pitchFamily="34" charset="-122"/>
              </a:rPr>
              <a:t>J Clin Hepatol, Vol.37 No.7, Jul.2021.</a:t>
            </a:r>
          </a:p>
          <a:p>
            <a:pPr>
              <a:buFont typeface="+mj-lt"/>
              <a:buAutoNum type="arabicPeriod"/>
            </a:pPr>
            <a:r>
              <a:rPr lang="zh-CN" altLang="en-US" sz="900" dirty="0">
                <a:latin typeface="微软雅黑" pitchFamily="34" charset="-122"/>
                <a:ea typeface="微软雅黑" pitchFamily="34" charset="-122"/>
              </a:rPr>
              <a:t>国家卫生健康委办公厅，科技部办公厅，工业和信息化部办公厅等。消除丙型肝炎公共卫生危害行动工作方案（</a:t>
            </a:r>
            <a:r>
              <a:rPr lang="en-US" altLang="zh-CN" sz="900" dirty="0">
                <a:latin typeface="微软雅黑" pitchFamily="34" charset="-122"/>
                <a:ea typeface="微软雅黑" pitchFamily="34" charset="-122"/>
              </a:rPr>
              <a:t>2021-2030</a:t>
            </a:r>
            <a:r>
              <a:rPr lang="zh-CN" altLang="en-US" sz="900" dirty="0">
                <a:latin typeface="微软雅黑" pitchFamily="34" charset="-122"/>
                <a:ea typeface="微软雅黑" pitchFamily="34" charset="-122"/>
              </a:rPr>
              <a:t>年）。国卫办疾控函（</a:t>
            </a:r>
            <a:r>
              <a:rPr lang="en-US" altLang="zh-CN" sz="900" dirty="0">
                <a:latin typeface="微软雅黑" pitchFamily="34" charset="-122"/>
                <a:ea typeface="微软雅黑" pitchFamily="34" charset="-122"/>
              </a:rPr>
              <a:t>2021</a:t>
            </a:r>
            <a:r>
              <a:rPr lang="zh-CN" altLang="en-US" sz="900" dirty="0">
                <a:latin typeface="微软雅黑" pitchFamily="34" charset="-122"/>
                <a:ea typeface="微软雅黑" pitchFamily="34" charset="-122"/>
              </a:rPr>
              <a:t>）</a:t>
            </a:r>
            <a:r>
              <a:rPr lang="en-US" altLang="zh-CN" sz="900" dirty="0">
                <a:latin typeface="微软雅黑" pitchFamily="34" charset="-122"/>
                <a:ea typeface="微软雅黑" pitchFamily="34" charset="-122"/>
              </a:rPr>
              <a:t>492</a:t>
            </a:r>
            <a:r>
              <a:rPr lang="zh-CN" altLang="en-US" sz="900" dirty="0">
                <a:latin typeface="微软雅黑" pitchFamily="34" charset="-122"/>
                <a:ea typeface="微软雅黑" pitchFamily="34" charset="-122"/>
              </a:rPr>
              <a:t>号。中华人民共和国国家卫生健康委员会。</a:t>
            </a:r>
            <a:r>
              <a:rPr lang="en-US" altLang="zh-CN" sz="900" dirty="0">
                <a:latin typeface="微软雅黑" pitchFamily="34" charset="-122"/>
                <a:ea typeface="微软雅黑" pitchFamily="34" charset="-122"/>
              </a:rPr>
              <a:t>2021-09-15.</a:t>
            </a:r>
          </a:p>
          <a:p>
            <a:pPr lvl="0">
              <a:buFont typeface="+mj-lt"/>
              <a:buAutoNum type="arabicPeriod"/>
            </a:pPr>
            <a:r>
              <a:rPr lang="zh-CN" altLang="zh-CN" sz="900" dirty="0">
                <a:latin typeface="微软雅黑" pitchFamily="34" charset="-122"/>
                <a:ea typeface="微软雅黑" pitchFamily="34" charset="-122"/>
              </a:rPr>
              <a:t>中华医学会肝病学分会 中华医学会感染病学分会</a:t>
            </a:r>
            <a:r>
              <a:rPr lang="en-US" altLang="zh-CN" sz="900" dirty="0">
                <a:latin typeface="微软雅黑" pitchFamily="34" charset="-122"/>
                <a:ea typeface="微软雅黑" pitchFamily="34" charset="-122"/>
              </a:rPr>
              <a:t>. </a:t>
            </a:r>
            <a:r>
              <a:rPr lang="zh-CN" altLang="zh-CN" sz="900" dirty="0">
                <a:latin typeface="微软雅黑" pitchFamily="34" charset="-122"/>
                <a:ea typeface="微软雅黑" pitchFamily="34" charset="-122"/>
              </a:rPr>
              <a:t>丙型肝炎防治指南（</a:t>
            </a:r>
            <a:r>
              <a:rPr lang="en-US" altLang="zh-CN" sz="900" dirty="0">
                <a:latin typeface="微软雅黑" pitchFamily="34" charset="-122"/>
                <a:ea typeface="微软雅黑" pitchFamily="34" charset="-122"/>
              </a:rPr>
              <a:t>2022</a:t>
            </a:r>
            <a:r>
              <a:rPr lang="zh-CN" altLang="zh-CN" sz="900" dirty="0">
                <a:latin typeface="微软雅黑" pitchFamily="34" charset="-122"/>
                <a:ea typeface="微软雅黑" pitchFamily="34" charset="-122"/>
              </a:rPr>
              <a:t>版）</a:t>
            </a:r>
            <a:r>
              <a:rPr lang="en-US" altLang="zh-CN" sz="900" dirty="0">
                <a:latin typeface="微软雅黑" pitchFamily="34" charset="-122"/>
                <a:ea typeface="微软雅黑" pitchFamily="34" charset="-122"/>
              </a:rPr>
              <a:t>. </a:t>
            </a:r>
            <a:r>
              <a:rPr lang="zh-CN" altLang="zh-CN" sz="900" dirty="0">
                <a:latin typeface="微软雅黑" pitchFamily="34" charset="-122"/>
                <a:ea typeface="微软雅黑" pitchFamily="34" charset="-122"/>
              </a:rPr>
              <a:t>中华肝脏病杂志</a:t>
            </a:r>
            <a:r>
              <a:rPr lang="en-US" altLang="zh-CN" sz="900" dirty="0">
                <a:latin typeface="微软雅黑" pitchFamily="34" charset="-122"/>
                <a:ea typeface="微软雅黑" pitchFamily="34" charset="-122"/>
              </a:rPr>
              <a:t>, 2022; 30(12): 1332-1348.</a:t>
            </a:r>
            <a:endParaRPr lang="zh-CN" altLang="zh-CN" sz="900" dirty="0">
              <a:latin typeface="微软雅黑" pitchFamily="34" charset="-122"/>
              <a:ea typeface="微软雅黑" pitchFamily="34" charset="-122"/>
            </a:endParaRPr>
          </a:p>
        </p:txBody>
      </p:sp>
      <p:sp>
        <p:nvSpPr>
          <p:cNvPr id="23" name="TextBox 22"/>
          <p:cNvSpPr txBox="1"/>
          <p:nvPr/>
        </p:nvSpPr>
        <p:spPr>
          <a:xfrm>
            <a:off x="1852754" y="1375670"/>
            <a:ext cx="4111313" cy="418191"/>
          </a:xfrm>
          <a:prstGeom prst="rect">
            <a:avLst/>
          </a:prstGeom>
          <a:noFill/>
        </p:spPr>
        <p:txBody>
          <a:bodyPr wrap="square" rtlCol="0">
            <a:spAutoFit/>
          </a:bodyPr>
          <a:lstStyle/>
          <a:p>
            <a:pPr>
              <a:lnSpc>
                <a:spcPct val="150000"/>
              </a:lnSpc>
              <a:spcBef>
                <a:spcPts val="600"/>
              </a:spcBef>
              <a:spcAft>
                <a:spcPts val="600"/>
              </a:spcAft>
            </a:pPr>
            <a:r>
              <a:rPr lang="en-US" altLang="zh-CN" sz="1600" b="1" u="sng" dirty="0">
                <a:solidFill>
                  <a:srgbClr val="4F758B"/>
                </a:solidFill>
                <a:latin typeface="微软雅黑" pitchFamily="34" charset="-122"/>
                <a:ea typeface="微软雅黑" pitchFamily="34" charset="-122"/>
              </a:rPr>
              <a:t>HCV</a:t>
            </a:r>
            <a:r>
              <a:rPr lang="zh-CN" altLang="en-US" sz="1600" b="1" u="sng" dirty="0">
                <a:solidFill>
                  <a:srgbClr val="4F758B"/>
                </a:solidFill>
                <a:latin typeface="微软雅黑" pitchFamily="34" charset="-122"/>
                <a:ea typeface="微软雅黑" pitchFamily="34" charset="-122"/>
              </a:rPr>
              <a:t>感染高危风险等重点人群“应检尽检”</a:t>
            </a:r>
            <a:endParaRPr lang="en-US" altLang="zh-CN" sz="1600" b="1" u="sng" dirty="0">
              <a:solidFill>
                <a:srgbClr val="4F758B"/>
              </a:solidFill>
              <a:latin typeface="微软雅黑" pitchFamily="34" charset="-122"/>
              <a:ea typeface="微软雅黑" pitchFamily="34" charset="-122"/>
            </a:endParaRPr>
          </a:p>
        </p:txBody>
      </p:sp>
      <p:sp>
        <p:nvSpPr>
          <p:cNvPr id="24" name="TextBox 23"/>
          <p:cNvSpPr txBox="1"/>
          <p:nvPr/>
        </p:nvSpPr>
        <p:spPr>
          <a:xfrm>
            <a:off x="6679353" y="1455307"/>
            <a:ext cx="2149150" cy="338554"/>
          </a:xfrm>
          <a:prstGeom prst="rect">
            <a:avLst/>
          </a:prstGeom>
          <a:noFill/>
        </p:spPr>
        <p:txBody>
          <a:bodyPr wrap="square" rtlCol="0">
            <a:spAutoFit/>
          </a:bodyPr>
          <a:lstStyle/>
          <a:p>
            <a:pPr>
              <a:spcBef>
                <a:spcPts val="600"/>
              </a:spcBef>
              <a:spcAft>
                <a:spcPts val="600"/>
              </a:spcAft>
            </a:pPr>
            <a:r>
              <a:rPr lang="zh-CN" altLang="en-US" sz="1600" b="1" u="sng" dirty="0">
                <a:solidFill>
                  <a:srgbClr val="4F758B"/>
                </a:solidFill>
                <a:latin typeface="微软雅黑" pitchFamily="34" charset="-122"/>
                <a:ea typeface="微软雅黑" pitchFamily="34" charset="-122"/>
              </a:rPr>
              <a:t>大众人群（愿检尽检）</a:t>
            </a:r>
            <a:endParaRPr lang="en-US" altLang="zh-CN" sz="1600" b="1" u="sng" dirty="0">
              <a:solidFill>
                <a:srgbClr val="4F758B"/>
              </a:solidFill>
              <a:latin typeface="微软雅黑" pitchFamily="34" charset="-122"/>
              <a:ea typeface="微软雅黑" pitchFamily="34" charset="-122"/>
            </a:endParaRPr>
          </a:p>
        </p:txBody>
      </p:sp>
      <p:sp>
        <p:nvSpPr>
          <p:cNvPr id="25" name="TextBox 24"/>
          <p:cNvSpPr txBox="1"/>
          <p:nvPr/>
        </p:nvSpPr>
        <p:spPr>
          <a:xfrm>
            <a:off x="9443601" y="1375670"/>
            <a:ext cx="2149150" cy="584775"/>
          </a:xfrm>
          <a:prstGeom prst="rect">
            <a:avLst/>
          </a:prstGeom>
          <a:noFill/>
        </p:spPr>
        <p:txBody>
          <a:bodyPr wrap="square" rtlCol="0">
            <a:spAutoFit/>
          </a:bodyPr>
          <a:lstStyle/>
          <a:p>
            <a:pPr algn="ctr">
              <a:spcBef>
                <a:spcPts val="600"/>
              </a:spcBef>
              <a:spcAft>
                <a:spcPts val="600"/>
              </a:spcAft>
            </a:pPr>
            <a:r>
              <a:rPr lang="zh-CN" altLang="en-US" sz="1600" b="1" u="sng" dirty="0">
                <a:solidFill>
                  <a:srgbClr val="4F758B"/>
                </a:solidFill>
                <a:latin typeface="微软雅黑" pitchFamily="34" charset="-122"/>
                <a:ea typeface="微软雅黑" pitchFamily="34" charset="-122"/>
              </a:rPr>
              <a:t>持续存在</a:t>
            </a:r>
            <a:r>
              <a:rPr lang="en-US" altLang="zh-CN" sz="1600" b="1" u="sng" dirty="0">
                <a:solidFill>
                  <a:srgbClr val="4F758B"/>
                </a:solidFill>
                <a:latin typeface="微软雅黑" pitchFamily="34" charset="-122"/>
                <a:ea typeface="微软雅黑" pitchFamily="34" charset="-122"/>
              </a:rPr>
              <a:t>HCV</a:t>
            </a:r>
            <a:r>
              <a:rPr lang="zh-CN" altLang="en-US" sz="1600" b="1" u="sng" dirty="0">
                <a:solidFill>
                  <a:srgbClr val="4F758B"/>
                </a:solidFill>
                <a:latin typeface="微软雅黑" pitchFamily="34" charset="-122"/>
                <a:ea typeface="微软雅黑" pitchFamily="34" charset="-122"/>
              </a:rPr>
              <a:t>感染高危风险的人群</a:t>
            </a:r>
            <a:r>
              <a:rPr lang="en-US" altLang="zh-CN" sz="1600" b="1" u="sng" dirty="0">
                <a:solidFill>
                  <a:srgbClr val="4F758B"/>
                </a:solidFill>
                <a:latin typeface="微软雅黑" pitchFamily="34" charset="-122"/>
                <a:ea typeface="微软雅黑" pitchFamily="34" charset="-122"/>
              </a:rPr>
              <a:t>#</a:t>
            </a:r>
          </a:p>
        </p:txBody>
      </p:sp>
    </p:spTree>
    <p:extLst>
      <p:ext uri="{BB962C8B-B14F-4D97-AF65-F5344CB8AC3E}">
        <p14:creationId xmlns:p14="http://schemas.microsoft.com/office/powerpoint/2010/main" val="277234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4">
            <a:extLst>
              <a:ext uri="{FF2B5EF4-FFF2-40B4-BE49-F238E27FC236}">
                <a16:creationId xmlns:a16="http://schemas.microsoft.com/office/drawing/2014/main" id="{35FE84CE-3CC8-334A-BD0C-16C4FC0577E8}"/>
              </a:ext>
            </a:extLst>
          </p:cNvPr>
          <p:cNvSpPr/>
          <p:nvPr/>
        </p:nvSpPr>
        <p:spPr>
          <a:xfrm>
            <a:off x="3638465" y="918674"/>
            <a:ext cx="4915070" cy="1093843"/>
          </a:xfrm>
          <a:prstGeom prst="roundRect">
            <a:avLst>
              <a:gd name="adj" fmla="val 50000"/>
            </a:avLst>
          </a:prstGeom>
          <a:solidFill>
            <a:schemeClr val="bg1"/>
          </a:solidFill>
          <a:ln>
            <a:noFill/>
          </a:ln>
          <a:effectLst>
            <a:innerShdw blurRad="254000">
              <a:srgbClr val="077296">
                <a:alpha val="2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000" b="1" dirty="0">
                <a:solidFill>
                  <a:srgbClr val="4F758B"/>
                </a:solidFill>
                <a:latin typeface="Microsoft YaHei" panose="020B0503020204020204" pitchFamily="34" charset="-122"/>
                <a:ea typeface="Microsoft YaHei" panose="020B0503020204020204" pitchFamily="34" charset="-122"/>
                <a:cs typeface="+mn-ea"/>
                <a:sym typeface="+mn-lt"/>
              </a:rPr>
              <a:t>主要内容</a:t>
            </a:r>
          </a:p>
        </p:txBody>
      </p:sp>
      <p:sp>
        <p:nvSpPr>
          <p:cNvPr id="26" name="文本框 25">
            <a:extLst>
              <a:ext uri="{FF2B5EF4-FFF2-40B4-BE49-F238E27FC236}">
                <a16:creationId xmlns:a16="http://schemas.microsoft.com/office/drawing/2014/main" id="{CBFB4F82-3D57-9C4E-BEB9-D024669D1544}"/>
              </a:ext>
            </a:extLst>
          </p:cNvPr>
          <p:cNvSpPr txBox="1"/>
          <p:nvPr/>
        </p:nvSpPr>
        <p:spPr>
          <a:xfrm>
            <a:off x="1173493" y="4177928"/>
            <a:ext cx="1264947" cy="861774"/>
          </a:xfrm>
          <a:prstGeom prst="rect">
            <a:avLst/>
          </a:prstGeom>
          <a:noFill/>
        </p:spPr>
        <p:txBody>
          <a:bodyPr wrap="square" rtlCol="0">
            <a:spAutoFit/>
          </a:bodyPr>
          <a:lstStyle/>
          <a:p>
            <a:pPr algn="ctr"/>
            <a:r>
              <a:rPr lang="en-US" altLang="zh-CN" sz="5000" b="1" i="1" dirty="0">
                <a:solidFill>
                  <a:srgbClr val="4F758B"/>
                </a:solidFill>
                <a:latin typeface="Microsoft YaHei" panose="020B0503020204020204" pitchFamily="34" charset="-122"/>
                <a:ea typeface="Microsoft YaHei" panose="020B0503020204020204" pitchFamily="34" charset="-122"/>
                <a:cs typeface="+mn-ea"/>
                <a:sym typeface="+mn-lt"/>
              </a:rPr>
              <a:t>01</a:t>
            </a:r>
            <a:endParaRPr lang="zh-CN" altLang="en-US" sz="5000" b="1" i="1" dirty="0">
              <a:solidFill>
                <a:srgbClr val="4F758B"/>
              </a:solidFill>
              <a:latin typeface="Microsoft YaHei" panose="020B0503020204020204" pitchFamily="34" charset="-122"/>
              <a:ea typeface="Microsoft YaHei" panose="020B0503020204020204" pitchFamily="34" charset="-122"/>
              <a:cs typeface="+mn-ea"/>
              <a:sym typeface="+mn-lt"/>
            </a:endParaRPr>
          </a:p>
        </p:txBody>
      </p:sp>
      <p:sp>
        <p:nvSpPr>
          <p:cNvPr id="27" name="文本框 26">
            <a:extLst>
              <a:ext uri="{FF2B5EF4-FFF2-40B4-BE49-F238E27FC236}">
                <a16:creationId xmlns:a16="http://schemas.microsoft.com/office/drawing/2014/main" id="{277D651B-0FBB-D642-BBE9-C7886825EA1A}"/>
              </a:ext>
            </a:extLst>
          </p:cNvPr>
          <p:cNvSpPr txBox="1"/>
          <p:nvPr/>
        </p:nvSpPr>
        <p:spPr>
          <a:xfrm>
            <a:off x="3907586" y="4177928"/>
            <a:ext cx="1451970" cy="861774"/>
          </a:xfrm>
          <a:prstGeom prst="rect">
            <a:avLst/>
          </a:prstGeom>
          <a:noFill/>
        </p:spPr>
        <p:txBody>
          <a:bodyPr wrap="square" rtlCol="0">
            <a:spAutoFit/>
          </a:bodyPr>
          <a:lstStyle/>
          <a:p>
            <a:pPr algn="ctr"/>
            <a:r>
              <a:rPr lang="en-US" altLang="zh-CN" sz="5000" b="1" i="1" dirty="0">
                <a:solidFill>
                  <a:srgbClr val="4F758B"/>
                </a:solidFill>
                <a:latin typeface="Microsoft YaHei" panose="020B0503020204020204" pitchFamily="34" charset="-122"/>
                <a:ea typeface="Microsoft YaHei" panose="020B0503020204020204" pitchFamily="34" charset="-122"/>
                <a:cs typeface="+mn-ea"/>
                <a:sym typeface="+mn-lt"/>
              </a:rPr>
              <a:t>02</a:t>
            </a:r>
            <a:endParaRPr lang="zh-CN" altLang="en-US" sz="5000" b="1" i="1" dirty="0">
              <a:solidFill>
                <a:srgbClr val="4F758B"/>
              </a:solidFill>
              <a:latin typeface="Microsoft YaHei" panose="020B0503020204020204" pitchFamily="34" charset="-122"/>
              <a:ea typeface="Microsoft YaHei" panose="020B0503020204020204" pitchFamily="34" charset="-122"/>
              <a:cs typeface="+mn-ea"/>
              <a:sym typeface="+mn-lt"/>
            </a:endParaRPr>
          </a:p>
        </p:txBody>
      </p:sp>
      <p:sp>
        <p:nvSpPr>
          <p:cNvPr id="28" name="文本框 27">
            <a:extLst>
              <a:ext uri="{FF2B5EF4-FFF2-40B4-BE49-F238E27FC236}">
                <a16:creationId xmlns:a16="http://schemas.microsoft.com/office/drawing/2014/main" id="{62904096-2028-DE42-A2AA-8D2DC2F63330}"/>
              </a:ext>
            </a:extLst>
          </p:cNvPr>
          <p:cNvSpPr txBox="1"/>
          <p:nvPr/>
        </p:nvSpPr>
        <p:spPr>
          <a:xfrm>
            <a:off x="6828702" y="4177928"/>
            <a:ext cx="1394165" cy="861774"/>
          </a:xfrm>
          <a:prstGeom prst="rect">
            <a:avLst/>
          </a:prstGeom>
          <a:noFill/>
        </p:spPr>
        <p:txBody>
          <a:bodyPr wrap="square" rtlCol="0">
            <a:spAutoFit/>
          </a:bodyPr>
          <a:lstStyle/>
          <a:p>
            <a:pPr algn="ctr"/>
            <a:r>
              <a:rPr lang="en-US" altLang="zh-CN" sz="5000" b="1" i="1" dirty="0">
                <a:solidFill>
                  <a:srgbClr val="4F758B"/>
                </a:solidFill>
                <a:latin typeface="Microsoft YaHei" panose="020B0503020204020204" pitchFamily="34" charset="-122"/>
                <a:ea typeface="Microsoft YaHei" panose="020B0503020204020204" pitchFamily="34" charset="-122"/>
                <a:cs typeface="+mn-ea"/>
                <a:sym typeface="+mn-lt"/>
              </a:rPr>
              <a:t>03</a:t>
            </a:r>
            <a:endParaRPr lang="zh-CN" altLang="en-US" sz="5000" b="1" i="1" dirty="0">
              <a:solidFill>
                <a:srgbClr val="4F758B"/>
              </a:solidFill>
              <a:latin typeface="Microsoft YaHei" panose="020B0503020204020204" pitchFamily="34" charset="-122"/>
              <a:ea typeface="Microsoft YaHei" panose="020B0503020204020204" pitchFamily="34" charset="-122"/>
              <a:cs typeface="+mn-ea"/>
              <a:sym typeface="+mn-lt"/>
            </a:endParaRPr>
          </a:p>
        </p:txBody>
      </p:sp>
      <p:sp>
        <p:nvSpPr>
          <p:cNvPr id="29" name="文本框 28">
            <a:extLst>
              <a:ext uri="{FF2B5EF4-FFF2-40B4-BE49-F238E27FC236}">
                <a16:creationId xmlns:a16="http://schemas.microsoft.com/office/drawing/2014/main" id="{D8786771-9507-D543-A690-F1D7F717DBC3}"/>
              </a:ext>
            </a:extLst>
          </p:cNvPr>
          <p:cNvSpPr txBox="1"/>
          <p:nvPr/>
        </p:nvSpPr>
        <p:spPr>
          <a:xfrm>
            <a:off x="9692012" y="4177928"/>
            <a:ext cx="1397566" cy="861774"/>
          </a:xfrm>
          <a:prstGeom prst="rect">
            <a:avLst/>
          </a:prstGeom>
          <a:noFill/>
        </p:spPr>
        <p:txBody>
          <a:bodyPr wrap="square" rtlCol="0">
            <a:spAutoFit/>
          </a:bodyPr>
          <a:lstStyle/>
          <a:p>
            <a:pPr algn="ctr"/>
            <a:r>
              <a:rPr lang="en-US" altLang="zh-CN" sz="5000" b="1" i="1" dirty="0">
                <a:solidFill>
                  <a:srgbClr val="4F758B"/>
                </a:solidFill>
                <a:latin typeface="Microsoft YaHei" panose="020B0503020204020204" pitchFamily="34" charset="-122"/>
                <a:ea typeface="Microsoft YaHei" panose="020B0503020204020204" pitchFamily="34" charset="-122"/>
                <a:cs typeface="+mn-ea"/>
                <a:sym typeface="+mn-lt"/>
              </a:rPr>
              <a:t>04</a:t>
            </a:r>
            <a:endParaRPr lang="zh-CN" altLang="en-US" sz="5000" b="1" i="1" dirty="0">
              <a:solidFill>
                <a:srgbClr val="4F758B"/>
              </a:solidFill>
              <a:latin typeface="Microsoft YaHei" panose="020B0503020204020204" pitchFamily="34" charset="-122"/>
              <a:ea typeface="Microsoft YaHei" panose="020B0503020204020204" pitchFamily="34" charset="-122"/>
              <a:cs typeface="+mn-ea"/>
              <a:sym typeface="+mn-lt"/>
            </a:endParaRPr>
          </a:p>
        </p:txBody>
      </p:sp>
      <p:sp>
        <p:nvSpPr>
          <p:cNvPr id="30" name="Freeform 47">
            <a:extLst>
              <a:ext uri="{FF2B5EF4-FFF2-40B4-BE49-F238E27FC236}">
                <a16:creationId xmlns:a16="http://schemas.microsoft.com/office/drawing/2014/main" id="{9946302F-1EA9-564B-A4D5-DD44C99FBFDD}"/>
              </a:ext>
            </a:extLst>
          </p:cNvPr>
          <p:cNvSpPr>
            <a:spLocks/>
          </p:cNvSpPr>
          <p:nvPr/>
        </p:nvSpPr>
        <p:spPr bwMode="auto">
          <a:xfrm>
            <a:off x="3400374" y="4115087"/>
            <a:ext cx="2626586" cy="1124869"/>
          </a:xfrm>
          <a:custGeom>
            <a:avLst/>
            <a:gdLst>
              <a:gd name="T0" fmla="*/ 1259 w 1259"/>
              <a:gd name="T1" fmla="*/ 0 h 540"/>
              <a:gd name="T2" fmla="*/ 610 w 1259"/>
              <a:gd name="T3" fmla="*/ 540 h 540"/>
              <a:gd name="T4" fmla="*/ 0 w 1259"/>
              <a:gd name="T5" fmla="*/ 133 h 540"/>
            </a:gdLst>
            <a:ahLst/>
            <a:cxnLst>
              <a:cxn ang="0">
                <a:pos x="T0" y="T1"/>
              </a:cxn>
              <a:cxn ang="0">
                <a:pos x="T2" y="T3"/>
              </a:cxn>
              <a:cxn ang="0">
                <a:pos x="T4" y="T5"/>
              </a:cxn>
            </a:cxnLst>
            <a:rect l="0" t="0" r="r" b="b"/>
            <a:pathLst>
              <a:path w="1259" h="540">
                <a:moveTo>
                  <a:pt x="1259" y="0"/>
                </a:moveTo>
                <a:cubicBezTo>
                  <a:pt x="1202" y="307"/>
                  <a:pt x="933" y="540"/>
                  <a:pt x="610" y="540"/>
                </a:cubicBezTo>
                <a:cubicBezTo>
                  <a:pt x="335" y="540"/>
                  <a:pt x="99" y="372"/>
                  <a:pt x="0" y="133"/>
                </a:cubicBezTo>
              </a:path>
            </a:pathLst>
          </a:custGeom>
          <a:noFill/>
          <a:ln w="22225"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1" name="Freeform 42">
            <a:extLst>
              <a:ext uri="{FF2B5EF4-FFF2-40B4-BE49-F238E27FC236}">
                <a16:creationId xmlns:a16="http://schemas.microsoft.com/office/drawing/2014/main" id="{EDC7DDBB-F319-5A4B-8D2A-E00A2A9767D3}"/>
              </a:ext>
            </a:extLst>
          </p:cNvPr>
          <p:cNvSpPr>
            <a:spLocks/>
          </p:cNvSpPr>
          <p:nvPr/>
        </p:nvSpPr>
        <p:spPr bwMode="auto">
          <a:xfrm>
            <a:off x="6250783" y="4115087"/>
            <a:ext cx="2649564" cy="1124869"/>
          </a:xfrm>
          <a:custGeom>
            <a:avLst/>
            <a:gdLst>
              <a:gd name="T0" fmla="*/ 1297 w 1297"/>
              <a:gd name="T1" fmla="*/ 0 h 540"/>
              <a:gd name="T2" fmla="*/ 648 w 1297"/>
              <a:gd name="T3" fmla="*/ 540 h 540"/>
              <a:gd name="T4" fmla="*/ 0 w 1297"/>
              <a:gd name="T5" fmla="*/ 7 h 540"/>
              <a:gd name="connsiteX0" fmla="*/ 9791 w 9791"/>
              <a:gd name="connsiteY0" fmla="*/ 0 h 10000"/>
              <a:gd name="connsiteX1" fmla="*/ 4787 w 9791"/>
              <a:gd name="connsiteY1" fmla="*/ 10000 h 10000"/>
              <a:gd name="connsiteX2" fmla="*/ 0 w 9791"/>
              <a:gd name="connsiteY2" fmla="*/ 2006 h 10000"/>
              <a:gd name="connsiteX0" fmla="*/ 10000 w 10000"/>
              <a:gd name="connsiteY0" fmla="*/ 0 h 10000"/>
              <a:gd name="connsiteX1" fmla="*/ 4889 w 10000"/>
              <a:gd name="connsiteY1" fmla="*/ 10000 h 10000"/>
              <a:gd name="connsiteX2" fmla="*/ 0 w 10000"/>
              <a:gd name="connsiteY2" fmla="*/ 2006 h 10000"/>
            </a:gdLst>
            <a:ahLst/>
            <a:cxnLst>
              <a:cxn ang="0">
                <a:pos x="connsiteX0" y="connsiteY0"/>
              </a:cxn>
              <a:cxn ang="0">
                <a:pos x="connsiteX1" y="connsiteY1"/>
              </a:cxn>
              <a:cxn ang="0">
                <a:pos x="connsiteX2" y="connsiteY2"/>
              </a:cxn>
            </a:cxnLst>
            <a:rect l="l" t="t" r="r" b="b"/>
            <a:pathLst>
              <a:path w="10000" h="10000">
                <a:moveTo>
                  <a:pt x="10000" y="0"/>
                </a:moveTo>
                <a:cubicBezTo>
                  <a:pt x="9552" y="5685"/>
                  <a:pt x="7433" y="10000"/>
                  <a:pt x="4889" y="10000"/>
                </a:cubicBezTo>
                <a:cubicBezTo>
                  <a:pt x="2361" y="10000"/>
                  <a:pt x="808" y="6501"/>
                  <a:pt x="0" y="2006"/>
                </a:cubicBezTo>
              </a:path>
            </a:pathLst>
          </a:custGeom>
          <a:noFill/>
          <a:ln w="22225" cap="rnd">
            <a:solidFill>
              <a:srgbClr val="4F758B"/>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2" name="Freeform 42">
            <a:extLst>
              <a:ext uri="{FF2B5EF4-FFF2-40B4-BE49-F238E27FC236}">
                <a16:creationId xmlns:a16="http://schemas.microsoft.com/office/drawing/2014/main" id="{249B7876-F918-4548-8EC8-8E01A3ED753B}"/>
              </a:ext>
            </a:extLst>
          </p:cNvPr>
          <p:cNvSpPr>
            <a:spLocks/>
          </p:cNvSpPr>
          <p:nvPr/>
        </p:nvSpPr>
        <p:spPr bwMode="auto">
          <a:xfrm>
            <a:off x="467006" y="4115087"/>
            <a:ext cx="2706122" cy="1124869"/>
          </a:xfrm>
          <a:custGeom>
            <a:avLst/>
            <a:gdLst>
              <a:gd name="T0" fmla="*/ 1297 w 1297"/>
              <a:gd name="T1" fmla="*/ 0 h 540"/>
              <a:gd name="T2" fmla="*/ 648 w 1297"/>
              <a:gd name="T3" fmla="*/ 540 h 540"/>
              <a:gd name="T4" fmla="*/ 0 w 1297"/>
              <a:gd name="T5" fmla="*/ 7 h 540"/>
            </a:gdLst>
            <a:ahLst/>
            <a:cxnLst>
              <a:cxn ang="0">
                <a:pos x="T0" y="T1"/>
              </a:cxn>
              <a:cxn ang="0">
                <a:pos x="T2" y="T3"/>
              </a:cxn>
              <a:cxn ang="0">
                <a:pos x="T4" y="T5"/>
              </a:cxn>
            </a:cxnLst>
            <a:rect l="0" t="0" r="r" b="b"/>
            <a:pathLst>
              <a:path w="1297" h="540">
                <a:moveTo>
                  <a:pt x="1297" y="0"/>
                </a:moveTo>
                <a:cubicBezTo>
                  <a:pt x="1240" y="307"/>
                  <a:pt x="971" y="540"/>
                  <a:pt x="648" y="540"/>
                </a:cubicBezTo>
                <a:cubicBezTo>
                  <a:pt x="327" y="540"/>
                  <a:pt x="59" y="311"/>
                  <a:pt x="0" y="7"/>
                </a:cubicBezTo>
              </a:path>
            </a:pathLst>
          </a:custGeom>
          <a:noFill/>
          <a:ln w="28575" cap="rnd">
            <a:solidFill>
              <a:srgbClr val="4F758B"/>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3" name="Freeform 44">
            <a:extLst>
              <a:ext uri="{FF2B5EF4-FFF2-40B4-BE49-F238E27FC236}">
                <a16:creationId xmlns:a16="http://schemas.microsoft.com/office/drawing/2014/main" id="{80910E52-B815-8A43-9DFF-73A9514C25FA}"/>
              </a:ext>
            </a:extLst>
          </p:cNvPr>
          <p:cNvSpPr>
            <a:spLocks/>
          </p:cNvSpPr>
          <p:nvPr/>
        </p:nvSpPr>
        <p:spPr bwMode="auto">
          <a:xfrm>
            <a:off x="2627738" y="3467436"/>
            <a:ext cx="1130550" cy="810510"/>
          </a:xfrm>
          <a:custGeom>
            <a:avLst/>
            <a:gdLst>
              <a:gd name="T0" fmla="*/ 0 w 597"/>
              <a:gd name="T1" fmla="*/ 349 h 428"/>
              <a:gd name="T2" fmla="*/ 386 w 597"/>
              <a:gd name="T3" fmla="*/ 349 h 428"/>
              <a:gd name="T4" fmla="*/ 386 w 597"/>
              <a:gd name="T5" fmla="*/ 428 h 428"/>
              <a:gd name="T6" fmla="*/ 597 w 597"/>
              <a:gd name="T7" fmla="*/ 217 h 428"/>
              <a:gd name="T8" fmla="*/ 384 w 597"/>
              <a:gd name="T9" fmla="*/ 0 h 428"/>
              <a:gd name="T10" fmla="*/ 384 w 597"/>
              <a:gd name="T11" fmla="*/ 93 h 428"/>
              <a:gd name="T12" fmla="*/ 219 w 597"/>
              <a:gd name="T13" fmla="*/ 93 h 428"/>
              <a:gd name="T14" fmla="*/ 0 w 597"/>
              <a:gd name="T15" fmla="*/ 349 h 4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 h="428">
                <a:moveTo>
                  <a:pt x="0" y="349"/>
                </a:moveTo>
                <a:lnTo>
                  <a:pt x="386" y="349"/>
                </a:lnTo>
                <a:lnTo>
                  <a:pt x="386" y="428"/>
                </a:lnTo>
                <a:lnTo>
                  <a:pt x="597" y="217"/>
                </a:lnTo>
                <a:lnTo>
                  <a:pt x="384" y="0"/>
                </a:lnTo>
                <a:lnTo>
                  <a:pt x="384" y="93"/>
                </a:lnTo>
                <a:lnTo>
                  <a:pt x="219" y="93"/>
                </a:lnTo>
                <a:lnTo>
                  <a:pt x="0" y="349"/>
                </a:lnTo>
                <a:close/>
              </a:path>
            </a:pathLst>
          </a:custGeom>
          <a:solidFill>
            <a:srgbClr val="C0D1DA"/>
          </a:solidFill>
          <a:ln>
            <a:noFill/>
          </a:ln>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55" name="Freeform 49">
            <a:extLst>
              <a:ext uri="{FF2B5EF4-FFF2-40B4-BE49-F238E27FC236}">
                <a16:creationId xmlns:a16="http://schemas.microsoft.com/office/drawing/2014/main" id="{D1BA7FB6-B360-7840-851B-FBFA1B84B915}"/>
              </a:ext>
            </a:extLst>
          </p:cNvPr>
          <p:cNvSpPr>
            <a:spLocks/>
          </p:cNvSpPr>
          <p:nvPr/>
        </p:nvSpPr>
        <p:spPr bwMode="auto">
          <a:xfrm>
            <a:off x="5483463" y="3467436"/>
            <a:ext cx="1128656" cy="810510"/>
          </a:xfrm>
          <a:custGeom>
            <a:avLst/>
            <a:gdLst>
              <a:gd name="T0" fmla="*/ 0 w 596"/>
              <a:gd name="T1" fmla="*/ 349 h 428"/>
              <a:gd name="T2" fmla="*/ 385 w 596"/>
              <a:gd name="T3" fmla="*/ 349 h 428"/>
              <a:gd name="T4" fmla="*/ 385 w 596"/>
              <a:gd name="T5" fmla="*/ 428 h 428"/>
              <a:gd name="T6" fmla="*/ 596 w 596"/>
              <a:gd name="T7" fmla="*/ 217 h 428"/>
              <a:gd name="T8" fmla="*/ 383 w 596"/>
              <a:gd name="T9" fmla="*/ 0 h 428"/>
              <a:gd name="T10" fmla="*/ 383 w 596"/>
              <a:gd name="T11" fmla="*/ 93 h 428"/>
              <a:gd name="T12" fmla="*/ 218 w 596"/>
              <a:gd name="T13" fmla="*/ 93 h 428"/>
              <a:gd name="T14" fmla="*/ 0 w 596"/>
              <a:gd name="T15" fmla="*/ 349 h 4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428">
                <a:moveTo>
                  <a:pt x="0" y="349"/>
                </a:moveTo>
                <a:lnTo>
                  <a:pt x="385" y="349"/>
                </a:lnTo>
                <a:lnTo>
                  <a:pt x="385" y="428"/>
                </a:lnTo>
                <a:lnTo>
                  <a:pt x="596" y="217"/>
                </a:lnTo>
                <a:lnTo>
                  <a:pt x="383" y="0"/>
                </a:lnTo>
                <a:lnTo>
                  <a:pt x="383" y="93"/>
                </a:lnTo>
                <a:lnTo>
                  <a:pt x="218" y="93"/>
                </a:lnTo>
                <a:lnTo>
                  <a:pt x="0" y="349"/>
                </a:lnTo>
                <a:close/>
              </a:path>
            </a:pathLst>
          </a:custGeom>
          <a:solidFill>
            <a:srgbClr val="C0D1DA"/>
          </a:solidFill>
          <a:ln>
            <a:noFill/>
          </a:ln>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56" name="Freeform 41">
            <a:extLst>
              <a:ext uri="{FF2B5EF4-FFF2-40B4-BE49-F238E27FC236}">
                <a16:creationId xmlns:a16="http://schemas.microsoft.com/office/drawing/2014/main" id="{DF82EB10-CFF6-5D4C-A5C4-38CEAFC68D89}"/>
              </a:ext>
            </a:extLst>
          </p:cNvPr>
          <p:cNvSpPr>
            <a:spLocks/>
          </p:cNvSpPr>
          <p:nvPr/>
        </p:nvSpPr>
        <p:spPr bwMode="auto">
          <a:xfrm>
            <a:off x="436399" y="2484595"/>
            <a:ext cx="2739137" cy="1643747"/>
          </a:xfrm>
          <a:custGeom>
            <a:avLst/>
            <a:gdLst>
              <a:gd name="T0" fmla="*/ 13 w 1313"/>
              <a:gd name="T1" fmla="*/ 788 h 788"/>
              <a:gd name="T2" fmla="*/ 0 w 1313"/>
              <a:gd name="T3" fmla="*/ 660 h 788"/>
              <a:gd name="T4" fmla="*/ 661 w 1313"/>
              <a:gd name="T5" fmla="*/ 0 h 788"/>
              <a:gd name="T6" fmla="*/ 1313 w 1313"/>
              <a:gd name="T7" fmla="*/ 557 h 788"/>
              <a:gd name="connsiteX0" fmla="*/ 102 w 10003"/>
              <a:gd name="connsiteY0" fmla="*/ 10000 h 10000"/>
              <a:gd name="connsiteX1" fmla="*/ 3 w 10003"/>
              <a:gd name="connsiteY1" fmla="*/ 8376 h 10000"/>
              <a:gd name="connsiteX2" fmla="*/ 5037 w 10003"/>
              <a:gd name="connsiteY2" fmla="*/ 0 h 10000"/>
              <a:gd name="connsiteX3" fmla="*/ 10003 w 10003"/>
              <a:gd name="connsiteY3" fmla="*/ 7069 h 10000"/>
            </a:gdLst>
            <a:ahLst/>
            <a:cxnLst>
              <a:cxn ang="0">
                <a:pos x="connsiteX0" y="connsiteY0"/>
              </a:cxn>
              <a:cxn ang="0">
                <a:pos x="connsiteX1" y="connsiteY1"/>
              </a:cxn>
              <a:cxn ang="0">
                <a:pos x="connsiteX2" y="connsiteY2"/>
              </a:cxn>
              <a:cxn ang="0">
                <a:pos x="connsiteX3" y="connsiteY3"/>
              </a:cxn>
            </a:cxnLst>
            <a:rect l="l" t="t" r="r" b="b"/>
            <a:pathLst>
              <a:path w="10003" h="10000">
                <a:moveTo>
                  <a:pt x="102" y="10000"/>
                </a:moveTo>
                <a:cubicBezTo>
                  <a:pt x="41" y="9480"/>
                  <a:pt x="15" y="8894"/>
                  <a:pt x="3" y="8376"/>
                </a:cubicBezTo>
                <a:cubicBezTo>
                  <a:pt x="-104" y="3757"/>
                  <a:pt x="2257" y="0"/>
                  <a:pt x="5037" y="0"/>
                </a:cubicBezTo>
                <a:cubicBezTo>
                  <a:pt x="7543" y="0"/>
                  <a:pt x="9622" y="3058"/>
                  <a:pt x="10003" y="7069"/>
                </a:cubicBezTo>
              </a:path>
            </a:pathLst>
          </a:custGeom>
          <a:noFill/>
          <a:ln w="22225"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57" name="Freeform 43">
            <a:extLst>
              <a:ext uri="{FF2B5EF4-FFF2-40B4-BE49-F238E27FC236}">
                <a16:creationId xmlns:a16="http://schemas.microsoft.com/office/drawing/2014/main" id="{B6F84F68-6549-8749-A650-4517E66C2B51}"/>
              </a:ext>
            </a:extLst>
          </p:cNvPr>
          <p:cNvSpPr>
            <a:spLocks/>
          </p:cNvSpPr>
          <p:nvPr/>
        </p:nvSpPr>
        <p:spPr bwMode="auto">
          <a:xfrm>
            <a:off x="741595" y="3467436"/>
            <a:ext cx="3016692" cy="810510"/>
          </a:xfrm>
          <a:custGeom>
            <a:avLst/>
            <a:gdLst>
              <a:gd name="T0" fmla="*/ 0 w 1593"/>
              <a:gd name="T1" fmla="*/ 349 h 428"/>
              <a:gd name="T2" fmla="*/ 1382 w 1593"/>
              <a:gd name="T3" fmla="*/ 349 h 428"/>
              <a:gd name="T4" fmla="*/ 1382 w 1593"/>
              <a:gd name="T5" fmla="*/ 428 h 428"/>
              <a:gd name="T6" fmla="*/ 1593 w 1593"/>
              <a:gd name="T7" fmla="*/ 217 h 428"/>
              <a:gd name="T8" fmla="*/ 1380 w 1593"/>
              <a:gd name="T9" fmla="*/ 0 h 428"/>
              <a:gd name="T10" fmla="*/ 1380 w 1593"/>
              <a:gd name="T11" fmla="*/ 93 h 428"/>
              <a:gd name="T12" fmla="*/ 1058 w 1593"/>
              <a:gd name="T13" fmla="*/ 93 h 428"/>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 name="connsiteX7" fmla="*/ 6642 w 10000"/>
              <a:gd name="connsiteY7" fmla="*/ 2173 h 10000"/>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8154"/>
                </a:moveTo>
                <a:lnTo>
                  <a:pt x="8675" y="8154"/>
                </a:lnTo>
                <a:lnTo>
                  <a:pt x="8675" y="10000"/>
                </a:lnTo>
                <a:lnTo>
                  <a:pt x="10000" y="5070"/>
                </a:lnTo>
                <a:lnTo>
                  <a:pt x="8663" y="0"/>
                </a:lnTo>
                <a:lnTo>
                  <a:pt x="8663" y="2173"/>
                </a:lnTo>
                <a:lnTo>
                  <a:pt x="7224" y="2168"/>
                </a:lnTo>
              </a:path>
            </a:pathLst>
          </a:custGeom>
          <a:noFill/>
          <a:ln w="22225"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58" name="Freeform 46">
            <a:extLst>
              <a:ext uri="{FF2B5EF4-FFF2-40B4-BE49-F238E27FC236}">
                <a16:creationId xmlns:a16="http://schemas.microsoft.com/office/drawing/2014/main" id="{23390E0D-F2FC-024D-9295-ED2978411AE1}"/>
              </a:ext>
            </a:extLst>
          </p:cNvPr>
          <p:cNvSpPr>
            <a:spLocks/>
          </p:cNvSpPr>
          <p:nvPr/>
        </p:nvSpPr>
        <p:spPr bwMode="auto">
          <a:xfrm>
            <a:off x="3385224" y="2484595"/>
            <a:ext cx="2609541" cy="982841"/>
          </a:xfrm>
          <a:custGeom>
            <a:avLst/>
            <a:gdLst>
              <a:gd name="T0" fmla="*/ 0 w 1250"/>
              <a:gd name="T1" fmla="*/ 424 h 471"/>
              <a:gd name="T2" fmla="*/ 617 w 1250"/>
              <a:gd name="T3" fmla="*/ 0 h 471"/>
              <a:gd name="T4" fmla="*/ 1250 w 1250"/>
              <a:gd name="T5" fmla="*/ 471 h 471"/>
            </a:gdLst>
            <a:ahLst/>
            <a:cxnLst>
              <a:cxn ang="0">
                <a:pos x="T0" y="T1"/>
              </a:cxn>
              <a:cxn ang="0">
                <a:pos x="T2" y="T3"/>
              </a:cxn>
              <a:cxn ang="0">
                <a:pos x="T4" y="T5"/>
              </a:cxn>
            </a:cxnLst>
            <a:rect l="0" t="0" r="r" b="b"/>
            <a:pathLst>
              <a:path w="1250" h="471">
                <a:moveTo>
                  <a:pt x="0" y="424"/>
                </a:moveTo>
                <a:cubicBezTo>
                  <a:pt x="95" y="176"/>
                  <a:pt x="335" y="0"/>
                  <a:pt x="617" y="0"/>
                </a:cubicBezTo>
                <a:cubicBezTo>
                  <a:pt x="916" y="0"/>
                  <a:pt x="1168" y="199"/>
                  <a:pt x="1250" y="471"/>
                </a:cubicBezTo>
              </a:path>
            </a:pathLst>
          </a:custGeom>
          <a:noFill/>
          <a:ln w="22225" cap="rnd">
            <a:solidFill>
              <a:srgbClr val="4F758B"/>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grpSp>
        <p:nvGrpSpPr>
          <p:cNvPr id="59" name="组合 58">
            <a:extLst>
              <a:ext uri="{FF2B5EF4-FFF2-40B4-BE49-F238E27FC236}">
                <a16:creationId xmlns:a16="http://schemas.microsoft.com/office/drawing/2014/main" id="{C5EC13AE-114A-8B45-BED2-45730DC22A83}"/>
              </a:ext>
            </a:extLst>
          </p:cNvPr>
          <p:cNvGrpSpPr/>
          <p:nvPr/>
        </p:nvGrpSpPr>
        <p:grpSpPr>
          <a:xfrm>
            <a:off x="6255121" y="2484580"/>
            <a:ext cx="2650908" cy="1162022"/>
            <a:chOff x="5352067" y="1766960"/>
            <a:chExt cx="1911491" cy="837899"/>
          </a:xfrm>
        </p:grpSpPr>
        <p:sp>
          <p:nvSpPr>
            <p:cNvPr id="60" name="Freeform 41">
              <a:extLst>
                <a:ext uri="{FF2B5EF4-FFF2-40B4-BE49-F238E27FC236}">
                  <a16:creationId xmlns:a16="http://schemas.microsoft.com/office/drawing/2014/main" id="{C6D940D2-FB8E-9849-86ED-819520948FD4}"/>
                </a:ext>
              </a:extLst>
            </p:cNvPr>
            <p:cNvSpPr>
              <a:spLocks/>
            </p:cNvSpPr>
            <p:nvPr/>
          </p:nvSpPr>
          <p:spPr bwMode="auto">
            <a:xfrm>
              <a:off x="6283012" y="1766960"/>
              <a:ext cx="980546" cy="837899"/>
            </a:xfrm>
            <a:custGeom>
              <a:avLst/>
              <a:gdLst>
                <a:gd name="T0" fmla="*/ 13 w 1313"/>
                <a:gd name="T1" fmla="*/ 788 h 788"/>
                <a:gd name="T2" fmla="*/ 0 w 1313"/>
                <a:gd name="T3" fmla="*/ 660 h 788"/>
                <a:gd name="T4" fmla="*/ 661 w 1313"/>
                <a:gd name="T5" fmla="*/ 0 h 788"/>
                <a:gd name="T6" fmla="*/ 1313 w 1313"/>
                <a:gd name="T7" fmla="*/ 557 h 788"/>
                <a:gd name="connsiteX0" fmla="*/ 0 w 10000"/>
                <a:gd name="connsiteY0" fmla="*/ 8376 h 8376"/>
                <a:gd name="connsiteX1" fmla="*/ 5034 w 10000"/>
                <a:gd name="connsiteY1" fmla="*/ 0 h 8376"/>
                <a:gd name="connsiteX2" fmla="*/ 10000 w 10000"/>
                <a:gd name="connsiteY2" fmla="*/ 7069 h 8376"/>
                <a:gd name="connsiteX0" fmla="*/ 0 w 4966"/>
                <a:gd name="connsiteY0" fmla="*/ 0 h 8440"/>
                <a:gd name="connsiteX1" fmla="*/ 4966 w 4966"/>
                <a:gd name="connsiteY1" fmla="*/ 8440 h 8440"/>
              </a:gdLst>
              <a:ahLst/>
              <a:cxnLst>
                <a:cxn ang="0">
                  <a:pos x="connsiteX0" y="connsiteY0"/>
                </a:cxn>
                <a:cxn ang="0">
                  <a:pos x="connsiteX1" y="connsiteY1"/>
                </a:cxn>
              </a:cxnLst>
              <a:rect l="l" t="t" r="r" b="b"/>
              <a:pathLst>
                <a:path w="4966" h="8440">
                  <a:moveTo>
                    <a:pt x="0" y="0"/>
                  </a:moveTo>
                  <a:cubicBezTo>
                    <a:pt x="2506" y="0"/>
                    <a:pt x="4585" y="3651"/>
                    <a:pt x="4966" y="8440"/>
                  </a:cubicBezTo>
                </a:path>
              </a:pathLst>
            </a:custGeom>
            <a:noFill/>
            <a:ln w="22225"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1" name="Freeform 51">
              <a:extLst>
                <a:ext uri="{FF2B5EF4-FFF2-40B4-BE49-F238E27FC236}">
                  <a16:creationId xmlns:a16="http://schemas.microsoft.com/office/drawing/2014/main" id="{3D8CCA70-3DF9-AD4A-962E-FAFE20ABF36A}"/>
                </a:ext>
              </a:extLst>
            </p:cNvPr>
            <p:cNvSpPr>
              <a:spLocks/>
            </p:cNvSpPr>
            <p:nvPr/>
          </p:nvSpPr>
          <p:spPr bwMode="auto">
            <a:xfrm>
              <a:off x="5352067" y="1766960"/>
              <a:ext cx="1821581" cy="637691"/>
            </a:xfrm>
            <a:custGeom>
              <a:avLst/>
              <a:gdLst>
                <a:gd name="T0" fmla="*/ 0 w 1211"/>
                <a:gd name="T1" fmla="*/ 424 h 424"/>
                <a:gd name="T2" fmla="*/ 617 w 1211"/>
                <a:gd name="T3" fmla="*/ 0 h 424"/>
                <a:gd name="T4" fmla="*/ 1211 w 1211"/>
                <a:gd name="T5" fmla="*/ 372 h 424"/>
              </a:gdLst>
              <a:ahLst/>
              <a:cxnLst>
                <a:cxn ang="0">
                  <a:pos x="T0" y="T1"/>
                </a:cxn>
                <a:cxn ang="0">
                  <a:pos x="T2" y="T3"/>
                </a:cxn>
                <a:cxn ang="0">
                  <a:pos x="T4" y="T5"/>
                </a:cxn>
              </a:cxnLst>
              <a:rect l="0" t="0" r="r" b="b"/>
              <a:pathLst>
                <a:path w="1211" h="424">
                  <a:moveTo>
                    <a:pt x="0" y="424"/>
                  </a:moveTo>
                  <a:cubicBezTo>
                    <a:pt x="95" y="176"/>
                    <a:pt x="335" y="0"/>
                    <a:pt x="617" y="0"/>
                  </a:cubicBezTo>
                  <a:cubicBezTo>
                    <a:pt x="878" y="0"/>
                    <a:pt x="1104" y="152"/>
                    <a:pt x="1211" y="372"/>
                  </a:cubicBezTo>
                </a:path>
              </a:pathLst>
            </a:custGeom>
            <a:noFill/>
            <a:ln w="22225"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grpSp>
      <p:sp>
        <p:nvSpPr>
          <p:cNvPr id="62" name="弧形 1">
            <a:extLst>
              <a:ext uri="{FF2B5EF4-FFF2-40B4-BE49-F238E27FC236}">
                <a16:creationId xmlns:a16="http://schemas.microsoft.com/office/drawing/2014/main" id="{3466B1D7-BF5F-CE43-A7D9-10A081D82A2A}"/>
              </a:ext>
            </a:extLst>
          </p:cNvPr>
          <p:cNvSpPr/>
          <p:nvPr/>
        </p:nvSpPr>
        <p:spPr>
          <a:xfrm flipV="1">
            <a:off x="9025989" y="3635228"/>
            <a:ext cx="2729612" cy="1604728"/>
          </a:xfrm>
          <a:custGeom>
            <a:avLst/>
            <a:gdLst>
              <a:gd name="connsiteX0" fmla="*/ 5337 w 2625851"/>
              <a:gd name="connsiteY0" fmla="*/ 1124391 h 2471388"/>
              <a:gd name="connsiteX1" fmla="*/ 842042 w 2625851"/>
              <a:gd name="connsiteY1" fmla="*/ 82210 h 2471388"/>
              <a:gd name="connsiteX2" fmla="*/ 2139403 w 2625851"/>
              <a:gd name="connsiteY2" fmla="*/ 275552 h 2471388"/>
              <a:gd name="connsiteX3" fmla="*/ 2584218 w 2625851"/>
              <a:gd name="connsiteY3" fmla="*/ 1544413 h 2471388"/>
              <a:gd name="connsiteX4" fmla="*/ 1312926 w 2625851"/>
              <a:gd name="connsiteY4" fmla="*/ 1235694 h 2471388"/>
              <a:gd name="connsiteX5" fmla="*/ 5337 w 2625851"/>
              <a:gd name="connsiteY5" fmla="*/ 1124391 h 2471388"/>
              <a:gd name="connsiteX0" fmla="*/ 5337 w 2625851"/>
              <a:gd name="connsiteY0" fmla="*/ 1124391 h 2471388"/>
              <a:gd name="connsiteX1" fmla="*/ 842042 w 2625851"/>
              <a:gd name="connsiteY1" fmla="*/ 82210 h 2471388"/>
              <a:gd name="connsiteX2" fmla="*/ 2139403 w 2625851"/>
              <a:gd name="connsiteY2" fmla="*/ 275552 h 2471388"/>
              <a:gd name="connsiteX3" fmla="*/ 2584218 w 2625851"/>
              <a:gd name="connsiteY3" fmla="*/ 1544413 h 2471388"/>
              <a:gd name="connsiteX0" fmla="*/ 0 w 2668741"/>
              <a:gd name="connsiteY0" fmla="*/ 1124405 h 1557127"/>
              <a:gd name="connsiteX1" fmla="*/ 836705 w 2668741"/>
              <a:gd name="connsiteY1" fmla="*/ 82224 h 1557127"/>
              <a:gd name="connsiteX2" fmla="*/ 2134066 w 2668741"/>
              <a:gd name="connsiteY2" fmla="*/ 275566 h 1557127"/>
              <a:gd name="connsiteX3" fmla="*/ 2578881 w 2668741"/>
              <a:gd name="connsiteY3" fmla="*/ 1544427 h 1557127"/>
              <a:gd name="connsiteX4" fmla="*/ 1307589 w 2668741"/>
              <a:gd name="connsiteY4" fmla="*/ 1235708 h 1557127"/>
              <a:gd name="connsiteX5" fmla="*/ 0 w 2668741"/>
              <a:gd name="connsiteY5" fmla="*/ 1124405 h 1557127"/>
              <a:gd name="connsiteX0" fmla="*/ 0 w 2668741"/>
              <a:gd name="connsiteY0" fmla="*/ 1124405 h 1557127"/>
              <a:gd name="connsiteX1" fmla="*/ 836705 w 2668741"/>
              <a:gd name="connsiteY1" fmla="*/ 82224 h 1557127"/>
              <a:gd name="connsiteX2" fmla="*/ 2134066 w 2668741"/>
              <a:gd name="connsiteY2" fmla="*/ 275566 h 1557127"/>
              <a:gd name="connsiteX3" fmla="*/ 2632856 w 2668741"/>
              <a:gd name="connsiteY3" fmla="*/ 1557127 h 1557127"/>
              <a:gd name="connsiteX0" fmla="*/ 0 w 2648644"/>
              <a:gd name="connsiteY0" fmla="*/ 1124405 h 1557127"/>
              <a:gd name="connsiteX1" fmla="*/ 836705 w 2648644"/>
              <a:gd name="connsiteY1" fmla="*/ 82224 h 1557127"/>
              <a:gd name="connsiteX2" fmla="*/ 2134066 w 2648644"/>
              <a:gd name="connsiteY2" fmla="*/ 275566 h 1557127"/>
              <a:gd name="connsiteX3" fmla="*/ 2578881 w 2648644"/>
              <a:gd name="connsiteY3" fmla="*/ 1544427 h 1557127"/>
              <a:gd name="connsiteX4" fmla="*/ 1307589 w 2648644"/>
              <a:gd name="connsiteY4" fmla="*/ 1235708 h 1557127"/>
              <a:gd name="connsiteX5" fmla="*/ 0 w 2648644"/>
              <a:gd name="connsiteY5" fmla="*/ 1124405 h 1557127"/>
              <a:gd name="connsiteX0" fmla="*/ 0 w 2648644"/>
              <a:gd name="connsiteY0" fmla="*/ 1124405 h 1557127"/>
              <a:gd name="connsiteX1" fmla="*/ 836705 w 2648644"/>
              <a:gd name="connsiteY1" fmla="*/ 82224 h 1557127"/>
              <a:gd name="connsiteX2" fmla="*/ 2134066 w 2648644"/>
              <a:gd name="connsiteY2" fmla="*/ 275566 h 1557127"/>
              <a:gd name="connsiteX3" fmla="*/ 2632856 w 2648644"/>
              <a:gd name="connsiteY3" fmla="*/ 1557127 h 1557127"/>
            </a:gdLst>
            <a:ahLst/>
            <a:cxnLst>
              <a:cxn ang="0">
                <a:pos x="connsiteX0" y="connsiteY0"/>
              </a:cxn>
              <a:cxn ang="0">
                <a:pos x="connsiteX1" y="connsiteY1"/>
              </a:cxn>
              <a:cxn ang="0">
                <a:pos x="connsiteX2" y="connsiteY2"/>
              </a:cxn>
              <a:cxn ang="0">
                <a:pos x="connsiteX3" y="connsiteY3"/>
              </a:cxn>
            </a:cxnLst>
            <a:rect l="l" t="t" r="r" b="b"/>
            <a:pathLst>
              <a:path w="2648644" h="1557127" stroke="0" extrusionOk="0">
                <a:moveTo>
                  <a:pt x="0" y="1124405"/>
                </a:moveTo>
                <a:cubicBezTo>
                  <a:pt x="45076" y="655321"/>
                  <a:pt x="369562" y="251148"/>
                  <a:pt x="836705" y="82224"/>
                </a:cubicBezTo>
                <a:cubicBezTo>
                  <a:pt x="1274792" y="-76194"/>
                  <a:pt x="1769409" y="-2483"/>
                  <a:pt x="2134066" y="275566"/>
                </a:cubicBezTo>
                <a:cubicBezTo>
                  <a:pt x="2533461" y="580102"/>
                  <a:pt x="2707300" y="1075988"/>
                  <a:pt x="2578881" y="1544427"/>
                </a:cubicBezTo>
                <a:lnTo>
                  <a:pt x="1307589" y="1235708"/>
                </a:lnTo>
                <a:lnTo>
                  <a:pt x="0" y="1124405"/>
                </a:lnTo>
                <a:close/>
              </a:path>
              <a:path w="2648644" h="1557127" fill="none">
                <a:moveTo>
                  <a:pt x="0" y="1124405"/>
                </a:moveTo>
                <a:cubicBezTo>
                  <a:pt x="45076" y="655321"/>
                  <a:pt x="369562" y="251148"/>
                  <a:pt x="836705" y="82224"/>
                </a:cubicBezTo>
                <a:cubicBezTo>
                  <a:pt x="1274792" y="-76194"/>
                  <a:pt x="1769409" y="-2483"/>
                  <a:pt x="2134066" y="275566"/>
                </a:cubicBezTo>
                <a:cubicBezTo>
                  <a:pt x="2533461" y="580102"/>
                  <a:pt x="2704125" y="1044238"/>
                  <a:pt x="2632856" y="1557127"/>
                </a:cubicBezTo>
              </a:path>
            </a:pathLst>
          </a:custGeom>
          <a:noFill/>
          <a:ln w="22225"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3" name="Freeform 52">
            <a:extLst>
              <a:ext uri="{FF2B5EF4-FFF2-40B4-BE49-F238E27FC236}">
                <a16:creationId xmlns:a16="http://schemas.microsoft.com/office/drawing/2014/main" id="{E99EC991-BAF5-9F42-B184-D351162F10DF}"/>
              </a:ext>
            </a:extLst>
          </p:cNvPr>
          <p:cNvSpPr>
            <a:spLocks/>
          </p:cNvSpPr>
          <p:nvPr/>
        </p:nvSpPr>
        <p:spPr bwMode="auto">
          <a:xfrm flipV="1">
            <a:off x="9098131" y="2484580"/>
            <a:ext cx="2628479" cy="1124869"/>
          </a:xfrm>
          <a:custGeom>
            <a:avLst/>
            <a:gdLst>
              <a:gd name="T0" fmla="*/ 1259 w 1259"/>
              <a:gd name="T1" fmla="*/ 0 h 540"/>
              <a:gd name="T2" fmla="*/ 610 w 1259"/>
              <a:gd name="T3" fmla="*/ 540 h 540"/>
              <a:gd name="T4" fmla="*/ 0 w 1259"/>
              <a:gd name="T5" fmla="*/ 133 h 540"/>
            </a:gdLst>
            <a:ahLst/>
            <a:cxnLst>
              <a:cxn ang="0">
                <a:pos x="T0" y="T1"/>
              </a:cxn>
              <a:cxn ang="0">
                <a:pos x="T2" y="T3"/>
              </a:cxn>
              <a:cxn ang="0">
                <a:pos x="T4" y="T5"/>
              </a:cxn>
            </a:cxnLst>
            <a:rect l="0" t="0" r="r" b="b"/>
            <a:pathLst>
              <a:path w="1259" h="540">
                <a:moveTo>
                  <a:pt x="1259" y="0"/>
                </a:moveTo>
                <a:cubicBezTo>
                  <a:pt x="1202" y="307"/>
                  <a:pt x="933" y="540"/>
                  <a:pt x="610" y="540"/>
                </a:cubicBezTo>
                <a:cubicBezTo>
                  <a:pt x="335" y="540"/>
                  <a:pt x="99" y="372"/>
                  <a:pt x="0" y="133"/>
                </a:cubicBezTo>
              </a:path>
            </a:pathLst>
          </a:custGeom>
          <a:noFill/>
          <a:ln w="22225" cap="rnd">
            <a:solidFill>
              <a:srgbClr val="4F758B"/>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4" name="Freeform 44">
            <a:extLst>
              <a:ext uri="{FF2B5EF4-FFF2-40B4-BE49-F238E27FC236}">
                <a16:creationId xmlns:a16="http://schemas.microsoft.com/office/drawing/2014/main" id="{D8DF7D78-B42A-6144-9310-ECFBA20D3D27}"/>
              </a:ext>
            </a:extLst>
          </p:cNvPr>
          <p:cNvSpPr>
            <a:spLocks/>
          </p:cNvSpPr>
          <p:nvPr/>
        </p:nvSpPr>
        <p:spPr bwMode="auto">
          <a:xfrm>
            <a:off x="8354956" y="3482219"/>
            <a:ext cx="1130550" cy="810510"/>
          </a:xfrm>
          <a:custGeom>
            <a:avLst/>
            <a:gdLst>
              <a:gd name="T0" fmla="*/ 0 w 597"/>
              <a:gd name="T1" fmla="*/ 349 h 428"/>
              <a:gd name="T2" fmla="*/ 386 w 597"/>
              <a:gd name="T3" fmla="*/ 349 h 428"/>
              <a:gd name="T4" fmla="*/ 386 w 597"/>
              <a:gd name="T5" fmla="*/ 428 h 428"/>
              <a:gd name="T6" fmla="*/ 597 w 597"/>
              <a:gd name="T7" fmla="*/ 217 h 428"/>
              <a:gd name="T8" fmla="*/ 384 w 597"/>
              <a:gd name="T9" fmla="*/ 0 h 428"/>
              <a:gd name="T10" fmla="*/ 384 w 597"/>
              <a:gd name="T11" fmla="*/ 93 h 428"/>
              <a:gd name="T12" fmla="*/ 219 w 597"/>
              <a:gd name="T13" fmla="*/ 93 h 428"/>
              <a:gd name="T14" fmla="*/ 0 w 597"/>
              <a:gd name="T15" fmla="*/ 349 h 4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 h="428">
                <a:moveTo>
                  <a:pt x="0" y="349"/>
                </a:moveTo>
                <a:lnTo>
                  <a:pt x="386" y="349"/>
                </a:lnTo>
                <a:lnTo>
                  <a:pt x="386" y="428"/>
                </a:lnTo>
                <a:lnTo>
                  <a:pt x="597" y="217"/>
                </a:lnTo>
                <a:lnTo>
                  <a:pt x="384" y="0"/>
                </a:lnTo>
                <a:lnTo>
                  <a:pt x="384" y="93"/>
                </a:lnTo>
                <a:lnTo>
                  <a:pt x="219" y="93"/>
                </a:lnTo>
                <a:lnTo>
                  <a:pt x="0" y="349"/>
                </a:lnTo>
                <a:close/>
              </a:path>
            </a:pathLst>
          </a:custGeom>
          <a:solidFill>
            <a:srgbClr val="C0D1DA"/>
          </a:solidFill>
          <a:ln>
            <a:noFill/>
          </a:ln>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cxnSp>
        <p:nvCxnSpPr>
          <p:cNvPr id="65" name="直接连接符 17">
            <a:extLst>
              <a:ext uri="{FF2B5EF4-FFF2-40B4-BE49-F238E27FC236}">
                <a16:creationId xmlns:a16="http://schemas.microsoft.com/office/drawing/2014/main" id="{461EB439-4876-2841-A72C-AA8118EAD9E3}"/>
              </a:ext>
            </a:extLst>
          </p:cNvPr>
          <p:cNvCxnSpPr>
            <a:cxnSpLocks/>
          </p:cNvCxnSpPr>
          <p:nvPr/>
        </p:nvCxnSpPr>
        <p:spPr>
          <a:xfrm>
            <a:off x="9370527" y="4129059"/>
            <a:ext cx="2353094" cy="0"/>
          </a:xfrm>
          <a:prstGeom prst="line">
            <a:avLst/>
          </a:prstGeom>
          <a:noFill/>
          <a:ln w="22225" cap="flat">
            <a:solidFill>
              <a:srgbClr val="077296"/>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66" name="Freeform 43">
            <a:extLst>
              <a:ext uri="{FF2B5EF4-FFF2-40B4-BE49-F238E27FC236}">
                <a16:creationId xmlns:a16="http://schemas.microsoft.com/office/drawing/2014/main" id="{8F1A9C79-D1AD-5449-BE0B-1DB2E3366E26}"/>
              </a:ext>
            </a:extLst>
          </p:cNvPr>
          <p:cNvSpPr>
            <a:spLocks/>
          </p:cNvSpPr>
          <p:nvPr/>
        </p:nvSpPr>
        <p:spPr bwMode="auto">
          <a:xfrm>
            <a:off x="3595428" y="3467436"/>
            <a:ext cx="3016692" cy="810510"/>
          </a:xfrm>
          <a:custGeom>
            <a:avLst/>
            <a:gdLst>
              <a:gd name="T0" fmla="*/ 0 w 1593"/>
              <a:gd name="T1" fmla="*/ 349 h 428"/>
              <a:gd name="T2" fmla="*/ 1382 w 1593"/>
              <a:gd name="T3" fmla="*/ 349 h 428"/>
              <a:gd name="T4" fmla="*/ 1382 w 1593"/>
              <a:gd name="T5" fmla="*/ 428 h 428"/>
              <a:gd name="T6" fmla="*/ 1593 w 1593"/>
              <a:gd name="T7" fmla="*/ 217 h 428"/>
              <a:gd name="T8" fmla="*/ 1380 w 1593"/>
              <a:gd name="T9" fmla="*/ 0 h 428"/>
              <a:gd name="T10" fmla="*/ 1380 w 1593"/>
              <a:gd name="T11" fmla="*/ 93 h 428"/>
              <a:gd name="T12" fmla="*/ 1058 w 1593"/>
              <a:gd name="T13" fmla="*/ 93 h 428"/>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 name="connsiteX7" fmla="*/ 6642 w 10000"/>
              <a:gd name="connsiteY7" fmla="*/ 2173 h 10000"/>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8154"/>
                </a:moveTo>
                <a:lnTo>
                  <a:pt x="8675" y="8154"/>
                </a:lnTo>
                <a:lnTo>
                  <a:pt x="8675" y="10000"/>
                </a:lnTo>
                <a:lnTo>
                  <a:pt x="10000" y="5070"/>
                </a:lnTo>
                <a:lnTo>
                  <a:pt x="8663" y="0"/>
                </a:lnTo>
                <a:lnTo>
                  <a:pt x="8663" y="2173"/>
                </a:lnTo>
                <a:lnTo>
                  <a:pt x="7224" y="2168"/>
                </a:lnTo>
              </a:path>
            </a:pathLst>
          </a:custGeom>
          <a:noFill/>
          <a:ln w="22225"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7" name="Freeform 43">
            <a:extLst>
              <a:ext uri="{FF2B5EF4-FFF2-40B4-BE49-F238E27FC236}">
                <a16:creationId xmlns:a16="http://schemas.microsoft.com/office/drawing/2014/main" id="{A0AF81D5-E61D-594A-92E2-BD857E0F1E32}"/>
              </a:ext>
            </a:extLst>
          </p:cNvPr>
          <p:cNvSpPr>
            <a:spLocks/>
          </p:cNvSpPr>
          <p:nvPr/>
        </p:nvSpPr>
        <p:spPr bwMode="auto">
          <a:xfrm>
            <a:off x="6468814" y="3467436"/>
            <a:ext cx="3016692" cy="810510"/>
          </a:xfrm>
          <a:custGeom>
            <a:avLst/>
            <a:gdLst>
              <a:gd name="T0" fmla="*/ 0 w 1593"/>
              <a:gd name="T1" fmla="*/ 349 h 428"/>
              <a:gd name="T2" fmla="*/ 1382 w 1593"/>
              <a:gd name="T3" fmla="*/ 349 h 428"/>
              <a:gd name="T4" fmla="*/ 1382 w 1593"/>
              <a:gd name="T5" fmla="*/ 428 h 428"/>
              <a:gd name="T6" fmla="*/ 1593 w 1593"/>
              <a:gd name="T7" fmla="*/ 217 h 428"/>
              <a:gd name="T8" fmla="*/ 1380 w 1593"/>
              <a:gd name="T9" fmla="*/ 0 h 428"/>
              <a:gd name="T10" fmla="*/ 1380 w 1593"/>
              <a:gd name="T11" fmla="*/ 93 h 428"/>
              <a:gd name="T12" fmla="*/ 1058 w 1593"/>
              <a:gd name="T13" fmla="*/ 93 h 428"/>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 name="connsiteX7" fmla="*/ 6642 w 10000"/>
              <a:gd name="connsiteY7" fmla="*/ 2173 h 10000"/>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8154"/>
                </a:moveTo>
                <a:lnTo>
                  <a:pt x="8675" y="8154"/>
                </a:lnTo>
                <a:lnTo>
                  <a:pt x="8675" y="10000"/>
                </a:lnTo>
                <a:lnTo>
                  <a:pt x="10000" y="5070"/>
                </a:lnTo>
                <a:lnTo>
                  <a:pt x="8663" y="0"/>
                </a:lnTo>
                <a:lnTo>
                  <a:pt x="8663" y="2173"/>
                </a:lnTo>
                <a:lnTo>
                  <a:pt x="7224" y="2168"/>
                </a:lnTo>
              </a:path>
            </a:pathLst>
          </a:custGeom>
          <a:noFill/>
          <a:ln w="22225"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68" name="文本框 67">
            <a:extLst>
              <a:ext uri="{FF2B5EF4-FFF2-40B4-BE49-F238E27FC236}">
                <a16:creationId xmlns:a16="http://schemas.microsoft.com/office/drawing/2014/main" id="{EEB49BEB-7818-A044-8C43-875BA88B768C}"/>
              </a:ext>
            </a:extLst>
          </p:cNvPr>
          <p:cNvSpPr txBox="1">
            <a:spLocks noChangeArrowheads="1"/>
          </p:cNvSpPr>
          <p:nvPr/>
        </p:nvSpPr>
        <p:spPr bwMode="auto">
          <a:xfrm>
            <a:off x="781482" y="2867413"/>
            <a:ext cx="2048970" cy="1006429"/>
          </a:xfrm>
          <a:prstGeom prst="rect">
            <a:avLst/>
          </a:prstGeom>
          <a:noFill/>
          <a:ln>
            <a:noFill/>
          </a:ln>
        </p:spPr>
        <p:txBody>
          <a:bodyPr wrap="square">
            <a:spAutoFit/>
          </a:bodyPr>
          <a:lstStyle>
            <a:defPPr>
              <a:defRPr lang="zh-CN"/>
            </a:defPPr>
            <a:lvl1pPr algn="ctr">
              <a:lnSpc>
                <a:spcPct val="110000"/>
              </a:lnSpc>
              <a:defRPr sz="2000" b="1">
                <a:solidFill>
                  <a:srgbClr val="44546A"/>
                </a:solidFill>
                <a:cs typeface="+mn-ea"/>
              </a:defRPr>
            </a:lvl1pPr>
            <a:lvl2pPr marL="742950" indent="-285750"/>
            <a:lvl3pPr/>
            <a:lvl4pPr/>
            <a:lvl5pPr/>
            <a:lvl6pPr/>
            <a:lvl7pPr/>
            <a:lvl8pPr/>
            <a:lvl9pPr/>
          </a:lstStyle>
          <a:p>
            <a:r>
              <a:rPr lang="zh-CN" altLang="en-US" sz="1800" dirty="0">
                <a:latin typeface="Microsoft YaHei" panose="020B0503020204020204" pitchFamily="34" charset="-122"/>
                <a:ea typeface="Microsoft YaHei" panose="020B0503020204020204" pitchFamily="34" charset="-122"/>
                <a:sym typeface="+mn-lt"/>
              </a:rPr>
              <a:t>丙肝</a:t>
            </a:r>
            <a:endParaRPr lang="en-US" altLang="zh-CN" sz="1800" dirty="0">
              <a:latin typeface="Microsoft YaHei" panose="020B0503020204020204" pitchFamily="34" charset="-122"/>
              <a:ea typeface="Microsoft YaHei" panose="020B0503020204020204" pitchFamily="34" charset="-122"/>
              <a:sym typeface="+mn-lt"/>
            </a:endParaRPr>
          </a:p>
          <a:p>
            <a:r>
              <a:rPr lang="zh-CN" altLang="en-US" sz="1800" dirty="0">
                <a:latin typeface="Microsoft YaHei" panose="020B0503020204020204" pitchFamily="34" charset="-122"/>
                <a:ea typeface="Microsoft YaHei" panose="020B0503020204020204" pitchFamily="34" charset="-122"/>
                <a:sym typeface="+mn-lt"/>
              </a:rPr>
              <a:t>院内规范管理</a:t>
            </a:r>
            <a:endParaRPr lang="en-US" altLang="zh-CN" sz="1800" dirty="0">
              <a:latin typeface="Microsoft YaHei" panose="020B0503020204020204" pitchFamily="34" charset="-122"/>
              <a:ea typeface="Microsoft YaHei" panose="020B0503020204020204" pitchFamily="34" charset="-122"/>
              <a:sym typeface="+mn-lt"/>
            </a:endParaRPr>
          </a:p>
          <a:p>
            <a:r>
              <a:rPr lang="zh-CN" altLang="en-US" sz="1800" dirty="0">
                <a:latin typeface="Microsoft YaHei" panose="020B0503020204020204" pitchFamily="34" charset="-122"/>
                <a:ea typeface="Microsoft YaHei" panose="020B0503020204020204" pitchFamily="34" charset="-122"/>
                <a:sym typeface="+mn-lt"/>
              </a:rPr>
              <a:t>的背景</a:t>
            </a:r>
            <a:endParaRPr lang="en-US" altLang="zh-CN" sz="1800" dirty="0">
              <a:latin typeface="Microsoft YaHei" panose="020B0503020204020204" pitchFamily="34" charset="-122"/>
              <a:ea typeface="Microsoft YaHei" panose="020B0503020204020204" pitchFamily="34" charset="-122"/>
              <a:sym typeface="+mn-lt"/>
            </a:endParaRPr>
          </a:p>
        </p:txBody>
      </p:sp>
      <p:sp>
        <p:nvSpPr>
          <p:cNvPr id="69" name="文本框 68">
            <a:extLst>
              <a:ext uri="{FF2B5EF4-FFF2-40B4-BE49-F238E27FC236}">
                <a16:creationId xmlns:a16="http://schemas.microsoft.com/office/drawing/2014/main" id="{8ED60A4C-7F78-2A45-AE8D-96CFCB17D3CE}"/>
              </a:ext>
            </a:extLst>
          </p:cNvPr>
          <p:cNvSpPr txBox="1">
            <a:spLocks noChangeArrowheads="1"/>
          </p:cNvSpPr>
          <p:nvPr/>
        </p:nvSpPr>
        <p:spPr bwMode="auto">
          <a:xfrm>
            <a:off x="3665509" y="2867413"/>
            <a:ext cx="2048970" cy="1006429"/>
          </a:xfrm>
          <a:prstGeom prst="rect">
            <a:avLst/>
          </a:prstGeom>
          <a:noFill/>
          <a:ln>
            <a:noFill/>
          </a:ln>
        </p:spPr>
        <p:txBody>
          <a:bodyPr wrap="square">
            <a:spAutoFit/>
          </a:bodyPr>
          <a:lstStyle>
            <a:defPPr>
              <a:defRPr lang="zh-CN"/>
            </a:defPPr>
            <a:lvl1pPr algn="ctr">
              <a:lnSpc>
                <a:spcPct val="110000"/>
              </a:lnSpc>
              <a:defRPr sz="2000" b="1">
                <a:solidFill>
                  <a:srgbClr val="44546A"/>
                </a:solidFill>
                <a:cs typeface="+mn-ea"/>
              </a:defRPr>
            </a:lvl1pPr>
            <a:lvl2pPr marL="742950" indent="-285750"/>
          </a:lstStyle>
          <a:p>
            <a:r>
              <a:rPr lang="zh-CN" altLang="en-US" sz="1800" dirty="0">
                <a:latin typeface="Microsoft YaHei" panose="020B0503020204020204" pitchFamily="34" charset="-122"/>
                <a:ea typeface="Microsoft YaHei" panose="020B0503020204020204" pitchFamily="34" charset="-122"/>
                <a:sym typeface="+mn-lt"/>
              </a:rPr>
              <a:t>丙肝</a:t>
            </a:r>
            <a:endParaRPr lang="en-US" altLang="zh-CN" sz="1800" dirty="0">
              <a:latin typeface="Microsoft YaHei" panose="020B0503020204020204" pitchFamily="34" charset="-122"/>
              <a:ea typeface="Microsoft YaHei" panose="020B0503020204020204" pitchFamily="34" charset="-122"/>
              <a:sym typeface="+mn-lt"/>
            </a:endParaRPr>
          </a:p>
          <a:p>
            <a:r>
              <a:rPr lang="zh-CN" altLang="en-US" sz="1800" dirty="0">
                <a:latin typeface="Microsoft YaHei" panose="020B0503020204020204" pitchFamily="34" charset="-122"/>
                <a:ea typeface="Microsoft YaHei" panose="020B0503020204020204" pitchFamily="34" charset="-122"/>
                <a:sym typeface="+mn-lt"/>
              </a:rPr>
              <a:t>院内规范管理</a:t>
            </a:r>
            <a:endParaRPr lang="en-US" altLang="zh-CN" sz="1800" dirty="0">
              <a:latin typeface="Microsoft YaHei" panose="020B0503020204020204" pitchFamily="34" charset="-122"/>
              <a:ea typeface="Microsoft YaHei" panose="020B0503020204020204" pitchFamily="34" charset="-122"/>
              <a:sym typeface="+mn-lt"/>
            </a:endParaRPr>
          </a:p>
          <a:p>
            <a:r>
              <a:rPr lang="zh-CN" altLang="en-US" sz="1800" dirty="0">
                <a:latin typeface="Microsoft YaHei" panose="020B0503020204020204" pitchFamily="34" charset="-122"/>
                <a:ea typeface="Microsoft YaHei" panose="020B0503020204020204" pitchFamily="34" charset="-122"/>
                <a:sym typeface="+mn-lt"/>
              </a:rPr>
              <a:t>行政操作流程</a:t>
            </a:r>
            <a:endParaRPr lang="en-US" altLang="zh-CN" sz="1800" dirty="0">
              <a:latin typeface="Microsoft YaHei" panose="020B0503020204020204" pitchFamily="34" charset="-122"/>
              <a:ea typeface="Microsoft YaHei" panose="020B0503020204020204" pitchFamily="34" charset="-122"/>
              <a:sym typeface="+mn-lt"/>
            </a:endParaRPr>
          </a:p>
        </p:txBody>
      </p:sp>
      <p:sp>
        <p:nvSpPr>
          <p:cNvPr id="70" name="文本框 69">
            <a:extLst>
              <a:ext uri="{FF2B5EF4-FFF2-40B4-BE49-F238E27FC236}">
                <a16:creationId xmlns:a16="http://schemas.microsoft.com/office/drawing/2014/main" id="{E39FF8B0-C89B-0E4B-9284-8D6BA6BD1D2A}"/>
              </a:ext>
            </a:extLst>
          </p:cNvPr>
          <p:cNvSpPr txBox="1">
            <a:spLocks noChangeArrowheads="1"/>
          </p:cNvSpPr>
          <p:nvPr/>
        </p:nvSpPr>
        <p:spPr bwMode="auto">
          <a:xfrm>
            <a:off x="6517990" y="2867413"/>
            <a:ext cx="2048970" cy="1006429"/>
          </a:xfrm>
          <a:prstGeom prst="rect">
            <a:avLst/>
          </a:prstGeom>
          <a:noFill/>
          <a:ln>
            <a:noFill/>
          </a:ln>
        </p:spPr>
        <p:txBody>
          <a:bodyPr wrap="square">
            <a:spAutoFit/>
          </a:bodyPr>
          <a:lstStyle>
            <a:defPPr>
              <a:defRPr lang="zh-CN"/>
            </a:defPPr>
            <a:lvl1pPr algn="ctr">
              <a:lnSpc>
                <a:spcPct val="110000"/>
              </a:lnSpc>
              <a:defRPr sz="2000" b="1">
                <a:solidFill>
                  <a:srgbClr val="44546A"/>
                </a:solidFill>
                <a:cs typeface="+mn-ea"/>
              </a:defRPr>
            </a:lvl1pPr>
            <a:lvl2pPr marL="742950" indent="-285750"/>
          </a:lstStyle>
          <a:p>
            <a:r>
              <a:rPr lang="zh-CN" altLang="en-US" sz="1800" dirty="0">
                <a:latin typeface="Microsoft YaHei" panose="020B0503020204020204" pitchFamily="34" charset="-122"/>
                <a:ea typeface="Microsoft YaHei" panose="020B0503020204020204" pitchFamily="34" charset="-122"/>
                <a:sym typeface="+mn-lt"/>
              </a:rPr>
              <a:t>丙肝</a:t>
            </a:r>
            <a:endParaRPr lang="en-US" altLang="zh-CN" sz="1800" dirty="0">
              <a:latin typeface="Microsoft YaHei" panose="020B0503020204020204" pitchFamily="34" charset="-122"/>
              <a:ea typeface="Microsoft YaHei" panose="020B0503020204020204" pitchFamily="34" charset="-122"/>
              <a:sym typeface="+mn-lt"/>
            </a:endParaRPr>
          </a:p>
          <a:p>
            <a:r>
              <a:rPr lang="zh-CN" altLang="en-US" sz="1800" dirty="0">
                <a:latin typeface="Microsoft YaHei" panose="020B0503020204020204" pitchFamily="34" charset="-122"/>
                <a:ea typeface="Microsoft YaHei" panose="020B0503020204020204" pitchFamily="34" charset="-122"/>
                <a:sym typeface="+mn-lt"/>
              </a:rPr>
              <a:t>院内规范管理</a:t>
            </a:r>
            <a:endParaRPr lang="en-US" altLang="zh-CN" sz="1800" dirty="0">
              <a:latin typeface="Microsoft YaHei" panose="020B0503020204020204" pitchFamily="34" charset="-122"/>
              <a:ea typeface="Microsoft YaHei" panose="020B0503020204020204" pitchFamily="34" charset="-122"/>
              <a:sym typeface="+mn-lt"/>
            </a:endParaRPr>
          </a:p>
          <a:p>
            <a:r>
              <a:rPr lang="zh-CN" altLang="en-US" sz="1800" dirty="0">
                <a:latin typeface="Microsoft YaHei" panose="020B0503020204020204" pitchFamily="34" charset="-122"/>
                <a:ea typeface="Microsoft YaHei" panose="020B0503020204020204" pitchFamily="34" charset="-122"/>
                <a:sym typeface="+mn-lt"/>
              </a:rPr>
              <a:t>临床操作流程</a:t>
            </a:r>
            <a:endParaRPr lang="en-US" altLang="zh-CN" sz="1800" dirty="0">
              <a:latin typeface="Microsoft YaHei" panose="020B0503020204020204" pitchFamily="34" charset="-122"/>
              <a:ea typeface="Microsoft YaHei" panose="020B0503020204020204" pitchFamily="34" charset="-122"/>
              <a:sym typeface="+mn-lt"/>
            </a:endParaRPr>
          </a:p>
        </p:txBody>
      </p:sp>
      <p:sp>
        <p:nvSpPr>
          <p:cNvPr id="71" name="文本框 70">
            <a:extLst>
              <a:ext uri="{FF2B5EF4-FFF2-40B4-BE49-F238E27FC236}">
                <a16:creationId xmlns:a16="http://schemas.microsoft.com/office/drawing/2014/main" id="{CC868048-171E-E44E-BCD1-5C7EC9C2A157}"/>
              </a:ext>
            </a:extLst>
          </p:cNvPr>
          <p:cNvSpPr txBox="1">
            <a:spLocks noChangeArrowheads="1"/>
          </p:cNvSpPr>
          <p:nvPr/>
        </p:nvSpPr>
        <p:spPr bwMode="auto">
          <a:xfrm>
            <a:off x="9328136" y="2867413"/>
            <a:ext cx="2168468" cy="1006429"/>
          </a:xfrm>
          <a:prstGeom prst="rect">
            <a:avLst/>
          </a:prstGeom>
          <a:noFill/>
          <a:ln>
            <a:noFill/>
          </a:ln>
        </p:spPr>
        <p:txBody>
          <a:bodyPr wrap="square">
            <a:spAutoFit/>
          </a:bodyPr>
          <a:lstStyle>
            <a:defPPr>
              <a:defRPr lang="zh-CN"/>
            </a:defPPr>
            <a:lvl1pPr algn="ctr">
              <a:lnSpc>
                <a:spcPct val="110000"/>
              </a:lnSpc>
              <a:defRPr sz="2000" b="1">
                <a:solidFill>
                  <a:srgbClr val="44546A"/>
                </a:solidFill>
                <a:cs typeface="+mn-ea"/>
              </a:defRPr>
            </a:lvl1pPr>
            <a:lvl2pPr marL="742950" indent="-285750"/>
          </a:lstStyle>
          <a:p>
            <a:r>
              <a:rPr lang="zh-CN" altLang="en-US" sz="1800" dirty="0">
                <a:latin typeface="Microsoft YaHei" panose="020B0503020204020204" pitchFamily="34" charset="-122"/>
                <a:ea typeface="Microsoft YaHei" panose="020B0503020204020204" pitchFamily="34" charset="-122"/>
                <a:sym typeface="+mn-lt"/>
              </a:rPr>
              <a:t>丙肝</a:t>
            </a:r>
            <a:endParaRPr lang="en-US" altLang="zh-CN" sz="1800" dirty="0">
              <a:latin typeface="Microsoft YaHei" panose="020B0503020204020204" pitchFamily="34" charset="-122"/>
              <a:ea typeface="Microsoft YaHei" panose="020B0503020204020204" pitchFamily="34" charset="-122"/>
              <a:sym typeface="+mn-lt"/>
            </a:endParaRPr>
          </a:p>
          <a:p>
            <a:r>
              <a:rPr lang="zh-CN" altLang="en-US" sz="1800" dirty="0">
                <a:latin typeface="Microsoft YaHei" panose="020B0503020204020204" pitchFamily="34" charset="-122"/>
                <a:ea typeface="Microsoft YaHei" panose="020B0503020204020204" pitchFamily="34" charset="-122"/>
                <a:sym typeface="+mn-lt"/>
              </a:rPr>
              <a:t>院内规范管理</a:t>
            </a:r>
            <a:endParaRPr lang="en-US" altLang="zh-CN" sz="1800" dirty="0">
              <a:latin typeface="Microsoft YaHei" panose="020B0503020204020204" pitchFamily="34" charset="-122"/>
              <a:ea typeface="Microsoft YaHei" panose="020B0503020204020204" pitchFamily="34" charset="-122"/>
              <a:sym typeface="+mn-lt"/>
            </a:endParaRPr>
          </a:p>
          <a:p>
            <a:r>
              <a:rPr lang="zh-CN" altLang="en-US" sz="1800" dirty="0">
                <a:latin typeface="Microsoft YaHei" panose="020B0503020204020204" pitchFamily="34" charset="-122"/>
                <a:ea typeface="Microsoft YaHei" panose="020B0503020204020204" pitchFamily="34" charset="-122"/>
                <a:sym typeface="+mn-lt"/>
              </a:rPr>
              <a:t>的健康教育</a:t>
            </a:r>
          </a:p>
        </p:txBody>
      </p:sp>
      <p:sp>
        <p:nvSpPr>
          <p:cNvPr id="73" name="灯片编号占位符 2">
            <a:extLst>
              <a:ext uri="{FF2B5EF4-FFF2-40B4-BE49-F238E27FC236}">
                <a16:creationId xmlns:a16="http://schemas.microsoft.com/office/drawing/2014/main" id="{573B50B2-AF15-0B41-8D79-F77F61EC8787}"/>
              </a:ext>
            </a:extLst>
          </p:cNvPr>
          <p:cNvSpPr txBox="1">
            <a:spLocks/>
          </p:cNvSpPr>
          <p:nvPr/>
        </p:nvSpPr>
        <p:spPr>
          <a:xfrm>
            <a:off x="9448799" y="643519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06F94-0D75-4E60-BC28-643360A0A3A8}" type="slidenum">
              <a:rPr lang="zh-CN" altLang="en-US" smtClean="0">
                <a:solidFill>
                  <a:prstClr val="black">
                    <a:tint val="75000"/>
                  </a:prstClr>
                </a:solidFill>
                <a:latin typeface="Microsoft YaHei" panose="020B0503020204020204" pitchFamily="34" charset="-122"/>
                <a:ea typeface="Microsoft YaHei" panose="020B0503020204020204" pitchFamily="34" charset="-122"/>
              </a:rPr>
              <a:pPr/>
              <a:t>2</a:t>
            </a:fld>
            <a:endParaRPr lang="zh-CN" altLang="en-US">
              <a:solidFill>
                <a:prstClr val="black">
                  <a:tint val="75000"/>
                </a:prst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172145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97D3DE-6C68-F046-854D-A5FD9B9513ED}"/>
              </a:ext>
            </a:extLst>
          </p:cNvPr>
          <p:cNvSpPr>
            <a:spLocks noGrp="1"/>
          </p:cNvSpPr>
          <p:nvPr>
            <p:ph type="title"/>
          </p:nvPr>
        </p:nvSpPr>
        <p:spPr>
          <a:xfrm>
            <a:off x="582841" y="411620"/>
            <a:ext cx="9935785" cy="430522"/>
          </a:xfrm>
        </p:spPr>
        <p:txBody>
          <a:bodyPr/>
          <a:lstStyle/>
          <a:p>
            <a:r>
              <a:rPr lang="zh-CN" altLang="en-US" dirty="0">
                <a:solidFill>
                  <a:srgbClr val="4F758B"/>
                </a:solidFill>
              </a:rPr>
              <a:t>应检尽检</a:t>
            </a:r>
            <a:r>
              <a:rPr lang="zh-CN" altLang="en-US" dirty="0">
                <a:solidFill>
                  <a:srgbClr val="4F758B"/>
                </a:solidFill>
                <a:cs typeface="+mn-ea"/>
                <a:sym typeface="+mn-lt"/>
              </a:rPr>
              <a:t>：</a:t>
            </a:r>
            <a:r>
              <a:rPr lang="zh-CN" altLang="en-US" dirty="0">
                <a:solidFill>
                  <a:srgbClr val="4F758B"/>
                </a:solidFill>
              </a:rPr>
              <a:t>高危风险</a:t>
            </a:r>
            <a:r>
              <a:rPr lang="zh-CN" altLang="en-US" dirty="0">
                <a:solidFill>
                  <a:srgbClr val="4F758B"/>
                </a:solidFill>
                <a:cs typeface="+mn-ea"/>
                <a:sym typeface="+mn-lt"/>
              </a:rPr>
              <a:t>人群和血液透析患者</a:t>
            </a:r>
            <a:r>
              <a:rPr lang="zh-CN" altLang="en-US" dirty="0">
                <a:solidFill>
                  <a:srgbClr val="C50F3C"/>
                </a:solidFill>
                <a:cs typeface="+mn-ea"/>
                <a:sym typeface="+mn-lt"/>
              </a:rPr>
              <a:t>定期</a:t>
            </a:r>
            <a:r>
              <a:rPr lang="zh-CN" altLang="en-US" dirty="0">
                <a:solidFill>
                  <a:srgbClr val="4F758B"/>
                </a:solidFill>
                <a:cs typeface="+mn-ea"/>
                <a:sym typeface="+mn-lt"/>
              </a:rPr>
              <a:t>抗</a:t>
            </a:r>
            <a:r>
              <a:rPr lang="en-US" altLang="zh-CN" dirty="0">
                <a:solidFill>
                  <a:srgbClr val="4F758B"/>
                </a:solidFill>
                <a:cs typeface="+mn-ea"/>
                <a:sym typeface="+mn-lt"/>
              </a:rPr>
              <a:t>-HCV</a:t>
            </a:r>
            <a:r>
              <a:rPr lang="zh-CN" altLang="en-US" dirty="0">
                <a:solidFill>
                  <a:srgbClr val="4F758B"/>
                </a:solidFill>
                <a:cs typeface="+mn-ea"/>
                <a:sym typeface="+mn-lt"/>
              </a:rPr>
              <a:t>检测</a:t>
            </a:r>
            <a:endParaRPr kumimoji="1" lang="zh-CN" altLang="en-US" dirty="0">
              <a:solidFill>
                <a:srgbClr val="4F758B"/>
              </a:solidFill>
            </a:endParaRPr>
          </a:p>
        </p:txBody>
      </p:sp>
      <p:graphicFrame>
        <p:nvGraphicFramePr>
          <p:cNvPr id="3" name="表格 2">
            <a:extLst>
              <a:ext uri="{FF2B5EF4-FFF2-40B4-BE49-F238E27FC236}">
                <a16:creationId xmlns:a16="http://schemas.microsoft.com/office/drawing/2014/main" id="{F4067EF1-1F5E-9846-B609-5A55F765741E}"/>
              </a:ext>
            </a:extLst>
          </p:cNvPr>
          <p:cNvGraphicFramePr>
            <a:graphicFrameLocks noGrp="1"/>
          </p:cNvGraphicFramePr>
          <p:nvPr>
            <p:extLst>
              <p:ext uri="{D42A27DB-BD31-4B8C-83A1-F6EECF244321}">
                <p14:modId xmlns:p14="http://schemas.microsoft.com/office/powerpoint/2010/main" val="2117815687"/>
              </p:ext>
            </p:extLst>
          </p:nvPr>
        </p:nvGraphicFramePr>
        <p:xfrm>
          <a:off x="1129552" y="1621827"/>
          <a:ext cx="9892232" cy="3829460"/>
        </p:xfrm>
        <a:graphic>
          <a:graphicData uri="http://schemas.openxmlformats.org/drawingml/2006/table">
            <a:tbl>
              <a:tblPr firstRow="1" bandRow="1">
                <a:tableStyleId>{5C22544A-7EE6-4342-B048-85BDC9FD1C3A}</a:tableStyleId>
              </a:tblPr>
              <a:tblGrid>
                <a:gridCol w="2609636">
                  <a:extLst>
                    <a:ext uri="{9D8B030D-6E8A-4147-A177-3AD203B41FA5}">
                      <a16:colId xmlns:a16="http://schemas.microsoft.com/office/drawing/2014/main" val="20000"/>
                    </a:ext>
                  </a:extLst>
                </a:gridCol>
                <a:gridCol w="3091598">
                  <a:extLst>
                    <a:ext uri="{9D8B030D-6E8A-4147-A177-3AD203B41FA5}">
                      <a16:colId xmlns:a16="http://schemas.microsoft.com/office/drawing/2014/main" val="20001"/>
                    </a:ext>
                  </a:extLst>
                </a:gridCol>
                <a:gridCol w="4190998">
                  <a:extLst>
                    <a:ext uri="{9D8B030D-6E8A-4147-A177-3AD203B41FA5}">
                      <a16:colId xmlns:a16="http://schemas.microsoft.com/office/drawing/2014/main" val="20002"/>
                    </a:ext>
                  </a:extLst>
                </a:gridCol>
              </a:tblGrid>
              <a:tr h="8915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a:latin typeface="Microsoft YaHei" panose="020B0503020204020204" pitchFamily="34" charset="-122"/>
                          <a:ea typeface="Microsoft YaHei" panose="020B0503020204020204" pitchFamily="34" charset="-122"/>
                          <a:cs typeface="+mn-ea"/>
                          <a:sym typeface="+mn-lt"/>
                        </a:rPr>
                        <a:t>持续存在</a:t>
                      </a:r>
                      <a:r>
                        <a:rPr lang="en-US" altLang="zh-CN" sz="1800" dirty="0">
                          <a:latin typeface="Microsoft YaHei" panose="020B0503020204020204" pitchFamily="34" charset="-122"/>
                          <a:ea typeface="Microsoft YaHei" panose="020B0503020204020204" pitchFamily="34" charset="-122"/>
                          <a:cs typeface="+mn-ea"/>
                          <a:sym typeface="+mn-lt"/>
                        </a:rPr>
                        <a:t>HCV</a:t>
                      </a:r>
                      <a:r>
                        <a:rPr lang="zh-CN" altLang="en-US" sz="1800" dirty="0">
                          <a:latin typeface="Microsoft YaHei" panose="020B0503020204020204" pitchFamily="34" charset="-122"/>
                          <a:ea typeface="Microsoft YaHei" panose="020B0503020204020204" pitchFamily="34" charset="-122"/>
                          <a:cs typeface="+mn-ea"/>
                          <a:sym typeface="+mn-lt"/>
                        </a:rPr>
                        <a:t>感染</a:t>
                      </a:r>
                      <a:endParaRPr lang="en-US" altLang="zh-CN" sz="1800" dirty="0">
                        <a:latin typeface="Microsoft YaHei" panose="020B0503020204020204" pitchFamily="34" charset="-122"/>
                        <a:ea typeface="Microsoft YaHei" panose="020B0503020204020204" pitchFamily="34" charset="-122"/>
                        <a:cs typeface="+mn-ea"/>
                        <a:sym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a:latin typeface="Microsoft YaHei" panose="020B0503020204020204" pitchFamily="34" charset="-122"/>
                          <a:ea typeface="Microsoft YaHei" panose="020B0503020204020204" pitchFamily="34" charset="-122"/>
                          <a:cs typeface="+mn-ea"/>
                          <a:sym typeface="+mn-lt"/>
                        </a:rPr>
                        <a:t>高危风险人群</a:t>
                      </a:r>
                    </a:p>
                  </a:txBody>
                  <a:tcPr marT="41564" marB="41564" anchor="ctr">
                    <a:lnL w="12700" cmpd="sng">
                      <a:noFill/>
                    </a:lnL>
                    <a:lnR w="952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758B"/>
                    </a:solidFill>
                  </a:tcPr>
                </a:tc>
                <a:tc gridSpan="2">
                  <a:txBody>
                    <a:bodyPr/>
                    <a:lstStyle/>
                    <a:p>
                      <a:pPr marL="0" indent="0" algn="ctr">
                        <a:lnSpc>
                          <a:spcPct val="100000"/>
                        </a:lnSpc>
                        <a:buNone/>
                      </a:pPr>
                      <a:r>
                        <a:rPr lang="zh-CN" altLang="zh-CN" sz="1800" b="1" dirty="0">
                          <a:latin typeface="Microsoft YaHei" panose="020B0503020204020204" pitchFamily="34" charset="-122"/>
                          <a:ea typeface="Microsoft YaHei" panose="020B0503020204020204" pitchFamily="34" charset="-122"/>
                          <a:cs typeface="+mn-ea"/>
                          <a:sym typeface="+mn-lt"/>
                        </a:rPr>
                        <a:t>血液透析患者</a:t>
                      </a:r>
                    </a:p>
                  </a:txBody>
                  <a:tcPr marT="41564" marB="41564" anchor="ctr">
                    <a:lnL w="9525"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4F758B"/>
                    </a:solidFill>
                  </a:tcPr>
                </a:tc>
                <a:tc hMerge="1">
                  <a:txBody>
                    <a:bodyPr/>
                    <a:lstStyle/>
                    <a:p>
                      <a:endParaRPr lang="zh-CN" altLang="en-US" dirty="0">
                        <a:latin typeface="等线" panose="02010600030101010101" pitchFamily="2" charset="-122"/>
                        <a:ea typeface="等线" panose="02010600030101010101" pitchFamily="2" charset="-122"/>
                      </a:endParaRPr>
                    </a:p>
                  </a:txBody>
                  <a:tcPr/>
                </a:tc>
                <a:extLst>
                  <a:ext uri="{0D108BD9-81ED-4DB2-BD59-A6C34878D82A}">
                    <a16:rowId xmlns:a16="http://schemas.microsoft.com/office/drawing/2014/main" val="10000"/>
                  </a:ext>
                </a:extLst>
              </a:tr>
              <a:tr h="14689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静脉注射毒品者</a:t>
                      </a:r>
                      <a:r>
                        <a:rPr lang="zh-CN" altLang="zh-CN" sz="1600" dirty="0">
                          <a:solidFill>
                            <a:srgbClr val="44546A"/>
                          </a:solidFill>
                          <a:latin typeface="Microsoft YaHei" panose="020B0503020204020204" pitchFamily="34" charset="-122"/>
                          <a:ea typeface="Microsoft YaHei" panose="020B0503020204020204" pitchFamily="34" charset="-122"/>
                          <a:cs typeface="+mn-ea"/>
                          <a:sym typeface="+mn-lt"/>
                        </a:rPr>
                        <a:t>、</a:t>
                      </a:r>
                      <a:endPar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600" dirty="0">
                          <a:solidFill>
                            <a:srgbClr val="44546A"/>
                          </a:solidFill>
                          <a:latin typeface="Microsoft YaHei" panose="020B0503020204020204" pitchFamily="34" charset="-122"/>
                          <a:ea typeface="Microsoft YaHei" panose="020B0503020204020204" pitchFamily="34" charset="-122"/>
                          <a:cs typeface="+mn-ea"/>
                          <a:sym typeface="+mn-lt"/>
                        </a:rPr>
                        <a:t>男男同性恋者</a:t>
                      </a:r>
                      <a:endPar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endParaRPr>
                    </a:p>
                  </a:txBody>
                  <a:tcPr marL="180000" marR="180000" marT="0" marB="0" anchor="ctr">
                    <a:lnL w="12700" cmpd="sng">
                      <a:noFill/>
                    </a:lnL>
                    <a:lnR w="9525" cap="flat" cmpd="sng" algn="ctr">
                      <a:solidFill>
                        <a:srgbClr val="44546A"/>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zh-CN" altLang="zh-CN" sz="1600" dirty="0">
                          <a:solidFill>
                            <a:srgbClr val="44546A"/>
                          </a:solidFill>
                          <a:latin typeface="Microsoft YaHei" panose="020B0503020204020204" pitchFamily="34" charset="-122"/>
                          <a:ea typeface="Microsoft YaHei" panose="020B0503020204020204" pitchFamily="34" charset="-122"/>
                          <a:cs typeface="+mn-ea"/>
                          <a:sym typeface="+mn-lt"/>
                        </a:rPr>
                        <a:t>维持性血液透析患者</a:t>
                      </a:r>
                      <a:endPar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endParaRPr>
                    </a:p>
                  </a:txBody>
                  <a:tcPr marL="180000" marR="180000" marT="0" marB="0" anchor="ctr">
                    <a:lnL w="9525" cap="flat" cmpd="sng" algn="ctr">
                      <a:solidFill>
                        <a:srgbClr val="44546A"/>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zh-CN" altLang="zh-CN" sz="1600" dirty="0">
                          <a:solidFill>
                            <a:srgbClr val="44546A"/>
                          </a:solidFill>
                          <a:latin typeface="Microsoft YaHei" panose="020B0503020204020204" pitchFamily="34" charset="-122"/>
                          <a:ea typeface="Microsoft YaHei" panose="020B0503020204020204" pitchFamily="34" charset="-122"/>
                          <a:cs typeface="+mn-ea"/>
                          <a:sym typeface="+mn-lt"/>
                        </a:rPr>
                        <a:t>转换血液透析中心或透析过程中出现不明原因</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ALT</a:t>
                      </a:r>
                      <a:r>
                        <a:rPr lang="zh-CN" altLang="zh-CN" sz="1600" dirty="0">
                          <a:solidFill>
                            <a:srgbClr val="44546A"/>
                          </a:solidFill>
                          <a:latin typeface="Microsoft YaHei" panose="020B0503020204020204" pitchFamily="34" charset="-122"/>
                          <a:ea typeface="Microsoft YaHei" panose="020B0503020204020204" pitchFamily="34" charset="-122"/>
                          <a:cs typeface="+mn-ea"/>
                          <a:sym typeface="+mn-lt"/>
                        </a:rPr>
                        <a:t>升高者</a:t>
                      </a:r>
                      <a:endPar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endParaRPr>
                    </a:p>
                  </a:txBody>
                  <a:tcPr marL="180000" marR="180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68951">
                <a:tc>
                  <a:txBody>
                    <a:bodyPr/>
                    <a:lstStyle/>
                    <a:p>
                      <a:pPr algn="ctr"/>
                      <a:r>
                        <a:rPr lang="zh-CN" altLang="zh-CN" sz="1600" b="1" dirty="0">
                          <a:solidFill>
                            <a:srgbClr val="C50F3C"/>
                          </a:solidFill>
                          <a:latin typeface="Microsoft YaHei" panose="020B0503020204020204" pitchFamily="34" charset="-122"/>
                          <a:ea typeface="Microsoft YaHei" panose="020B0503020204020204" pitchFamily="34" charset="-122"/>
                          <a:cs typeface="+mn-ea"/>
                          <a:sym typeface="+mn-lt"/>
                        </a:rPr>
                        <a:t>每年</a:t>
                      </a:r>
                      <a:r>
                        <a:rPr lang="zh-CN" altLang="zh-CN" sz="1600" dirty="0">
                          <a:solidFill>
                            <a:srgbClr val="44546A"/>
                          </a:solidFill>
                          <a:latin typeface="Microsoft YaHei" panose="020B0503020204020204" pitchFamily="34" charset="-122"/>
                          <a:ea typeface="Microsoft YaHei" panose="020B0503020204020204" pitchFamily="34" charset="-122"/>
                          <a:cs typeface="+mn-ea"/>
                          <a:sym typeface="+mn-lt"/>
                        </a:rPr>
                        <a:t>筛查抗</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a:t>
                      </a:r>
                      <a:endPar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endParaRPr>
                    </a:p>
                  </a:txBody>
                  <a:tcPr marL="180000" marR="180000" marT="0" marB="0" anchor="ctr">
                    <a:lnL w="12700" cmpd="sng">
                      <a:noFill/>
                    </a:lnL>
                    <a:lnR w="9525" cap="flat" cmpd="sng" algn="ctr">
                      <a:solidFill>
                        <a:srgbClr val="44546A"/>
                      </a:solidFill>
                      <a:prstDash val="solid"/>
                      <a:round/>
                      <a:headEnd type="none" w="med" len="med"/>
                      <a:tailEnd type="none" w="med" len="med"/>
                    </a:lnR>
                    <a:lnT w="12700" cmpd="sng">
                      <a:noFill/>
                    </a:lnT>
                    <a:lnB w="1905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35C4AF">
                        <a:alpha val="15000"/>
                      </a:srgbClr>
                    </a:solidFill>
                  </a:tcPr>
                </a:tc>
                <a:tc>
                  <a:txBody>
                    <a:bodyPr/>
                    <a:lstStyle/>
                    <a:p>
                      <a:pPr algn="ctr"/>
                      <a:r>
                        <a:rPr lang="zh-CN" altLang="zh-CN" sz="1600" b="1" dirty="0">
                          <a:solidFill>
                            <a:srgbClr val="C50F3C"/>
                          </a:solidFill>
                          <a:latin typeface="Microsoft YaHei" panose="020B0503020204020204" pitchFamily="34" charset="-122"/>
                          <a:ea typeface="Microsoft YaHei" panose="020B0503020204020204" pitchFamily="34" charset="-122"/>
                          <a:cs typeface="+mn-ea"/>
                          <a:sym typeface="+mn-lt"/>
                        </a:rPr>
                        <a:t>每半年</a:t>
                      </a:r>
                      <a:r>
                        <a:rPr lang="zh-CN" altLang="zh-CN" sz="1600" dirty="0">
                          <a:solidFill>
                            <a:srgbClr val="44546A"/>
                          </a:solidFill>
                          <a:latin typeface="Microsoft YaHei" panose="020B0503020204020204" pitchFamily="34" charset="-122"/>
                          <a:ea typeface="Microsoft YaHei" panose="020B0503020204020204" pitchFamily="34" charset="-122"/>
                          <a:cs typeface="+mn-ea"/>
                          <a:sym typeface="+mn-lt"/>
                        </a:rPr>
                        <a:t>筛查一次抗</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a:t>
                      </a:r>
                    </a:p>
                    <a:p>
                      <a:pPr algn="ct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和</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 RNA</a:t>
                      </a:r>
                      <a:endPar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endParaRPr>
                    </a:p>
                  </a:txBody>
                  <a:tcPr marL="180000" marR="180000" marT="0" marB="0" anchor="ctr">
                    <a:lnL w="9525" cap="flat" cmpd="sng" algn="ctr">
                      <a:solidFill>
                        <a:srgbClr val="44546A"/>
                      </a:solidFill>
                      <a:prstDash val="solid"/>
                      <a:round/>
                      <a:headEnd type="none" w="med" len="med"/>
                      <a:tailEnd type="none" w="med" len="med"/>
                    </a:lnL>
                    <a:lnR w="12700" cmpd="sng">
                      <a:noFill/>
                    </a:lnR>
                    <a:lnT w="12700" cmpd="sng">
                      <a:noFill/>
                    </a:lnT>
                    <a:lnB w="1905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35C4AF">
                        <a:alpha val="15000"/>
                      </a:srgbClr>
                    </a:solidFill>
                  </a:tcPr>
                </a:tc>
                <a:tc>
                  <a:txBody>
                    <a:bodyPr/>
                    <a:lstStyle/>
                    <a:p>
                      <a:pPr algn="ctr"/>
                      <a:r>
                        <a:rPr lang="zh-CN" altLang="zh-CN" sz="1600" b="1" dirty="0">
                          <a:solidFill>
                            <a:srgbClr val="C50F3C"/>
                          </a:solidFill>
                          <a:latin typeface="Microsoft YaHei" panose="020B0503020204020204" pitchFamily="34" charset="-122"/>
                          <a:ea typeface="Microsoft YaHei" panose="020B0503020204020204" pitchFamily="34" charset="-122"/>
                          <a:cs typeface="+mn-ea"/>
                          <a:sym typeface="+mn-lt"/>
                        </a:rPr>
                        <a:t>及时</a:t>
                      </a:r>
                      <a:r>
                        <a:rPr lang="zh-CN" altLang="zh-CN" sz="1600" dirty="0">
                          <a:solidFill>
                            <a:srgbClr val="44546A"/>
                          </a:solidFill>
                          <a:latin typeface="Microsoft YaHei" panose="020B0503020204020204" pitchFamily="34" charset="-122"/>
                          <a:ea typeface="Microsoft YaHei" panose="020B0503020204020204" pitchFamily="34" charset="-122"/>
                          <a:cs typeface="+mn-ea"/>
                          <a:sym typeface="+mn-lt"/>
                        </a:rPr>
                        <a:t>筛查抗</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a:t>
                      </a:r>
                      <a:r>
                        <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rPr>
                        <a:t>和</a:t>
                      </a:r>
                      <a:r>
                        <a:rPr lang="en-US" altLang="zh-CN" sz="1600" dirty="0">
                          <a:solidFill>
                            <a:srgbClr val="44546A"/>
                          </a:solidFill>
                          <a:latin typeface="Microsoft YaHei" panose="020B0503020204020204" pitchFamily="34" charset="-122"/>
                          <a:ea typeface="Microsoft YaHei" panose="020B0503020204020204" pitchFamily="34" charset="-122"/>
                          <a:cs typeface="+mn-ea"/>
                          <a:sym typeface="+mn-lt"/>
                        </a:rPr>
                        <a:t>HCV RNA</a:t>
                      </a:r>
                      <a:endParaRPr lang="zh-CN" altLang="en-US" sz="1600" dirty="0">
                        <a:solidFill>
                          <a:srgbClr val="44546A"/>
                        </a:solidFill>
                        <a:latin typeface="Microsoft YaHei" panose="020B0503020204020204" pitchFamily="34" charset="-122"/>
                        <a:ea typeface="Microsoft YaHei" panose="020B0503020204020204" pitchFamily="34" charset="-122"/>
                        <a:cs typeface="+mn-ea"/>
                        <a:sym typeface="+mn-lt"/>
                      </a:endParaRPr>
                    </a:p>
                  </a:txBody>
                  <a:tcPr marL="180000" marR="180000" marT="0" marB="0" anchor="ctr">
                    <a:lnL w="12700" cmpd="sng">
                      <a:noFill/>
                    </a:lnL>
                    <a:lnR w="12700" cmpd="sng">
                      <a:noFill/>
                    </a:lnR>
                    <a:lnT w="12700" cmpd="sng">
                      <a:noFill/>
                    </a:lnT>
                    <a:lnB w="1905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35C4AF">
                        <a:alpha val="15000"/>
                      </a:srgbClr>
                    </a:solidFill>
                  </a:tcPr>
                </a:tc>
                <a:extLst>
                  <a:ext uri="{0D108BD9-81ED-4DB2-BD59-A6C34878D82A}">
                    <a16:rowId xmlns:a16="http://schemas.microsoft.com/office/drawing/2014/main" val="10002"/>
                  </a:ext>
                </a:extLst>
              </a:tr>
            </a:tbl>
          </a:graphicData>
        </a:graphic>
      </p:graphicFrame>
      <p:sp>
        <p:nvSpPr>
          <p:cNvPr id="4" name="文本占位符 2">
            <a:extLst>
              <a:ext uri="{FF2B5EF4-FFF2-40B4-BE49-F238E27FC236}">
                <a16:creationId xmlns:a16="http://schemas.microsoft.com/office/drawing/2014/main" id="{3FA728F8-0687-C744-8ED4-6B2BFE68585C}"/>
              </a:ext>
            </a:extLst>
          </p:cNvPr>
          <p:cNvSpPr txBox="1">
            <a:spLocks/>
          </p:cNvSpPr>
          <p:nvPr/>
        </p:nvSpPr>
        <p:spPr>
          <a:xfrm>
            <a:off x="587949" y="6300869"/>
            <a:ext cx="10873056" cy="3397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中联肝健康促进中心，中华医学会肝病学分会，中华医学会检验医学分会，中国医院协会医院感染管理专业委员会。中国丙型病毒性肝炎院内筛查管理流程（试行）。</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Chin J </a:t>
            </a:r>
            <a:r>
              <a:rPr lang="en-US" altLang="zh-CN" sz="1000" dirty="0" err="1">
                <a:solidFill>
                  <a:prstClr val="black"/>
                </a:solidFill>
                <a:latin typeface="Microsoft YaHei" panose="020B0503020204020204" pitchFamily="34" charset="-122"/>
                <a:ea typeface="Microsoft YaHei" panose="020B0503020204020204" pitchFamily="34" charset="-122"/>
                <a:cs typeface="+mn-ea"/>
                <a:sym typeface="+mn-lt"/>
              </a:rPr>
              <a:t>Hepatol</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April 2021, Vol.29, No.4 319-325)</a:t>
            </a:r>
            <a:endParaRPr lang="zh-CN" altLang="en-US" sz="1000" dirty="0">
              <a:solidFill>
                <a:prstClr val="black"/>
              </a:solidFill>
              <a:latin typeface="Microsoft YaHei" panose="020B0503020204020204" pitchFamily="34" charset="-122"/>
              <a:ea typeface="Microsoft YaHei" panose="020B0503020204020204" pitchFamily="34" charset="-122"/>
              <a:cs typeface="+mn-ea"/>
              <a:sym typeface="+mn-lt"/>
            </a:endParaRPr>
          </a:p>
        </p:txBody>
      </p:sp>
    </p:spTree>
    <p:extLst>
      <p:ext uri="{BB962C8B-B14F-4D97-AF65-F5344CB8AC3E}">
        <p14:creationId xmlns:p14="http://schemas.microsoft.com/office/powerpoint/2010/main" val="431053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A3880520-64A3-0C4C-8612-40406A5164E2}"/>
              </a:ext>
            </a:extLst>
          </p:cNvPr>
          <p:cNvSpPr>
            <a:spLocks noGrp="1"/>
          </p:cNvSpPr>
          <p:nvPr>
            <p:ph type="title"/>
          </p:nvPr>
        </p:nvSpPr>
        <p:spPr>
          <a:xfrm>
            <a:off x="582841" y="365126"/>
            <a:ext cx="10261372" cy="430522"/>
          </a:xfrm>
        </p:spPr>
        <p:txBody>
          <a:bodyPr/>
          <a:lstStyle/>
          <a:p>
            <a:r>
              <a:rPr lang="zh-CN" altLang="en-US" dirty="0">
                <a:solidFill>
                  <a:srgbClr val="4F758B"/>
                </a:solidFill>
                <a:cs typeface="+mn-ea"/>
                <a:sym typeface="+mn-lt"/>
              </a:rPr>
              <a:t>应诊尽诊，核酸检测全覆盖</a:t>
            </a:r>
            <a:endParaRPr kumimoji="1" lang="zh-CN" altLang="en-US" sz="3200" dirty="0">
              <a:solidFill>
                <a:srgbClr val="4F758B"/>
              </a:solidFill>
            </a:endParaRPr>
          </a:p>
        </p:txBody>
      </p:sp>
      <p:graphicFrame>
        <p:nvGraphicFramePr>
          <p:cNvPr id="4" name="表格 3">
            <a:extLst>
              <a:ext uri="{FF2B5EF4-FFF2-40B4-BE49-F238E27FC236}">
                <a16:creationId xmlns:a16="http://schemas.microsoft.com/office/drawing/2014/main" id="{2144044A-FC4A-514A-A855-72B561073AEC}"/>
              </a:ext>
            </a:extLst>
          </p:cNvPr>
          <p:cNvGraphicFramePr>
            <a:graphicFrameLocks noGrp="1"/>
          </p:cNvGraphicFramePr>
          <p:nvPr>
            <p:extLst>
              <p:ext uri="{D42A27DB-BD31-4B8C-83A1-F6EECF244321}">
                <p14:modId xmlns:p14="http://schemas.microsoft.com/office/powerpoint/2010/main" val="1297715813"/>
              </p:ext>
            </p:extLst>
          </p:nvPr>
        </p:nvGraphicFramePr>
        <p:xfrm>
          <a:off x="990897" y="2611859"/>
          <a:ext cx="10313893" cy="2878070"/>
        </p:xfrm>
        <a:graphic>
          <a:graphicData uri="http://schemas.openxmlformats.org/drawingml/2006/table">
            <a:tbl>
              <a:tblPr firstRow="1" firstCol="1" bandRow="1"/>
              <a:tblGrid>
                <a:gridCol w="1492623">
                  <a:extLst>
                    <a:ext uri="{9D8B030D-6E8A-4147-A177-3AD203B41FA5}">
                      <a16:colId xmlns:a16="http://schemas.microsoft.com/office/drawing/2014/main" val="3974262881"/>
                    </a:ext>
                  </a:extLst>
                </a:gridCol>
                <a:gridCol w="1492623">
                  <a:extLst>
                    <a:ext uri="{9D8B030D-6E8A-4147-A177-3AD203B41FA5}">
                      <a16:colId xmlns:a16="http://schemas.microsoft.com/office/drawing/2014/main" val="3892189560"/>
                    </a:ext>
                  </a:extLst>
                </a:gridCol>
                <a:gridCol w="7328647">
                  <a:extLst>
                    <a:ext uri="{9D8B030D-6E8A-4147-A177-3AD203B41FA5}">
                      <a16:colId xmlns:a16="http://schemas.microsoft.com/office/drawing/2014/main" val="261084686"/>
                    </a:ext>
                  </a:extLst>
                </a:gridCol>
              </a:tblGrid>
              <a:tr h="575614">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sz="2000" b="1" kern="100" dirty="0">
                          <a:solidFill>
                            <a:schemeClr val="bg1"/>
                          </a:solidFill>
                          <a:effectLst/>
                          <a:latin typeface="Microsoft YaHei" panose="020B0503020204020204" pitchFamily="34" charset="-122"/>
                          <a:ea typeface="Microsoft YaHei" panose="020B0503020204020204" pitchFamily="34" charset="-122"/>
                          <a:cs typeface="+mn-ea"/>
                          <a:sym typeface="+mn-lt"/>
                        </a:rPr>
                        <a:t>抗</a:t>
                      </a:r>
                      <a:r>
                        <a:rPr lang="en-US" sz="2000" b="1" kern="100" dirty="0">
                          <a:solidFill>
                            <a:schemeClr val="bg1"/>
                          </a:solidFill>
                          <a:effectLst/>
                          <a:latin typeface="Microsoft YaHei" panose="020B0503020204020204" pitchFamily="34" charset="-122"/>
                          <a:ea typeface="Microsoft YaHei" panose="020B0503020204020204" pitchFamily="34" charset="-122"/>
                          <a:cs typeface="+mn-ea"/>
                          <a:sym typeface="+mn-lt"/>
                        </a:rPr>
                        <a:t>-HCV</a:t>
                      </a:r>
                      <a:endParaRPr lang="zh-CN" sz="2000" b="1" kern="100" dirty="0">
                        <a:solidFill>
                          <a:schemeClr val="bg1"/>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758B"/>
                    </a:solid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sz="2000" b="1" kern="100" dirty="0">
                          <a:solidFill>
                            <a:schemeClr val="bg1"/>
                          </a:solidFill>
                          <a:effectLst/>
                          <a:latin typeface="Microsoft YaHei" panose="020B0503020204020204" pitchFamily="34" charset="-122"/>
                          <a:ea typeface="Microsoft YaHei" panose="020B0503020204020204" pitchFamily="34" charset="-122"/>
                          <a:cs typeface="+mn-ea"/>
                          <a:sym typeface="+mn-lt"/>
                        </a:rPr>
                        <a:t>HCV RNA</a:t>
                      </a:r>
                      <a:endParaRPr lang="zh-CN" sz="2000" b="1" kern="100" dirty="0">
                        <a:solidFill>
                          <a:schemeClr val="bg1"/>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758B"/>
                    </a:solid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sz="2000" b="1" kern="100" dirty="0">
                          <a:solidFill>
                            <a:schemeClr val="bg1"/>
                          </a:solidFill>
                          <a:effectLst/>
                          <a:latin typeface="Microsoft YaHei" panose="020B0503020204020204" pitchFamily="34" charset="-122"/>
                          <a:ea typeface="Microsoft YaHei" panose="020B0503020204020204" pitchFamily="34" charset="-122"/>
                          <a:cs typeface="+mn-ea"/>
                          <a:sym typeface="+mn-lt"/>
                        </a:rPr>
                        <a:t>临床意义</a:t>
                      </a:r>
                    </a:p>
                  </a:txBody>
                  <a:tcPr marL="108000" marR="1080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758B"/>
                    </a:solidFill>
                  </a:tcPr>
                </a:tc>
                <a:extLst>
                  <a:ext uri="{0D108BD9-81ED-4DB2-BD59-A6C34878D82A}">
                    <a16:rowId xmlns:a16="http://schemas.microsoft.com/office/drawing/2014/main" val="940794028"/>
                  </a:ext>
                </a:extLst>
              </a:tr>
              <a:tr h="575614">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altLang="zh-CN" sz="2800" b="1" kern="100" dirty="0">
                          <a:solidFill>
                            <a:srgbClr val="C50F3C"/>
                          </a:solidFill>
                          <a:effectLst/>
                          <a:latin typeface="Microsoft YaHei" panose="020B0503020204020204" pitchFamily="34" charset="-122"/>
                          <a:ea typeface="Microsoft YaHei" panose="020B0503020204020204" pitchFamily="34" charset="-122"/>
                          <a:cs typeface="+mn-ea"/>
                          <a:sym typeface="+mn-lt"/>
                        </a:rPr>
                        <a:t>+</a:t>
                      </a:r>
                      <a:endParaRPr lang="zh-CN" sz="2800" b="1" kern="100" dirty="0">
                        <a:solidFill>
                          <a:srgbClr val="C50F3C"/>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altLang="zh-CN" sz="2800" b="1" kern="100" dirty="0">
                          <a:solidFill>
                            <a:srgbClr val="C50F3C"/>
                          </a:solidFill>
                          <a:effectLst/>
                          <a:latin typeface="Microsoft YaHei" panose="020B0503020204020204" pitchFamily="34" charset="-122"/>
                          <a:ea typeface="Microsoft YaHei" panose="020B0503020204020204" pitchFamily="34" charset="-122"/>
                          <a:cs typeface="+mn-ea"/>
                          <a:sym typeface="+mn-lt"/>
                        </a:rPr>
                        <a:t>+</a:t>
                      </a:r>
                      <a:endParaRPr lang="zh-CN" sz="2800" b="1" kern="100" dirty="0">
                        <a:solidFill>
                          <a:srgbClr val="C50F3C"/>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sz="1800" b="1" kern="100" dirty="0">
                          <a:solidFill>
                            <a:srgbClr val="C50F3C"/>
                          </a:solidFill>
                          <a:effectLst/>
                          <a:latin typeface="Microsoft YaHei" panose="020B0503020204020204" pitchFamily="34" charset="-122"/>
                          <a:ea typeface="Microsoft YaHei" panose="020B0503020204020204" pitchFamily="34" charset="-122"/>
                          <a:cs typeface="+mn-ea"/>
                          <a:sym typeface="+mn-lt"/>
                        </a:rPr>
                        <a:t>HCV</a:t>
                      </a:r>
                      <a:r>
                        <a:rPr lang="zh-CN" sz="1800" b="1" kern="100" dirty="0">
                          <a:solidFill>
                            <a:srgbClr val="C50F3C"/>
                          </a:solidFill>
                          <a:effectLst/>
                          <a:latin typeface="Microsoft YaHei" panose="020B0503020204020204" pitchFamily="34" charset="-122"/>
                          <a:ea typeface="Microsoft YaHei" panose="020B0503020204020204" pitchFamily="34" charset="-122"/>
                          <a:cs typeface="+mn-ea"/>
                          <a:sym typeface="+mn-lt"/>
                        </a:rPr>
                        <a:t>现症感染</a:t>
                      </a:r>
                    </a:p>
                  </a:txBody>
                  <a:tcPr marL="108000" marR="108000" marT="0" marB="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84019027"/>
                  </a:ext>
                </a:extLst>
              </a:tr>
              <a:tr h="575614">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altLang="zh-CN" sz="2800" kern="100" dirty="0">
                          <a:solidFill>
                            <a:srgbClr val="44546A"/>
                          </a:solidFill>
                          <a:effectLst/>
                          <a:latin typeface="Microsoft YaHei" panose="020B0503020204020204" pitchFamily="34" charset="-122"/>
                          <a:ea typeface="Microsoft YaHei" panose="020B0503020204020204" pitchFamily="34" charset="-122"/>
                          <a:cs typeface="+mn-ea"/>
                          <a:sym typeface="+mn-lt"/>
                        </a:rPr>
                        <a:t>+</a:t>
                      </a:r>
                      <a:endParaRPr lang="zh-CN" sz="2800" kern="10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a:noFill/>
                    </a:lnB>
                    <a:lnTlToBr w="12700" cmpd="sng">
                      <a:noFill/>
                      <a:prstDash val="solid"/>
                    </a:lnTlToBr>
                    <a:lnBlToTr w="12700" cmpd="sng">
                      <a:noFill/>
                      <a:prstDash val="solid"/>
                    </a:lnBlToTr>
                    <a:solidFill>
                      <a:srgbClr val="35C4AF">
                        <a:alpha val="15000"/>
                      </a:srgbClr>
                    </a:solid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altLang="zh-CN" sz="2800" kern="100" dirty="0">
                          <a:solidFill>
                            <a:srgbClr val="44546A"/>
                          </a:solidFill>
                          <a:effectLst/>
                          <a:latin typeface="Microsoft YaHei" panose="020B0503020204020204" pitchFamily="34" charset="-122"/>
                          <a:ea typeface="Microsoft YaHei" panose="020B0503020204020204" pitchFamily="34" charset="-122"/>
                          <a:cs typeface="+mn-ea"/>
                          <a:sym typeface="+mn-lt"/>
                        </a:rPr>
                        <a:t>-</a:t>
                      </a:r>
                      <a:endParaRPr lang="zh-CN" sz="2800" kern="10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a:noFill/>
                    </a:lnB>
                    <a:lnTlToBr w="12700" cmpd="sng">
                      <a:noFill/>
                      <a:prstDash val="solid"/>
                    </a:lnTlToBr>
                    <a:lnBlToTr w="12700" cmpd="sng">
                      <a:noFill/>
                      <a:prstDash val="solid"/>
                    </a:lnBlToTr>
                    <a:solidFill>
                      <a:srgbClr val="35C4AF">
                        <a:alpha val="15000"/>
                      </a:srgbClr>
                    </a:solid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marL="93980" algn="ctr" eaLnBrk="0" hangingPunct="0">
                        <a:lnSpc>
                          <a:spcPct val="100000"/>
                        </a:lnSpc>
                        <a:spcBef>
                          <a:spcPts val="80"/>
                        </a:spcBef>
                        <a:spcAft>
                          <a:spcPts val="0"/>
                        </a:spcAft>
                      </a:pPr>
                      <a:r>
                        <a:rPr lang="en-US" altLang="zh-CN" sz="1800" kern="100" dirty="0">
                          <a:solidFill>
                            <a:srgbClr val="44546A"/>
                          </a:solidFill>
                          <a:effectLst/>
                          <a:latin typeface="Microsoft YaHei" panose="020B0503020204020204" pitchFamily="34" charset="-122"/>
                          <a:ea typeface="Microsoft YaHei" panose="020B0503020204020204" pitchFamily="34" charset="-122"/>
                        </a:rPr>
                        <a:t>HCV</a:t>
                      </a:r>
                      <a:r>
                        <a:rPr lang="zh-CN" altLang="en-US" sz="1800" kern="100" dirty="0">
                          <a:solidFill>
                            <a:srgbClr val="44546A"/>
                          </a:solidFill>
                          <a:effectLst/>
                          <a:latin typeface="Microsoft YaHei" panose="020B0503020204020204" pitchFamily="34" charset="-122"/>
                          <a:ea typeface="Microsoft YaHei" panose="020B0503020204020204" pitchFamily="34" charset="-122"/>
                        </a:rPr>
                        <a:t>自发或治疗后清除；或急性丙型肝炎低病毒血症期</a:t>
                      </a:r>
                      <a:endParaRPr lang="zh-CN" sz="1800" kern="100" dirty="0">
                        <a:solidFill>
                          <a:srgbClr val="44546A"/>
                        </a:solidFill>
                        <a:effectLst/>
                        <a:latin typeface="Microsoft YaHei" panose="020B0503020204020204" pitchFamily="34" charset="-122"/>
                        <a:ea typeface="Microsoft YaHei" panose="020B0503020204020204" pitchFamily="34" charset="-122"/>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35C4AF">
                        <a:alpha val="15000"/>
                      </a:srgbClr>
                    </a:solidFill>
                  </a:tcPr>
                </a:tc>
                <a:extLst>
                  <a:ext uri="{0D108BD9-81ED-4DB2-BD59-A6C34878D82A}">
                    <a16:rowId xmlns:a16="http://schemas.microsoft.com/office/drawing/2014/main" val="2518102469"/>
                  </a:ext>
                </a:extLst>
              </a:tr>
              <a:tr h="575614">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altLang="zh-CN" sz="2800" kern="100" dirty="0">
                          <a:solidFill>
                            <a:srgbClr val="44546A"/>
                          </a:solidFill>
                          <a:effectLst/>
                          <a:latin typeface="Microsoft YaHei" panose="020B0503020204020204" pitchFamily="34" charset="-122"/>
                          <a:ea typeface="Microsoft YaHei" panose="020B0503020204020204" pitchFamily="34" charset="-122"/>
                          <a:cs typeface="+mn-ea"/>
                          <a:sym typeface="+mn-lt"/>
                        </a:rPr>
                        <a:t>-</a:t>
                      </a:r>
                      <a:endParaRPr lang="zh-CN" sz="2800" kern="10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altLang="zh-CN" sz="2800" kern="100" dirty="0">
                          <a:solidFill>
                            <a:srgbClr val="44546A"/>
                          </a:solidFill>
                          <a:effectLst/>
                          <a:latin typeface="Microsoft YaHei" panose="020B0503020204020204" pitchFamily="34" charset="-122"/>
                          <a:ea typeface="Microsoft YaHei" panose="020B0503020204020204" pitchFamily="34" charset="-122"/>
                          <a:cs typeface="+mn-ea"/>
                          <a:sym typeface="+mn-lt"/>
                        </a:rPr>
                        <a:t>+</a:t>
                      </a:r>
                      <a:endParaRPr lang="zh-CN" sz="2800" kern="10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marL="93980" algn="ctr" eaLnBrk="0" hangingPunct="0">
                        <a:lnSpc>
                          <a:spcPct val="100000"/>
                        </a:lnSpc>
                        <a:spcBef>
                          <a:spcPts val="80"/>
                        </a:spcBef>
                        <a:spcAft>
                          <a:spcPts val="0"/>
                        </a:spcAft>
                      </a:pPr>
                      <a:r>
                        <a:rPr lang="zh-CN" altLang="en-US" sz="1800" kern="100" dirty="0">
                          <a:solidFill>
                            <a:srgbClr val="44546A"/>
                          </a:solidFill>
                          <a:effectLst/>
                          <a:latin typeface="Microsoft YaHei" panose="020B0503020204020204" pitchFamily="34" charset="-122"/>
                          <a:ea typeface="Microsoft YaHei" panose="020B0503020204020204" pitchFamily="34" charset="-122"/>
                        </a:rPr>
                        <a:t>急性</a:t>
                      </a:r>
                      <a:r>
                        <a:rPr lang="en-US" altLang="zh-CN" sz="1800" kern="100" dirty="0">
                          <a:solidFill>
                            <a:srgbClr val="44546A"/>
                          </a:solidFill>
                          <a:effectLst/>
                          <a:latin typeface="Microsoft YaHei" panose="020B0503020204020204" pitchFamily="34" charset="-122"/>
                          <a:ea typeface="Microsoft YaHei" panose="020B0503020204020204" pitchFamily="34" charset="-122"/>
                        </a:rPr>
                        <a:t>HCV</a:t>
                      </a:r>
                      <a:r>
                        <a:rPr lang="zh-CN" altLang="en-US" sz="1800" kern="100" dirty="0">
                          <a:solidFill>
                            <a:srgbClr val="44546A"/>
                          </a:solidFill>
                          <a:effectLst/>
                          <a:latin typeface="Microsoft YaHei" panose="020B0503020204020204" pitchFamily="34" charset="-122"/>
                          <a:ea typeface="Microsoft YaHei" panose="020B0503020204020204" pitchFamily="34" charset="-122"/>
                        </a:rPr>
                        <a:t>感染早期或慢性</a:t>
                      </a:r>
                      <a:r>
                        <a:rPr lang="en-US" altLang="zh-CN" sz="1800" kern="100" dirty="0">
                          <a:solidFill>
                            <a:srgbClr val="44546A"/>
                          </a:solidFill>
                          <a:effectLst/>
                          <a:latin typeface="Microsoft YaHei" panose="020B0503020204020204" pitchFamily="34" charset="-122"/>
                          <a:ea typeface="Microsoft YaHei" panose="020B0503020204020204" pitchFamily="34" charset="-122"/>
                        </a:rPr>
                        <a:t>HCV</a:t>
                      </a:r>
                      <a:r>
                        <a:rPr lang="zh-CN" altLang="en-US" sz="1800" kern="100" dirty="0">
                          <a:solidFill>
                            <a:srgbClr val="44546A"/>
                          </a:solidFill>
                          <a:effectLst/>
                          <a:latin typeface="Microsoft YaHei" panose="020B0503020204020204" pitchFamily="34" charset="-122"/>
                          <a:ea typeface="Microsoft YaHei" panose="020B0503020204020204" pitchFamily="34" charset="-122"/>
                        </a:rPr>
                        <a:t>感染</a:t>
                      </a:r>
                      <a:endParaRPr lang="zh-CN" sz="1800" kern="100" dirty="0">
                        <a:solidFill>
                          <a:srgbClr val="44546A"/>
                        </a:solidFill>
                        <a:effectLst/>
                        <a:latin typeface="Microsoft YaHei" panose="020B0503020204020204" pitchFamily="34" charset="-122"/>
                        <a:ea typeface="Microsoft YaHei" panose="020B0503020204020204" pitchFamily="34" charset="-122"/>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74960402"/>
                  </a:ext>
                </a:extLst>
              </a:tr>
              <a:tr h="575614">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altLang="zh-CN" sz="2800" kern="100" dirty="0">
                          <a:solidFill>
                            <a:srgbClr val="44546A"/>
                          </a:solidFill>
                          <a:effectLst/>
                          <a:latin typeface="Microsoft YaHei" panose="020B0503020204020204" pitchFamily="34" charset="-122"/>
                          <a:ea typeface="Microsoft YaHei" panose="020B0503020204020204" pitchFamily="34" charset="-122"/>
                          <a:cs typeface="+mn-ea"/>
                          <a:sym typeface="+mn-lt"/>
                        </a:rPr>
                        <a:t>-</a:t>
                      </a:r>
                      <a:endParaRPr lang="zh-CN" sz="2800" kern="10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w="1905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35C4AF">
                        <a:alpha val="15000"/>
                      </a:srgbClr>
                    </a:solid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altLang="zh-CN" sz="2800" kern="100" dirty="0">
                          <a:solidFill>
                            <a:srgbClr val="44546A"/>
                          </a:solidFill>
                          <a:effectLst/>
                          <a:latin typeface="Microsoft YaHei" panose="020B0503020204020204" pitchFamily="34" charset="-122"/>
                          <a:ea typeface="Microsoft YaHei" panose="020B0503020204020204" pitchFamily="34" charset="-122"/>
                          <a:cs typeface="+mn-ea"/>
                          <a:sym typeface="+mn-lt"/>
                        </a:rPr>
                        <a:t>-</a:t>
                      </a:r>
                      <a:endParaRPr lang="zh-CN" sz="2800" kern="10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w="1905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35C4AF">
                        <a:alpha val="15000"/>
                      </a:srgbClr>
                    </a:solid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marL="93980" algn="ctr" eaLnBrk="0" hangingPunct="0">
                        <a:lnSpc>
                          <a:spcPct val="100000"/>
                        </a:lnSpc>
                        <a:spcBef>
                          <a:spcPts val="80"/>
                        </a:spcBef>
                        <a:spcAft>
                          <a:spcPts val="0"/>
                        </a:spcAft>
                      </a:pPr>
                      <a:r>
                        <a:rPr lang="zh-CN" altLang="en-US" sz="1800" kern="100" dirty="0">
                          <a:solidFill>
                            <a:srgbClr val="44546A"/>
                          </a:solidFill>
                          <a:effectLst/>
                          <a:latin typeface="Microsoft YaHei" panose="020B0503020204020204" pitchFamily="34" charset="-122"/>
                          <a:ea typeface="Microsoft YaHei" panose="020B0503020204020204" pitchFamily="34" charset="-122"/>
                        </a:rPr>
                        <a:t>无</a:t>
                      </a:r>
                      <a:r>
                        <a:rPr lang="en-US" altLang="zh-CN" sz="1800" kern="100" dirty="0">
                          <a:solidFill>
                            <a:srgbClr val="44546A"/>
                          </a:solidFill>
                          <a:effectLst/>
                          <a:latin typeface="Microsoft YaHei" panose="020B0503020204020204" pitchFamily="34" charset="-122"/>
                          <a:ea typeface="Microsoft YaHei" panose="020B0503020204020204" pitchFamily="34" charset="-122"/>
                        </a:rPr>
                        <a:t>HCV</a:t>
                      </a:r>
                      <a:r>
                        <a:rPr lang="zh-CN" altLang="en-US" sz="1800" kern="100" dirty="0">
                          <a:solidFill>
                            <a:srgbClr val="44546A"/>
                          </a:solidFill>
                          <a:effectLst/>
                          <a:latin typeface="Microsoft YaHei" panose="020B0503020204020204" pitchFamily="34" charset="-122"/>
                          <a:ea typeface="Microsoft YaHei" panose="020B0503020204020204" pitchFamily="34" charset="-122"/>
                        </a:rPr>
                        <a:t>感染</a:t>
                      </a:r>
                      <a:endParaRPr lang="zh-CN" sz="1800" kern="100" dirty="0">
                        <a:solidFill>
                          <a:srgbClr val="44546A"/>
                        </a:solidFill>
                        <a:effectLst/>
                        <a:latin typeface="Microsoft YaHei" panose="020B0503020204020204" pitchFamily="34" charset="-122"/>
                        <a:ea typeface="Microsoft YaHei" panose="020B0503020204020204" pitchFamily="34" charset="-122"/>
                      </a:endParaRPr>
                    </a:p>
                  </a:txBody>
                  <a:tcPr marL="0" marR="0" marT="0" marB="0" anchor="ctr">
                    <a:lnL>
                      <a:noFill/>
                    </a:lnL>
                    <a:lnR>
                      <a:noFill/>
                    </a:lnR>
                    <a:lnT>
                      <a:noFill/>
                    </a:lnT>
                    <a:lnB w="1905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35C4AF">
                        <a:alpha val="15000"/>
                      </a:srgbClr>
                    </a:solidFill>
                  </a:tcPr>
                </a:tc>
                <a:extLst>
                  <a:ext uri="{0D108BD9-81ED-4DB2-BD59-A6C34878D82A}">
                    <a16:rowId xmlns:a16="http://schemas.microsoft.com/office/drawing/2014/main" val="2627759190"/>
                  </a:ext>
                </a:extLst>
              </a:tr>
            </a:tbl>
          </a:graphicData>
        </a:graphic>
      </p:graphicFrame>
      <p:sp>
        <p:nvSpPr>
          <p:cNvPr id="5" name="文本占位符 2">
            <a:extLst>
              <a:ext uri="{FF2B5EF4-FFF2-40B4-BE49-F238E27FC236}">
                <a16:creationId xmlns:a16="http://schemas.microsoft.com/office/drawing/2014/main" id="{90C03982-D5AE-1246-9C86-005B43858F3F}"/>
              </a:ext>
            </a:extLst>
          </p:cNvPr>
          <p:cNvSpPr txBox="1">
            <a:spLocks/>
          </p:cNvSpPr>
          <p:nvPr/>
        </p:nvSpPr>
        <p:spPr>
          <a:xfrm>
            <a:off x="990897" y="6241297"/>
            <a:ext cx="8364643" cy="3397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中华医学会肝病学分会 中华医学会感染病学分会</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a:t>
            </a: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丙型肝炎防治指南（</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2022</a:t>
            </a: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版）</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a:t>
            </a: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中华肝脏病杂志</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2022; 30(12): 1332-1348.</a:t>
            </a:r>
          </a:p>
          <a:p>
            <a:pPr marL="228600" indent="-228600">
              <a:buFont typeface="+mj-lt"/>
              <a:buAutoNum type="arabicPeriod"/>
            </a:pP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魏来、庄辉、贾继东等：中华人民共和国卫生行业标准：丙型病毒性肝炎筛查及管理 </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2014.</a:t>
            </a:r>
          </a:p>
        </p:txBody>
      </p:sp>
      <p:sp>
        <p:nvSpPr>
          <p:cNvPr id="6" name="TextBox 5"/>
          <p:cNvSpPr txBox="1"/>
          <p:nvPr/>
        </p:nvSpPr>
        <p:spPr>
          <a:xfrm>
            <a:off x="912925" y="1127051"/>
            <a:ext cx="8683256" cy="1061829"/>
          </a:xfrm>
          <a:prstGeom prst="rect">
            <a:avLst/>
          </a:prstGeom>
          <a:noFill/>
        </p:spPr>
        <p:txBody>
          <a:bodyPr wrap="square" rtlCol="0">
            <a:spAutoFit/>
          </a:bodyPr>
          <a:lstStyle/>
          <a:p>
            <a:pPr marL="285750" indent="-285750">
              <a:lnSpc>
                <a:spcPct val="150000"/>
              </a:lnSpc>
              <a:buFont typeface="Arial" pitchFamily="34" charset="0"/>
              <a:buChar char="•"/>
            </a:pPr>
            <a:r>
              <a:rPr lang="zh-CN" altLang="en-US" sz="1400" dirty="0">
                <a:latin typeface="微软雅黑" pitchFamily="34" charset="-122"/>
                <a:ea typeface="微软雅黑" pitchFamily="34" charset="-122"/>
              </a:rPr>
              <a:t>抗</a:t>
            </a:r>
            <a:r>
              <a:rPr lang="en-US" altLang="zh-CN" sz="1400" dirty="0">
                <a:latin typeface="微软雅黑" pitchFamily="34" charset="-122"/>
                <a:ea typeface="微软雅黑" pitchFamily="34" charset="-122"/>
              </a:rPr>
              <a:t>-HCV</a:t>
            </a:r>
            <a:r>
              <a:rPr lang="zh-CN" altLang="en-US" sz="1400" dirty="0">
                <a:latin typeface="微软雅黑" pitchFamily="34" charset="-122"/>
                <a:ea typeface="微软雅黑" pitchFamily="34" charset="-122"/>
              </a:rPr>
              <a:t>阳性，应进一步检测</a:t>
            </a:r>
            <a:r>
              <a:rPr lang="en-US" altLang="zh-CN" sz="1400" dirty="0">
                <a:latin typeface="微软雅黑" pitchFamily="34" charset="-122"/>
                <a:ea typeface="微软雅黑" pitchFamily="34" charset="-122"/>
              </a:rPr>
              <a:t>HCV RNA</a:t>
            </a:r>
            <a:r>
              <a:rPr lang="zh-CN" altLang="en-US" sz="1400" dirty="0">
                <a:latin typeface="微软雅黑" pitchFamily="34" charset="-122"/>
                <a:ea typeface="微软雅黑" pitchFamily="34" charset="-122"/>
              </a:rPr>
              <a:t>或</a:t>
            </a:r>
            <a:r>
              <a:rPr lang="en-US" altLang="zh-CN" sz="1400" dirty="0">
                <a:latin typeface="微软雅黑" pitchFamily="34" charset="-122"/>
                <a:ea typeface="微软雅黑" pitchFamily="34" charset="-122"/>
              </a:rPr>
              <a:t>HCV</a:t>
            </a:r>
            <a:r>
              <a:rPr lang="zh-CN" altLang="en-US" sz="1400" dirty="0">
                <a:latin typeface="微软雅黑" pitchFamily="34" charset="-122"/>
                <a:ea typeface="微软雅黑" pitchFamily="34" charset="-122"/>
              </a:rPr>
              <a:t>核心抗原（</a:t>
            </a:r>
            <a:r>
              <a:rPr lang="en-US" altLang="zh-CN" sz="1400" dirty="0">
                <a:latin typeface="微软雅黑" pitchFamily="34" charset="-122"/>
                <a:ea typeface="微软雅黑" pitchFamily="34" charset="-122"/>
              </a:rPr>
              <a:t>HCV RNA</a:t>
            </a:r>
            <a:r>
              <a:rPr lang="zh-CN" altLang="en-US" sz="1400" dirty="0">
                <a:latin typeface="微软雅黑" pitchFamily="34" charset="-122"/>
                <a:ea typeface="微软雅黑" pitchFamily="34" charset="-122"/>
              </a:rPr>
              <a:t>检测不可及），以明确是否现症感染</a:t>
            </a:r>
            <a:endParaRPr lang="en-US" altLang="zh-CN" sz="1400" dirty="0">
              <a:latin typeface="微软雅黑" pitchFamily="34" charset="-122"/>
              <a:ea typeface="微软雅黑" pitchFamily="34" charset="-122"/>
            </a:endParaRPr>
          </a:p>
          <a:p>
            <a:pPr marL="285750" indent="-285750">
              <a:lnSpc>
                <a:spcPct val="150000"/>
              </a:lnSpc>
              <a:buFont typeface="Arial" pitchFamily="34" charset="0"/>
              <a:buChar char="•"/>
            </a:pPr>
            <a:r>
              <a:rPr lang="zh-CN" altLang="en-US" sz="1400" dirty="0">
                <a:latin typeface="微软雅黑" pitchFamily="34" charset="-122"/>
                <a:ea typeface="微软雅黑" pitchFamily="34" charset="-122"/>
              </a:rPr>
              <a:t>抗</a:t>
            </a:r>
            <a:r>
              <a:rPr lang="en-US" altLang="zh-CN" sz="1400" dirty="0">
                <a:latin typeface="微软雅黑" pitchFamily="34" charset="-122"/>
                <a:ea typeface="微软雅黑" pitchFamily="34" charset="-122"/>
              </a:rPr>
              <a:t>-HCV</a:t>
            </a:r>
            <a:r>
              <a:rPr lang="zh-CN" altLang="en-US" sz="1400" dirty="0">
                <a:latin typeface="微软雅黑" pitchFamily="34" charset="-122"/>
                <a:ea typeface="微软雅黑" pitchFamily="34" charset="-122"/>
              </a:rPr>
              <a:t>阴性，怀疑</a:t>
            </a:r>
            <a:r>
              <a:rPr lang="en-US" altLang="zh-CN" sz="1400" dirty="0">
                <a:latin typeface="微软雅黑" pitchFamily="34" charset="-122"/>
                <a:ea typeface="微软雅黑" pitchFamily="34" charset="-122"/>
              </a:rPr>
              <a:t>HCV</a:t>
            </a:r>
            <a:r>
              <a:rPr lang="zh-CN" altLang="en-US" sz="1400" dirty="0">
                <a:latin typeface="微软雅黑" pitchFamily="34" charset="-122"/>
                <a:ea typeface="微软雅黑" pitchFamily="34" charset="-122"/>
              </a:rPr>
              <a:t>急性感染或免疫抑制状态，</a:t>
            </a:r>
            <a:r>
              <a:rPr lang="en-US" altLang="zh-CN" sz="1400" dirty="0">
                <a:latin typeface="微软雅黑" pitchFamily="34" charset="-122"/>
                <a:ea typeface="微软雅黑" pitchFamily="34" charset="-122"/>
              </a:rPr>
              <a:t>HCV RNA</a:t>
            </a:r>
            <a:r>
              <a:rPr lang="zh-CN" altLang="en-US" sz="1400" dirty="0">
                <a:latin typeface="微软雅黑" pitchFamily="34" charset="-122"/>
                <a:ea typeface="微软雅黑" pitchFamily="34" charset="-122"/>
              </a:rPr>
              <a:t>有助于诊断</a:t>
            </a:r>
            <a:endParaRPr lang="en-US" altLang="zh-CN" sz="1400" dirty="0">
              <a:latin typeface="微软雅黑" pitchFamily="34" charset="-122"/>
              <a:ea typeface="微软雅黑" pitchFamily="34" charset="-122"/>
            </a:endParaRPr>
          </a:p>
          <a:p>
            <a:pPr marL="285750" indent="-285750">
              <a:lnSpc>
                <a:spcPct val="150000"/>
              </a:lnSpc>
              <a:buFont typeface="Arial" pitchFamily="34" charset="0"/>
              <a:buChar char="•"/>
            </a:pPr>
            <a:r>
              <a:rPr lang="zh-CN" altLang="en-US" sz="1400" dirty="0">
                <a:latin typeface="微软雅黑" pitchFamily="34" charset="-122"/>
                <a:ea typeface="微软雅黑" pitchFamily="34" charset="-122"/>
              </a:rPr>
              <a:t>自愈或经治疗</a:t>
            </a:r>
            <a:r>
              <a:rPr lang="en-US" altLang="zh-CN" sz="1400" dirty="0">
                <a:latin typeface="微软雅黑" pitchFamily="34" charset="-122"/>
                <a:ea typeface="微软雅黑" pitchFamily="34" charset="-122"/>
              </a:rPr>
              <a:t>HCV</a:t>
            </a:r>
            <a:r>
              <a:rPr lang="zh-CN" altLang="en-US" sz="1400" dirty="0">
                <a:latin typeface="微软雅黑" pitchFamily="34" charset="-122"/>
                <a:ea typeface="微软雅黑" pitchFamily="34" charset="-122"/>
              </a:rPr>
              <a:t>被清除，但有再感染风险的人群，需定期检测</a:t>
            </a:r>
            <a:r>
              <a:rPr lang="en-US" altLang="zh-CN" sz="1400" dirty="0">
                <a:latin typeface="微软雅黑" pitchFamily="34" charset="-122"/>
                <a:ea typeface="微软雅黑" pitchFamily="34" charset="-122"/>
              </a:rPr>
              <a:t>HCV RNA</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1400697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582841" y="365126"/>
            <a:ext cx="9935785" cy="430522"/>
          </a:xfrm>
        </p:spPr>
        <p:txBody>
          <a:bodyPr/>
          <a:lstStyle/>
          <a:p>
            <a:r>
              <a:rPr lang="en-US" altLang="zh-CN" dirty="0">
                <a:solidFill>
                  <a:srgbClr val="4F758B"/>
                </a:solidFill>
              </a:rPr>
              <a:t>HCV RNA</a:t>
            </a:r>
            <a:r>
              <a:rPr lang="zh-CN" altLang="en-US" dirty="0">
                <a:solidFill>
                  <a:srgbClr val="4F758B"/>
                </a:solidFill>
              </a:rPr>
              <a:t>触发试验即时检测可简化诊断和治疗流程</a:t>
            </a:r>
          </a:p>
        </p:txBody>
      </p:sp>
      <p:sp>
        <p:nvSpPr>
          <p:cNvPr id="4" name="矩形 3">
            <a:extLst>
              <a:ext uri="{FF2B5EF4-FFF2-40B4-BE49-F238E27FC236}">
                <a16:creationId xmlns:a16="http://schemas.microsoft.com/office/drawing/2014/main" id="{D629844E-1D59-E6C5-FAA4-5FF957A7DFCA}"/>
              </a:ext>
            </a:extLst>
          </p:cNvPr>
          <p:cNvSpPr/>
          <p:nvPr/>
        </p:nvSpPr>
        <p:spPr>
          <a:xfrm>
            <a:off x="302184" y="4696010"/>
            <a:ext cx="633046" cy="1512000"/>
          </a:xfrm>
          <a:prstGeom prst="rect">
            <a:avLst/>
          </a:prstGeom>
          <a:solidFill>
            <a:srgbClr val="4F758B"/>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D438C54-D0E3-1E4B-D3ED-293115576AC7}"/>
              </a:ext>
            </a:extLst>
          </p:cNvPr>
          <p:cNvSpPr/>
          <p:nvPr/>
        </p:nvSpPr>
        <p:spPr>
          <a:xfrm>
            <a:off x="302184" y="1122817"/>
            <a:ext cx="633046" cy="1440000"/>
          </a:xfrm>
          <a:prstGeom prst="rect">
            <a:avLst/>
          </a:prstGeom>
          <a:solidFill>
            <a:srgbClr val="4F758B"/>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5">
            <a:extLst>
              <a:ext uri="{FF2B5EF4-FFF2-40B4-BE49-F238E27FC236}">
                <a16:creationId xmlns:a16="http://schemas.microsoft.com/office/drawing/2014/main" id="{5EBBDD37-B248-9D38-3556-9D22B7E5BB6F}"/>
              </a:ext>
            </a:extLst>
          </p:cNvPr>
          <p:cNvSpPr/>
          <p:nvPr/>
        </p:nvSpPr>
        <p:spPr>
          <a:xfrm>
            <a:off x="1331320" y="2711425"/>
            <a:ext cx="648000" cy="6480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solidFill>
                <a:srgbClr val="4D7286"/>
              </a:solidFill>
              <a:cs typeface="+mn-ea"/>
              <a:sym typeface="+mn-lt"/>
            </a:endParaRPr>
          </a:p>
        </p:txBody>
      </p:sp>
      <p:sp>
        <p:nvSpPr>
          <p:cNvPr id="7" name="TextBox 35">
            <a:extLst>
              <a:ext uri="{FF2B5EF4-FFF2-40B4-BE49-F238E27FC236}">
                <a16:creationId xmlns:a16="http://schemas.microsoft.com/office/drawing/2014/main" id="{B4F193AD-5180-4E9A-22B0-BB247A7D6136}"/>
              </a:ext>
            </a:extLst>
          </p:cNvPr>
          <p:cNvSpPr txBox="1"/>
          <p:nvPr/>
        </p:nvSpPr>
        <p:spPr>
          <a:xfrm>
            <a:off x="2565711" y="3449319"/>
            <a:ext cx="873564" cy="332399"/>
          </a:xfrm>
          <a:prstGeom prst="rect">
            <a:avLst/>
          </a:prstGeom>
          <a:noFill/>
        </p:spPr>
        <p:txBody>
          <a:bodyPr wrap="square" lIns="0" tIns="0" rIns="0" bIns="0">
            <a:spAutoFit/>
          </a:bodyPr>
          <a:lstStyle/>
          <a:p>
            <a:pPr algn="ctr" defTabSz="1212270" eaLnBrk="1" fontAlgn="auto" hangingPunct="1">
              <a:lnSpc>
                <a:spcPct val="90000"/>
              </a:lnSpc>
              <a:spcBef>
                <a:spcPts val="0"/>
              </a:spcBef>
              <a:spcAft>
                <a:spcPts val="0"/>
              </a:spcAft>
              <a:defRPr/>
            </a:pPr>
            <a:r>
              <a:rPr lang="zh-CN" altLang="en-US" sz="1200" b="1" dirty="0">
                <a:solidFill>
                  <a:srgbClr val="4F758B"/>
                </a:solidFill>
                <a:latin typeface="微软雅黑" panose="020B0503020204020204" pitchFamily="34" charset="-122"/>
                <a:ea typeface="微软雅黑" panose="020B0503020204020204" pitchFamily="34" charset="-122"/>
                <a:cs typeface="+mn-ea"/>
                <a:sym typeface="+mn-lt"/>
              </a:rPr>
              <a:t>采血</a:t>
            </a:r>
            <a:br>
              <a:rPr lang="en-GB" altLang="zh-CN" sz="1200" b="1" dirty="0">
                <a:solidFill>
                  <a:srgbClr val="4F758B"/>
                </a:solidFill>
                <a:latin typeface="微软雅黑" panose="020B0503020204020204" pitchFamily="34" charset="-122"/>
                <a:ea typeface="微软雅黑" panose="020B0503020204020204" pitchFamily="34" charset="-122"/>
                <a:cs typeface="+mn-ea"/>
                <a:sym typeface="+mn-lt"/>
              </a:rPr>
            </a:br>
            <a:r>
              <a:rPr lang="zh-CN" altLang="en-US" sz="1200" b="1" dirty="0">
                <a:solidFill>
                  <a:srgbClr val="4F758B"/>
                </a:solidFill>
                <a:latin typeface="微软雅黑" panose="020B0503020204020204" pitchFamily="34" charset="-122"/>
                <a:ea typeface="微软雅黑" panose="020B0503020204020204" pitchFamily="34" charset="-122"/>
                <a:cs typeface="+mn-ea"/>
                <a:sym typeface="+mn-lt"/>
              </a:rPr>
              <a:t>（抽血）</a:t>
            </a:r>
            <a:endParaRPr lang="en-GB" sz="1200" b="1" dirty="0">
              <a:solidFill>
                <a:srgbClr val="4F758B"/>
              </a:solidFill>
              <a:latin typeface="微软雅黑" panose="020B0503020204020204" pitchFamily="34" charset="-122"/>
              <a:ea typeface="微软雅黑" panose="020B0503020204020204" pitchFamily="34" charset="-122"/>
              <a:cs typeface="+mn-ea"/>
              <a:sym typeface="+mn-lt"/>
            </a:endParaRPr>
          </a:p>
        </p:txBody>
      </p:sp>
      <p:sp>
        <p:nvSpPr>
          <p:cNvPr id="8" name="TextBox 13">
            <a:extLst>
              <a:ext uri="{FF2B5EF4-FFF2-40B4-BE49-F238E27FC236}">
                <a16:creationId xmlns:a16="http://schemas.microsoft.com/office/drawing/2014/main" id="{0ED633E7-2CDB-9AA7-E699-7F02ACB96CC3}"/>
              </a:ext>
            </a:extLst>
          </p:cNvPr>
          <p:cNvSpPr txBox="1"/>
          <p:nvPr/>
        </p:nvSpPr>
        <p:spPr>
          <a:xfrm>
            <a:off x="1294515" y="3449319"/>
            <a:ext cx="709857" cy="166199"/>
          </a:xfrm>
          <a:prstGeom prst="rect">
            <a:avLst/>
          </a:prstGeom>
          <a:noFill/>
        </p:spPr>
        <p:txBody>
          <a:bodyPr wrap="square" lIns="0" tIns="0" rIns="0" bIns="0">
            <a:spAutoFit/>
          </a:bodyPr>
          <a:lstStyle/>
          <a:p>
            <a:pPr algn="ctr" defTabSz="1212270" eaLnBrk="1" fontAlgn="auto" hangingPunct="1">
              <a:lnSpc>
                <a:spcPct val="90000"/>
              </a:lnSpc>
              <a:spcBef>
                <a:spcPts val="0"/>
              </a:spcBef>
              <a:spcAft>
                <a:spcPts val="0"/>
              </a:spcAft>
              <a:defRPr/>
            </a:pPr>
            <a:r>
              <a:rPr lang="zh-CN" altLang="en-US" sz="1200" b="1" dirty="0">
                <a:solidFill>
                  <a:srgbClr val="4F758B"/>
                </a:solidFill>
                <a:latin typeface="微软雅黑" panose="020B0503020204020204" pitchFamily="34" charset="-122"/>
                <a:ea typeface="微软雅黑" panose="020B0503020204020204" pitchFamily="34" charset="-122"/>
                <a:cs typeface="+mn-ea"/>
                <a:sym typeface="+mn-lt"/>
              </a:rPr>
              <a:t>就诊</a:t>
            </a:r>
            <a:endParaRPr lang="en-GB" sz="1200" b="1" dirty="0">
              <a:solidFill>
                <a:srgbClr val="4F758B"/>
              </a:solidFill>
              <a:latin typeface="微软雅黑" panose="020B0503020204020204" pitchFamily="34" charset="-122"/>
              <a:ea typeface="微软雅黑" panose="020B0503020204020204" pitchFamily="34" charset="-122"/>
              <a:cs typeface="+mn-ea"/>
              <a:sym typeface="+mn-lt"/>
            </a:endParaRPr>
          </a:p>
        </p:txBody>
      </p:sp>
      <p:sp>
        <p:nvSpPr>
          <p:cNvPr id="9" name="TextBox 35">
            <a:extLst>
              <a:ext uri="{FF2B5EF4-FFF2-40B4-BE49-F238E27FC236}">
                <a16:creationId xmlns:a16="http://schemas.microsoft.com/office/drawing/2014/main" id="{D53C95E7-8029-AF4A-7F34-196B6E8006B0}"/>
              </a:ext>
            </a:extLst>
          </p:cNvPr>
          <p:cNvSpPr txBox="1"/>
          <p:nvPr/>
        </p:nvSpPr>
        <p:spPr>
          <a:xfrm>
            <a:off x="3930278" y="3449319"/>
            <a:ext cx="828000" cy="166199"/>
          </a:xfrm>
          <a:prstGeom prst="rect">
            <a:avLst/>
          </a:prstGeom>
          <a:noFill/>
        </p:spPr>
        <p:txBody>
          <a:bodyPr lIns="0" tIns="0" rIns="0" bIns="0">
            <a:spAutoFit/>
          </a:bodyPr>
          <a:lstStyle/>
          <a:p>
            <a:pPr algn="ctr" defTabSz="1212270" eaLnBrk="1" fontAlgn="auto" hangingPunct="1">
              <a:lnSpc>
                <a:spcPct val="90000"/>
              </a:lnSpc>
              <a:spcBef>
                <a:spcPts val="0"/>
              </a:spcBef>
              <a:spcAft>
                <a:spcPts val="0"/>
              </a:spcAft>
              <a:defRPr/>
            </a:pPr>
            <a:r>
              <a:rPr lang="zh-CN" altLang="en-US" sz="1200" b="1" dirty="0">
                <a:solidFill>
                  <a:srgbClr val="4F758B"/>
                </a:solidFill>
                <a:latin typeface="微软雅黑" panose="020B0503020204020204" pitchFamily="34" charset="-122"/>
                <a:ea typeface="微软雅黑" panose="020B0503020204020204" pitchFamily="34" charset="-122"/>
                <a:cs typeface="+mn-ea"/>
                <a:sym typeface="+mn-lt"/>
              </a:rPr>
              <a:t>血样</a:t>
            </a:r>
            <a:r>
              <a:rPr lang="en-US" altLang="zh-CN" sz="1200" b="1" dirty="0">
                <a:solidFill>
                  <a:srgbClr val="4F758B"/>
                </a:solidFill>
                <a:latin typeface="微软雅黑" panose="020B0503020204020204" pitchFamily="34" charset="-122"/>
                <a:ea typeface="微软雅黑" panose="020B0503020204020204" pitchFamily="34" charset="-122"/>
                <a:cs typeface="+mn-ea"/>
                <a:sym typeface="+mn-lt"/>
              </a:rPr>
              <a:t>1</a:t>
            </a:r>
            <a:endParaRPr lang="en-GB" sz="1200" b="1" dirty="0">
              <a:solidFill>
                <a:srgbClr val="4F758B"/>
              </a:solidFill>
              <a:latin typeface="微软雅黑" panose="020B0503020204020204" pitchFamily="34" charset="-122"/>
              <a:ea typeface="微软雅黑" panose="020B0503020204020204" pitchFamily="34" charset="-122"/>
              <a:cs typeface="+mn-ea"/>
              <a:sym typeface="+mn-lt"/>
            </a:endParaRPr>
          </a:p>
        </p:txBody>
      </p:sp>
      <p:sp>
        <p:nvSpPr>
          <p:cNvPr id="10" name="矩形 9">
            <a:extLst>
              <a:ext uri="{FF2B5EF4-FFF2-40B4-BE49-F238E27FC236}">
                <a16:creationId xmlns:a16="http://schemas.microsoft.com/office/drawing/2014/main" id="{BCB541F1-09C6-3D41-7C11-5B82FA47CB61}"/>
              </a:ext>
            </a:extLst>
          </p:cNvPr>
          <p:cNvSpPr/>
          <p:nvPr/>
        </p:nvSpPr>
        <p:spPr>
          <a:xfrm>
            <a:off x="935227" y="2613999"/>
            <a:ext cx="8454683" cy="2016000"/>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46">
            <a:extLst>
              <a:ext uri="{FF2B5EF4-FFF2-40B4-BE49-F238E27FC236}">
                <a16:creationId xmlns:a16="http://schemas.microsoft.com/office/drawing/2014/main" id="{A8049449-6FE1-C0B6-F00C-0FA1F8185D2A}"/>
              </a:ext>
            </a:extLst>
          </p:cNvPr>
          <p:cNvSpPr txBox="1"/>
          <p:nvPr/>
        </p:nvSpPr>
        <p:spPr>
          <a:xfrm>
            <a:off x="6746178" y="2773815"/>
            <a:ext cx="760144" cy="523220"/>
          </a:xfrm>
          <a:prstGeom prst="rect">
            <a:avLst/>
          </a:prstGeom>
          <a:noFill/>
        </p:spPr>
        <p:txBody>
          <a:bodyPr wrap="none" rtlCol="0">
            <a:spAutoFit/>
          </a:bodyPr>
          <a:lstStyle/>
          <a:p>
            <a:pPr algn="ctr"/>
            <a:r>
              <a:rPr lang="zh-CN" altLang="en-US" sz="1400" b="1" dirty="0">
                <a:solidFill>
                  <a:srgbClr val="C50F3C"/>
                </a:solidFill>
                <a:latin typeface="微软雅黑" panose="020B0503020204020204" pitchFamily="34" charset="-122"/>
                <a:ea typeface="微软雅黑" panose="020B0503020204020204" pitchFamily="34" charset="-122"/>
              </a:rPr>
              <a:t>抗</a:t>
            </a:r>
            <a:r>
              <a:rPr lang="en-US" altLang="zh-CN" sz="1400" b="1" dirty="0">
                <a:solidFill>
                  <a:srgbClr val="C50F3C"/>
                </a:solidFill>
                <a:latin typeface="微软雅黑" panose="020B0503020204020204" pitchFamily="34" charset="-122"/>
                <a:ea typeface="微软雅黑" panose="020B0503020204020204" pitchFamily="34" charset="-122"/>
              </a:rPr>
              <a:t>HCV</a:t>
            </a:r>
          </a:p>
          <a:p>
            <a:pPr algn="ctr"/>
            <a:r>
              <a:rPr lang="zh-CN" altLang="en-US" sz="1400" b="1" dirty="0">
                <a:solidFill>
                  <a:srgbClr val="C50F3C"/>
                </a:solidFill>
                <a:latin typeface="微软雅黑" panose="020B0503020204020204" pitchFamily="34" charset="-122"/>
                <a:ea typeface="微软雅黑" panose="020B0503020204020204" pitchFamily="34" charset="-122"/>
              </a:rPr>
              <a:t>（</a:t>
            </a:r>
            <a:r>
              <a:rPr lang="en-US" altLang="zh-CN" sz="1400" b="1" dirty="0">
                <a:solidFill>
                  <a:srgbClr val="C50F3C"/>
                </a:solidFill>
                <a:latin typeface="微软雅黑" panose="020B0503020204020204" pitchFamily="34" charset="-122"/>
                <a:ea typeface="微软雅黑" panose="020B0503020204020204" pitchFamily="34" charset="-122"/>
              </a:rPr>
              <a:t>+</a:t>
            </a:r>
            <a:r>
              <a:rPr lang="zh-CN" altLang="en-US" sz="1400" b="1" dirty="0">
                <a:solidFill>
                  <a:srgbClr val="C50F3C"/>
                </a:solidFill>
                <a:latin typeface="微软雅黑" panose="020B0503020204020204" pitchFamily="34" charset="-122"/>
                <a:ea typeface="微软雅黑" panose="020B0503020204020204" pitchFamily="34" charset="-122"/>
              </a:rPr>
              <a:t>）</a:t>
            </a:r>
          </a:p>
        </p:txBody>
      </p:sp>
      <p:sp>
        <p:nvSpPr>
          <p:cNvPr id="12" name="TextBox 35">
            <a:extLst>
              <a:ext uri="{FF2B5EF4-FFF2-40B4-BE49-F238E27FC236}">
                <a16:creationId xmlns:a16="http://schemas.microsoft.com/office/drawing/2014/main" id="{106FED8A-F912-91BD-628D-D28A15986841}"/>
              </a:ext>
            </a:extLst>
          </p:cNvPr>
          <p:cNvSpPr txBox="1"/>
          <p:nvPr/>
        </p:nvSpPr>
        <p:spPr>
          <a:xfrm>
            <a:off x="5083832" y="3449319"/>
            <a:ext cx="1224000" cy="166199"/>
          </a:xfrm>
          <a:prstGeom prst="rect">
            <a:avLst/>
          </a:prstGeom>
          <a:noFill/>
        </p:spPr>
        <p:txBody>
          <a:bodyPr wrap="square" lIns="0" tIns="0" rIns="0" bIns="0">
            <a:spAutoFit/>
          </a:bodyPr>
          <a:lstStyle>
            <a:defPPr>
              <a:defRPr lang="zh-CN"/>
            </a:defPPr>
            <a:lvl1pPr algn="ctr" defTabSz="1212270" fontAlgn="auto">
              <a:lnSpc>
                <a:spcPct val="90000"/>
              </a:lnSpc>
              <a:spcBef>
                <a:spcPts val="0"/>
              </a:spcBef>
              <a:spcAft>
                <a:spcPts val="0"/>
              </a:spcAft>
              <a:defRPr sz="1200" b="1">
                <a:solidFill>
                  <a:srgbClr val="4D7286"/>
                </a:solidFill>
                <a:latin typeface="微软雅黑" panose="020B0503020204020204" pitchFamily="34" charset="-122"/>
                <a:ea typeface="微软雅黑" panose="020B0503020204020204" pitchFamily="34" charset="-122"/>
                <a:cs typeface="+mn-ea"/>
              </a:defRPr>
            </a:lvl1pPr>
          </a:lstStyle>
          <a:p>
            <a:r>
              <a:rPr lang="en-US" altLang="zh-CN" dirty="0">
                <a:solidFill>
                  <a:srgbClr val="4F758B"/>
                </a:solidFill>
              </a:rPr>
              <a:t>HCV</a:t>
            </a:r>
            <a:r>
              <a:rPr lang="zh-CN" altLang="en-US" dirty="0">
                <a:solidFill>
                  <a:srgbClr val="4F758B"/>
                </a:solidFill>
              </a:rPr>
              <a:t>抗体检测</a:t>
            </a:r>
            <a:endParaRPr lang="en-GB" dirty="0">
              <a:solidFill>
                <a:srgbClr val="4F758B"/>
              </a:solidFill>
              <a:sym typeface="+mn-lt"/>
            </a:endParaRPr>
          </a:p>
        </p:txBody>
      </p:sp>
      <p:sp>
        <p:nvSpPr>
          <p:cNvPr id="13" name="TextBox 35">
            <a:extLst>
              <a:ext uri="{FF2B5EF4-FFF2-40B4-BE49-F238E27FC236}">
                <a16:creationId xmlns:a16="http://schemas.microsoft.com/office/drawing/2014/main" id="{CD92D4BE-E373-A48C-0BC3-D54799B18531}"/>
              </a:ext>
            </a:extLst>
          </p:cNvPr>
          <p:cNvSpPr txBox="1"/>
          <p:nvPr/>
        </p:nvSpPr>
        <p:spPr>
          <a:xfrm>
            <a:off x="7917299" y="4391855"/>
            <a:ext cx="1332000" cy="166199"/>
          </a:xfrm>
          <a:prstGeom prst="rect">
            <a:avLst/>
          </a:prstGeom>
          <a:noFill/>
        </p:spPr>
        <p:txBody>
          <a:bodyPr wrap="square" lIns="0" tIns="0" rIns="0" bIns="0">
            <a:spAutoFit/>
          </a:bodyPr>
          <a:lstStyle>
            <a:defPPr>
              <a:defRPr lang="zh-CN"/>
            </a:defPPr>
            <a:lvl1pPr algn="ctr" defTabSz="1212270" fontAlgn="auto">
              <a:lnSpc>
                <a:spcPct val="90000"/>
              </a:lnSpc>
              <a:spcBef>
                <a:spcPts val="0"/>
              </a:spcBef>
              <a:spcAft>
                <a:spcPts val="0"/>
              </a:spcAft>
              <a:defRPr sz="1200" b="1">
                <a:solidFill>
                  <a:srgbClr val="4D7286"/>
                </a:solidFill>
                <a:latin typeface="微软雅黑" panose="020B0503020204020204" pitchFamily="34" charset="-122"/>
                <a:ea typeface="微软雅黑" panose="020B0503020204020204" pitchFamily="34" charset="-122"/>
                <a:cs typeface="+mn-ea"/>
              </a:defRPr>
            </a:lvl1pPr>
          </a:lstStyle>
          <a:p>
            <a:r>
              <a:rPr lang="en-US" altLang="zh-CN" dirty="0">
                <a:solidFill>
                  <a:srgbClr val="4F758B"/>
                </a:solidFill>
              </a:rPr>
              <a:t>HCV</a:t>
            </a:r>
            <a:r>
              <a:rPr lang="zh-CN" altLang="en-US" dirty="0">
                <a:solidFill>
                  <a:srgbClr val="4F758B"/>
                </a:solidFill>
              </a:rPr>
              <a:t> </a:t>
            </a:r>
            <a:r>
              <a:rPr lang="en-US" altLang="zh-CN" dirty="0">
                <a:solidFill>
                  <a:srgbClr val="4F758B"/>
                </a:solidFill>
              </a:rPr>
              <a:t>RNA</a:t>
            </a:r>
            <a:r>
              <a:rPr lang="zh-CN" altLang="en-US" dirty="0">
                <a:solidFill>
                  <a:srgbClr val="4F758B"/>
                </a:solidFill>
              </a:rPr>
              <a:t>检测</a:t>
            </a:r>
            <a:endParaRPr lang="en-GB" dirty="0">
              <a:solidFill>
                <a:srgbClr val="4F758B"/>
              </a:solidFill>
              <a:sym typeface="+mn-lt"/>
            </a:endParaRPr>
          </a:p>
        </p:txBody>
      </p:sp>
      <p:sp>
        <p:nvSpPr>
          <p:cNvPr id="14" name="Arrow: Right 21">
            <a:extLst>
              <a:ext uri="{FF2B5EF4-FFF2-40B4-BE49-F238E27FC236}">
                <a16:creationId xmlns:a16="http://schemas.microsoft.com/office/drawing/2014/main" id="{B7FCC641-54C6-1C0D-5FDD-2302B9584397}"/>
              </a:ext>
            </a:extLst>
          </p:cNvPr>
          <p:cNvSpPr/>
          <p:nvPr/>
        </p:nvSpPr>
        <p:spPr>
          <a:xfrm>
            <a:off x="6201551" y="2900488"/>
            <a:ext cx="468000" cy="26987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sz="1600">
              <a:solidFill>
                <a:srgbClr val="4D7286"/>
              </a:solidFill>
              <a:cs typeface="+mn-ea"/>
              <a:sym typeface="+mn-lt"/>
            </a:endParaRPr>
          </a:p>
        </p:txBody>
      </p:sp>
      <p:sp>
        <p:nvSpPr>
          <p:cNvPr id="15" name="TextBox 35">
            <a:extLst>
              <a:ext uri="{FF2B5EF4-FFF2-40B4-BE49-F238E27FC236}">
                <a16:creationId xmlns:a16="http://schemas.microsoft.com/office/drawing/2014/main" id="{4922A47C-458F-6AAA-1F35-8918DE6A4907}"/>
              </a:ext>
            </a:extLst>
          </p:cNvPr>
          <p:cNvSpPr txBox="1"/>
          <p:nvPr/>
        </p:nvSpPr>
        <p:spPr>
          <a:xfrm>
            <a:off x="2141337" y="5697797"/>
            <a:ext cx="1690688" cy="331788"/>
          </a:xfrm>
          <a:prstGeom prst="rect">
            <a:avLst/>
          </a:prstGeom>
          <a:noFill/>
        </p:spPr>
        <p:txBody>
          <a:bodyPr lIns="0" tIns="0" rIns="0" bIns="0">
            <a:spAutoFit/>
          </a:bodyPr>
          <a:lstStyle/>
          <a:p>
            <a:pPr algn="ctr" defTabSz="1212270" eaLnBrk="1" fontAlgn="auto" hangingPunct="1">
              <a:lnSpc>
                <a:spcPct val="90000"/>
              </a:lnSpc>
              <a:spcBef>
                <a:spcPts val="0"/>
              </a:spcBef>
              <a:spcAft>
                <a:spcPts val="0"/>
              </a:spcAft>
              <a:defRPr/>
            </a:pPr>
            <a:r>
              <a:rPr lang="zh-CN" altLang="en-US" sz="1200" b="1" dirty="0">
                <a:solidFill>
                  <a:srgbClr val="4F758B"/>
                </a:solidFill>
                <a:latin typeface="微软雅黑" panose="020B0503020204020204" pitchFamily="34" charset="-122"/>
                <a:ea typeface="微软雅黑" panose="020B0503020204020204" pitchFamily="34" charset="-122"/>
                <a:cs typeface="+mn-ea"/>
                <a:sym typeface="+mn-lt"/>
              </a:rPr>
              <a:t>采血</a:t>
            </a:r>
            <a:br>
              <a:rPr lang="en-GB" altLang="zh-CN" sz="1200" b="1" dirty="0">
                <a:solidFill>
                  <a:srgbClr val="4F758B"/>
                </a:solidFill>
                <a:latin typeface="微软雅黑" panose="020B0503020204020204" pitchFamily="34" charset="-122"/>
                <a:ea typeface="微软雅黑" panose="020B0503020204020204" pitchFamily="34" charset="-122"/>
                <a:cs typeface="+mn-ea"/>
                <a:sym typeface="+mn-lt"/>
              </a:rPr>
            </a:br>
            <a:r>
              <a:rPr lang="zh-CN" altLang="en-US" sz="1200" b="1" dirty="0">
                <a:solidFill>
                  <a:srgbClr val="4F758B"/>
                </a:solidFill>
                <a:latin typeface="微软雅黑" panose="020B0503020204020204" pitchFamily="34" charset="-122"/>
                <a:ea typeface="微软雅黑" panose="020B0503020204020204" pitchFamily="34" charset="-122"/>
                <a:cs typeface="+mn-ea"/>
                <a:sym typeface="+mn-lt"/>
              </a:rPr>
              <a:t>（指尖采血</a:t>
            </a:r>
            <a:r>
              <a:rPr lang="en-US" altLang="zh-CN" sz="1200" b="1" dirty="0">
                <a:solidFill>
                  <a:srgbClr val="4F758B"/>
                </a:solidFill>
                <a:latin typeface="微软雅黑" panose="020B0503020204020204" pitchFamily="34" charset="-122"/>
                <a:ea typeface="微软雅黑" panose="020B0503020204020204" pitchFamily="34" charset="-122"/>
                <a:cs typeface="+mn-ea"/>
                <a:sym typeface="+mn-lt"/>
              </a:rPr>
              <a:t>/</a:t>
            </a:r>
            <a:r>
              <a:rPr lang="zh-CN" altLang="en-US" sz="1200" b="1" dirty="0">
                <a:solidFill>
                  <a:srgbClr val="4F758B"/>
                </a:solidFill>
                <a:latin typeface="微软雅黑" panose="020B0503020204020204" pitchFamily="34" charset="-122"/>
                <a:ea typeface="微软雅黑" panose="020B0503020204020204" pitchFamily="34" charset="-122"/>
                <a:cs typeface="+mn-ea"/>
                <a:sym typeface="+mn-lt"/>
              </a:rPr>
              <a:t>抽血）</a:t>
            </a:r>
            <a:endParaRPr lang="en-GB" sz="1200" b="1" dirty="0">
              <a:solidFill>
                <a:srgbClr val="4F758B"/>
              </a:solidFill>
              <a:latin typeface="微软雅黑" panose="020B0503020204020204" pitchFamily="34" charset="-122"/>
              <a:ea typeface="微软雅黑" panose="020B0503020204020204" pitchFamily="34" charset="-122"/>
              <a:cs typeface="+mn-ea"/>
              <a:sym typeface="+mn-lt"/>
            </a:endParaRPr>
          </a:p>
        </p:txBody>
      </p:sp>
      <p:sp>
        <p:nvSpPr>
          <p:cNvPr id="16" name="TextBox 35">
            <a:extLst>
              <a:ext uri="{FF2B5EF4-FFF2-40B4-BE49-F238E27FC236}">
                <a16:creationId xmlns:a16="http://schemas.microsoft.com/office/drawing/2014/main" id="{558DAFAC-468E-4E99-A600-885FAB2863F0}"/>
              </a:ext>
            </a:extLst>
          </p:cNvPr>
          <p:cNvSpPr txBox="1"/>
          <p:nvPr/>
        </p:nvSpPr>
        <p:spPr>
          <a:xfrm>
            <a:off x="3519970" y="5697797"/>
            <a:ext cx="1690688" cy="166199"/>
          </a:xfrm>
          <a:prstGeom prst="rect">
            <a:avLst/>
          </a:prstGeom>
          <a:noFill/>
        </p:spPr>
        <p:txBody>
          <a:bodyPr lIns="0" tIns="0" rIns="0" bIns="0">
            <a:spAutoFit/>
          </a:bodyPr>
          <a:lstStyle>
            <a:defPPr>
              <a:defRPr lang="zh-CN"/>
            </a:defPPr>
            <a:lvl1pPr algn="ctr" defTabSz="1212270" fontAlgn="auto">
              <a:lnSpc>
                <a:spcPct val="90000"/>
              </a:lnSpc>
              <a:spcBef>
                <a:spcPts val="0"/>
              </a:spcBef>
              <a:spcAft>
                <a:spcPts val="0"/>
              </a:spcAft>
              <a:defRPr sz="1200" b="1">
                <a:solidFill>
                  <a:srgbClr val="4D7286"/>
                </a:solidFill>
                <a:latin typeface="微软雅黑" panose="020B0503020204020204" pitchFamily="34" charset="-122"/>
                <a:ea typeface="微软雅黑" panose="020B0503020204020204" pitchFamily="34" charset="-122"/>
                <a:cs typeface="+mn-ea"/>
              </a:defRPr>
            </a:lvl1pPr>
          </a:lstStyle>
          <a:p>
            <a:r>
              <a:rPr lang="en-US" altLang="zh-CN" dirty="0">
                <a:solidFill>
                  <a:srgbClr val="4F758B"/>
                </a:solidFill>
              </a:rPr>
              <a:t>HCV</a:t>
            </a:r>
            <a:r>
              <a:rPr lang="zh-CN" altLang="en-US" dirty="0">
                <a:solidFill>
                  <a:srgbClr val="4F758B"/>
                </a:solidFill>
              </a:rPr>
              <a:t>抗体检测</a:t>
            </a:r>
            <a:endParaRPr lang="en-GB" dirty="0">
              <a:solidFill>
                <a:srgbClr val="4F758B"/>
              </a:solidFill>
              <a:sym typeface="+mn-lt"/>
            </a:endParaRPr>
          </a:p>
        </p:txBody>
      </p:sp>
      <p:sp>
        <p:nvSpPr>
          <p:cNvPr id="17" name="文本框 67">
            <a:extLst>
              <a:ext uri="{FF2B5EF4-FFF2-40B4-BE49-F238E27FC236}">
                <a16:creationId xmlns:a16="http://schemas.microsoft.com/office/drawing/2014/main" id="{17F0C9DB-5B32-F1DB-EA32-F1C96523FD25}"/>
              </a:ext>
            </a:extLst>
          </p:cNvPr>
          <p:cNvSpPr txBox="1"/>
          <p:nvPr/>
        </p:nvSpPr>
        <p:spPr>
          <a:xfrm>
            <a:off x="5364458" y="4987125"/>
            <a:ext cx="760143" cy="523220"/>
          </a:xfrm>
          <a:prstGeom prst="rect">
            <a:avLst/>
          </a:prstGeom>
          <a:noFill/>
        </p:spPr>
        <p:txBody>
          <a:bodyPr wrap="none" rtlCol="0">
            <a:spAutoFit/>
          </a:bodyPr>
          <a:lstStyle>
            <a:defPPr>
              <a:defRPr lang="zh-CN"/>
            </a:defPPr>
            <a:lvl1pPr algn="ctr">
              <a:defRPr sz="1400" b="1">
                <a:solidFill>
                  <a:srgbClr val="FF0000"/>
                </a:solidFill>
                <a:latin typeface="微软雅黑" panose="020B0503020204020204" pitchFamily="34" charset="-122"/>
                <a:ea typeface="微软雅黑" panose="020B0503020204020204" pitchFamily="34" charset="-122"/>
              </a:defRPr>
            </a:lvl1pPr>
          </a:lstStyle>
          <a:p>
            <a:r>
              <a:rPr lang="zh-CN" altLang="en-US" dirty="0">
                <a:solidFill>
                  <a:srgbClr val="C50F3C"/>
                </a:solidFill>
              </a:rPr>
              <a:t>抗</a:t>
            </a:r>
            <a:r>
              <a:rPr lang="en-US" altLang="zh-CN" dirty="0">
                <a:solidFill>
                  <a:srgbClr val="C50F3C"/>
                </a:solidFill>
              </a:rPr>
              <a:t>HCV</a:t>
            </a:r>
          </a:p>
          <a:p>
            <a:r>
              <a:rPr lang="zh-CN" altLang="en-US" dirty="0">
                <a:solidFill>
                  <a:srgbClr val="C50F3C"/>
                </a:solidFill>
              </a:rPr>
              <a:t>（</a:t>
            </a:r>
            <a:r>
              <a:rPr lang="en-US" altLang="zh-CN" dirty="0">
                <a:solidFill>
                  <a:srgbClr val="C50F3C"/>
                </a:solidFill>
              </a:rPr>
              <a:t>+</a:t>
            </a:r>
            <a:r>
              <a:rPr lang="zh-CN" altLang="en-US" dirty="0">
                <a:solidFill>
                  <a:srgbClr val="C50F3C"/>
                </a:solidFill>
              </a:rPr>
              <a:t>）</a:t>
            </a:r>
          </a:p>
        </p:txBody>
      </p:sp>
      <p:sp>
        <p:nvSpPr>
          <p:cNvPr id="18" name="TextBox 35">
            <a:extLst>
              <a:ext uri="{FF2B5EF4-FFF2-40B4-BE49-F238E27FC236}">
                <a16:creationId xmlns:a16="http://schemas.microsoft.com/office/drawing/2014/main" id="{994CDAE5-4FF3-B20C-5BEA-3EE220055BD9}"/>
              </a:ext>
            </a:extLst>
          </p:cNvPr>
          <p:cNvSpPr txBox="1"/>
          <p:nvPr/>
        </p:nvSpPr>
        <p:spPr>
          <a:xfrm>
            <a:off x="6291307" y="5697797"/>
            <a:ext cx="1690688" cy="331788"/>
          </a:xfrm>
          <a:prstGeom prst="rect">
            <a:avLst/>
          </a:prstGeom>
          <a:noFill/>
        </p:spPr>
        <p:txBody>
          <a:bodyPr lIns="0" tIns="0" rIns="0" bIns="0">
            <a:spAutoFit/>
          </a:bodyPr>
          <a:lstStyle/>
          <a:p>
            <a:pPr algn="ctr" defTabSz="1212270" eaLnBrk="1" fontAlgn="auto" hangingPunct="1">
              <a:lnSpc>
                <a:spcPct val="90000"/>
              </a:lnSpc>
              <a:spcBef>
                <a:spcPts val="0"/>
              </a:spcBef>
              <a:spcAft>
                <a:spcPts val="0"/>
              </a:spcAft>
              <a:defRPr/>
            </a:pPr>
            <a:r>
              <a:rPr lang="zh-CN" altLang="en-US" sz="1200" b="1" dirty="0">
                <a:solidFill>
                  <a:srgbClr val="4F758B"/>
                </a:solidFill>
                <a:latin typeface="微软雅黑" panose="020B0503020204020204" pitchFamily="34" charset="-122"/>
                <a:ea typeface="微软雅黑" panose="020B0503020204020204" pitchFamily="34" charset="-122"/>
                <a:cs typeface="+mn-ea"/>
                <a:sym typeface="+mn-lt"/>
              </a:rPr>
              <a:t>第二次采血</a:t>
            </a:r>
            <a:br>
              <a:rPr lang="en-GB" altLang="zh-CN" sz="1200" b="1" dirty="0">
                <a:solidFill>
                  <a:srgbClr val="4F758B"/>
                </a:solidFill>
                <a:latin typeface="微软雅黑" panose="020B0503020204020204" pitchFamily="34" charset="-122"/>
                <a:ea typeface="微软雅黑" panose="020B0503020204020204" pitchFamily="34" charset="-122"/>
                <a:cs typeface="+mn-ea"/>
                <a:sym typeface="+mn-lt"/>
              </a:rPr>
            </a:br>
            <a:r>
              <a:rPr lang="zh-CN" altLang="en-US" sz="1200" b="1" dirty="0">
                <a:solidFill>
                  <a:srgbClr val="4F758B"/>
                </a:solidFill>
                <a:latin typeface="微软雅黑" panose="020B0503020204020204" pitchFamily="34" charset="-122"/>
                <a:ea typeface="微软雅黑" panose="020B0503020204020204" pitchFamily="34" charset="-122"/>
                <a:cs typeface="+mn-ea"/>
                <a:sym typeface="+mn-lt"/>
              </a:rPr>
              <a:t>（指尖采血</a:t>
            </a:r>
            <a:r>
              <a:rPr lang="en-US" altLang="zh-CN" sz="1200" b="1" dirty="0">
                <a:solidFill>
                  <a:srgbClr val="4F758B"/>
                </a:solidFill>
                <a:latin typeface="微软雅黑" panose="020B0503020204020204" pitchFamily="34" charset="-122"/>
                <a:ea typeface="微软雅黑" panose="020B0503020204020204" pitchFamily="34" charset="-122"/>
                <a:cs typeface="+mn-ea"/>
                <a:sym typeface="+mn-lt"/>
              </a:rPr>
              <a:t>/</a:t>
            </a:r>
            <a:r>
              <a:rPr lang="zh-CN" altLang="en-US" sz="1200" b="1" dirty="0">
                <a:solidFill>
                  <a:srgbClr val="4F758B"/>
                </a:solidFill>
                <a:latin typeface="微软雅黑" panose="020B0503020204020204" pitchFamily="34" charset="-122"/>
                <a:ea typeface="微软雅黑" panose="020B0503020204020204" pitchFamily="34" charset="-122"/>
                <a:cs typeface="+mn-ea"/>
                <a:sym typeface="+mn-lt"/>
              </a:rPr>
              <a:t>抽血）</a:t>
            </a:r>
            <a:endParaRPr lang="en-GB" sz="1200" b="1" dirty="0">
              <a:solidFill>
                <a:srgbClr val="4F758B"/>
              </a:solidFill>
              <a:latin typeface="微软雅黑" panose="020B0503020204020204" pitchFamily="34" charset="-122"/>
              <a:ea typeface="微软雅黑" panose="020B0503020204020204" pitchFamily="34" charset="-122"/>
              <a:cs typeface="+mn-ea"/>
              <a:sym typeface="+mn-lt"/>
            </a:endParaRPr>
          </a:p>
        </p:txBody>
      </p:sp>
      <p:sp>
        <p:nvSpPr>
          <p:cNvPr id="19" name="TextBox 35">
            <a:extLst>
              <a:ext uri="{FF2B5EF4-FFF2-40B4-BE49-F238E27FC236}">
                <a16:creationId xmlns:a16="http://schemas.microsoft.com/office/drawing/2014/main" id="{8AEC7CBE-C929-0141-3D61-902E12A6308D}"/>
              </a:ext>
            </a:extLst>
          </p:cNvPr>
          <p:cNvSpPr txBox="1"/>
          <p:nvPr/>
        </p:nvSpPr>
        <p:spPr>
          <a:xfrm>
            <a:off x="7737955" y="5697797"/>
            <a:ext cx="1690688" cy="166199"/>
          </a:xfrm>
          <a:prstGeom prst="rect">
            <a:avLst/>
          </a:prstGeom>
          <a:noFill/>
        </p:spPr>
        <p:txBody>
          <a:bodyPr lIns="0" tIns="0" rIns="0" bIns="0">
            <a:spAutoFit/>
          </a:bodyPr>
          <a:lstStyle>
            <a:defPPr>
              <a:defRPr lang="zh-CN"/>
            </a:defPPr>
            <a:lvl1pPr algn="ctr" defTabSz="1212270" fontAlgn="auto">
              <a:lnSpc>
                <a:spcPct val="90000"/>
              </a:lnSpc>
              <a:spcBef>
                <a:spcPts val="0"/>
              </a:spcBef>
              <a:spcAft>
                <a:spcPts val="0"/>
              </a:spcAft>
              <a:defRPr sz="1200" b="1">
                <a:solidFill>
                  <a:srgbClr val="4D7286"/>
                </a:solidFill>
                <a:latin typeface="微软雅黑" panose="020B0503020204020204" pitchFamily="34" charset="-122"/>
                <a:ea typeface="微软雅黑" panose="020B0503020204020204" pitchFamily="34" charset="-122"/>
                <a:cs typeface="+mn-ea"/>
              </a:defRPr>
            </a:lvl1pPr>
          </a:lstStyle>
          <a:p>
            <a:r>
              <a:rPr lang="en-US" altLang="zh-CN" dirty="0">
                <a:solidFill>
                  <a:srgbClr val="4F758B"/>
                </a:solidFill>
              </a:rPr>
              <a:t>HCV</a:t>
            </a:r>
            <a:r>
              <a:rPr lang="zh-CN" altLang="en-US" dirty="0">
                <a:solidFill>
                  <a:srgbClr val="4F758B"/>
                </a:solidFill>
              </a:rPr>
              <a:t> </a:t>
            </a:r>
            <a:r>
              <a:rPr lang="en-US" altLang="zh-CN" dirty="0">
                <a:solidFill>
                  <a:srgbClr val="4F758B"/>
                </a:solidFill>
              </a:rPr>
              <a:t>RNA</a:t>
            </a:r>
            <a:r>
              <a:rPr lang="zh-CN" altLang="en-US" dirty="0">
                <a:solidFill>
                  <a:srgbClr val="4F758B"/>
                </a:solidFill>
              </a:rPr>
              <a:t>检测</a:t>
            </a:r>
            <a:endParaRPr lang="en-GB" dirty="0">
              <a:solidFill>
                <a:srgbClr val="4F758B"/>
              </a:solidFill>
              <a:sym typeface="+mn-lt"/>
            </a:endParaRPr>
          </a:p>
        </p:txBody>
      </p:sp>
      <p:sp>
        <p:nvSpPr>
          <p:cNvPr id="20" name="矩形 19">
            <a:extLst>
              <a:ext uri="{FF2B5EF4-FFF2-40B4-BE49-F238E27FC236}">
                <a16:creationId xmlns:a16="http://schemas.microsoft.com/office/drawing/2014/main" id="{EE7E3ADB-8B48-E3CE-CA52-49B9651C16EC}"/>
              </a:ext>
            </a:extLst>
          </p:cNvPr>
          <p:cNvSpPr/>
          <p:nvPr/>
        </p:nvSpPr>
        <p:spPr>
          <a:xfrm>
            <a:off x="9389908" y="4696010"/>
            <a:ext cx="1885071" cy="720000"/>
          </a:xfrm>
          <a:prstGeom prst="rect">
            <a:avLst/>
          </a:prstGeom>
          <a:solidFill>
            <a:srgbClr val="009999">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78">
            <a:extLst>
              <a:ext uri="{FF2B5EF4-FFF2-40B4-BE49-F238E27FC236}">
                <a16:creationId xmlns:a16="http://schemas.microsoft.com/office/drawing/2014/main" id="{85E78224-8833-7311-F766-5CAF9DDBD52C}"/>
              </a:ext>
            </a:extLst>
          </p:cNvPr>
          <p:cNvSpPr txBox="1"/>
          <p:nvPr/>
        </p:nvSpPr>
        <p:spPr>
          <a:xfrm>
            <a:off x="9408671" y="4766351"/>
            <a:ext cx="1132041" cy="584775"/>
          </a:xfrm>
          <a:prstGeom prst="rect">
            <a:avLst/>
          </a:prstGeom>
          <a:noFill/>
        </p:spPr>
        <p:txBody>
          <a:bodyPr wrap="none" rtlCol="0">
            <a:spAutoFit/>
          </a:bodyPr>
          <a:lstStyle>
            <a:defPPr>
              <a:defRPr lang="zh-CN"/>
            </a:defPPr>
            <a:lvl1pPr algn="ctr">
              <a:defRPr sz="1600" b="1">
                <a:solidFill>
                  <a:srgbClr val="009999"/>
                </a:solidFill>
                <a:latin typeface="微软雅黑" panose="020B0503020204020204" pitchFamily="34" charset="-122"/>
                <a:ea typeface="微软雅黑" panose="020B0503020204020204" pitchFamily="34" charset="-122"/>
              </a:defRPr>
            </a:lvl1pPr>
          </a:lstStyle>
          <a:p>
            <a:pPr algn="l"/>
            <a:r>
              <a:rPr lang="zh-CN" altLang="en-US" dirty="0">
                <a:solidFill>
                  <a:srgbClr val="4F758B"/>
                </a:solidFill>
              </a:rPr>
              <a:t>检测报告</a:t>
            </a:r>
            <a:r>
              <a:rPr lang="en-US" altLang="zh-CN" dirty="0">
                <a:solidFill>
                  <a:srgbClr val="4F758B"/>
                </a:solidFill>
              </a:rPr>
              <a:t>1</a:t>
            </a:r>
          </a:p>
          <a:p>
            <a:pPr algn="l"/>
            <a:endParaRPr lang="en-US" altLang="zh-CN" sz="400" dirty="0">
              <a:solidFill>
                <a:srgbClr val="4F758B"/>
              </a:solidFill>
            </a:endParaRPr>
          </a:p>
          <a:p>
            <a:pPr algn="l"/>
            <a:r>
              <a:rPr lang="zh-CN" altLang="en-US" sz="1200" dirty="0">
                <a:solidFill>
                  <a:srgbClr val="4F758B"/>
                </a:solidFill>
              </a:rPr>
              <a:t>抗</a:t>
            </a:r>
            <a:r>
              <a:rPr lang="en-US" altLang="zh-CN" sz="1200" dirty="0">
                <a:solidFill>
                  <a:srgbClr val="4F758B"/>
                </a:solidFill>
              </a:rPr>
              <a:t>HCV</a:t>
            </a:r>
            <a:r>
              <a:rPr lang="zh-CN" altLang="en-US" sz="1200" dirty="0">
                <a:solidFill>
                  <a:srgbClr val="4F758B"/>
                </a:solidFill>
              </a:rPr>
              <a:t>（</a:t>
            </a:r>
            <a:r>
              <a:rPr lang="en-US" altLang="zh-CN" sz="1200" dirty="0">
                <a:solidFill>
                  <a:srgbClr val="4F758B"/>
                </a:solidFill>
              </a:rPr>
              <a:t>+</a:t>
            </a:r>
            <a:r>
              <a:rPr lang="zh-CN" altLang="en-US" sz="1200" dirty="0">
                <a:solidFill>
                  <a:srgbClr val="4F758B"/>
                </a:solidFill>
              </a:rPr>
              <a:t>）</a:t>
            </a:r>
            <a:endParaRPr lang="en-US" altLang="zh-CN" sz="1200" dirty="0">
              <a:solidFill>
                <a:srgbClr val="4F758B"/>
              </a:solidFill>
            </a:endParaRPr>
          </a:p>
        </p:txBody>
      </p:sp>
      <p:sp>
        <p:nvSpPr>
          <p:cNvPr id="22" name="矩形 21">
            <a:extLst>
              <a:ext uri="{FF2B5EF4-FFF2-40B4-BE49-F238E27FC236}">
                <a16:creationId xmlns:a16="http://schemas.microsoft.com/office/drawing/2014/main" id="{B3612A0E-4113-C510-C72D-C8B1228CC396}"/>
              </a:ext>
            </a:extLst>
          </p:cNvPr>
          <p:cNvSpPr/>
          <p:nvPr/>
        </p:nvSpPr>
        <p:spPr>
          <a:xfrm>
            <a:off x="9389908" y="5488015"/>
            <a:ext cx="1885071" cy="720000"/>
          </a:xfrm>
          <a:prstGeom prst="rect">
            <a:avLst/>
          </a:prstGeom>
          <a:solidFill>
            <a:srgbClr val="009999">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80">
            <a:extLst>
              <a:ext uri="{FF2B5EF4-FFF2-40B4-BE49-F238E27FC236}">
                <a16:creationId xmlns:a16="http://schemas.microsoft.com/office/drawing/2014/main" id="{45167BB0-02DD-A56D-6836-AA7A001101AF}"/>
              </a:ext>
            </a:extLst>
          </p:cNvPr>
          <p:cNvSpPr txBox="1"/>
          <p:nvPr/>
        </p:nvSpPr>
        <p:spPr>
          <a:xfrm>
            <a:off x="9408671" y="5554140"/>
            <a:ext cx="1582484" cy="584775"/>
          </a:xfrm>
          <a:prstGeom prst="rect">
            <a:avLst/>
          </a:prstGeom>
          <a:noFill/>
        </p:spPr>
        <p:txBody>
          <a:bodyPr wrap="none" rtlCol="0">
            <a:spAutoFit/>
          </a:bodyPr>
          <a:lstStyle/>
          <a:p>
            <a:r>
              <a:rPr lang="zh-CN" altLang="en-US" sz="1600" b="1" dirty="0">
                <a:solidFill>
                  <a:srgbClr val="4F758B"/>
                </a:solidFill>
                <a:latin typeface="微软雅黑" panose="020B0503020204020204" pitchFamily="34" charset="-122"/>
                <a:ea typeface="微软雅黑" panose="020B0503020204020204" pitchFamily="34" charset="-122"/>
              </a:rPr>
              <a:t>检测报告</a:t>
            </a:r>
            <a:r>
              <a:rPr lang="en-US" altLang="zh-CN" sz="1600" b="1" dirty="0">
                <a:solidFill>
                  <a:srgbClr val="4F758B"/>
                </a:solidFill>
                <a:latin typeface="微软雅黑" panose="020B0503020204020204" pitchFamily="34" charset="-122"/>
                <a:ea typeface="微软雅黑" panose="020B0503020204020204" pitchFamily="34" charset="-122"/>
              </a:rPr>
              <a:t>2</a:t>
            </a:r>
          </a:p>
          <a:p>
            <a:endParaRPr lang="en-US" altLang="zh-CN" sz="400" b="1" dirty="0">
              <a:solidFill>
                <a:srgbClr val="4F758B"/>
              </a:solidFill>
              <a:latin typeface="微软雅黑" panose="020B0503020204020204" pitchFamily="34" charset="-122"/>
              <a:ea typeface="微软雅黑" panose="020B0503020204020204" pitchFamily="34" charset="-122"/>
            </a:endParaRPr>
          </a:p>
          <a:p>
            <a:r>
              <a:rPr lang="en-US" altLang="zh-CN" sz="1200" b="1" dirty="0">
                <a:solidFill>
                  <a:srgbClr val="4F758B"/>
                </a:solidFill>
                <a:latin typeface="微软雅黑" panose="020B0503020204020204" pitchFamily="34" charset="-122"/>
                <a:ea typeface="微软雅黑" panose="020B0503020204020204" pitchFamily="34" charset="-122"/>
              </a:rPr>
              <a:t>HCV RNA</a:t>
            </a:r>
            <a:r>
              <a:rPr lang="zh-CN" altLang="en-US" sz="1200" b="1" dirty="0">
                <a:solidFill>
                  <a:srgbClr val="4F758B"/>
                </a:solidFill>
                <a:latin typeface="微软雅黑" panose="020B0503020204020204" pitchFamily="34" charset="-122"/>
                <a:ea typeface="微软雅黑" panose="020B0503020204020204" pitchFamily="34" charset="-122"/>
              </a:rPr>
              <a:t>（</a:t>
            </a:r>
            <a:r>
              <a:rPr lang="en-US" altLang="zh-CN" sz="1200" b="1" dirty="0">
                <a:solidFill>
                  <a:srgbClr val="4F758B"/>
                </a:solidFill>
                <a:latin typeface="微软雅黑" panose="020B0503020204020204" pitchFamily="34" charset="-122"/>
                <a:ea typeface="微软雅黑" panose="020B0503020204020204" pitchFamily="34" charset="-122"/>
              </a:rPr>
              <a:t> +/- </a:t>
            </a:r>
            <a:r>
              <a:rPr lang="zh-CN" altLang="en-US" sz="1200" b="1" dirty="0">
                <a:solidFill>
                  <a:srgbClr val="4F758B"/>
                </a:solidFill>
                <a:latin typeface="微软雅黑" panose="020B0503020204020204" pitchFamily="34" charset="-122"/>
                <a:ea typeface="微软雅黑" panose="020B0503020204020204" pitchFamily="34" charset="-122"/>
              </a:rPr>
              <a:t>）</a:t>
            </a:r>
          </a:p>
        </p:txBody>
      </p:sp>
      <p:sp>
        <p:nvSpPr>
          <p:cNvPr id="24" name="Oval 5">
            <a:extLst>
              <a:ext uri="{FF2B5EF4-FFF2-40B4-BE49-F238E27FC236}">
                <a16:creationId xmlns:a16="http://schemas.microsoft.com/office/drawing/2014/main" id="{50702023-17D5-7E21-7E8E-9D6101D268D6}"/>
              </a:ext>
            </a:extLst>
          </p:cNvPr>
          <p:cNvSpPr/>
          <p:nvPr/>
        </p:nvSpPr>
        <p:spPr>
          <a:xfrm>
            <a:off x="2680256" y="2711425"/>
            <a:ext cx="648000" cy="6480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solidFill>
                <a:srgbClr val="4D7286"/>
              </a:solidFill>
              <a:cs typeface="+mn-ea"/>
              <a:sym typeface="+mn-lt"/>
            </a:endParaRPr>
          </a:p>
        </p:txBody>
      </p:sp>
      <p:sp>
        <p:nvSpPr>
          <p:cNvPr id="25" name="Oval 5">
            <a:extLst>
              <a:ext uri="{FF2B5EF4-FFF2-40B4-BE49-F238E27FC236}">
                <a16:creationId xmlns:a16="http://schemas.microsoft.com/office/drawing/2014/main" id="{9717F9F3-9BF1-AEF8-94EA-0C3368E0B8DB}"/>
              </a:ext>
            </a:extLst>
          </p:cNvPr>
          <p:cNvSpPr/>
          <p:nvPr/>
        </p:nvSpPr>
        <p:spPr>
          <a:xfrm>
            <a:off x="4029192" y="2711425"/>
            <a:ext cx="648000" cy="6480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solidFill>
                <a:srgbClr val="4D7286"/>
              </a:solidFill>
              <a:cs typeface="+mn-ea"/>
              <a:sym typeface="+mn-lt"/>
            </a:endParaRPr>
          </a:p>
        </p:txBody>
      </p:sp>
      <p:sp>
        <p:nvSpPr>
          <p:cNvPr id="26" name="Oval 5">
            <a:extLst>
              <a:ext uri="{FF2B5EF4-FFF2-40B4-BE49-F238E27FC236}">
                <a16:creationId xmlns:a16="http://schemas.microsoft.com/office/drawing/2014/main" id="{058DA703-9112-781D-A007-DC1EE3C57C77}"/>
              </a:ext>
            </a:extLst>
          </p:cNvPr>
          <p:cNvSpPr/>
          <p:nvPr/>
        </p:nvSpPr>
        <p:spPr>
          <a:xfrm>
            <a:off x="8247936" y="3630514"/>
            <a:ext cx="648000" cy="6480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solidFill>
                <a:srgbClr val="4D7286"/>
              </a:solidFill>
              <a:cs typeface="+mn-ea"/>
              <a:sym typeface="+mn-lt"/>
            </a:endParaRPr>
          </a:p>
        </p:txBody>
      </p:sp>
      <p:sp>
        <p:nvSpPr>
          <p:cNvPr id="27" name="Oval 5">
            <a:extLst>
              <a:ext uri="{FF2B5EF4-FFF2-40B4-BE49-F238E27FC236}">
                <a16:creationId xmlns:a16="http://schemas.microsoft.com/office/drawing/2014/main" id="{39C44B64-817C-B883-49B8-8532E3693982}"/>
              </a:ext>
            </a:extLst>
          </p:cNvPr>
          <p:cNvSpPr/>
          <p:nvPr/>
        </p:nvSpPr>
        <p:spPr>
          <a:xfrm>
            <a:off x="4029192" y="4924735"/>
            <a:ext cx="648000" cy="6480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solidFill>
                <a:srgbClr val="4D7286"/>
              </a:solidFill>
              <a:cs typeface="+mn-ea"/>
              <a:sym typeface="+mn-lt"/>
            </a:endParaRPr>
          </a:p>
        </p:txBody>
      </p:sp>
      <p:sp>
        <p:nvSpPr>
          <p:cNvPr id="28" name="Oval 5">
            <a:extLst>
              <a:ext uri="{FF2B5EF4-FFF2-40B4-BE49-F238E27FC236}">
                <a16:creationId xmlns:a16="http://schemas.microsoft.com/office/drawing/2014/main" id="{8D447343-A391-6B95-1D9B-A470BD0BBCDF}"/>
              </a:ext>
            </a:extLst>
          </p:cNvPr>
          <p:cNvSpPr/>
          <p:nvPr/>
        </p:nvSpPr>
        <p:spPr>
          <a:xfrm>
            <a:off x="6802250" y="3658651"/>
            <a:ext cx="648000" cy="6480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solidFill>
                <a:srgbClr val="4D7286"/>
              </a:solidFill>
              <a:cs typeface="+mn-ea"/>
              <a:sym typeface="+mn-lt"/>
            </a:endParaRPr>
          </a:p>
        </p:txBody>
      </p:sp>
      <p:cxnSp>
        <p:nvCxnSpPr>
          <p:cNvPr id="29" name="直接箭头连接符 28">
            <a:extLst>
              <a:ext uri="{FF2B5EF4-FFF2-40B4-BE49-F238E27FC236}">
                <a16:creationId xmlns:a16="http://schemas.microsoft.com/office/drawing/2014/main" id="{A62D0DF6-24E5-896D-B161-D2232EDEC5F4}"/>
              </a:ext>
            </a:extLst>
          </p:cNvPr>
          <p:cNvCxnSpPr>
            <a:cxnSpLocks/>
          </p:cNvCxnSpPr>
          <p:nvPr/>
        </p:nvCxnSpPr>
        <p:spPr>
          <a:xfrm>
            <a:off x="2130981" y="3035425"/>
            <a:ext cx="422031" cy="0"/>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7A7C89C3-3122-5E0A-3216-F4E6E8A7C13A}"/>
              </a:ext>
            </a:extLst>
          </p:cNvPr>
          <p:cNvCxnSpPr>
            <a:cxnSpLocks/>
          </p:cNvCxnSpPr>
          <p:nvPr/>
        </p:nvCxnSpPr>
        <p:spPr>
          <a:xfrm>
            <a:off x="4846046" y="3035425"/>
            <a:ext cx="422031" cy="0"/>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5">
            <a:extLst>
              <a:ext uri="{FF2B5EF4-FFF2-40B4-BE49-F238E27FC236}">
                <a16:creationId xmlns:a16="http://schemas.microsoft.com/office/drawing/2014/main" id="{C53FEDD9-3FD9-973F-2269-376F5A527730}"/>
              </a:ext>
            </a:extLst>
          </p:cNvPr>
          <p:cNvSpPr txBox="1"/>
          <p:nvPr/>
        </p:nvSpPr>
        <p:spPr>
          <a:xfrm>
            <a:off x="6729747" y="4377789"/>
            <a:ext cx="828000" cy="166199"/>
          </a:xfrm>
          <a:prstGeom prst="rect">
            <a:avLst/>
          </a:prstGeom>
          <a:noFill/>
        </p:spPr>
        <p:txBody>
          <a:bodyPr wrap="square" lIns="0" tIns="0" rIns="0" bIns="0">
            <a:spAutoFit/>
          </a:bodyPr>
          <a:lstStyle>
            <a:defPPr>
              <a:defRPr lang="zh-CN"/>
            </a:defPPr>
            <a:lvl1pPr algn="ctr" defTabSz="1212270" fontAlgn="auto">
              <a:lnSpc>
                <a:spcPct val="90000"/>
              </a:lnSpc>
              <a:spcBef>
                <a:spcPts val="0"/>
              </a:spcBef>
              <a:spcAft>
                <a:spcPts val="0"/>
              </a:spcAft>
              <a:defRPr sz="1200" b="1">
                <a:solidFill>
                  <a:srgbClr val="4D7286"/>
                </a:solidFill>
                <a:latin typeface="微软雅黑" panose="020B0503020204020204" pitchFamily="34" charset="-122"/>
                <a:ea typeface="微软雅黑" panose="020B0503020204020204" pitchFamily="34" charset="-122"/>
                <a:cs typeface="+mn-ea"/>
              </a:defRPr>
            </a:lvl1pPr>
          </a:lstStyle>
          <a:p>
            <a:r>
              <a:rPr lang="zh-CN" altLang="en-US" dirty="0">
                <a:solidFill>
                  <a:srgbClr val="4F758B"/>
                </a:solidFill>
                <a:sym typeface="+mn-lt"/>
              </a:rPr>
              <a:t>血样</a:t>
            </a:r>
            <a:r>
              <a:rPr lang="en-US" altLang="zh-CN" dirty="0">
                <a:solidFill>
                  <a:srgbClr val="4F758B"/>
                </a:solidFill>
                <a:sym typeface="+mn-lt"/>
              </a:rPr>
              <a:t>2</a:t>
            </a:r>
            <a:endParaRPr lang="en-GB" dirty="0">
              <a:solidFill>
                <a:srgbClr val="4F758B"/>
              </a:solidFill>
              <a:sym typeface="+mn-lt"/>
            </a:endParaRPr>
          </a:p>
        </p:txBody>
      </p:sp>
      <p:cxnSp>
        <p:nvCxnSpPr>
          <p:cNvPr id="32" name="直接箭头连接符 31">
            <a:extLst>
              <a:ext uri="{FF2B5EF4-FFF2-40B4-BE49-F238E27FC236}">
                <a16:creationId xmlns:a16="http://schemas.microsoft.com/office/drawing/2014/main" id="{2993B219-1D10-BC88-AC6B-A90BB30D5BEE}"/>
              </a:ext>
            </a:extLst>
          </p:cNvPr>
          <p:cNvCxnSpPr>
            <a:cxnSpLocks/>
          </p:cNvCxnSpPr>
          <p:nvPr/>
        </p:nvCxnSpPr>
        <p:spPr>
          <a:xfrm>
            <a:off x="7631447" y="3964500"/>
            <a:ext cx="422031" cy="0"/>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Oval 5">
            <a:extLst>
              <a:ext uri="{FF2B5EF4-FFF2-40B4-BE49-F238E27FC236}">
                <a16:creationId xmlns:a16="http://schemas.microsoft.com/office/drawing/2014/main" id="{BDCC01B6-F199-61C2-BD0D-37532A48CEAC}"/>
              </a:ext>
            </a:extLst>
          </p:cNvPr>
          <p:cNvSpPr/>
          <p:nvPr/>
        </p:nvSpPr>
        <p:spPr>
          <a:xfrm>
            <a:off x="1331320" y="4924735"/>
            <a:ext cx="648000" cy="6480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solidFill>
                <a:srgbClr val="4D7286"/>
              </a:solidFill>
              <a:cs typeface="+mn-ea"/>
              <a:sym typeface="+mn-lt"/>
            </a:endParaRPr>
          </a:p>
        </p:txBody>
      </p:sp>
      <p:sp>
        <p:nvSpPr>
          <p:cNvPr id="34" name="TextBox 13">
            <a:extLst>
              <a:ext uri="{FF2B5EF4-FFF2-40B4-BE49-F238E27FC236}">
                <a16:creationId xmlns:a16="http://schemas.microsoft.com/office/drawing/2014/main" id="{94407BF2-A231-2837-FBE9-07D509F13D81}"/>
              </a:ext>
            </a:extLst>
          </p:cNvPr>
          <p:cNvSpPr txBox="1"/>
          <p:nvPr/>
        </p:nvSpPr>
        <p:spPr>
          <a:xfrm>
            <a:off x="1334377" y="5697797"/>
            <a:ext cx="709857" cy="166199"/>
          </a:xfrm>
          <a:prstGeom prst="rect">
            <a:avLst/>
          </a:prstGeom>
          <a:noFill/>
        </p:spPr>
        <p:txBody>
          <a:bodyPr wrap="square" lIns="0" tIns="0" rIns="0" bIns="0">
            <a:spAutoFit/>
          </a:bodyPr>
          <a:lstStyle/>
          <a:p>
            <a:pPr algn="ctr" defTabSz="1212270" eaLnBrk="1" fontAlgn="auto" hangingPunct="1">
              <a:lnSpc>
                <a:spcPct val="90000"/>
              </a:lnSpc>
              <a:spcBef>
                <a:spcPts val="0"/>
              </a:spcBef>
              <a:spcAft>
                <a:spcPts val="0"/>
              </a:spcAft>
              <a:defRPr/>
            </a:pPr>
            <a:r>
              <a:rPr lang="zh-CN" altLang="en-US" sz="1200" b="1" dirty="0">
                <a:solidFill>
                  <a:srgbClr val="4F758B"/>
                </a:solidFill>
                <a:latin typeface="微软雅黑" panose="020B0503020204020204" pitchFamily="34" charset="-122"/>
                <a:ea typeface="微软雅黑" panose="020B0503020204020204" pitchFamily="34" charset="-122"/>
                <a:cs typeface="+mn-ea"/>
                <a:sym typeface="+mn-lt"/>
              </a:rPr>
              <a:t>就诊</a:t>
            </a:r>
            <a:endParaRPr lang="en-GB" sz="1200" b="1" dirty="0">
              <a:solidFill>
                <a:srgbClr val="4F758B"/>
              </a:solidFill>
              <a:latin typeface="微软雅黑" panose="020B0503020204020204" pitchFamily="34" charset="-122"/>
              <a:ea typeface="微软雅黑" panose="020B0503020204020204" pitchFamily="34" charset="-122"/>
              <a:cs typeface="+mn-ea"/>
              <a:sym typeface="+mn-lt"/>
            </a:endParaRPr>
          </a:p>
        </p:txBody>
      </p:sp>
      <p:sp>
        <p:nvSpPr>
          <p:cNvPr id="35" name="Oval 5">
            <a:extLst>
              <a:ext uri="{FF2B5EF4-FFF2-40B4-BE49-F238E27FC236}">
                <a16:creationId xmlns:a16="http://schemas.microsoft.com/office/drawing/2014/main" id="{516FA820-BB3E-118F-79AA-3605CD8006E3}"/>
              </a:ext>
            </a:extLst>
          </p:cNvPr>
          <p:cNvSpPr/>
          <p:nvPr/>
        </p:nvSpPr>
        <p:spPr>
          <a:xfrm>
            <a:off x="2680256" y="4924735"/>
            <a:ext cx="648000" cy="6480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solidFill>
                <a:srgbClr val="4D7286"/>
              </a:solidFill>
              <a:cs typeface="+mn-ea"/>
              <a:sym typeface="+mn-lt"/>
            </a:endParaRPr>
          </a:p>
        </p:txBody>
      </p:sp>
      <p:cxnSp>
        <p:nvCxnSpPr>
          <p:cNvPr id="36" name="直接箭头连接符 35">
            <a:extLst>
              <a:ext uri="{FF2B5EF4-FFF2-40B4-BE49-F238E27FC236}">
                <a16:creationId xmlns:a16="http://schemas.microsoft.com/office/drawing/2014/main" id="{110D7328-3937-994F-5EA4-09036483376F}"/>
              </a:ext>
            </a:extLst>
          </p:cNvPr>
          <p:cNvCxnSpPr>
            <a:cxnSpLocks/>
          </p:cNvCxnSpPr>
          <p:nvPr/>
        </p:nvCxnSpPr>
        <p:spPr>
          <a:xfrm>
            <a:off x="2130981" y="5254542"/>
            <a:ext cx="422031" cy="0"/>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B5340486-0397-8CCC-531F-F75AB8DCF518}"/>
              </a:ext>
            </a:extLst>
          </p:cNvPr>
          <p:cNvCxnSpPr>
            <a:cxnSpLocks/>
          </p:cNvCxnSpPr>
          <p:nvPr/>
        </p:nvCxnSpPr>
        <p:spPr>
          <a:xfrm>
            <a:off x="3467412" y="5254542"/>
            <a:ext cx="422031" cy="0"/>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Arrow: Right 21">
            <a:extLst>
              <a:ext uri="{FF2B5EF4-FFF2-40B4-BE49-F238E27FC236}">
                <a16:creationId xmlns:a16="http://schemas.microsoft.com/office/drawing/2014/main" id="{056E71E3-F853-83FA-7448-51FB4179D32F}"/>
              </a:ext>
            </a:extLst>
          </p:cNvPr>
          <p:cNvSpPr/>
          <p:nvPr/>
        </p:nvSpPr>
        <p:spPr>
          <a:xfrm>
            <a:off x="4800077" y="5119605"/>
            <a:ext cx="468000" cy="26987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sz="1600">
              <a:solidFill>
                <a:srgbClr val="4D7286"/>
              </a:solidFill>
              <a:cs typeface="+mn-ea"/>
              <a:sym typeface="+mn-lt"/>
            </a:endParaRPr>
          </a:p>
        </p:txBody>
      </p:sp>
      <p:sp>
        <p:nvSpPr>
          <p:cNvPr id="39" name="Oval 5">
            <a:extLst>
              <a:ext uri="{FF2B5EF4-FFF2-40B4-BE49-F238E27FC236}">
                <a16:creationId xmlns:a16="http://schemas.microsoft.com/office/drawing/2014/main" id="{7052A2C6-C0D6-B44F-805C-D9D2B9FC96A0}"/>
              </a:ext>
            </a:extLst>
          </p:cNvPr>
          <p:cNvSpPr/>
          <p:nvPr/>
        </p:nvSpPr>
        <p:spPr>
          <a:xfrm>
            <a:off x="6802250" y="4924735"/>
            <a:ext cx="648000" cy="6480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solidFill>
                <a:srgbClr val="4D7286"/>
              </a:solidFill>
              <a:cs typeface="+mn-ea"/>
              <a:sym typeface="+mn-lt"/>
            </a:endParaRPr>
          </a:p>
        </p:txBody>
      </p:sp>
      <p:cxnSp>
        <p:nvCxnSpPr>
          <p:cNvPr id="40" name="直接箭头连接符 39">
            <a:extLst>
              <a:ext uri="{FF2B5EF4-FFF2-40B4-BE49-F238E27FC236}">
                <a16:creationId xmlns:a16="http://schemas.microsoft.com/office/drawing/2014/main" id="{49CADAB9-BA16-964C-52D0-69FD369EC811}"/>
              </a:ext>
            </a:extLst>
          </p:cNvPr>
          <p:cNvCxnSpPr>
            <a:cxnSpLocks/>
          </p:cNvCxnSpPr>
          <p:nvPr/>
        </p:nvCxnSpPr>
        <p:spPr>
          <a:xfrm>
            <a:off x="6247520" y="5254542"/>
            <a:ext cx="422031" cy="0"/>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828177B0-B2F2-D6A1-ED24-B0BCE701E25C}"/>
              </a:ext>
            </a:extLst>
          </p:cNvPr>
          <p:cNvCxnSpPr>
            <a:cxnSpLocks/>
          </p:cNvCxnSpPr>
          <p:nvPr/>
        </p:nvCxnSpPr>
        <p:spPr>
          <a:xfrm>
            <a:off x="7631447" y="5254542"/>
            <a:ext cx="422031" cy="0"/>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Oval 5">
            <a:extLst>
              <a:ext uri="{FF2B5EF4-FFF2-40B4-BE49-F238E27FC236}">
                <a16:creationId xmlns:a16="http://schemas.microsoft.com/office/drawing/2014/main" id="{9D208D15-0A76-48A6-AEB2-2F4EE847CC4F}"/>
              </a:ext>
            </a:extLst>
          </p:cNvPr>
          <p:cNvSpPr/>
          <p:nvPr/>
        </p:nvSpPr>
        <p:spPr>
          <a:xfrm>
            <a:off x="8247936" y="4924735"/>
            <a:ext cx="648000" cy="6480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solidFill>
                <a:srgbClr val="4D7286"/>
              </a:solidFill>
              <a:cs typeface="+mn-ea"/>
              <a:sym typeface="+mn-lt"/>
            </a:endParaRPr>
          </a:p>
        </p:txBody>
      </p:sp>
      <p:cxnSp>
        <p:nvCxnSpPr>
          <p:cNvPr id="43" name="直接箭头连接符 42">
            <a:extLst>
              <a:ext uri="{FF2B5EF4-FFF2-40B4-BE49-F238E27FC236}">
                <a16:creationId xmlns:a16="http://schemas.microsoft.com/office/drawing/2014/main" id="{2CD9F6FA-88C5-4157-91AE-444E959909CF}"/>
              </a:ext>
            </a:extLst>
          </p:cNvPr>
          <p:cNvCxnSpPr>
            <a:cxnSpLocks/>
          </p:cNvCxnSpPr>
          <p:nvPr/>
        </p:nvCxnSpPr>
        <p:spPr>
          <a:xfrm>
            <a:off x="3467412" y="3035425"/>
            <a:ext cx="422031" cy="0"/>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Oval 5">
            <a:extLst>
              <a:ext uri="{FF2B5EF4-FFF2-40B4-BE49-F238E27FC236}">
                <a16:creationId xmlns:a16="http://schemas.microsoft.com/office/drawing/2014/main" id="{549722AE-5996-8BA0-1B87-AB3267893321}"/>
              </a:ext>
            </a:extLst>
          </p:cNvPr>
          <p:cNvSpPr/>
          <p:nvPr/>
        </p:nvSpPr>
        <p:spPr>
          <a:xfrm>
            <a:off x="5378127" y="2711425"/>
            <a:ext cx="648000" cy="6480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solidFill>
                <a:srgbClr val="4D7286"/>
              </a:solidFill>
              <a:cs typeface="+mn-ea"/>
              <a:sym typeface="+mn-lt"/>
            </a:endParaRPr>
          </a:p>
        </p:txBody>
      </p:sp>
      <p:cxnSp>
        <p:nvCxnSpPr>
          <p:cNvPr id="45" name="直接连接符 44">
            <a:extLst>
              <a:ext uri="{FF2B5EF4-FFF2-40B4-BE49-F238E27FC236}">
                <a16:creationId xmlns:a16="http://schemas.microsoft.com/office/drawing/2014/main" id="{CB04C4EF-96C3-EAF3-853B-FB19CD6F3A90}"/>
              </a:ext>
            </a:extLst>
          </p:cNvPr>
          <p:cNvCxnSpPr/>
          <p:nvPr/>
        </p:nvCxnSpPr>
        <p:spPr>
          <a:xfrm>
            <a:off x="3495547" y="3204844"/>
            <a:ext cx="0" cy="787790"/>
          </a:xfrm>
          <a:prstGeom prst="line">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9ECDD4A4-480B-F754-42B2-DD8D00134065}"/>
              </a:ext>
            </a:extLst>
          </p:cNvPr>
          <p:cNvCxnSpPr/>
          <p:nvPr/>
        </p:nvCxnSpPr>
        <p:spPr>
          <a:xfrm>
            <a:off x="3523682" y="3978568"/>
            <a:ext cx="3240000" cy="0"/>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BB4F95B7-EF0F-6E78-F492-B09AE1CD0E7C}"/>
              </a:ext>
            </a:extLst>
          </p:cNvPr>
          <p:cNvCxnSpPr>
            <a:cxnSpLocks/>
          </p:cNvCxnSpPr>
          <p:nvPr/>
        </p:nvCxnSpPr>
        <p:spPr>
          <a:xfrm>
            <a:off x="7125008" y="3303319"/>
            <a:ext cx="0" cy="288000"/>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矩形 47">
            <a:extLst>
              <a:ext uri="{FF2B5EF4-FFF2-40B4-BE49-F238E27FC236}">
                <a16:creationId xmlns:a16="http://schemas.microsoft.com/office/drawing/2014/main" id="{10276973-132E-886B-7425-E872FB854783}"/>
              </a:ext>
            </a:extLst>
          </p:cNvPr>
          <p:cNvSpPr/>
          <p:nvPr/>
        </p:nvSpPr>
        <p:spPr>
          <a:xfrm>
            <a:off x="935227" y="4696010"/>
            <a:ext cx="8454683" cy="1512000"/>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B9AE9199-4B03-F5D6-9F27-FCD4A62D717F}"/>
              </a:ext>
            </a:extLst>
          </p:cNvPr>
          <p:cNvSpPr/>
          <p:nvPr/>
        </p:nvSpPr>
        <p:spPr>
          <a:xfrm>
            <a:off x="9389908" y="2613999"/>
            <a:ext cx="1885071" cy="2016000"/>
          </a:xfrm>
          <a:prstGeom prst="rect">
            <a:avLst/>
          </a:prstGeom>
          <a:solidFill>
            <a:srgbClr val="009999">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5">
            <a:extLst>
              <a:ext uri="{FF2B5EF4-FFF2-40B4-BE49-F238E27FC236}">
                <a16:creationId xmlns:a16="http://schemas.microsoft.com/office/drawing/2014/main" id="{9DF222CD-35A7-417B-48E5-83BAB681B718}"/>
              </a:ext>
            </a:extLst>
          </p:cNvPr>
          <p:cNvSpPr txBox="1"/>
          <p:nvPr/>
        </p:nvSpPr>
        <p:spPr>
          <a:xfrm>
            <a:off x="9408671" y="2965690"/>
            <a:ext cx="1582484" cy="892552"/>
          </a:xfrm>
          <a:prstGeom prst="rect">
            <a:avLst/>
          </a:prstGeom>
          <a:noFill/>
        </p:spPr>
        <p:txBody>
          <a:bodyPr wrap="none" rtlCol="0">
            <a:spAutoFit/>
          </a:bodyPr>
          <a:lstStyle/>
          <a:p>
            <a:r>
              <a:rPr lang="zh-CN" altLang="en-US" sz="1600" b="1" dirty="0">
                <a:solidFill>
                  <a:srgbClr val="4F758B"/>
                </a:solidFill>
                <a:latin typeface="微软雅黑" panose="020B0503020204020204" pitchFamily="34" charset="-122"/>
                <a:ea typeface="微软雅黑" panose="020B0503020204020204" pitchFamily="34" charset="-122"/>
              </a:rPr>
              <a:t>检测报告</a:t>
            </a:r>
            <a:endParaRPr lang="en-US" altLang="zh-CN" sz="1600" b="1" dirty="0">
              <a:solidFill>
                <a:srgbClr val="4F758B"/>
              </a:solidFill>
              <a:latin typeface="微软雅黑" panose="020B0503020204020204" pitchFamily="34" charset="-122"/>
              <a:ea typeface="微软雅黑" panose="020B0503020204020204" pitchFamily="34" charset="-122"/>
            </a:endParaRPr>
          </a:p>
          <a:p>
            <a:endParaRPr lang="en-US" altLang="zh-CN" sz="1200" b="1" dirty="0">
              <a:solidFill>
                <a:srgbClr val="4F758B"/>
              </a:solidFill>
              <a:latin typeface="微软雅黑" panose="020B0503020204020204" pitchFamily="34" charset="-122"/>
              <a:ea typeface="微软雅黑" panose="020B0503020204020204" pitchFamily="34" charset="-122"/>
            </a:endParaRPr>
          </a:p>
          <a:p>
            <a:r>
              <a:rPr lang="zh-CN" altLang="en-US" sz="1200" b="1" dirty="0">
                <a:solidFill>
                  <a:srgbClr val="4F758B"/>
                </a:solidFill>
                <a:latin typeface="微软雅黑" panose="020B0503020204020204" pitchFamily="34" charset="-122"/>
                <a:ea typeface="微软雅黑" panose="020B0503020204020204" pitchFamily="34" charset="-122"/>
              </a:rPr>
              <a:t>抗</a:t>
            </a:r>
            <a:r>
              <a:rPr lang="en-US" altLang="zh-CN" sz="1200" b="1" dirty="0">
                <a:solidFill>
                  <a:srgbClr val="4F758B"/>
                </a:solidFill>
                <a:latin typeface="微软雅黑" panose="020B0503020204020204" pitchFamily="34" charset="-122"/>
                <a:ea typeface="微软雅黑" panose="020B0503020204020204" pitchFamily="34" charset="-122"/>
              </a:rPr>
              <a:t>HCV</a:t>
            </a:r>
            <a:r>
              <a:rPr lang="zh-CN" altLang="en-US" sz="1200" b="1" dirty="0">
                <a:solidFill>
                  <a:srgbClr val="4F758B"/>
                </a:solidFill>
                <a:latin typeface="微软雅黑" panose="020B0503020204020204" pitchFamily="34" charset="-122"/>
                <a:ea typeface="微软雅黑" panose="020B0503020204020204" pitchFamily="34" charset="-122"/>
              </a:rPr>
              <a:t>（</a:t>
            </a:r>
            <a:r>
              <a:rPr lang="en-US" altLang="zh-CN" sz="1200" b="1" dirty="0">
                <a:solidFill>
                  <a:srgbClr val="4F758B"/>
                </a:solidFill>
                <a:latin typeface="微软雅黑" panose="020B0503020204020204" pitchFamily="34" charset="-122"/>
                <a:ea typeface="微软雅黑" panose="020B0503020204020204" pitchFamily="34" charset="-122"/>
              </a:rPr>
              <a:t>+</a:t>
            </a:r>
            <a:r>
              <a:rPr lang="zh-CN" altLang="en-US" sz="1200" b="1" dirty="0">
                <a:solidFill>
                  <a:srgbClr val="4F758B"/>
                </a:solidFill>
                <a:latin typeface="微软雅黑" panose="020B0503020204020204" pitchFamily="34" charset="-122"/>
                <a:ea typeface="微软雅黑" panose="020B0503020204020204" pitchFamily="34" charset="-122"/>
              </a:rPr>
              <a:t>）</a:t>
            </a:r>
            <a:endParaRPr lang="en-US" altLang="zh-CN" sz="1200" b="1" dirty="0">
              <a:solidFill>
                <a:srgbClr val="4F758B"/>
              </a:solidFill>
              <a:latin typeface="微软雅黑" panose="020B0503020204020204" pitchFamily="34" charset="-122"/>
              <a:ea typeface="微软雅黑" panose="020B0503020204020204" pitchFamily="34" charset="-122"/>
            </a:endParaRPr>
          </a:p>
          <a:p>
            <a:r>
              <a:rPr lang="en-US" altLang="zh-CN" sz="1200" b="1" dirty="0">
                <a:solidFill>
                  <a:srgbClr val="4F758B"/>
                </a:solidFill>
                <a:latin typeface="微软雅黑" panose="020B0503020204020204" pitchFamily="34" charset="-122"/>
                <a:ea typeface="微软雅黑" panose="020B0503020204020204" pitchFamily="34" charset="-122"/>
              </a:rPr>
              <a:t>HCV RNA</a:t>
            </a:r>
            <a:r>
              <a:rPr lang="zh-CN" altLang="en-US" sz="1200" b="1" dirty="0">
                <a:solidFill>
                  <a:srgbClr val="4F758B"/>
                </a:solidFill>
                <a:latin typeface="微软雅黑" panose="020B0503020204020204" pitchFamily="34" charset="-122"/>
                <a:ea typeface="微软雅黑" panose="020B0503020204020204" pitchFamily="34" charset="-122"/>
              </a:rPr>
              <a:t>（</a:t>
            </a:r>
            <a:r>
              <a:rPr lang="en-US" altLang="zh-CN" sz="1200" b="1" dirty="0">
                <a:solidFill>
                  <a:srgbClr val="4F758B"/>
                </a:solidFill>
                <a:latin typeface="微软雅黑" panose="020B0503020204020204" pitchFamily="34" charset="-122"/>
                <a:ea typeface="微软雅黑" panose="020B0503020204020204" pitchFamily="34" charset="-122"/>
              </a:rPr>
              <a:t> +/- </a:t>
            </a:r>
            <a:r>
              <a:rPr lang="zh-CN" altLang="en-US" sz="1200" b="1" dirty="0">
                <a:solidFill>
                  <a:srgbClr val="4F758B"/>
                </a:solidFill>
                <a:latin typeface="微软雅黑" panose="020B0503020204020204" pitchFamily="34" charset="-122"/>
                <a:ea typeface="微软雅黑" panose="020B0503020204020204" pitchFamily="34" charset="-122"/>
              </a:rPr>
              <a:t>）</a:t>
            </a:r>
          </a:p>
        </p:txBody>
      </p:sp>
      <p:grpSp>
        <p:nvGrpSpPr>
          <p:cNvPr id="51" name="组合 50">
            <a:extLst>
              <a:ext uri="{FF2B5EF4-FFF2-40B4-BE49-F238E27FC236}">
                <a16:creationId xmlns:a16="http://schemas.microsoft.com/office/drawing/2014/main" id="{E0F294D1-2777-B5D4-432D-6D1BCCBE2029}"/>
              </a:ext>
            </a:extLst>
          </p:cNvPr>
          <p:cNvGrpSpPr/>
          <p:nvPr/>
        </p:nvGrpSpPr>
        <p:grpSpPr>
          <a:xfrm>
            <a:off x="4247297" y="1094852"/>
            <a:ext cx="659130" cy="659130"/>
            <a:chOff x="10668" y="3800"/>
            <a:chExt cx="2082" cy="2082"/>
          </a:xfrm>
        </p:grpSpPr>
        <p:sp>
          <p:nvSpPr>
            <p:cNvPr id="52" name="对角圆角矩形 23">
              <a:extLst>
                <a:ext uri="{FF2B5EF4-FFF2-40B4-BE49-F238E27FC236}">
                  <a16:creationId xmlns:a16="http://schemas.microsoft.com/office/drawing/2014/main" id="{FDE23FAE-3A2E-6BD3-534B-388330707682}"/>
                </a:ext>
              </a:extLst>
            </p:cNvPr>
            <p:cNvSpPr/>
            <p:nvPr/>
          </p:nvSpPr>
          <p:spPr>
            <a:xfrm>
              <a:off x="10668" y="3800"/>
              <a:ext cx="2082" cy="2082"/>
            </a:xfrm>
            <a:prstGeom prst="round2DiagRect">
              <a:avLst>
                <a:gd name="adj1" fmla="val 32205"/>
                <a:gd name="adj2" fmla="val 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5991" tIns="35991" rIns="107972" anchor="ctr"/>
            <a:lstStyle/>
            <a:p>
              <a:pPr algn="ctr"/>
              <a:endParaRPr lang="zh-CN" altLang="en-US" sz="3600"/>
            </a:p>
          </p:txBody>
        </p:sp>
        <p:sp>
          <p:nvSpPr>
            <p:cNvPr id="53" name="KSO_Shape">
              <a:extLst>
                <a:ext uri="{FF2B5EF4-FFF2-40B4-BE49-F238E27FC236}">
                  <a16:creationId xmlns:a16="http://schemas.microsoft.com/office/drawing/2014/main" id="{26A563D0-D8BB-358E-CF31-DCCE0CC7AE88}"/>
                </a:ext>
              </a:extLst>
            </p:cNvPr>
            <p:cNvSpPr/>
            <p:nvPr/>
          </p:nvSpPr>
          <p:spPr bwMode="auto">
            <a:xfrm>
              <a:off x="11104" y="4484"/>
              <a:ext cx="1046" cy="713"/>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7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7"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a:solidFill>
                  <a:schemeClr val="bg1"/>
                </a:solidFill>
                <a:latin typeface="+mn-ea"/>
              </a:endParaRPr>
            </a:p>
          </p:txBody>
        </p:sp>
      </p:grpSp>
      <p:grpSp>
        <p:nvGrpSpPr>
          <p:cNvPr id="54" name="组合 53">
            <a:extLst>
              <a:ext uri="{FF2B5EF4-FFF2-40B4-BE49-F238E27FC236}">
                <a16:creationId xmlns:a16="http://schemas.microsoft.com/office/drawing/2014/main" id="{AE568BFB-F83A-6D07-58B4-3777F9B4A02F}"/>
              </a:ext>
            </a:extLst>
          </p:cNvPr>
          <p:cNvGrpSpPr/>
          <p:nvPr/>
        </p:nvGrpSpPr>
        <p:grpSpPr>
          <a:xfrm>
            <a:off x="1819387" y="1094852"/>
            <a:ext cx="659130" cy="659130"/>
            <a:chOff x="2439" y="7191"/>
            <a:chExt cx="2082" cy="2082"/>
          </a:xfrm>
        </p:grpSpPr>
        <p:sp>
          <p:nvSpPr>
            <p:cNvPr id="55" name="对角圆角矩形 6">
              <a:extLst>
                <a:ext uri="{FF2B5EF4-FFF2-40B4-BE49-F238E27FC236}">
                  <a16:creationId xmlns:a16="http://schemas.microsoft.com/office/drawing/2014/main" id="{2A62B3B6-2B00-50E0-1997-7C0B6FC9554F}"/>
                </a:ext>
              </a:extLst>
            </p:cNvPr>
            <p:cNvSpPr/>
            <p:nvPr/>
          </p:nvSpPr>
          <p:spPr>
            <a:xfrm>
              <a:off x="2439" y="7191"/>
              <a:ext cx="2082" cy="2082"/>
            </a:xfrm>
            <a:prstGeom prst="round2DiagRect">
              <a:avLst>
                <a:gd name="adj1" fmla="val 32205"/>
                <a:gd name="adj2" fmla="val 0"/>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endParaRPr lang="zh-CN" altLang="en-US" sz="1200">
                <a:solidFill>
                  <a:schemeClr val="bg1"/>
                </a:solidFill>
                <a:latin typeface="+mj-lt"/>
              </a:endParaRPr>
            </a:p>
          </p:txBody>
        </p:sp>
        <p:sp>
          <p:nvSpPr>
            <p:cNvPr id="56" name="KSO_Shape">
              <a:extLst>
                <a:ext uri="{FF2B5EF4-FFF2-40B4-BE49-F238E27FC236}">
                  <a16:creationId xmlns:a16="http://schemas.microsoft.com/office/drawing/2014/main" id="{C57B0771-C76A-4771-9CAF-9EA9A52E0B4A}"/>
                </a:ext>
              </a:extLst>
            </p:cNvPr>
            <p:cNvSpPr/>
            <p:nvPr/>
          </p:nvSpPr>
          <p:spPr bwMode="auto">
            <a:xfrm>
              <a:off x="2975" y="7595"/>
              <a:ext cx="1004" cy="1274"/>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7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7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7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7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7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7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7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7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7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7"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a:solidFill>
                  <a:schemeClr val="bg1"/>
                </a:solidFill>
                <a:latin typeface="+mn-ea"/>
              </a:endParaRPr>
            </a:p>
          </p:txBody>
        </p:sp>
      </p:grpSp>
      <p:cxnSp>
        <p:nvCxnSpPr>
          <p:cNvPr id="57" name="直接箭头连接符 56">
            <a:extLst>
              <a:ext uri="{FF2B5EF4-FFF2-40B4-BE49-F238E27FC236}">
                <a16:creationId xmlns:a16="http://schemas.microsoft.com/office/drawing/2014/main" id="{676293DC-9823-47E2-E5CB-49C5FD4CA34D}"/>
              </a:ext>
            </a:extLst>
          </p:cNvPr>
          <p:cNvCxnSpPr>
            <a:cxnSpLocks/>
          </p:cNvCxnSpPr>
          <p:nvPr/>
        </p:nvCxnSpPr>
        <p:spPr>
          <a:xfrm>
            <a:off x="2570867" y="1417309"/>
            <a:ext cx="1584000" cy="0"/>
          </a:xfrm>
          <a:prstGeom prst="straightConnector1">
            <a:avLst/>
          </a:prstGeom>
          <a:ln w="28575">
            <a:solidFill>
              <a:srgbClr val="009999"/>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B4E857B7-9E9E-0652-B689-E3AC983A733A}"/>
              </a:ext>
            </a:extLst>
          </p:cNvPr>
          <p:cNvGrpSpPr/>
          <p:nvPr/>
        </p:nvGrpSpPr>
        <p:grpSpPr>
          <a:xfrm>
            <a:off x="6378661" y="1094852"/>
            <a:ext cx="659130" cy="659130"/>
            <a:chOff x="2438" y="3799"/>
            <a:chExt cx="2082" cy="2082"/>
          </a:xfrm>
        </p:grpSpPr>
        <p:sp>
          <p:nvSpPr>
            <p:cNvPr id="59" name="对角圆角矩形 21">
              <a:extLst>
                <a:ext uri="{FF2B5EF4-FFF2-40B4-BE49-F238E27FC236}">
                  <a16:creationId xmlns:a16="http://schemas.microsoft.com/office/drawing/2014/main" id="{A9E4EE7F-3DD3-2D59-2A58-300295159349}"/>
                </a:ext>
              </a:extLst>
            </p:cNvPr>
            <p:cNvSpPr/>
            <p:nvPr/>
          </p:nvSpPr>
          <p:spPr>
            <a:xfrm>
              <a:off x="2438" y="3799"/>
              <a:ext cx="2082" cy="2082"/>
            </a:xfrm>
            <a:prstGeom prst="round2DiagRect">
              <a:avLst>
                <a:gd name="adj1" fmla="val 32205"/>
                <a:gd name="adj2" fmla="val 0"/>
              </a:avLst>
            </a:prstGeom>
            <a:solidFill>
              <a:srgbClr val="009999"/>
            </a:solidFill>
            <a:ln w="25400" cap="flat" cmpd="sng" algn="ctr">
              <a:solidFill>
                <a:srgbClr val="009999"/>
              </a:solidFill>
              <a:prstDash val="solid"/>
            </a:ln>
            <a:effectLst/>
          </p:spPr>
          <p:txBody>
            <a:bodyPr rtlCol="0" anchor="ctr"/>
            <a:lstStyle/>
            <a:p>
              <a:pPr algn="ctr" defTabSz="1088390"/>
              <a:endParaRPr lang="zh-CN" altLang="en-US" sz="2135" kern="0">
                <a:solidFill>
                  <a:prstClr val="white"/>
                </a:solidFill>
                <a:latin typeface="Calibri" panose="020F0502020204030204"/>
                <a:ea typeface="宋体"/>
              </a:endParaRPr>
            </a:p>
          </p:txBody>
        </p:sp>
        <p:sp>
          <p:nvSpPr>
            <p:cNvPr id="60" name="KSO_Shape">
              <a:extLst>
                <a:ext uri="{FF2B5EF4-FFF2-40B4-BE49-F238E27FC236}">
                  <a16:creationId xmlns:a16="http://schemas.microsoft.com/office/drawing/2014/main" id="{5FCF6D38-4032-4D26-4F87-EF36A0B3236B}"/>
                </a:ext>
              </a:extLst>
            </p:cNvPr>
            <p:cNvSpPr/>
            <p:nvPr/>
          </p:nvSpPr>
          <p:spPr bwMode="auto">
            <a:xfrm>
              <a:off x="3015" y="4397"/>
              <a:ext cx="922" cy="887"/>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pPr algn="ctr">
                <a:defRPr/>
              </a:pPr>
              <a:endParaRPr lang="zh-CN" altLang="en-US">
                <a:solidFill>
                  <a:schemeClr val="bg1"/>
                </a:solidFill>
                <a:latin typeface="+mn-ea"/>
                <a:ea typeface="+mn-ea"/>
              </a:endParaRPr>
            </a:p>
          </p:txBody>
        </p:sp>
      </p:grpSp>
      <p:grpSp>
        <p:nvGrpSpPr>
          <p:cNvPr id="61" name="组合 60">
            <a:extLst>
              <a:ext uri="{FF2B5EF4-FFF2-40B4-BE49-F238E27FC236}">
                <a16:creationId xmlns:a16="http://schemas.microsoft.com/office/drawing/2014/main" id="{37341090-1230-D342-A095-385D7A266742}"/>
              </a:ext>
            </a:extLst>
          </p:cNvPr>
          <p:cNvGrpSpPr/>
          <p:nvPr/>
        </p:nvGrpSpPr>
        <p:grpSpPr>
          <a:xfrm>
            <a:off x="8186027" y="1094852"/>
            <a:ext cx="659130" cy="659130"/>
            <a:chOff x="10668" y="7190"/>
            <a:chExt cx="2082" cy="2082"/>
          </a:xfrm>
        </p:grpSpPr>
        <p:sp>
          <p:nvSpPr>
            <p:cNvPr id="62" name="对角圆角矩形 28">
              <a:extLst>
                <a:ext uri="{FF2B5EF4-FFF2-40B4-BE49-F238E27FC236}">
                  <a16:creationId xmlns:a16="http://schemas.microsoft.com/office/drawing/2014/main" id="{3C786CBC-CA9B-9B37-CF61-A8B2E42DFA4E}"/>
                </a:ext>
              </a:extLst>
            </p:cNvPr>
            <p:cNvSpPr/>
            <p:nvPr/>
          </p:nvSpPr>
          <p:spPr>
            <a:xfrm>
              <a:off x="10668" y="7190"/>
              <a:ext cx="2082" cy="2082"/>
            </a:xfrm>
            <a:prstGeom prst="round2DiagRect">
              <a:avLst>
                <a:gd name="adj1" fmla="val 32205"/>
                <a:gd name="adj2" fmla="val 0"/>
              </a:avLst>
            </a:prstGeom>
            <a:solidFill>
              <a:srgbClr val="009999"/>
            </a:solidFill>
            <a:ln w="28575">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endParaRPr lang="zh-CN" altLang="en-US" sz="2000">
                <a:solidFill>
                  <a:schemeClr val="bg1"/>
                </a:solidFill>
              </a:endParaRPr>
            </a:p>
          </p:txBody>
        </p:sp>
        <p:sp>
          <p:nvSpPr>
            <p:cNvPr id="63" name="Freeform 21">
              <a:extLst>
                <a:ext uri="{FF2B5EF4-FFF2-40B4-BE49-F238E27FC236}">
                  <a16:creationId xmlns:a16="http://schemas.microsoft.com/office/drawing/2014/main" id="{ACE2AD7D-6D5B-9210-43CC-BFA14A0AFE9F}"/>
                </a:ext>
              </a:extLst>
            </p:cNvPr>
            <p:cNvSpPr>
              <a:spLocks noEditPoints="1"/>
            </p:cNvSpPr>
            <p:nvPr/>
          </p:nvSpPr>
          <p:spPr bwMode="auto">
            <a:xfrm>
              <a:off x="11313" y="7872"/>
              <a:ext cx="853" cy="76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en-US" dirty="0">
                <a:solidFill>
                  <a:schemeClr val="bg1"/>
                </a:solidFill>
                <a:latin typeface="+mn-ea"/>
              </a:endParaRPr>
            </a:p>
          </p:txBody>
        </p:sp>
      </p:grpSp>
      <p:grpSp>
        <p:nvGrpSpPr>
          <p:cNvPr id="64" name="组合 63">
            <a:extLst>
              <a:ext uri="{FF2B5EF4-FFF2-40B4-BE49-F238E27FC236}">
                <a16:creationId xmlns:a16="http://schemas.microsoft.com/office/drawing/2014/main" id="{A1E97DF5-4478-9B39-3E54-F95BCD42EE3C}"/>
              </a:ext>
            </a:extLst>
          </p:cNvPr>
          <p:cNvGrpSpPr/>
          <p:nvPr/>
        </p:nvGrpSpPr>
        <p:grpSpPr>
          <a:xfrm>
            <a:off x="10120432" y="1094852"/>
            <a:ext cx="659130" cy="659130"/>
            <a:chOff x="10752" y="9591"/>
            <a:chExt cx="2082" cy="2082"/>
          </a:xfrm>
        </p:grpSpPr>
        <p:sp>
          <p:nvSpPr>
            <p:cNvPr id="65" name="对角圆角矩形 4">
              <a:extLst>
                <a:ext uri="{FF2B5EF4-FFF2-40B4-BE49-F238E27FC236}">
                  <a16:creationId xmlns:a16="http://schemas.microsoft.com/office/drawing/2014/main" id="{53E37964-369F-9D89-6499-4D4EAD08CAE8}"/>
                </a:ext>
              </a:extLst>
            </p:cNvPr>
            <p:cNvSpPr/>
            <p:nvPr/>
          </p:nvSpPr>
          <p:spPr>
            <a:xfrm>
              <a:off x="10752" y="9591"/>
              <a:ext cx="2082" cy="2082"/>
            </a:xfrm>
            <a:prstGeom prst="round2DiagRect">
              <a:avLst>
                <a:gd name="adj1" fmla="val 32205"/>
                <a:gd name="adj2" fmla="val 0"/>
              </a:avLst>
            </a:prstGeom>
            <a:solidFill>
              <a:srgbClr val="009999"/>
            </a:solidFill>
            <a:ln w="28575">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endParaRPr lang="zh-CN" altLang="en-US" sz="2000">
                <a:solidFill>
                  <a:schemeClr val="bg1"/>
                </a:solidFill>
              </a:endParaRPr>
            </a:p>
          </p:txBody>
        </p:sp>
        <p:pic>
          <p:nvPicPr>
            <p:cNvPr id="66" name="Picture 3" descr="E:\PPT\PPT_图标\010.png">
              <a:extLst>
                <a:ext uri="{FF2B5EF4-FFF2-40B4-BE49-F238E27FC236}">
                  <a16:creationId xmlns:a16="http://schemas.microsoft.com/office/drawing/2014/main" id="{38FA3062-A456-CD20-3A8E-48A41A7A06C5}"/>
                </a:ext>
              </a:extLst>
            </p:cNvPr>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313" y="10154"/>
              <a:ext cx="959" cy="955"/>
            </a:xfrm>
            <a:prstGeom prst="rect">
              <a:avLst/>
            </a:prstGeom>
            <a:solidFill>
              <a:srgbClr val="009999"/>
            </a:solidFill>
          </p:spPr>
        </p:pic>
      </p:grpSp>
      <p:sp>
        <p:nvSpPr>
          <p:cNvPr id="67" name="文本框 155">
            <a:extLst>
              <a:ext uri="{FF2B5EF4-FFF2-40B4-BE49-F238E27FC236}">
                <a16:creationId xmlns:a16="http://schemas.microsoft.com/office/drawing/2014/main" id="{302C2C04-0D43-110F-5294-B06233AB457C}"/>
              </a:ext>
            </a:extLst>
          </p:cNvPr>
          <p:cNvSpPr txBox="1"/>
          <p:nvPr/>
        </p:nvSpPr>
        <p:spPr>
          <a:xfrm>
            <a:off x="9413579" y="1819120"/>
            <a:ext cx="2072422" cy="549061"/>
          </a:xfrm>
          <a:prstGeom prst="rect">
            <a:avLst/>
          </a:prstGeom>
          <a:noFill/>
          <a:extLst>
            <a:ext uri="{909E8E84-426E-40DD-AFC4-6F175D3DCCD1}">
              <a14:hiddenFill xmlns:a14="http://schemas.microsoft.com/office/drawing/2010/main">
                <a:solidFill>
                  <a:srgbClr val="C50E3C"/>
                </a:solidFill>
              </a14:hiddenFill>
            </a:ext>
          </a:extLst>
        </p:spPr>
        <p:txBody>
          <a:bodyPr wrap="square" rtlCol="0">
            <a:spAutoFit/>
          </a:bodyPr>
          <a:lstStyle>
            <a:defPPr>
              <a:defRPr lang="zh-CN"/>
            </a:defPPr>
            <a:lvl1pPr marL="285750" indent="-285750">
              <a:lnSpc>
                <a:spcPct val="130000"/>
              </a:lnSpc>
              <a:spcBef>
                <a:spcPts val="600"/>
              </a:spcBef>
              <a:buClr>
                <a:srgbClr val="009999"/>
              </a:buClr>
              <a:buFont typeface="Arial" panose="020B0604020202020204" pitchFamily="34" charset="0"/>
              <a:buChar char="•"/>
              <a:defRPr sz="1600">
                <a:latin typeface="微软雅黑" panose="020B0503020204020204" pitchFamily="34" charset="-122"/>
                <a:ea typeface="微软雅黑" panose="020B0503020204020204" pitchFamily="34" charset="-122"/>
              </a:defRPr>
            </a:lvl1pPr>
          </a:lstStyle>
          <a:p>
            <a:pPr marL="0" indent="0">
              <a:buNone/>
            </a:pPr>
            <a:r>
              <a:rPr sz="1200" b="1" dirty="0" err="1">
                <a:solidFill>
                  <a:srgbClr val="4F758B"/>
                </a:solidFill>
                <a:sym typeface="+mn-ea"/>
              </a:rPr>
              <a:t>减少患者就诊次数及医生的诊疗时间，节省成本</a:t>
            </a:r>
            <a:endParaRPr sz="1200" b="1" dirty="0">
              <a:solidFill>
                <a:srgbClr val="4F758B"/>
              </a:solidFill>
              <a:sym typeface="+mn-ea"/>
            </a:endParaRPr>
          </a:p>
        </p:txBody>
      </p:sp>
      <p:sp>
        <p:nvSpPr>
          <p:cNvPr id="68" name="文本框 156">
            <a:extLst>
              <a:ext uri="{FF2B5EF4-FFF2-40B4-BE49-F238E27FC236}">
                <a16:creationId xmlns:a16="http://schemas.microsoft.com/office/drawing/2014/main" id="{B77CECAA-03ED-3DF5-DC76-87CEB5334CDB}"/>
              </a:ext>
            </a:extLst>
          </p:cNvPr>
          <p:cNvSpPr txBox="1"/>
          <p:nvPr/>
        </p:nvSpPr>
        <p:spPr>
          <a:xfrm>
            <a:off x="7680189" y="1819120"/>
            <a:ext cx="1670807" cy="549061"/>
          </a:xfrm>
          <a:prstGeom prst="rect">
            <a:avLst/>
          </a:prstGeom>
          <a:noFill/>
          <a:extLst>
            <a:ext uri="{909E8E84-426E-40DD-AFC4-6F175D3DCCD1}">
              <a14:hiddenFill xmlns:a14="http://schemas.microsoft.com/office/drawing/2010/main">
                <a:solidFill>
                  <a:srgbClr val="C50E3C"/>
                </a:solidFill>
              </a14:hiddenFill>
            </a:ext>
          </a:extLst>
        </p:spPr>
        <p:txBody>
          <a:bodyPr wrap="square" rtlCol="0">
            <a:spAutoFit/>
          </a:bodyPr>
          <a:lstStyle>
            <a:defPPr>
              <a:defRPr lang="zh-CN"/>
            </a:defPPr>
            <a:lvl1pPr marL="285750" indent="-285750">
              <a:lnSpc>
                <a:spcPct val="130000"/>
              </a:lnSpc>
              <a:spcBef>
                <a:spcPts val="600"/>
              </a:spcBef>
              <a:buClr>
                <a:srgbClr val="009999"/>
              </a:buClr>
              <a:buFont typeface="Arial" panose="020B0604020202020204" pitchFamily="34" charset="0"/>
              <a:buChar char="•"/>
              <a:defRPr sz="1400">
                <a:latin typeface="微软雅黑" panose="020B0503020204020204" pitchFamily="34" charset="-122"/>
                <a:ea typeface="微软雅黑" panose="020B0503020204020204" pitchFamily="34" charset="-122"/>
              </a:defRPr>
            </a:lvl1pPr>
          </a:lstStyle>
          <a:p>
            <a:pPr marL="0" indent="0">
              <a:buNone/>
            </a:pPr>
            <a:r>
              <a:rPr lang="zh-CN" altLang="en-US" sz="1200" b="1" dirty="0">
                <a:solidFill>
                  <a:srgbClr val="4F758B"/>
                </a:solidFill>
                <a:sym typeface="+mn-ea"/>
              </a:rPr>
              <a:t>触发试验</a:t>
            </a:r>
            <a:r>
              <a:rPr sz="1200" b="1" dirty="0" err="1">
                <a:solidFill>
                  <a:srgbClr val="4F758B"/>
                </a:solidFill>
                <a:sym typeface="+mn-ea"/>
              </a:rPr>
              <a:t>促进HCV检测和治疗</a:t>
            </a:r>
            <a:endParaRPr sz="1200" b="1" dirty="0">
              <a:solidFill>
                <a:srgbClr val="4F758B"/>
              </a:solidFill>
              <a:sym typeface="+mn-ea"/>
            </a:endParaRPr>
          </a:p>
        </p:txBody>
      </p:sp>
      <p:sp>
        <p:nvSpPr>
          <p:cNvPr id="69" name="文本框 157">
            <a:extLst>
              <a:ext uri="{FF2B5EF4-FFF2-40B4-BE49-F238E27FC236}">
                <a16:creationId xmlns:a16="http://schemas.microsoft.com/office/drawing/2014/main" id="{A1CE2246-DD11-3E05-242B-34451F6F09A2}"/>
              </a:ext>
            </a:extLst>
          </p:cNvPr>
          <p:cNvSpPr txBox="1"/>
          <p:nvPr/>
        </p:nvSpPr>
        <p:spPr>
          <a:xfrm>
            <a:off x="5798845" y="1819120"/>
            <a:ext cx="1818762" cy="549061"/>
          </a:xfrm>
          <a:prstGeom prst="rect">
            <a:avLst/>
          </a:prstGeom>
          <a:noFill/>
          <a:extLst>
            <a:ext uri="{909E8E84-426E-40DD-AFC4-6F175D3DCCD1}">
              <a14:hiddenFill xmlns:a14="http://schemas.microsoft.com/office/drawing/2010/main">
                <a:solidFill>
                  <a:srgbClr val="C50E3C"/>
                </a:solidFill>
              </a14:hiddenFill>
            </a:ext>
          </a:extLst>
        </p:spPr>
        <p:txBody>
          <a:bodyPr wrap="square" rtlCol="0">
            <a:spAutoFit/>
          </a:bodyPr>
          <a:lstStyle>
            <a:defPPr>
              <a:defRPr lang="zh-CN"/>
            </a:defPPr>
            <a:lvl1pPr indent="0">
              <a:lnSpc>
                <a:spcPct val="130000"/>
              </a:lnSpc>
              <a:spcBef>
                <a:spcPts val="600"/>
              </a:spcBef>
              <a:buClr>
                <a:srgbClr val="009999"/>
              </a:buClr>
              <a:buFont typeface="Arial" panose="020B0604020202020204" pitchFamily="34" charset="0"/>
              <a:buNone/>
              <a:defRPr sz="1400" b="1">
                <a:solidFill>
                  <a:srgbClr val="009999"/>
                </a:solidFill>
                <a:latin typeface="微软雅黑" panose="020B0503020204020204" pitchFamily="34" charset="-122"/>
                <a:ea typeface="微软雅黑" panose="020B0503020204020204" pitchFamily="34" charset="-122"/>
              </a:defRPr>
            </a:lvl1pPr>
          </a:lstStyle>
          <a:p>
            <a:r>
              <a:rPr lang="zh-CN" altLang="en-US" sz="1200" b="1" dirty="0">
                <a:solidFill>
                  <a:srgbClr val="4F758B"/>
                </a:solidFill>
                <a:sym typeface="+mn-ea"/>
              </a:rPr>
              <a:t>触发试验</a:t>
            </a:r>
            <a:r>
              <a:rPr sz="1200" dirty="0" err="1">
                <a:solidFill>
                  <a:srgbClr val="4F758B"/>
                </a:solidFill>
                <a:sym typeface="+mn-ea"/>
              </a:rPr>
              <a:t>避免额外的静脉穿刺和抽血</a:t>
            </a:r>
            <a:endParaRPr sz="1200" dirty="0">
              <a:solidFill>
                <a:srgbClr val="4F758B"/>
              </a:solidFill>
              <a:sym typeface="+mn-ea"/>
            </a:endParaRPr>
          </a:p>
        </p:txBody>
      </p:sp>
      <p:sp>
        <p:nvSpPr>
          <p:cNvPr id="70" name="TextBox 11">
            <a:extLst>
              <a:ext uri="{FF2B5EF4-FFF2-40B4-BE49-F238E27FC236}">
                <a16:creationId xmlns:a16="http://schemas.microsoft.com/office/drawing/2014/main" id="{1862C4D6-7451-B229-FF13-6A9AF862BAE2}"/>
              </a:ext>
            </a:extLst>
          </p:cNvPr>
          <p:cNvSpPr txBox="1"/>
          <p:nvPr/>
        </p:nvSpPr>
        <p:spPr>
          <a:xfrm>
            <a:off x="3417461" y="1819120"/>
            <a:ext cx="2318802" cy="549061"/>
          </a:xfrm>
          <a:prstGeom prst="rect">
            <a:avLst/>
          </a:prstGeom>
          <a:noFill/>
          <a:extLst>
            <a:ext uri="{909E8E84-426E-40DD-AFC4-6F175D3DCCD1}">
              <a14:hiddenFill xmlns:a14="http://schemas.microsoft.com/office/drawing/2010/main">
                <a:solidFill>
                  <a:srgbClr val="C50E3C"/>
                </a:solidFill>
              </a14:hiddenFill>
            </a:ext>
          </a:extLst>
        </p:spPr>
        <p:txBody>
          <a:bodyPr wrap="square" rtlCol="0">
            <a:spAutoFit/>
          </a:bodyPr>
          <a:lstStyle>
            <a:defPPr>
              <a:defRPr lang="zh-CN"/>
            </a:defPPr>
            <a:lvl1pPr indent="0">
              <a:lnSpc>
                <a:spcPct val="130000"/>
              </a:lnSpc>
              <a:spcBef>
                <a:spcPts val="600"/>
              </a:spcBef>
              <a:buClr>
                <a:srgbClr val="009999"/>
              </a:buClr>
              <a:buFont typeface="Arial" panose="020B0604020202020204" pitchFamily="34" charset="0"/>
              <a:buNone/>
              <a:defRPr sz="1400" b="1">
                <a:solidFill>
                  <a:srgbClr val="009999"/>
                </a:solidFill>
                <a:latin typeface="微软雅黑" panose="020B0503020204020204" pitchFamily="34" charset="-122"/>
                <a:ea typeface="微软雅黑" panose="020B0503020204020204" pitchFamily="34" charset="-122"/>
              </a:defRPr>
            </a:lvl1pPr>
          </a:lstStyle>
          <a:p>
            <a:r>
              <a:rPr lang="zh-CN" altLang="en-US" sz="1200" b="1" dirty="0">
                <a:solidFill>
                  <a:srgbClr val="4F758B"/>
                </a:solidFill>
                <a:sym typeface="+mn-ea"/>
              </a:rPr>
              <a:t>触发试验</a:t>
            </a:r>
            <a:r>
              <a:rPr sz="1200" dirty="0" err="1">
                <a:solidFill>
                  <a:srgbClr val="4F758B"/>
                </a:solidFill>
                <a:sym typeface="+mn-ea"/>
              </a:rPr>
              <a:t>显著增加HCV</a:t>
            </a:r>
            <a:r>
              <a:rPr sz="1200" dirty="0">
                <a:solidFill>
                  <a:srgbClr val="4F758B"/>
                </a:solidFill>
                <a:sym typeface="+mn-ea"/>
              </a:rPr>
              <a:t> </a:t>
            </a:r>
            <a:r>
              <a:rPr sz="1200" dirty="0" err="1">
                <a:solidFill>
                  <a:srgbClr val="4F758B"/>
                </a:solidFill>
                <a:sym typeface="+mn-ea"/>
              </a:rPr>
              <a:t>RNA检测量</a:t>
            </a:r>
            <a:r>
              <a:rPr lang="zh-CN" altLang="en-US" sz="1200" dirty="0">
                <a:solidFill>
                  <a:srgbClr val="4F758B"/>
                </a:solidFill>
                <a:sym typeface="+mn-ea"/>
              </a:rPr>
              <a:t>，可缩短启动治疗的时间</a:t>
            </a:r>
          </a:p>
        </p:txBody>
      </p:sp>
      <p:sp>
        <p:nvSpPr>
          <p:cNvPr id="71" name="TextBox 11">
            <a:extLst>
              <a:ext uri="{FF2B5EF4-FFF2-40B4-BE49-F238E27FC236}">
                <a16:creationId xmlns:a16="http://schemas.microsoft.com/office/drawing/2014/main" id="{53151942-4CF2-10C7-E244-DCACA159ACC8}"/>
              </a:ext>
            </a:extLst>
          </p:cNvPr>
          <p:cNvSpPr txBox="1"/>
          <p:nvPr/>
        </p:nvSpPr>
        <p:spPr>
          <a:xfrm>
            <a:off x="943025" y="1819120"/>
            <a:ext cx="2411854" cy="812530"/>
          </a:xfrm>
          <a:prstGeom prst="rect">
            <a:avLst/>
          </a:prstGeom>
          <a:noFill/>
          <a:extLst>
            <a:ext uri="{909E8E84-426E-40DD-AFC4-6F175D3DCCD1}">
              <a14:hiddenFill xmlns:a14="http://schemas.microsoft.com/office/drawing/2010/main">
                <a:solidFill>
                  <a:srgbClr val="C50E3C"/>
                </a:solidFill>
              </a14:hiddenFill>
            </a:ext>
          </a:extLst>
        </p:spPr>
        <p:txBody>
          <a:bodyPr wrap="square" rtlCol="0">
            <a:spAutoFit/>
          </a:bodyPr>
          <a:lstStyle>
            <a:defPPr>
              <a:defRPr lang="zh-CN"/>
            </a:defPPr>
            <a:lvl1pPr indent="0">
              <a:lnSpc>
                <a:spcPct val="130000"/>
              </a:lnSpc>
              <a:spcBef>
                <a:spcPts val="600"/>
              </a:spcBef>
              <a:buClr>
                <a:srgbClr val="009999"/>
              </a:buClr>
              <a:buFont typeface="Arial" panose="020B0604020202020204" pitchFamily="34" charset="0"/>
              <a:buNone/>
              <a:defRPr sz="1400" b="1">
                <a:solidFill>
                  <a:srgbClr val="009999"/>
                </a:solidFill>
                <a:latin typeface="微软雅黑" panose="020B0503020204020204" pitchFamily="34" charset="-122"/>
                <a:ea typeface="微软雅黑" panose="020B0503020204020204" pitchFamily="34" charset="-122"/>
              </a:defRPr>
            </a:lvl1pPr>
          </a:lstStyle>
          <a:p>
            <a:r>
              <a:rPr lang="zh-CN" altLang="en-US" sz="1200" b="1" dirty="0">
                <a:solidFill>
                  <a:srgbClr val="4F758B"/>
                </a:solidFill>
                <a:sym typeface="+mn-ea"/>
              </a:rPr>
              <a:t>触发试验</a:t>
            </a:r>
            <a:r>
              <a:rPr sz="1200" dirty="0" err="1">
                <a:solidFill>
                  <a:srgbClr val="4F758B"/>
                </a:solidFill>
                <a:sym typeface="+mn-ea"/>
              </a:rPr>
              <a:t>简化诊疗路径，减少额外的临床就诊和HCV</a:t>
            </a:r>
            <a:r>
              <a:rPr sz="1200" dirty="0">
                <a:solidFill>
                  <a:srgbClr val="4F758B"/>
                </a:solidFill>
                <a:sym typeface="+mn-ea"/>
              </a:rPr>
              <a:t> </a:t>
            </a:r>
            <a:r>
              <a:rPr sz="1200" dirty="0" err="1">
                <a:solidFill>
                  <a:srgbClr val="4F758B"/>
                </a:solidFill>
                <a:sym typeface="+mn-ea"/>
              </a:rPr>
              <a:t>RNA病毒载量检测时间</a:t>
            </a:r>
            <a:endParaRPr lang="zh-CN" altLang="en-US" sz="1200" dirty="0">
              <a:solidFill>
                <a:srgbClr val="4F758B"/>
              </a:solidFill>
              <a:sym typeface="+mn-ea"/>
            </a:endParaRPr>
          </a:p>
        </p:txBody>
      </p:sp>
      <p:cxnSp>
        <p:nvCxnSpPr>
          <p:cNvPr id="72" name="直接箭头连接符 71">
            <a:extLst>
              <a:ext uri="{FF2B5EF4-FFF2-40B4-BE49-F238E27FC236}">
                <a16:creationId xmlns:a16="http://schemas.microsoft.com/office/drawing/2014/main" id="{B5D668CF-635F-163D-FD4E-F93B758C1BA8}"/>
              </a:ext>
            </a:extLst>
          </p:cNvPr>
          <p:cNvCxnSpPr>
            <a:cxnSpLocks/>
          </p:cNvCxnSpPr>
          <p:nvPr/>
        </p:nvCxnSpPr>
        <p:spPr>
          <a:xfrm>
            <a:off x="4962375" y="1417309"/>
            <a:ext cx="1332000" cy="0"/>
          </a:xfrm>
          <a:prstGeom prst="straightConnector1">
            <a:avLst/>
          </a:prstGeom>
          <a:ln w="28575">
            <a:solidFill>
              <a:srgbClr val="009999"/>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a16="http://schemas.microsoft.com/office/drawing/2014/main" id="{ACD6A380-D56A-686F-A43B-AB5FE7E984D1}"/>
              </a:ext>
            </a:extLst>
          </p:cNvPr>
          <p:cNvCxnSpPr>
            <a:cxnSpLocks/>
          </p:cNvCxnSpPr>
          <p:nvPr/>
        </p:nvCxnSpPr>
        <p:spPr>
          <a:xfrm>
            <a:off x="7114733" y="1417309"/>
            <a:ext cx="972000" cy="0"/>
          </a:xfrm>
          <a:prstGeom prst="straightConnector1">
            <a:avLst/>
          </a:prstGeom>
          <a:ln w="28575">
            <a:solidFill>
              <a:srgbClr val="009999"/>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a:extLst>
              <a:ext uri="{FF2B5EF4-FFF2-40B4-BE49-F238E27FC236}">
                <a16:creationId xmlns:a16="http://schemas.microsoft.com/office/drawing/2014/main" id="{14E6F4D4-BBC4-7E6C-FDEE-4329D5DDA9ED}"/>
              </a:ext>
            </a:extLst>
          </p:cNvPr>
          <p:cNvCxnSpPr>
            <a:cxnSpLocks/>
          </p:cNvCxnSpPr>
          <p:nvPr/>
        </p:nvCxnSpPr>
        <p:spPr>
          <a:xfrm>
            <a:off x="8915397" y="1417309"/>
            <a:ext cx="1116000" cy="0"/>
          </a:xfrm>
          <a:prstGeom prst="straightConnector1">
            <a:avLst/>
          </a:prstGeom>
          <a:ln w="28575">
            <a:solidFill>
              <a:srgbClr val="009999"/>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5" name="文本框 166">
            <a:extLst>
              <a:ext uri="{FF2B5EF4-FFF2-40B4-BE49-F238E27FC236}">
                <a16:creationId xmlns:a16="http://schemas.microsoft.com/office/drawing/2014/main" id="{CD08314D-B663-EC21-529E-B17EF6895E4C}"/>
              </a:ext>
            </a:extLst>
          </p:cNvPr>
          <p:cNvSpPr txBox="1"/>
          <p:nvPr/>
        </p:nvSpPr>
        <p:spPr>
          <a:xfrm rot="16200000">
            <a:off x="-154286" y="1529319"/>
            <a:ext cx="1560051" cy="584775"/>
          </a:xfrm>
          <a:prstGeom prst="rect">
            <a:avLst/>
          </a:prstGeom>
          <a:noFill/>
        </p:spPr>
        <p:txBody>
          <a:bodyPr wrap="square" rtlCol="0">
            <a:spAutoFit/>
          </a:bodyPr>
          <a:lstStyle/>
          <a:p>
            <a:pPr algn="ctr" fontAlgn="auto"/>
            <a:r>
              <a:rPr sz="1600" b="1" dirty="0">
                <a:solidFill>
                  <a:schemeClr val="bg1"/>
                </a:solidFill>
                <a:latin typeface="微软雅黑" panose="020B0503020204020204" pitchFamily="34" charset="-122"/>
                <a:ea typeface="微软雅黑" panose="020B0503020204020204" pitchFamily="34" charset="-122"/>
              </a:rPr>
              <a:t>HCV</a:t>
            </a:r>
            <a:r>
              <a:rPr lang="en-US" sz="1600" b="1" dirty="0">
                <a:solidFill>
                  <a:schemeClr val="bg1"/>
                </a:solidFill>
                <a:latin typeface="微软雅黑" panose="020B0503020204020204" pitchFamily="34" charset="-122"/>
                <a:ea typeface="微软雅黑" panose="020B0503020204020204" pitchFamily="34" charset="-122"/>
              </a:rPr>
              <a:t> RNA</a:t>
            </a:r>
            <a:r>
              <a:rPr lang="zh-CN" altLang="en-US" sz="1600" b="1" dirty="0">
                <a:solidFill>
                  <a:schemeClr val="bg1"/>
                </a:solidFill>
                <a:latin typeface="微软雅黑" panose="020B0503020204020204" pitchFamily="34" charset="-122"/>
                <a:ea typeface="微软雅黑" panose="020B0503020204020204" pitchFamily="34" charset="-122"/>
              </a:rPr>
              <a:t>触发试验的优势</a:t>
            </a:r>
            <a:endParaRPr sz="1600" b="1" dirty="0">
              <a:solidFill>
                <a:schemeClr val="bg1"/>
              </a:solidFill>
              <a:latin typeface="微软雅黑" panose="020B0503020204020204" pitchFamily="34" charset="-122"/>
              <a:ea typeface="微软雅黑" panose="020B0503020204020204" pitchFamily="34" charset="-122"/>
            </a:endParaRPr>
          </a:p>
        </p:txBody>
      </p:sp>
      <p:sp>
        <p:nvSpPr>
          <p:cNvPr id="76" name="矩形 75">
            <a:extLst>
              <a:ext uri="{FF2B5EF4-FFF2-40B4-BE49-F238E27FC236}">
                <a16:creationId xmlns:a16="http://schemas.microsoft.com/office/drawing/2014/main" id="{0D234658-5D94-40EF-CAB8-2C2C2052C7B4}"/>
              </a:ext>
            </a:extLst>
          </p:cNvPr>
          <p:cNvSpPr/>
          <p:nvPr/>
        </p:nvSpPr>
        <p:spPr>
          <a:xfrm>
            <a:off x="302184" y="2613999"/>
            <a:ext cx="633046" cy="2016000"/>
          </a:xfrm>
          <a:prstGeom prst="rect">
            <a:avLst/>
          </a:prstGeom>
          <a:solidFill>
            <a:srgbClr val="4F758B"/>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130">
            <a:extLst>
              <a:ext uri="{FF2B5EF4-FFF2-40B4-BE49-F238E27FC236}">
                <a16:creationId xmlns:a16="http://schemas.microsoft.com/office/drawing/2014/main" id="{118DB992-34F7-F1C3-2E0D-09FB3D9D4E5B}"/>
              </a:ext>
            </a:extLst>
          </p:cNvPr>
          <p:cNvSpPr txBox="1"/>
          <p:nvPr/>
        </p:nvSpPr>
        <p:spPr>
          <a:xfrm rot="16200000">
            <a:off x="-401202" y="3334476"/>
            <a:ext cx="2053884" cy="584775"/>
          </a:xfrm>
          <a:prstGeom prst="rect">
            <a:avLst/>
          </a:prstGeom>
          <a:noFill/>
        </p:spPr>
        <p:txBody>
          <a:bodyPr wrap="square" rtlCol="0">
            <a:spAutoFit/>
          </a:bodyPr>
          <a:lstStyle/>
          <a:p>
            <a:pPr algn="ctr" fontAlgn="auto"/>
            <a:r>
              <a:rPr sz="1600" b="1" dirty="0" err="1">
                <a:solidFill>
                  <a:schemeClr val="bg1"/>
                </a:solidFill>
                <a:latin typeface="微软雅黑" panose="020B0503020204020204" pitchFamily="34" charset="-122"/>
                <a:ea typeface="微软雅黑" panose="020B0503020204020204" pitchFamily="34" charset="-122"/>
              </a:rPr>
              <a:t>基于实验室的</a:t>
            </a:r>
            <a:endParaRPr lang="en-US" sz="1600" b="1" dirty="0">
              <a:solidFill>
                <a:schemeClr val="bg1"/>
              </a:solidFill>
              <a:latin typeface="微软雅黑" panose="020B0503020204020204" pitchFamily="34" charset="-122"/>
              <a:ea typeface="微软雅黑" panose="020B0503020204020204" pitchFamily="34" charset="-122"/>
            </a:endParaRPr>
          </a:p>
          <a:p>
            <a:pPr algn="ctr" fontAlgn="auto"/>
            <a:r>
              <a:rPr sz="1600" b="1" dirty="0">
                <a:solidFill>
                  <a:schemeClr val="bg1"/>
                </a:solidFill>
                <a:latin typeface="微软雅黑" panose="020B0503020204020204" pitchFamily="34" charset="-122"/>
                <a:ea typeface="微软雅黑" panose="020B0503020204020204" pitchFamily="34" charset="-122"/>
              </a:rPr>
              <a:t>HCV</a:t>
            </a:r>
            <a:r>
              <a:rPr lang="en-US" sz="1600" b="1" dirty="0">
                <a:solidFill>
                  <a:schemeClr val="bg1"/>
                </a:solidFill>
                <a:latin typeface="微软雅黑" panose="020B0503020204020204" pitchFamily="34" charset="-122"/>
                <a:ea typeface="微软雅黑" panose="020B0503020204020204" pitchFamily="34" charset="-122"/>
              </a:rPr>
              <a:t> RNA</a:t>
            </a:r>
            <a:r>
              <a:rPr lang="zh-CN" altLang="en-US" sz="1600" b="1" dirty="0">
                <a:solidFill>
                  <a:schemeClr val="bg1"/>
                </a:solidFill>
                <a:latin typeface="微软雅黑" panose="020B0503020204020204" pitchFamily="34" charset="-122"/>
                <a:ea typeface="微软雅黑" panose="020B0503020204020204" pitchFamily="34" charset="-122"/>
              </a:rPr>
              <a:t>触发试验</a:t>
            </a:r>
            <a:endParaRPr sz="1600" b="1" dirty="0">
              <a:solidFill>
                <a:schemeClr val="bg1"/>
              </a:solidFill>
              <a:latin typeface="微软雅黑" panose="020B0503020204020204" pitchFamily="34" charset="-122"/>
              <a:ea typeface="微软雅黑" panose="020B0503020204020204" pitchFamily="34" charset="-122"/>
            </a:endParaRPr>
          </a:p>
        </p:txBody>
      </p:sp>
      <p:sp>
        <p:nvSpPr>
          <p:cNvPr id="78" name="文本框 131">
            <a:extLst>
              <a:ext uri="{FF2B5EF4-FFF2-40B4-BE49-F238E27FC236}">
                <a16:creationId xmlns:a16="http://schemas.microsoft.com/office/drawing/2014/main" id="{94A29EB0-8812-52CF-9DFB-8E153ABCCE8D}"/>
              </a:ext>
            </a:extLst>
          </p:cNvPr>
          <p:cNvSpPr txBox="1"/>
          <p:nvPr/>
        </p:nvSpPr>
        <p:spPr>
          <a:xfrm rot="16200000">
            <a:off x="-199476" y="5144434"/>
            <a:ext cx="1650433" cy="584775"/>
          </a:xfrm>
          <a:prstGeom prst="rect">
            <a:avLst/>
          </a:prstGeom>
          <a:noFill/>
        </p:spPr>
        <p:txBody>
          <a:bodyPr wrap="square" rtlCol="0">
            <a:spAutoFit/>
          </a:bodyPr>
          <a:lstStyle>
            <a:defPPr>
              <a:defRPr lang="zh-CN"/>
            </a:defPPr>
            <a:lvl1pPr algn="ctr" fontAlgn="auto">
              <a:defRPr sz="1600" b="1">
                <a:solidFill>
                  <a:srgbClr val="009999"/>
                </a:solidFill>
                <a:latin typeface="微软雅黑" panose="020B0503020204020204" pitchFamily="34" charset="-122"/>
                <a:ea typeface="微软雅黑" panose="020B0503020204020204" pitchFamily="34" charset="-122"/>
              </a:defRPr>
            </a:lvl1pPr>
          </a:lstStyle>
          <a:p>
            <a:r>
              <a:rPr dirty="0" err="1">
                <a:solidFill>
                  <a:schemeClr val="bg1"/>
                </a:solidFill>
              </a:rPr>
              <a:t>基于临床的</a:t>
            </a:r>
            <a:r>
              <a:rPr lang="en-US" altLang="zh-CN" sz="1600" b="1" dirty="0" err="1">
                <a:solidFill>
                  <a:schemeClr val="bg1"/>
                </a:solidFill>
                <a:latin typeface="微软雅黑" panose="020B0503020204020204" pitchFamily="34" charset="-122"/>
                <a:ea typeface="微软雅黑" panose="020B0503020204020204" pitchFamily="34" charset="-122"/>
              </a:rPr>
              <a:t>HCV</a:t>
            </a:r>
            <a:r>
              <a:rPr lang="en-US" altLang="zh-CN" sz="1600" b="1" dirty="0">
                <a:solidFill>
                  <a:schemeClr val="bg1"/>
                </a:solidFill>
                <a:latin typeface="微软雅黑" panose="020B0503020204020204" pitchFamily="34" charset="-122"/>
                <a:ea typeface="微软雅黑" panose="020B0503020204020204" pitchFamily="34" charset="-122"/>
              </a:rPr>
              <a:t> RNA</a:t>
            </a:r>
            <a:r>
              <a:rPr lang="zh-CN" altLang="en-US" sz="1600" b="1" dirty="0">
                <a:solidFill>
                  <a:schemeClr val="bg1"/>
                </a:solidFill>
                <a:latin typeface="微软雅黑" panose="020B0503020204020204" pitchFamily="34" charset="-122"/>
                <a:ea typeface="微软雅黑" panose="020B0503020204020204" pitchFamily="34" charset="-122"/>
              </a:rPr>
              <a:t>触发试验</a:t>
            </a:r>
          </a:p>
        </p:txBody>
      </p:sp>
      <p:sp>
        <p:nvSpPr>
          <p:cNvPr id="79" name="文本框 171">
            <a:extLst>
              <a:ext uri="{FF2B5EF4-FFF2-40B4-BE49-F238E27FC236}">
                <a16:creationId xmlns:a16="http://schemas.microsoft.com/office/drawing/2014/main" id="{7BA055A2-6A4F-199F-9C74-096B0581924C}"/>
              </a:ext>
            </a:extLst>
          </p:cNvPr>
          <p:cNvSpPr txBox="1"/>
          <p:nvPr/>
        </p:nvSpPr>
        <p:spPr>
          <a:xfrm>
            <a:off x="231956" y="6371044"/>
            <a:ext cx="11437033" cy="215444"/>
          </a:xfrm>
          <a:prstGeom prst="rect">
            <a:avLst/>
          </a:prstGeom>
        </p:spPr>
        <p:txBody>
          <a:bodyPr vert="horz" lIns="91440" tIns="45720" rIns="91440" bIns="45720" rtlCol="0" anchor="ctr"/>
          <a:lstStyle>
            <a:defPPr>
              <a:defRPr lang="zh-CN"/>
            </a:defPPr>
            <a:lvl1pPr>
              <a:defRPr sz="800">
                <a:solidFill>
                  <a:prstClr val="black"/>
                </a:solidFill>
                <a:latin typeface="Microsoft YaHei" panose="020B0503020204020204" pitchFamily="34" charset="-122"/>
                <a:ea typeface="Microsoft YaHei" panose="020B0503020204020204" pitchFamily="34" charset="-122"/>
                <a:cs typeface="+mn-ea"/>
              </a:defRPr>
            </a:lvl1pPr>
          </a:lstStyle>
          <a:p>
            <a:pPr marL="228600" indent="-228600">
              <a:buFont typeface="+mj-lt"/>
              <a:buAutoNum type="arabicPeriod"/>
            </a:pPr>
            <a:r>
              <a:rPr lang="en-US" altLang="zh-CN" sz="1000" dirty="0"/>
              <a:t>UPDATED RECOMMENDATIONS ON SIMPLIFIED SERVICE DELIVERY AND DIAGNOSTICS FOR HEPATITIS C INFECTION: POLICY BRIEF. World Health Organization; 2022</a:t>
            </a:r>
          </a:p>
          <a:p>
            <a:pPr marL="228600" lvl="0" indent="-228600">
              <a:buFont typeface="+mj-lt"/>
              <a:buAutoNum type="arabicPeriod"/>
            </a:pPr>
            <a:r>
              <a:rPr lang="zh-CN" altLang="zh-CN" sz="1000" dirty="0"/>
              <a:t>中华医学会肝病学分会 中华医学会感染病学分会</a:t>
            </a:r>
            <a:r>
              <a:rPr lang="en-US" altLang="zh-CN" sz="1000" dirty="0"/>
              <a:t>. </a:t>
            </a:r>
            <a:r>
              <a:rPr lang="zh-CN" altLang="zh-CN" sz="1000" dirty="0"/>
              <a:t>丙型肝炎防治指南（</a:t>
            </a:r>
            <a:r>
              <a:rPr lang="en-US" altLang="zh-CN" sz="1000" dirty="0"/>
              <a:t>2022</a:t>
            </a:r>
            <a:r>
              <a:rPr lang="zh-CN" altLang="zh-CN" sz="1000" dirty="0"/>
              <a:t>版）</a:t>
            </a:r>
            <a:r>
              <a:rPr lang="en-US" altLang="zh-CN" sz="1000" dirty="0"/>
              <a:t>. </a:t>
            </a:r>
            <a:r>
              <a:rPr lang="zh-CN" altLang="zh-CN" sz="1000" dirty="0"/>
              <a:t>中华肝脏病杂志</a:t>
            </a:r>
            <a:r>
              <a:rPr lang="en-US" altLang="zh-CN" sz="1000" dirty="0"/>
              <a:t>, 2022; 30(12): 1332-1348.</a:t>
            </a:r>
            <a:endParaRPr lang="zh-CN" altLang="zh-CN" sz="1000" dirty="0"/>
          </a:p>
        </p:txBody>
      </p:sp>
      <p:grpSp>
        <p:nvGrpSpPr>
          <p:cNvPr id="80" name="组合 79">
            <a:extLst>
              <a:ext uri="{FF2B5EF4-FFF2-40B4-BE49-F238E27FC236}">
                <a16:creationId xmlns:a16="http://schemas.microsoft.com/office/drawing/2014/main" id="{C88E348F-0FB2-66F1-B983-C50695627D29}"/>
              </a:ext>
            </a:extLst>
          </p:cNvPr>
          <p:cNvGrpSpPr/>
          <p:nvPr/>
        </p:nvGrpSpPr>
        <p:grpSpPr>
          <a:xfrm>
            <a:off x="1474096" y="2803009"/>
            <a:ext cx="396000" cy="468000"/>
            <a:chOff x="-2978057" y="1047149"/>
            <a:chExt cx="1680003" cy="2576331"/>
          </a:xfrm>
        </p:grpSpPr>
        <p:sp>
          <p:nvSpPr>
            <p:cNvPr id="81" name="Freeform 59">
              <a:extLst>
                <a:ext uri="{FF2B5EF4-FFF2-40B4-BE49-F238E27FC236}">
                  <a16:creationId xmlns:a16="http://schemas.microsoft.com/office/drawing/2014/main" id="{5DAAC43C-834C-4F0E-B821-E711756433AE}"/>
                </a:ext>
              </a:extLst>
            </p:cNvPr>
            <p:cNvSpPr/>
            <p:nvPr/>
          </p:nvSpPr>
          <p:spPr>
            <a:xfrm>
              <a:off x="-2978057" y="1083884"/>
              <a:ext cx="279185" cy="1168167"/>
            </a:xfrm>
            <a:custGeom>
              <a:avLst/>
              <a:gdLst/>
              <a:ahLst/>
              <a:cxnLst>
                <a:cxn ang="0">
                  <a:pos x="wd2" y="hd2"/>
                </a:cxn>
                <a:cxn ang="5400000">
                  <a:pos x="wd2" y="hd2"/>
                </a:cxn>
                <a:cxn ang="10800000">
                  <a:pos x="wd2" y="hd2"/>
                </a:cxn>
                <a:cxn ang="16200000">
                  <a:pos x="wd2" y="hd2"/>
                </a:cxn>
              </a:cxnLst>
              <a:rect l="0" t="0" r="r" b="b"/>
              <a:pathLst>
                <a:path w="21600" h="21600" extrusionOk="0">
                  <a:moveTo>
                    <a:pt x="9450" y="21536"/>
                  </a:moveTo>
                  <a:cubicBezTo>
                    <a:pt x="3780" y="6107"/>
                    <a:pt x="3780" y="6107"/>
                    <a:pt x="3780" y="6107"/>
                  </a:cubicBezTo>
                  <a:cubicBezTo>
                    <a:pt x="3780" y="3536"/>
                    <a:pt x="11610" y="1414"/>
                    <a:pt x="21600" y="964"/>
                  </a:cubicBezTo>
                  <a:cubicBezTo>
                    <a:pt x="21330" y="771"/>
                    <a:pt x="21330" y="579"/>
                    <a:pt x="21330" y="450"/>
                  </a:cubicBezTo>
                  <a:cubicBezTo>
                    <a:pt x="21330" y="257"/>
                    <a:pt x="21330" y="129"/>
                    <a:pt x="21330" y="0"/>
                  </a:cubicBezTo>
                  <a:cubicBezTo>
                    <a:pt x="9180" y="514"/>
                    <a:pt x="0" y="3086"/>
                    <a:pt x="0" y="6107"/>
                  </a:cubicBezTo>
                  <a:cubicBezTo>
                    <a:pt x="0" y="6171"/>
                    <a:pt x="0" y="6171"/>
                    <a:pt x="0" y="6171"/>
                  </a:cubicBezTo>
                  <a:cubicBezTo>
                    <a:pt x="5670" y="21600"/>
                    <a:pt x="5670" y="21600"/>
                    <a:pt x="5670" y="21600"/>
                  </a:cubicBezTo>
                  <a:lnTo>
                    <a:pt x="9450" y="21536"/>
                  </a:lnTo>
                  <a:close/>
                </a:path>
              </a:pathLst>
            </a:custGeom>
            <a:solidFill>
              <a:srgbClr val="009999"/>
            </a:solidFill>
            <a:ln w="12700" cap="flat">
              <a:noFill/>
              <a:miter lim="400000"/>
            </a:ln>
            <a:effectLst/>
          </p:spPr>
          <p:txBody>
            <a:bodyPr wrap="square" lIns="91439" tIns="91439" rIns="91439" bIns="91439" numCol="1" anchor="t">
              <a:noAutofit/>
            </a:bodyPr>
            <a:lstStyle/>
            <a:p>
              <a:endParaRPr b="1"/>
            </a:p>
          </p:txBody>
        </p:sp>
        <p:sp>
          <p:nvSpPr>
            <p:cNvPr id="82" name="Freeform 60">
              <a:extLst>
                <a:ext uri="{FF2B5EF4-FFF2-40B4-BE49-F238E27FC236}">
                  <a16:creationId xmlns:a16="http://schemas.microsoft.com/office/drawing/2014/main" id="{0ED47F93-0841-86EC-1C12-A239F1E6E38C}"/>
                </a:ext>
              </a:extLst>
            </p:cNvPr>
            <p:cNvSpPr/>
            <p:nvPr/>
          </p:nvSpPr>
          <p:spPr>
            <a:xfrm>
              <a:off x="-2167444" y="1083884"/>
              <a:ext cx="286532" cy="1168167"/>
            </a:xfrm>
            <a:custGeom>
              <a:avLst/>
              <a:gdLst/>
              <a:ahLst/>
              <a:cxnLst>
                <a:cxn ang="0">
                  <a:pos x="wd2" y="hd2"/>
                </a:cxn>
                <a:cxn ang="5400000">
                  <a:pos x="wd2" y="hd2"/>
                </a:cxn>
                <a:cxn ang="10800000">
                  <a:pos x="wd2" y="hd2"/>
                </a:cxn>
                <a:cxn ang="16200000">
                  <a:pos x="wd2" y="hd2"/>
                </a:cxn>
              </a:cxnLst>
              <a:rect l="0" t="0" r="r" b="b"/>
              <a:pathLst>
                <a:path w="21600" h="21600" extrusionOk="0">
                  <a:moveTo>
                    <a:pt x="17912" y="6107"/>
                  </a:moveTo>
                  <a:cubicBezTo>
                    <a:pt x="12380" y="21536"/>
                    <a:pt x="12380" y="21536"/>
                    <a:pt x="12380" y="21536"/>
                  </a:cubicBezTo>
                  <a:cubicBezTo>
                    <a:pt x="16332" y="21600"/>
                    <a:pt x="16332" y="21600"/>
                    <a:pt x="16332" y="21600"/>
                  </a:cubicBezTo>
                  <a:cubicBezTo>
                    <a:pt x="21600" y="6171"/>
                    <a:pt x="21600" y="6171"/>
                    <a:pt x="21600" y="6171"/>
                  </a:cubicBezTo>
                  <a:cubicBezTo>
                    <a:pt x="21600" y="6107"/>
                    <a:pt x="21600" y="6107"/>
                    <a:pt x="21600" y="6107"/>
                  </a:cubicBezTo>
                  <a:cubicBezTo>
                    <a:pt x="21600" y="3021"/>
                    <a:pt x="12380" y="450"/>
                    <a:pt x="0" y="0"/>
                  </a:cubicBezTo>
                  <a:cubicBezTo>
                    <a:pt x="263" y="129"/>
                    <a:pt x="263" y="257"/>
                    <a:pt x="263" y="450"/>
                  </a:cubicBezTo>
                  <a:cubicBezTo>
                    <a:pt x="263" y="579"/>
                    <a:pt x="0" y="771"/>
                    <a:pt x="0" y="900"/>
                  </a:cubicBezTo>
                  <a:cubicBezTo>
                    <a:pt x="10010" y="1350"/>
                    <a:pt x="17912" y="3536"/>
                    <a:pt x="17912" y="6107"/>
                  </a:cubicBezTo>
                  <a:close/>
                </a:path>
              </a:pathLst>
            </a:custGeom>
            <a:solidFill>
              <a:srgbClr val="009999"/>
            </a:solidFill>
            <a:ln w="12700" cap="flat">
              <a:noFill/>
              <a:miter lim="400000"/>
            </a:ln>
            <a:effectLst/>
          </p:spPr>
          <p:txBody>
            <a:bodyPr wrap="square" lIns="91439" tIns="91439" rIns="91439" bIns="91439" numCol="1" anchor="t">
              <a:noAutofit/>
            </a:bodyPr>
            <a:lstStyle/>
            <a:p>
              <a:endParaRPr b="1"/>
            </a:p>
          </p:txBody>
        </p:sp>
        <p:sp>
          <p:nvSpPr>
            <p:cNvPr id="83" name="Freeform 61">
              <a:extLst>
                <a:ext uri="{FF2B5EF4-FFF2-40B4-BE49-F238E27FC236}">
                  <a16:creationId xmlns:a16="http://schemas.microsoft.com/office/drawing/2014/main" id="{E5D81022-1630-02D3-3A66-F825A27FA4E8}"/>
                </a:ext>
              </a:extLst>
            </p:cNvPr>
            <p:cNvSpPr/>
            <p:nvPr/>
          </p:nvSpPr>
          <p:spPr>
            <a:xfrm>
              <a:off x="-2916832" y="2281436"/>
              <a:ext cx="1435104" cy="1342044"/>
            </a:xfrm>
            <a:custGeom>
              <a:avLst/>
              <a:gdLst/>
              <a:ahLst/>
              <a:cxnLst>
                <a:cxn ang="0">
                  <a:pos x="wd2" y="hd2"/>
                </a:cxn>
                <a:cxn ang="5400000">
                  <a:pos x="wd2" y="hd2"/>
                </a:cxn>
                <a:cxn ang="10800000">
                  <a:pos x="wd2" y="hd2"/>
                </a:cxn>
                <a:cxn ang="16200000">
                  <a:pos x="wd2" y="hd2"/>
                </a:cxn>
              </a:cxnLst>
              <a:rect l="0" t="0" r="r" b="b"/>
              <a:pathLst>
                <a:path w="21600" h="21600" extrusionOk="0">
                  <a:moveTo>
                    <a:pt x="1203" y="0"/>
                  </a:moveTo>
                  <a:cubicBezTo>
                    <a:pt x="0" y="112"/>
                    <a:pt x="0" y="112"/>
                    <a:pt x="0" y="112"/>
                  </a:cubicBezTo>
                  <a:cubicBezTo>
                    <a:pt x="471" y="4701"/>
                    <a:pt x="3033" y="7610"/>
                    <a:pt x="6747" y="7946"/>
                  </a:cubicBezTo>
                  <a:cubicBezTo>
                    <a:pt x="6747" y="13710"/>
                    <a:pt x="6747" y="13710"/>
                    <a:pt x="6747" y="13710"/>
                  </a:cubicBezTo>
                  <a:cubicBezTo>
                    <a:pt x="6747" y="18075"/>
                    <a:pt x="10042" y="21600"/>
                    <a:pt x="14121" y="21600"/>
                  </a:cubicBezTo>
                  <a:cubicBezTo>
                    <a:pt x="18200" y="21600"/>
                    <a:pt x="21495" y="18075"/>
                    <a:pt x="21495" y="13710"/>
                  </a:cubicBezTo>
                  <a:cubicBezTo>
                    <a:pt x="21600" y="560"/>
                    <a:pt x="21600" y="560"/>
                    <a:pt x="21600" y="560"/>
                  </a:cubicBezTo>
                  <a:cubicBezTo>
                    <a:pt x="21391" y="560"/>
                    <a:pt x="21182" y="616"/>
                    <a:pt x="20972" y="616"/>
                  </a:cubicBezTo>
                  <a:cubicBezTo>
                    <a:pt x="20763" y="616"/>
                    <a:pt x="20554" y="560"/>
                    <a:pt x="20345" y="560"/>
                  </a:cubicBezTo>
                  <a:cubicBezTo>
                    <a:pt x="20240" y="13710"/>
                    <a:pt x="20240" y="13710"/>
                    <a:pt x="20240" y="13710"/>
                  </a:cubicBezTo>
                  <a:cubicBezTo>
                    <a:pt x="20240" y="17347"/>
                    <a:pt x="17468" y="20313"/>
                    <a:pt x="14121" y="20313"/>
                  </a:cubicBezTo>
                  <a:cubicBezTo>
                    <a:pt x="10722" y="20313"/>
                    <a:pt x="8002" y="17347"/>
                    <a:pt x="8002" y="13710"/>
                  </a:cubicBezTo>
                  <a:cubicBezTo>
                    <a:pt x="8002" y="7946"/>
                    <a:pt x="8002" y="7946"/>
                    <a:pt x="8002" y="7946"/>
                  </a:cubicBezTo>
                  <a:cubicBezTo>
                    <a:pt x="9728" y="7778"/>
                    <a:pt x="11245" y="7051"/>
                    <a:pt x="12447" y="5820"/>
                  </a:cubicBezTo>
                  <a:cubicBezTo>
                    <a:pt x="13755" y="4421"/>
                    <a:pt x="14592" y="2462"/>
                    <a:pt x="14749" y="112"/>
                  </a:cubicBezTo>
                  <a:cubicBezTo>
                    <a:pt x="13493" y="0"/>
                    <a:pt x="13493" y="0"/>
                    <a:pt x="13493" y="0"/>
                  </a:cubicBezTo>
                  <a:cubicBezTo>
                    <a:pt x="13284" y="3134"/>
                    <a:pt x="11768" y="5428"/>
                    <a:pt x="9466" y="6267"/>
                  </a:cubicBezTo>
                  <a:cubicBezTo>
                    <a:pt x="8786" y="6491"/>
                    <a:pt x="8107" y="6603"/>
                    <a:pt x="7374" y="6603"/>
                  </a:cubicBezTo>
                  <a:cubicBezTo>
                    <a:pt x="3975" y="6603"/>
                    <a:pt x="1674" y="4141"/>
                    <a:pt x="1203" y="0"/>
                  </a:cubicBezTo>
                  <a:close/>
                </a:path>
              </a:pathLst>
            </a:custGeom>
            <a:solidFill>
              <a:srgbClr val="009999"/>
            </a:solidFill>
            <a:ln w="12700" cap="flat">
              <a:noFill/>
              <a:miter lim="400000"/>
            </a:ln>
            <a:effectLst/>
          </p:spPr>
          <p:txBody>
            <a:bodyPr wrap="square" lIns="91439" tIns="91439" rIns="91439" bIns="91439" numCol="1" anchor="t">
              <a:noAutofit/>
            </a:bodyPr>
            <a:lstStyle/>
            <a:p>
              <a:endParaRPr b="1"/>
            </a:p>
          </p:txBody>
        </p:sp>
        <p:sp>
          <p:nvSpPr>
            <p:cNvPr id="84" name="Freeform 62">
              <a:extLst>
                <a:ext uri="{FF2B5EF4-FFF2-40B4-BE49-F238E27FC236}">
                  <a16:creationId xmlns:a16="http://schemas.microsoft.com/office/drawing/2014/main" id="{29FC5F45-FBFA-51FE-0621-5AB0E9AE5CEE}"/>
                </a:ext>
              </a:extLst>
            </p:cNvPr>
            <p:cNvSpPr/>
            <p:nvPr/>
          </p:nvSpPr>
          <p:spPr>
            <a:xfrm>
              <a:off x="-1748668" y="1833273"/>
              <a:ext cx="450614" cy="4506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82" y="21600"/>
                    <a:pt x="21600" y="16782"/>
                    <a:pt x="21600" y="10800"/>
                  </a:cubicBezTo>
                  <a:cubicBezTo>
                    <a:pt x="21600" y="4818"/>
                    <a:pt x="16782" y="0"/>
                    <a:pt x="10800" y="0"/>
                  </a:cubicBezTo>
                  <a:cubicBezTo>
                    <a:pt x="4818" y="0"/>
                    <a:pt x="0" y="4818"/>
                    <a:pt x="0" y="10800"/>
                  </a:cubicBezTo>
                  <a:cubicBezTo>
                    <a:pt x="0" y="16782"/>
                    <a:pt x="4818" y="21600"/>
                    <a:pt x="10800" y="21600"/>
                  </a:cubicBezTo>
                  <a:close/>
                  <a:moveTo>
                    <a:pt x="10800" y="1994"/>
                  </a:moveTo>
                  <a:cubicBezTo>
                    <a:pt x="15785" y="1994"/>
                    <a:pt x="19772" y="5982"/>
                    <a:pt x="19772" y="10800"/>
                  </a:cubicBezTo>
                  <a:cubicBezTo>
                    <a:pt x="19772" y="15785"/>
                    <a:pt x="15785" y="19772"/>
                    <a:pt x="10800" y="19772"/>
                  </a:cubicBezTo>
                  <a:cubicBezTo>
                    <a:pt x="5982" y="19772"/>
                    <a:pt x="1994" y="15785"/>
                    <a:pt x="1994" y="10800"/>
                  </a:cubicBezTo>
                  <a:cubicBezTo>
                    <a:pt x="1994" y="5982"/>
                    <a:pt x="5982" y="1994"/>
                    <a:pt x="10800" y="1994"/>
                  </a:cubicBezTo>
                  <a:close/>
                </a:path>
              </a:pathLst>
            </a:custGeom>
            <a:solidFill>
              <a:srgbClr val="009999"/>
            </a:solidFill>
            <a:ln w="12700" cap="flat">
              <a:noFill/>
              <a:miter lim="400000"/>
            </a:ln>
            <a:effectLst/>
          </p:spPr>
          <p:txBody>
            <a:bodyPr wrap="square" lIns="91439" tIns="91439" rIns="91439" bIns="91439" numCol="1" anchor="t">
              <a:noAutofit/>
            </a:bodyPr>
            <a:lstStyle/>
            <a:p>
              <a:endParaRPr b="1"/>
            </a:p>
          </p:txBody>
        </p:sp>
        <p:sp>
          <p:nvSpPr>
            <p:cNvPr id="85" name="Freeform 63">
              <a:extLst>
                <a:ext uri="{FF2B5EF4-FFF2-40B4-BE49-F238E27FC236}">
                  <a16:creationId xmlns:a16="http://schemas.microsoft.com/office/drawing/2014/main" id="{C1B1E528-055C-0D23-B43A-C55105893AB5}"/>
                </a:ext>
              </a:extLst>
            </p:cNvPr>
            <p:cNvSpPr/>
            <p:nvPr/>
          </p:nvSpPr>
          <p:spPr>
            <a:xfrm>
              <a:off x="-1675199" y="1904293"/>
              <a:ext cx="303676" cy="30612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691" y="21600"/>
                    <a:pt x="21600" y="16691"/>
                    <a:pt x="21600" y="10800"/>
                  </a:cubicBezTo>
                  <a:cubicBezTo>
                    <a:pt x="21600" y="4909"/>
                    <a:pt x="16691" y="0"/>
                    <a:pt x="10800" y="0"/>
                  </a:cubicBezTo>
                  <a:cubicBezTo>
                    <a:pt x="4909" y="0"/>
                    <a:pt x="0" y="4909"/>
                    <a:pt x="0" y="10800"/>
                  </a:cubicBezTo>
                  <a:cubicBezTo>
                    <a:pt x="0" y="16691"/>
                    <a:pt x="4909" y="21600"/>
                    <a:pt x="10800" y="21600"/>
                  </a:cubicBezTo>
                  <a:close/>
                  <a:moveTo>
                    <a:pt x="10800" y="4664"/>
                  </a:moveTo>
                  <a:cubicBezTo>
                    <a:pt x="14236" y="4664"/>
                    <a:pt x="17182" y="7364"/>
                    <a:pt x="17182" y="10800"/>
                  </a:cubicBezTo>
                  <a:cubicBezTo>
                    <a:pt x="17182" y="14236"/>
                    <a:pt x="14236" y="17182"/>
                    <a:pt x="10800" y="17182"/>
                  </a:cubicBezTo>
                  <a:cubicBezTo>
                    <a:pt x="7364" y="17182"/>
                    <a:pt x="4664" y="14236"/>
                    <a:pt x="4664" y="10800"/>
                  </a:cubicBezTo>
                  <a:cubicBezTo>
                    <a:pt x="4664" y="7364"/>
                    <a:pt x="7364" y="4664"/>
                    <a:pt x="10800" y="4664"/>
                  </a:cubicBezTo>
                  <a:close/>
                </a:path>
              </a:pathLst>
            </a:custGeom>
            <a:solidFill>
              <a:srgbClr val="009999"/>
            </a:solidFill>
            <a:ln w="12700" cap="flat">
              <a:noFill/>
              <a:miter lim="400000"/>
            </a:ln>
            <a:effectLst/>
          </p:spPr>
          <p:txBody>
            <a:bodyPr wrap="square" lIns="91439" tIns="91439" rIns="91439" bIns="91439" numCol="1" anchor="t">
              <a:noAutofit/>
            </a:bodyPr>
            <a:lstStyle/>
            <a:p>
              <a:endParaRPr b="1"/>
            </a:p>
          </p:txBody>
        </p:sp>
        <p:sp>
          <p:nvSpPr>
            <p:cNvPr id="86" name="Oval 64">
              <a:extLst>
                <a:ext uri="{FF2B5EF4-FFF2-40B4-BE49-F238E27FC236}">
                  <a16:creationId xmlns:a16="http://schemas.microsoft.com/office/drawing/2014/main" id="{28BEF4F8-2789-30C2-115A-DA22A8EFFACA}"/>
                </a:ext>
              </a:extLst>
            </p:cNvPr>
            <p:cNvSpPr/>
            <p:nvPr/>
          </p:nvSpPr>
          <p:spPr>
            <a:xfrm>
              <a:off x="-1579688" y="2002252"/>
              <a:ext cx="112656" cy="112656"/>
            </a:xfrm>
            <a:prstGeom prst="ellipse">
              <a:avLst/>
            </a:prstGeom>
            <a:solidFill>
              <a:srgbClr val="009999"/>
            </a:solidFill>
            <a:ln w="12700" cap="flat">
              <a:noFill/>
              <a:miter lim="400000"/>
            </a:ln>
            <a:effectLst/>
          </p:spPr>
          <p:txBody>
            <a:bodyPr wrap="square" lIns="91439" tIns="91439" rIns="91439" bIns="91439" numCol="1" anchor="t">
              <a:noAutofit/>
            </a:bodyPr>
            <a:lstStyle/>
            <a:p>
              <a:endParaRPr b="1"/>
            </a:p>
          </p:txBody>
        </p:sp>
        <p:sp>
          <p:nvSpPr>
            <p:cNvPr id="87" name="Oval 65">
              <a:extLst>
                <a:ext uri="{FF2B5EF4-FFF2-40B4-BE49-F238E27FC236}">
                  <a16:creationId xmlns:a16="http://schemas.microsoft.com/office/drawing/2014/main" id="{ADB7D21A-C2F4-0526-00C0-AE733CB9710A}"/>
                </a:ext>
              </a:extLst>
            </p:cNvPr>
            <p:cNvSpPr/>
            <p:nvPr/>
          </p:nvSpPr>
          <p:spPr>
            <a:xfrm>
              <a:off x="-2671934" y="1047149"/>
              <a:ext cx="124902" cy="120001"/>
            </a:xfrm>
            <a:prstGeom prst="ellipse">
              <a:avLst/>
            </a:prstGeom>
            <a:solidFill>
              <a:srgbClr val="009999"/>
            </a:solidFill>
            <a:ln w="12700" cap="flat">
              <a:noFill/>
              <a:miter lim="400000"/>
            </a:ln>
            <a:effectLst/>
          </p:spPr>
          <p:txBody>
            <a:bodyPr wrap="square" lIns="91439" tIns="91439" rIns="91439" bIns="91439" numCol="1" anchor="t">
              <a:noAutofit/>
            </a:bodyPr>
            <a:lstStyle/>
            <a:p>
              <a:endParaRPr b="1"/>
            </a:p>
          </p:txBody>
        </p:sp>
        <p:sp>
          <p:nvSpPr>
            <p:cNvPr id="88" name="Oval 66">
              <a:extLst>
                <a:ext uri="{FF2B5EF4-FFF2-40B4-BE49-F238E27FC236}">
                  <a16:creationId xmlns:a16="http://schemas.microsoft.com/office/drawing/2014/main" id="{3E859B06-5BA0-F287-A1B8-C7AE182BF370}"/>
                </a:ext>
              </a:extLst>
            </p:cNvPr>
            <p:cNvSpPr/>
            <p:nvPr/>
          </p:nvSpPr>
          <p:spPr>
            <a:xfrm>
              <a:off x="-2324179" y="1047149"/>
              <a:ext cx="124902" cy="120001"/>
            </a:xfrm>
            <a:prstGeom prst="ellipse">
              <a:avLst/>
            </a:prstGeom>
            <a:solidFill>
              <a:srgbClr val="009999"/>
            </a:solidFill>
            <a:ln w="12700" cap="flat">
              <a:noFill/>
              <a:miter lim="400000"/>
            </a:ln>
            <a:effectLst/>
          </p:spPr>
          <p:txBody>
            <a:bodyPr wrap="square" lIns="91439" tIns="91439" rIns="91439" bIns="91439" numCol="1" anchor="t">
              <a:noAutofit/>
            </a:bodyPr>
            <a:lstStyle/>
            <a:p>
              <a:endParaRPr b="1"/>
            </a:p>
          </p:txBody>
        </p:sp>
      </p:grpSp>
      <p:grpSp>
        <p:nvGrpSpPr>
          <p:cNvPr id="89" name="组合 88">
            <a:extLst>
              <a:ext uri="{FF2B5EF4-FFF2-40B4-BE49-F238E27FC236}">
                <a16:creationId xmlns:a16="http://schemas.microsoft.com/office/drawing/2014/main" id="{D48A27F8-86EF-DB78-B407-5325F8582E1F}"/>
              </a:ext>
            </a:extLst>
          </p:cNvPr>
          <p:cNvGrpSpPr/>
          <p:nvPr/>
        </p:nvGrpSpPr>
        <p:grpSpPr>
          <a:xfrm>
            <a:off x="1474095" y="5011637"/>
            <a:ext cx="396000" cy="468000"/>
            <a:chOff x="-2978057" y="1047149"/>
            <a:chExt cx="1680003" cy="2576331"/>
          </a:xfrm>
        </p:grpSpPr>
        <p:sp>
          <p:nvSpPr>
            <p:cNvPr id="90" name="Freeform 59">
              <a:extLst>
                <a:ext uri="{FF2B5EF4-FFF2-40B4-BE49-F238E27FC236}">
                  <a16:creationId xmlns:a16="http://schemas.microsoft.com/office/drawing/2014/main" id="{EE394E60-C1A9-DCC8-8DD6-83BC74F01736}"/>
                </a:ext>
              </a:extLst>
            </p:cNvPr>
            <p:cNvSpPr/>
            <p:nvPr/>
          </p:nvSpPr>
          <p:spPr>
            <a:xfrm>
              <a:off x="-2978057" y="1083884"/>
              <a:ext cx="279185" cy="1168167"/>
            </a:xfrm>
            <a:custGeom>
              <a:avLst/>
              <a:gdLst/>
              <a:ahLst/>
              <a:cxnLst>
                <a:cxn ang="0">
                  <a:pos x="wd2" y="hd2"/>
                </a:cxn>
                <a:cxn ang="5400000">
                  <a:pos x="wd2" y="hd2"/>
                </a:cxn>
                <a:cxn ang="10800000">
                  <a:pos x="wd2" y="hd2"/>
                </a:cxn>
                <a:cxn ang="16200000">
                  <a:pos x="wd2" y="hd2"/>
                </a:cxn>
              </a:cxnLst>
              <a:rect l="0" t="0" r="r" b="b"/>
              <a:pathLst>
                <a:path w="21600" h="21600" extrusionOk="0">
                  <a:moveTo>
                    <a:pt x="9450" y="21536"/>
                  </a:moveTo>
                  <a:cubicBezTo>
                    <a:pt x="3780" y="6107"/>
                    <a:pt x="3780" y="6107"/>
                    <a:pt x="3780" y="6107"/>
                  </a:cubicBezTo>
                  <a:cubicBezTo>
                    <a:pt x="3780" y="3536"/>
                    <a:pt x="11610" y="1414"/>
                    <a:pt x="21600" y="964"/>
                  </a:cubicBezTo>
                  <a:cubicBezTo>
                    <a:pt x="21330" y="771"/>
                    <a:pt x="21330" y="579"/>
                    <a:pt x="21330" y="450"/>
                  </a:cubicBezTo>
                  <a:cubicBezTo>
                    <a:pt x="21330" y="257"/>
                    <a:pt x="21330" y="129"/>
                    <a:pt x="21330" y="0"/>
                  </a:cubicBezTo>
                  <a:cubicBezTo>
                    <a:pt x="9180" y="514"/>
                    <a:pt x="0" y="3086"/>
                    <a:pt x="0" y="6107"/>
                  </a:cubicBezTo>
                  <a:cubicBezTo>
                    <a:pt x="0" y="6171"/>
                    <a:pt x="0" y="6171"/>
                    <a:pt x="0" y="6171"/>
                  </a:cubicBezTo>
                  <a:cubicBezTo>
                    <a:pt x="5670" y="21600"/>
                    <a:pt x="5670" y="21600"/>
                    <a:pt x="5670" y="21600"/>
                  </a:cubicBezTo>
                  <a:lnTo>
                    <a:pt x="9450" y="21536"/>
                  </a:lnTo>
                  <a:close/>
                </a:path>
              </a:pathLst>
            </a:custGeom>
            <a:solidFill>
              <a:srgbClr val="009999"/>
            </a:solidFill>
            <a:ln w="12700" cap="flat">
              <a:noFill/>
              <a:miter lim="400000"/>
            </a:ln>
            <a:effectLst/>
          </p:spPr>
          <p:txBody>
            <a:bodyPr wrap="square" lIns="91439" tIns="91439" rIns="91439" bIns="91439" numCol="1" anchor="t">
              <a:noAutofit/>
            </a:bodyPr>
            <a:lstStyle/>
            <a:p>
              <a:endParaRPr b="1"/>
            </a:p>
          </p:txBody>
        </p:sp>
        <p:sp>
          <p:nvSpPr>
            <p:cNvPr id="91" name="Freeform 60">
              <a:extLst>
                <a:ext uri="{FF2B5EF4-FFF2-40B4-BE49-F238E27FC236}">
                  <a16:creationId xmlns:a16="http://schemas.microsoft.com/office/drawing/2014/main" id="{263D9C7E-6DEF-C718-45C6-AD4EE304FB0F}"/>
                </a:ext>
              </a:extLst>
            </p:cNvPr>
            <p:cNvSpPr/>
            <p:nvPr/>
          </p:nvSpPr>
          <p:spPr>
            <a:xfrm>
              <a:off x="-2167444" y="1083884"/>
              <a:ext cx="286532" cy="1168167"/>
            </a:xfrm>
            <a:custGeom>
              <a:avLst/>
              <a:gdLst/>
              <a:ahLst/>
              <a:cxnLst>
                <a:cxn ang="0">
                  <a:pos x="wd2" y="hd2"/>
                </a:cxn>
                <a:cxn ang="5400000">
                  <a:pos x="wd2" y="hd2"/>
                </a:cxn>
                <a:cxn ang="10800000">
                  <a:pos x="wd2" y="hd2"/>
                </a:cxn>
                <a:cxn ang="16200000">
                  <a:pos x="wd2" y="hd2"/>
                </a:cxn>
              </a:cxnLst>
              <a:rect l="0" t="0" r="r" b="b"/>
              <a:pathLst>
                <a:path w="21600" h="21600" extrusionOk="0">
                  <a:moveTo>
                    <a:pt x="17912" y="6107"/>
                  </a:moveTo>
                  <a:cubicBezTo>
                    <a:pt x="12380" y="21536"/>
                    <a:pt x="12380" y="21536"/>
                    <a:pt x="12380" y="21536"/>
                  </a:cubicBezTo>
                  <a:cubicBezTo>
                    <a:pt x="16332" y="21600"/>
                    <a:pt x="16332" y="21600"/>
                    <a:pt x="16332" y="21600"/>
                  </a:cubicBezTo>
                  <a:cubicBezTo>
                    <a:pt x="21600" y="6171"/>
                    <a:pt x="21600" y="6171"/>
                    <a:pt x="21600" y="6171"/>
                  </a:cubicBezTo>
                  <a:cubicBezTo>
                    <a:pt x="21600" y="6107"/>
                    <a:pt x="21600" y="6107"/>
                    <a:pt x="21600" y="6107"/>
                  </a:cubicBezTo>
                  <a:cubicBezTo>
                    <a:pt x="21600" y="3021"/>
                    <a:pt x="12380" y="450"/>
                    <a:pt x="0" y="0"/>
                  </a:cubicBezTo>
                  <a:cubicBezTo>
                    <a:pt x="263" y="129"/>
                    <a:pt x="263" y="257"/>
                    <a:pt x="263" y="450"/>
                  </a:cubicBezTo>
                  <a:cubicBezTo>
                    <a:pt x="263" y="579"/>
                    <a:pt x="0" y="771"/>
                    <a:pt x="0" y="900"/>
                  </a:cubicBezTo>
                  <a:cubicBezTo>
                    <a:pt x="10010" y="1350"/>
                    <a:pt x="17912" y="3536"/>
                    <a:pt x="17912" y="6107"/>
                  </a:cubicBezTo>
                  <a:close/>
                </a:path>
              </a:pathLst>
            </a:custGeom>
            <a:solidFill>
              <a:srgbClr val="009999"/>
            </a:solidFill>
            <a:ln w="12700" cap="flat">
              <a:noFill/>
              <a:miter lim="400000"/>
            </a:ln>
            <a:effectLst/>
          </p:spPr>
          <p:txBody>
            <a:bodyPr wrap="square" lIns="91439" tIns="91439" rIns="91439" bIns="91439" numCol="1" anchor="t">
              <a:noAutofit/>
            </a:bodyPr>
            <a:lstStyle/>
            <a:p>
              <a:endParaRPr b="1"/>
            </a:p>
          </p:txBody>
        </p:sp>
        <p:sp>
          <p:nvSpPr>
            <p:cNvPr id="92" name="Freeform 61">
              <a:extLst>
                <a:ext uri="{FF2B5EF4-FFF2-40B4-BE49-F238E27FC236}">
                  <a16:creationId xmlns:a16="http://schemas.microsoft.com/office/drawing/2014/main" id="{EC0799CC-6DA4-AD8E-21C8-422C6FCF684D}"/>
                </a:ext>
              </a:extLst>
            </p:cNvPr>
            <p:cNvSpPr/>
            <p:nvPr/>
          </p:nvSpPr>
          <p:spPr>
            <a:xfrm>
              <a:off x="-2916832" y="2281436"/>
              <a:ext cx="1435104" cy="1342044"/>
            </a:xfrm>
            <a:custGeom>
              <a:avLst/>
              <a:gdLst/>
              <a:ahLst/>
              <a:cxnLst>
                <a:cxn ang="0">
                  <a:pos x="wd2" y="hd2"/>
                </a:cxn>
                <a:cxn ang="5400000">
                  <a:pos x="wd2" y="hd2"/>
                </a:cxn>
                <a:cxn ang="10800000">
                  <a:pos x="wd2" y="hd2"/>
                </a:cxn>
                <a:cxn ang="16200000">
                  <a:pos x="wd2" y="hd2"/>
                </a:cxn>
              </a:cxnLst>
              <a:rect l="0" t="0" r="r" b="b"/>
              <a:pathLst>
                <a:path w="21600" h="21600" extrusionOk="0">
                  <a:moveTo>
                    <a:pt x="1203" y="0"/>
                  </a:moveTo>
                  <a:cubicBezTo>
                    <a:pt x="0" y="112"/>
                    <a:pt x="0" y="112"/>
                    <a:pt x="0" y="112"/>
                  </a:cubicBezTo>
                  <a:cubicBezTo>
                    <a:pt x="471" y="4701"/>
                    <a:pt x="3033" y="7610"/>
                    <a:pt x="6747" y="7946"/>
                  </a:cubicBezTo>
                  <a:cubicBezTo>
                    <a:pt x="6747" y="13710"/>
                    <a:pt x="6747" y="13710"/>
                    <a:pt x="6747" y="13710"/>
                  </a:cubicBezTo>
                  <a:cubicBezTo>
                    <a:pt x="6747" y="18075"/>
                    <a:pt x="10042" y="21600"/>
                    <a:pt x="14121" y="21600"/>
                  </a:cubicBezTo>
                  <a:cubicBezTo>
                    <a:pt x="18200" y="21600"/>
                    <a:pt x="21495" y="18075"/>
                    <a:pt x="21495" y="13710"/>
                  </a:cubicBezTo>
                  <a:cubicBezTo>
                    <a:pt x="21600" y="560"/>
                    <a:pt x="21600" y="560"/>
                    <a:pt x="21600" y="560"/>
                  </a:cubicBezTo>
                  <a:cubicBezTo>
                    <a:pt x="21391" y="560"/>
                    <a:pt x="21182" y="616"/>
                    <a:pt x="20972" y="616"/>
                  </a:cubicBezTo>
                  <a:cubicBezTo>
                    <a:pt x="20763" y="616"/>
                    <a:pt x="20554" y="560"/>
                    <a:pt x="20345" y="560"/>
                  </a:cubicBezTo>
                  <a:cubicBezTo>
                    <a:pt x="20240" y="13710"/>
                    <a:pt x="20240" y="13710"/>
                    <a:pt x="20240" y="13710"/>
                  </a:cubicBezTo>
                  <a:cubicBezTo>
                    <a:pt x="20240" y="17347"/>
                    <a:pt x="17468" y="20313"/>
                    <a:pt x="14121" y="20313"/>
                  </a:cubicBezTo>
                  <a:cubicBezTo>
                    <a:pt x="10722" y="20313"/>
                    <a:pt x="8002" y="17347"/>
                    <a:pt x="8002" y="13710"/>
                  </a:cubicBezTo>
                  <a:cubicBezTo>
                    <a:pt x="8002" y="7946"/>
                    <a:pt x="8002" y="7946"/>
                    <a:pt x="8002" y="7946"/>
                  </a:cubicBezTo>
                  <a:cubicBezTo>
                    <a:pt x="9728" y="7778"/>
                    <a:pt x="11245" y="7051"/>
                    <a:pt x="12447" y="5820"/>
                  </a:cubicBezTo>
                  <a:cubicBezTo>
                    <a:pt x="13755" y="4421"/>
                    <a:pt x="14592" y="2462"/>
                    <a:pt x="14749" y="112"/>
                  </a:cubicBezTo>
                  <a:cubicBezTo>
                    <a:pt x="13493" y="0"/>
                    <a:pt x="13493" y="0"/>
                    <a:pt x="13493" y="0"/>
                  </a:cubicBezTo>
                  <a:cubicBezTo>
                    <a:pt x="13284" y="3134"/>
                    <a:pt x="11768" y="5428"/>
                    <a:pt x="9466" y="6267"/>
                  </a:cubicBezTo>
                  <a:cubicBezTo>
                    <a:pt x="8786" y="6491"/>
                    <a:pt x="8107" y="6603"/>
                    <a:pt x="7374" y="6603"/>
                  </a:cubicBezTo>
                  <a:cubicBezTo>
                    <a:pt x="3975" y="6603"/>
                    <a:pt x="1674" y="4141"/>
                    <a:pt x="1203" y="0"/>
                  </a:cubicBezTo>
                  <a:close/>
                </a:path>
              </a:pathLst>
            </a:custGeom>
            <a:solidFill>
              <a:srgbClr val="009999"/>
            </a:solidFill>
            <a:ln w="12700" cap="flat">
              <a:noFill/>
              <a:miter lim="400000"/>
            </a:ln>
            <a:effectLst/>
          </p:spPr>
          <p:txBody>
            <a:bodyPr wrap="square" lIns="91439" tIns="91439" rIns="91439" bIns="91439" numCol="1" anchor="t">
              <a:noAutofit/>
            </a:bodyPr>
            <a:lstStyle/>
            <a:p>
              <a:endParaRPr b="1"/>
            </a:p>
          </p:txBody>
        </p:sp>
        <p:sp>
          <p:nvSpPr>
            <p:cNvPr id="93" name="Freeform 62">
              <a:extLst>
                <a:ext uri="{FF2B5EF4-FFF2-40B4-BE49-F238E27FC236}">
                  <a16:creationId xmlns:a16="http://schemas.microsoft.com/office/drawing/2014/main" id="{B6B2072A-85F8-3EFC-5979-50FEEF532D41}"/>
                </a:ext>
              </a:extLst>
            </p:cNvPr>
            <p:cNvSpPr/>
            <p:nvPr/>
          </p:nvSpPr>
          <p:spPr>
            <a:xfrm>
              <a:off x="-1748668" y="1833273"/>
              <a:ext cx="450614" cy="4506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82" y="21600"/>
                    <a:pt x="21600" y="16782"/>
                    <a:pt x="21600" y="10800"/>
                  </a:cubicBezTo>
                  <a:cubicBezTo>
                    <a:pt x="21600" y="4818"/>
                    <a:pt x="16782" y="0"/>
                    <a:pt x="10800" y="0"/>
                  </a:cubicBezTo>
                  <a:cubicBezTo>
                    <a:pt x="4818" y="0"/>
                    <a:pt x="0" y="4818"/>
                    <a:pt x="0" y="10800"/>
                  </a:cubicBezTo>
                  <a:cubicBezTo>
                    <a:pt x="0" y="16782"/>
                    <a:pt x="4818" y="21600"/>
                    <a:pt x="10800" y="21600"/>
                  </a:cubicBezTo>
                  <a:close/>
                  <a:moveTo>
                    <a:pt x="10800" y="1994"/>
                  </a:moveTo>
                  <a:cubicBezTo>
                    <a:pt x="15785" y="1994"/>
                    <a:pt x="19772" y="5982"/>
                    <a:pt x="19772" y="10800"/>
                  </a:cubicBezTo>
                  <a:cubicBezTo>
                    <a:pt x="19772" y="15785"/>
                    <a:pt x="15785" y="19772"/>
                    <a:pt x="10800" y="19772"/>
                  </a:cubicBezTo>
                  <a:cubicBezTo>
                    <a:pt x="5982" y="19772"/>
                    <a:pt x="1994" y="15785"/>
                    <a:pt x="1994" y="10800"/>
                  </a:cubicBezTo>
                  <a:cubicBezTo>
                    <a:pt x="1994" y="5982"/>
                    <a:pt x="5982" y="1994"/>
                    <a:pt x="10800" y="1994"/>
                  </a:cubicBezTo>
                  <a:close/>
                </a:path>
              </a:pathLst>
            </a:custGeom>
            <a:solidFill>
              <a:srgbClr val="009999"/>
            </a:solidFill>
            <a:ln w="12700" cap="flat">
              <a:noFill/>
              <a:miter lim="400000"/>
            </a:ln>
            <a:effectLst/>
          </p:spPr>
          <p:txBody>
            <a:bodyPr wrap="square" lIns="91439" tIns="91439" rIns="91439" bIns="91439" numCol="1" anchor="t">
              <a:noAutofit/>
            </a:bodyPr>
            <a:lstStyle/>
            <a:p>
              <a:endParaRPr b="1"/>
            </a:p>
          </p:txBody>
        </p:sp>
        <p:sp>
          <p:nvSpPr>
            <p:cNvPr id="94" name="Freeform 63">
              <a:extLst>
                <a:ext uri="{FF2B5EF4-FFF2-40B4-BE49-F238E27FC236}">
                  <a16:creationId xmlns:a16="http://schemas.microsoft.com/office/drawing/2014/main" id="{FF713EFD-8D71-B021-D1BC-1FBFE204E119}"/>
                </a:ext>
              </a:extLst>
            </p:cNvPr>
            <p:cNvSpPr/>
            <p:nvPr/>
          </p:nvSpPr>
          <p:spPr>
            <a:xfrm>
              <a:off x="-1675199" y="1904293"/>
              <a:ext cx="303676" cy="30612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691" y="21600"/>
                    <a:pt x="21600" y="16691"/>
                    <a:pt x="21600" y="10800"/>
                  </a:cubicBezTo>
                  <a:cubicBezTo>
                    <a:pt x="21600" y="4909"/>
                    <a:pt x="16691" y="0"/>
                    <a:pt x="10800" y="0"/>
                  </a:cubicBezTo>
                  <a:cubicBezTo>
                    <a:pt x="4909" y="0"/>
                    <a:pt x="0" y="4909"/>
                    <a:pt x="0" y="10800"/>
                  </a:cubicBezTo>
                  <a:cubicBezTo>
                    <a:pt x="0" y="16691"/>
                    <a:pt x="4909" y="21600"/>
                    <a:pt x="10800" y="21600"/>
                  </a:cubicBezTo>
                  <a:close/>
                  <a:moveTo>
                    <a:pt x="10800" y="4664"/>
                  </a:moveTo>
                  <a:cubicBezTo>
                    <a:pt x="14236" y="4664"/>
                    <a:pt x="17182" y="7364"/>
                    <a:pt x="17182" y="10800"/>
                  </a:cubicBezTo>
                  <a:cubicBezTo>
                    <a:pt x="17182" y="14236"/>
                    <a:pt x="14236" y="17182"/>
                    <a:pt x="10800" y="17182"/>
                  </a:cubicBezTo>
                  <a:cubicBezTo>
                    <a:pt x="7364" y="17182"/>
                    <a:pt x="4664" y="14236"/>
                    <a:pt x="4664" y="10800"/>
                  </a:cubicBezTo>
                  <a:cubicBezTo>
                    <a:pt x="4664" y="7364"/>
                    <a:pt x="7364" y="4664"/>
                    <a:pt x="10800" y="4664"/>
                  </a:cubicBezTo>
                  <a:close/>
                </a:path>
              </a:pathLst>
            </a:custGeom>
            <a:solidFill>
              <a:srgbClr val="009999"/>
            </a:solidFill>
            <a:ln w="12700" cap="flat">
              <a:noFill/>
              <a:miter lim="400000"/>
            </a:ln>
            <a:effectLst/>
          </p:spPr>
          <p:txBody>
            <a:bodyPr wrap="square" lIns="91439" tIns="91439" rIns="91439" bIns="91439" numCol="1" anchor="t">
              <a:noAutofit/>
            </a:bodyPr>
            <a:lstStyle/>
            <a:p>
              <a:endParaRPr b="1"/>
            </a:p>
          </p:txBody>
        </p:sp>
        <p:sp>
          <p:nvSpPr>
            <p:cNvPr id="95" name="Oval 64">
              <a:extLst>
                <a:ext uri="{FF2B5EF4-FFF2-40B4-BE49-F238E27FC236}">
                  <a16:creationId xmlns:a16="http://schemas.microsoft.com/office/drawing/2014/main" id="{E0886B5D-F56D-1BE5-07AB-278EA12CEFDC}"/>
                </a:ext>
              </a:extLst>
            </p:cNvPr>
            <p:cNvSpPr/>
            <p:nvPr/>
          </p:nvSpPr>
          <p:spPr>
            <a:xfrm>
              <a:off x="-1579688" y="2002252"/>
              <a:ext cx="112656" cy="112656"/>
            </a:xfrm>
            <a:prstGeom prst="ellipse">
              <a:avLst/>
            </a:prstGeom>
            <a:solidFill>
              <a:srgbClr val="009999"/>
            </a:solidFill>
            <a:ln w="12700" cap="flat">
              <a:noFill/>
              <a:miter lim="400000"/>
            </a:ln>
            <a:effectLst/>
          </p:spPr>
          <p:txBody>
            <a:bodyPr wrap="square" lIns="91439" tIns="91439" rIns="91439" bIns="91439" numCol="1" anchor="t">
              <a:noAutofit/>
            </a:bodyPr>
            <a:lstStyle/>
            <a:p>
              <a:endParaRPr b="1"/>
            </a:p>
          </p:txBody>
        </p:sp>
        <p:sp>
          <p:nvSpPr>
            <p:cNvPr id="96" name="Oval 65">
              <a:extLst>
                <a:ext uri="{FF2B5EF4-FFF2-40B4-BE49-F238E27FC236}">
                  <a16:creationId xmlns:a16="http://schemas.microsoft.com/office/drawing/2014/main" id="{994E1CAF-7A0D-4F51-7070-380A5549DB76}"/>
                </a:ext>
              </a:extLst>
            </p:cNvPr>
            <p:cNvSpPr/>
            <p:nvPr/>
          </p:nvSpPr>
          <p:spPr>
            <a:xfrm>
              <a:off x="-2671934" y="1047149"/>
              <a:ext cx="124902" cy="120001"/>
            </a:xfrm>
            <a:prstGeom prst="ellipse">
              <a:avLst/>
            </a:prstGeom>
            <a:solidFill>
              <a:srgbClr val="009999"/>
            </a:solidFill>
            <a:ln w="12700" cap="flat">
              <a:noFill/>
              <a:miter lim="400000"/>
            </a:ln>
            <a:effectLst/>
          </p:spPr>
          <p:txBody>
            <a:bodyPr wrap="square" lIns="91439" tIns="91439" rIns="91439" bIns="91439" numCol="1" anchor="t">
              <a:noAutofit/>
            </a:bodyPr>
            <a:lstStyle/>
            <a:p>
              <a:endParaRPr b="1"/>
            </a:p>
          </p:txBody>
        </p:sp>
        <p:sp>
          <p:nvSpPr>
            <p:cNvPr id="97" name="Oval 66">
              <a:extLst>
                <a:ext uri="{FF2B5EF4-FFF2-40B4-BE49-F238E27FC236}">
                  <a16:creationId xmlns:a16="http://schemas.microsoft.com/office/drawing/2014/main" id="{1C65F8E2-EC2E-795F-2BDD-AE6FAC504AD3}"/>
                </a:ext>
              </a:extLst>
            </p:cNvPr>
            <p:cNvSpPr/>
            <p:nvPr/>
          </p:nvSpPr>
          <p:spPr>
            <a:xfrm>
              <a:off x="-2324179" y="1047149"/>
              <a:ext cx="124902" cy="120001"/>
            </a:xfrm>
            <a:prstGeom prst="ellipse">
              <a:avLst/>
            </a:prstGeom>
            <a:solidFill>
              <a:srgbClr val="009999"/>
            </a:solidFill>
            <a:ln w="12700" cap="flat">
              <a:noFill/>
              <a:miter lim="400000"/>
            </a:ln>
            <a:effectLst/>
          </p:spPr>
          <p:txBody>
            <a:bodyPr wrap="square" lIns="91439" tIns="91439" rIns="91439" bIns="91439" numCol="1" anchor="t">
              <a:noAutofit/>
            </a:bodyPr>
            <a:lstStyle/>
            <a:p>
              <a:endParaRPr b="1"/>
            </a:p>
          </p:txBody>
        </p:sp>
      </p:grpSp>
      <p:grpSp>
        <p:nvGrpSpPr>
          <p:cNvPr id="98" name="组合 97">
            <a:extLst>
              <a:ext uri="{FF2B5EF4-FFF2-40B4-BE49-F238E27FC236}">
                <a16:creationId xmlns:a16="http://schemas.microsoft.com/office/drawing/2014/main" id="{E78C0EA9-A53E-9CAA-F072-710BA972A3FB}"/>
              </a:ext>
            </a:extLst>
          </p:cNvPr>
          <p:cNvGrpSpPr/>
          <p:nvPr/>
        </p:nvGrpSpPr>
        <p:grpSpPr>
          <a:xfrm rot="8346887">
            <a:off x="2911523" y="4993210"/>
            <a:ext cx="216000" cy="576000"/>
            <a:chOff x="11725952" y="5558863"/>
            <a:chExt cx="800819" cy="2493065"/>
          </a:xfrm>
          <a:solidFill>
            <a:srgbClr val="009999"/>
          </a:solidFill>
        </p:grpSpPr>
        <p:sp>
          <p:nvSpPr>
            <p:cNvPr id="99" name="Freeform 116">
              <a:extLst>
                <a:ext uri="{FF2B5EF4-FFF2-40B4-BE49-F238E27FC236}">
                  <a16:creationId xmlns:a16="http://schemas.microsoft.com/office/drawing/2014/main" id="{D9FCE338-CBA1-86BA-6AD2-46017F0C668D}"/>
                </a:ext>
              </a:extLst>
            </p:cNvPr>
            <p:cNvSpPr/>
            <p:nvPr/>
          </p:nvSpPr>
          <p:spPr>
            <a:xfrm>
              <a:off x="11907177" y="7701722"/>
              <a:ext cx="438370" cy="350206"/>
            </a:xfrm>
            <a:custGeom>
              <a:avLst/>
              <a:gdLst/>
              <a:ahLst/>
              <a:cxnLst>
                <a:cxn ang="0">
                  <a:pos x="wd2" y="hd2"/>
                </a:cxn>
                <a:cxn ang="5400000">
                  <a:pos x="wd2" y="hd2"/>
                </a:cxn>
                <a:cxn ang="10800000">
                  <a:pos x="wd2" y="hd2"/>
                </a:cxn>
                <a:cxn ang="16200000">
                  <a:pos x="wd2" y="hd2"/>
                </a:cxn>
              </a:cxnLst>
              <a:rect l="0" t="0" r="r" b="b"/>
              <a:pathLst>
                <a:path w="21600" h="21600" extrusionOk="0">
                  <a:moveTo>
                    <a:pt x="13998" y="0"/>
                  </a:moveTo>
                  <a:lnTo>
                    <a:pt x="7482" y="0"/>
                  </a:lnTo>
                  <a:lnTo>
                    <a:pt x="7482" y="17522"/>
                  </a:lnTo>
                  <a:lnTo>
                    <a:pt x="0" y="17522"/>
                  </a:lnTo>
                  <a:lnTo>
                    <a:pt x="0" y="21600"/>
                  </a:lnTo>
                  <a:lnTo>
                    <a:pt x="21600" y="21600"/>
                  </a:lnTo>
                  <a:lnTo>
                    <a:pt x="21600" y="17522"/>
                  </a:lnTo>
                  <a:lnTo>
                    <a:pt x="13998" y="17522"/>
                  </a:lnTo>
                  <a:lnTo>
                    <a:pt x="13998" y="0"/>
                  </a:lnTo>
                  <a:close/>
                </a:path>
              </a:pathLst>
            </a:custGeom>
            <a:grpFill/>
            <a:ln w="12700" cap="flat">
              <a:noFill/>
              <a:miter lim="400000"/>
            </a:ln>
            <a:effectLst/>
          </p:spPr>
          <p:txBody>
            <a:bodyPr wrap="square" lIns="91439" tIns="91439" rIns="91439" bIns="91439" numCol="1" anchor="t">
              <a:noAutofit/>
            </a:bodyPr>
            <a:lstStyle/>
            <a:p>
              <a:endParaRPr/>
            </a:p>
          </p:txBody>
        </p:sp>
        <p:sp>
          <p:nvSpPr>
            <p:cNvPr id="100" name="Freeform 117">
              <a:extLst>
                <a:ext uri="{FF2B5EF4-FFF2-40B4-BE49-F238E27FC236}">
                  <a16:creationId xmlns:a16="http://schemas.microsoft.com/office/drawing/2014/main" id="{578DA92E-6260-3A0F-137C-5ECC45F6B823}"/>
                </a:ext>
              </a:extLst>
            </p:cNvPr>
            <p:cNvSpPr/>
            <p:nvPr/>
          </p:nvSpPr>
          <p:spPr>
            <a:xfrm>
              <a:off x="11725952" y="5558863"/>
              <a:ext cx="800819" cy="2108576"/>
            </a:xfrm>
            <a:custGeom>
              <a:avLst/>
              <a:gdLst/>
              <a:ahLst/>
              <a:cxnLst>
                <a:cxn ang="0">
                  <a:pos x="wd2" y="hd2"/>
                </a:cxn>
                <a:cxn ang="5400000">
                  <a:pos x="wd2" y="hd2"/>
                </a:cxn>
                <a:cxn ang="10800000">
                  <a:pos x="wd2" y="hd2"/>
                </a:cxn>
                <a:cxn ang="16200000">
                  <a:pos x="wd2" y="hd2"/>
                </a:cxn>
              </a:cxnLst>
              <a:rect l="0" t="0" r="r" b="b"/>
              <a:pathLst>
                <a:path w="21600" h="21600" extrusionOk="0">
                  <a:moveTo>
                    <a:pt x="17637" y="10537"/>
                  </a:moveTo>
                  <a:lnTo>
                    <a:pt x="12749" y="8730"/>
                  </a:lnTo>
                  <a:lnTo>
                    <a:pt x="10767" y="0"/>
                  </a:lnTo>
                  <a:lnTo>
                    <a:pt x="8785" y="8730"/>
                  </a:lnTo>
                  <a:lnTo>
                    <a:pt x="3963" y="10537"/>
                  </a:lnTo>
                  <a:lnTo>
                    <a:pt x="3963" y="20747"/>
                  </a:lnTo>
                  <a:lnTo>
                    <a:pt x="0" y="20747"/>
                  </a:lnTo>
                  <a:lnTo>
                    <a:pt x="0" y="21600"/>
                  </a:lnTo>
                  <a:lnTo>
                    <a:pt x="8455" y="21600"/>
                  </a:lnTo>
                  <a:lnTo>
                    <a:pt x="8455" y="16783"/>
                  </a:lnTo>
                  <a:lnTo>
                    <a:pt x="5350" y="16783"/>
                  </a:lnTo>
                  <a:lnTo>
                    <a:pt x="5350" y="10762"/>
                  </a:lnTo>
                  <a:lnTo>
                    <a:pt x="10106" y="8931"/>
                  </a:lnTo>
                  <a:lnTo>
                    <a:pt x="10767" y="8705"/>
                  </a:lnTo>
                  <a:lnTo>
                    <a:pt x="11428" y="8931"/>
                  </a:lnTo>
                  <a:lnTo>
                    <a:pt x="16316" y="10762"/>
                  </a:lnTo>
                  <a:lnTo>
                    <a:pt x="16316" y="16783"/>
                  </a:lnTo>
                  <a:lnTo>
                    <a:pt x="13211" y="16783"/>
                  </a:lnTo>
                  <a:lnTo>
                    <a:pt x="13211" y="21600"/>
                  </a:lnTo>
                  <a:lnTo>
                    <a:pt x="21600" y="21600"/>
                  </a:lnTo>
                  <a:lnTo>
                    <a:pt x="21600" y="20747"/>
                  </a:lnTo>
                  <a:lnTo>
                    <a:pt x="17637" y="20747"/>
                  </a:lnTo>
                  <a:lnTo>
                    <a:pt x="17637" y="10537"/>
                  </a:lnTo>
                  <a:close/>
                </a:path>
              </a:pathLst>
            </a:custGeom>
            <a:grpFill/>
            <a:ln w="12700" cap="flat">
              <a:noFill/>
              <a:miter lim="400000"/>
            </a:ln>
            <a:effectLst/>
          </p:spPr>
          <p:txBody>
            <a:bodyPr wrap="square" lIns="91439" tIns="91439" rIns="91439" bIns="91439" numCol="1" anchor="t">
              <a:noAutofit/>
            </a:bodyPr>
            <a:lstStyle/>
            <a:p>
              <a:endParaRPr/>
            </a:p>
          </p:txBody>
        </p:sp>
        <p:sp>
          <p:nvSpPr>
            <p:cNvPr id="101" name="Freeform 118">
              <a:extLst>
                <a:ext uri="{FF2B5EF4-FFF2-40B4-BE49-F238E27FC236}">
                  <a16:creationId xmlns:a16="http://schemas.microsoft.com/office/drawing/2014/main" id="{1E2061F6-5CFD-0CFC-7F64-345B42DA9589}"/>
                </a:ext>
              </a:extLst>
            </p:cNvPr>
            <p:cNvSpPr/>
            <p:nvPr/>
          </p:nvSpPr>
          <p:spPr>
            <a:xfrm>
              <a:off x="11956157" y="7079681"/>
              <a:ext cx="340410" cy="587756"/>
            </a:xfrm>
            <a:custGeom>
              <a:avLst/>
              <a:gdLst/>
              <a:ahLst/>
              <a:cxnLst>
                <a:cxn ang="0">
                  <a:pos x="wd2" y="hd2"/>
                </a:cxn>
                <a:cxn ang="5400000">
                  <a:pos x="wd2" y="hd2"/>
                </a:cxn>
                <a:cxn ang="10800000">
                  <a:pos x="wd2" y="hd2"/>
                </a:cxn>
                <a:cxn ang="16200000">
                  <a:pos x="wd2" y="hd2"/>
                </a:cxn>
              </a:cxnLst>
              <a:rect l="0" t="0" r="r" b="b"/>
              <a:pathLst>
                <a:path w="21600" h="21600" extrusionOk="0">
                  <a:moveTo>
                    <a:pt x="10722" y="21600"/>
                  </a:moveTo>
                  <a:lnTo>
                    <a:pt x="14296" y="21600"/>
                  </a:lnTo>
                  <a:lnTo>
                    <a:pt x="14296" y="3060"/>
                  </a:lnTo>
                  <a:lnTo>
                    <a:pt x="21600" y="3060"/>
                  </a:lnTo>
                  <a:lnTo>
                    <a:pt x="21600" y="0"/>
                  </a:lnTo>
                  <a:lnTo>
                    <a:pt x="0" y="0"/>
                  </a:lnTo>
                  <a:lnTo>
                    <a:pt x="0" y="3060"/>
                  </a:lnTo>
                  <a:lnTo>
                    <a:pt x="7304" y="3060"/>
                  </a:lnTo>
                  <a:lnTo>
                    <a:pt x="7304" y="21600"/>
                  </a:lnTo>
                  <a:lnTo>
                    <a:pt x="10722" y="21600"/>
                  </a:lnTo>
                  <a:close/>
                </a:path>
              </a:pathLst>
            </a:custGeom>
            <a:grpFill/>
            <a:ln w="12700" cap="flat">
              <a:noFill/>
              <a:miter lim="400000"/>
            </a:ln>
            <a:effectLst/>
          </p:spPr>
          <p:txBody>
            <a:bodyPr wrap="square" lIns="91439" tIns="91439" rIns="91439" bIns="91439" numCol="1" anchor="t">
              <a:noAutofit/>
            </a:bodyPr>
            <a:lstStyle/>
            <a:p>
              <a:endParaRPr/>
            </a:p>
          </p:txBody>
        </p:sp>
      </p:grpSp>
      <p:grpSp>
        <p:nvGrpSpPr>
          <p:cNvPr id="102" name="组合 101">
            <a:extLst>
              <a:ext uri="{FF2B5EF4-FFF2-40B4-BE49-F238E27FC236}">
                <a16:creationId xmlns:a16="http://schemas.microsoft.com/office/drawing/2014/main" id="{264945DF-B073-FAD7-99E0-4E9699BC2311}"/>
              </a:ext>
            </a:extLst>
          </p:cNvPr>
          <p:cNvGrpSpPr/>
          <p:nvPr/>
        </p:nvGrpSpPr>
        <p:grpSpPr>
          <a:xfrm rot="8346887">
            <a:off x="2911522" y="2756446"/>
            <a:ext cx="216000" cy="576000"/>
            <a:chOff x="11725952" y="5558863"/>
            <a:chExt cx="800819" cy="2493065"/>
          </a:xfrm>
          <a:solidFill>
            <a:srgbClr val="009999"/>
          </a:solidFill>
        </p:grpSpPr>
        <p:sp>
          <p:nvSpPr>
            <p:cNvPr id="103" name="Freeform 116">
              <a:extLst>
                <a:ext uri="{FF2B5EF4-FFF2-40B4-BE49-F238E27FC236}">
                  <a16:creationId xmlns:a16="http://schemas.microsoft.com/office/drawing/2014/main" id="{DDB2410F-C7CE-A37A-F47C-EA7756663654}"/>
                </a:ext>
              </a:extLst>
            </p:cNvPr>
            <p:cNvSpPr/>
            <p:nvPr/>
          </p:nvSpPr>
          <p:spPr>
            <a:xfrm>
              <a:off x="11907177" y="7701722"/>
              <a:ext cx="438370" cy="350206"/>
            </a:xfrm>
            <a:custGeom>
              <a:avLst/>
              <a:gdLst/>
              <a:ahLst/>
              <a:cxnLst>
                <a:cxn ang="0">
                  <a:pos x="wd2" y="hd2"/>
                </a:cxn>
                <a:cxn ang="5400000">
                  <a:pos x="wd2" y="hd2"/>
                </a:cxn>
                <a:cxn ang="10800000">
                  <a:pos x="wd2" y="hd2"/>
                </a:cxn>
                <a:cxn ang="16200000">
                  <a:pos x="wd2" y="hd2"/>
                </a:cxn>
              </a:cxnLst>
              <a:rect l="0" t="0" r="r" b="b"/>
              <a:pathLst>
                <a:path w="21600" h="21600" extrusionOk="0">
                  <a:moveTo>
                    <a:pt x="13998" y="0"/>
                  </a:moveTo>
                  <a:lnTo>
                    <a:pt x="7482" y="0"/>
                  </a:lnTo>
                  <a:lnTo>
                    <a:pt x="7482" y="17522"/>
                  </a:lnTo>
                  <a:lnTo>
                    <a:pt x="0" y="17522"/>
                  </a:lnTo>
                  <a:lnTo>
                    <a:pt x="0" y="21600"/>
                  </a:lnTo>
                  <a:lnTo>
                    <a:pt x="21600" y="21600"/>
                  </a:lnTo>
                  <a:lnTo>
                    <a:pt x="21600" y="17522"/>
                  </a:lnTo>
                  <a:lnTo>
                    <a:pt x="13998" y="17522"/>
                  </a:lnTo>
                  <a:lnTo>
                    <a:pt x="13998" y="0"/>
                  </a:lnTo>
                  <a:close/>
                </a:path>
              </a:pathLst>
            </a:custGeom>
            <a:grpFill/>
            <a:ln w="12700" cap="flat">
              <a:noFill/>
              <a:miter lim="400000"/>
            </a:ln>
            <a:effectLst/>
          </p:spPr>
          <p:txBody>
            <a:bodyPr wrap="square" lIns="91439" tIns="91439" rIns="91439" bIns="91439" numCol="1" anchor="t">
              <a:noAutofit/>
            </a:bodyPr>
            <a:lstStyle/>
            <a:p>
              <a:endParaRPr/>
            </a:p>
          </p:txBody>
        </p:sp>
        <p:sp>
          <p:nvSpPr>
            <p:cNvPr id="104" name="Freeform 117">
              <a:extLst>
                <a:ext uri="{FF2B5EF4-FFF2-40B4-BE49-F238E27FC236}">
                  <a16:creationId xmlns:a16="http://schemas.microsoft.com/office/drawing/2014/main" id="{4E2BE42F-F9D2-ADAE-CDBB-B106B82150DF}"/>
                </a:ext>
              </a:extLst>
            </p:cNvPr>
            <p:cNvSpPr/>
            <p:nvPr/>
          </p:nvSpPr>
          <p:spPr>
            <a:xfrm>
              <a:off x="11725952" y="5558863"/>
              <a:ext cx="800819" cy="2108576"/>
            </a:xfrm>
            <a:custGeom>
              <a:avLst/>
              <a:gdLst/>
              <a:ahLst/>
              <a:cxnLst>
                <a:cxn ang="0">
                  <a:pos x="wd2" y="hd2"/>
                </a:cxn>
                <a:cxn ang="5400000">
                  <a:pos x="wd2" y="hd2"/>
                </a:cxn>
                <a:cxn ang="10800000">
                  <a:pos x="wd2" y="hd2"/>
                </a:cxn>
                <a:cxn ang="16200000">
                  <a:pos x="wd2" y="hd2"/>
                </a:cxn>
              </a:cxnLst>
              <a:rect l="0" t="0" r="r" b="b"/>
              <a:pathLst>
                <a:path w="21600" h="21600" extrusionOk="0">
                  <a:moveTo>
                    <a:pt x="17637" y="10537"/>
                  </a:moveTo>
                  <a:lnTo>
                    <a:pt x="12749" y="8730"/>
                  </a:lnTo>
                  <a:lnTo>
                    <a:pt x="10767" y="0"/>
                  </a:lnTo>
                  <a:lnTo>
                    <a:pt x="8785" y="8730"/>
                  </a:lnTo>
                  <a:lnTo>
                    <a:pt x="3963" y="10537"/>
                  </a:lnTo>
                  <a:lnTo>
                    <a:pt x="3963" y="20747"/>
                  </a:lnTo>
                  <a:lnTo>
                    <a:pt x="0" y="20747"/>
                  </a:lnTo>
                  <a:lnTo>
                    <a:pt x="0" y="21600"/>
                  </a:lnTo>
                  <a:lnTo>
                    <a:pt x="8455" y="21600"/>
                  </a:lnTo>
                  <a:lnTo>
                    <a:pt x="8455" y="16783"/>
                  </a:lnTo>
                  <a:lnTo>
                    <a:pt x="5350" y="16783"/>
                  </a:lnTo>
                  <a:lnTo>
                    <a:pt x="5350" y="10762"/>
                  </a:lnTo>
                  <a:lnTo>
                    <a:pt x="10106" y="8931"/>
                  </a:lnTo>
                  <a:lnTo>
                    <a:pt x="10767" y="8705"/>
                  </a:lnTo>
                  <a:lnTo>
                    <a:pt x="11428" y="8931"/>
                  </a:lnTo>
                  <a:lnTo>
                    <a:pt x="16316" y="10762"/>
                  </a:lnTo>
                  <a:lnTo>
                    <a:pt x="16316" y="16783"/>
                  </a:lnTo>
                  <a:lnTo>
                    <a:pt x="13211" y="16783"/>
                  </a:lnTo>
                  <a:lnTo>
                    <a:pt x="13211" y="21600"/>
                  </a:lnTo>
                  <a:lnTo>
                    <a:pt x="21600" y="21600"/>
                  </a:lnTo>
                  <a:lnTo>
                    <a:pt x="21600" y="20747"/>
                  </a:lnTo>
                  <a:lnTo>
                    <a:pt x="17637" y="20747"/>
                  </a:lnTo>
                  <a:lnTo>
                    <a:pt x="17637" y="10537"/>
                  </a:lnTo>
                  <a:close/>
                </a:path>
              </a:pathLst>
            </a:custGeom>
            <a:grpFill/>
            <a:ln w="12700" cap="flat">
              <a:noFill/>
              <a:miter lim="400000"/>
            </a:ln>
            <a:effectLst/>
          </p:spPr>
          <p:txBody>
            <a:bodyPr wrap="square" lIns="91439" tIns="91439" rIns="91439" bIns="91439" numCol="1" anchor="t">
              <a:noAutofit/>
            </a:bodyPr>
            <a:lstStyle/>
            <a:p>
              <a:endParaRPr/>
            </a:p>
          </p:txBody>
        </p:sp>
        <p:sp>
          <p:nvSpPr>
            <p:cNvPr id="105" name="Freeform 118">
              <a:extLst>
                <a:ext uri="{FF2B5EF4-FFF2-40B4-BE49-F238E27FC236}">
                  <a16:creationId xmlns:a16="http://schemas.microsoft.com/office/drawing/2014/main" id="{88A4AAA7-1283-13BA-F3F0-BCD2C54F8AD6}"/>
                </a:ext>
              </a:extLst>
            </p:cNvPr>
            <p:cNvSpPr/>
            <p:nvPr/>
          </p:nvSpPr>
          <p:spPr>
            <a:xfrm>
              <a:off x="11956157" y="7079681"/>
              <a:ext cx="340410" cy="587756"/>
            </a:xfrm>
            <a:custGeom>
              <a:avLst/>
              <a:gdLst/>
              <a:ahLst/>
              <a:cxnLst>
                <a:cxn ang="0">
                  <a:pos x="wd2" y="hd2"/>
                </a:cxn>
                <a:cxn ang="5400000">
                  <a:pos x="wd2" y="hd2"/>
                </a:cxn>
                <a:cxn ang="10800000">
                  <a:pos x="wd2" y="hd2"/>
                </a:cxn>
                <a:cxn ang="16200000">
                  <a:pos x="wd2" y="hd2"/>
                </a:cxn>
              </a:cxnLst>
              <a:rect l="0" t="0" r="r" b="b"/>
              <a:pathLst>
                <a:path w="21600" h="21600" extrusionOk="0">
                  <a:moveTo>
                    <a:pt x="10722" y="21600"/>
                  </a:moveTo>
                  <a:lnTo>
                    <a:pt x="14296" y="21600"/>
                  </a:lnTo>
                  <a:lnTo>
                    <a:pt x="14296" y="3060"/>
                  </a:lnTo>
                  <a:lnTo>
                    <a:pt x="21600" y="3060"/>
                  </a:lnTo>
                  <a:lnTo>
                    <a:pt x="21600" y="0"/>
                  </a:lnTo>
                  <a:lnTo>
                    <a:pt x="0" y="0"/>
                  </a:lnTo>
                  <a:lnTo>
                    <a:pt x="0" y="3060"/>
                  </a:lnTo>
                  <a:lnTo>
                    <a:pt x="7304" y="3060"/>
                  </a:lnTo>
                  <a:lnTo>
                    <a:pt x="7304" y="21600"/>
                  </a:lnTo>
                  <a:lnTo>
                    <a:pt x="10722" y="21600"/>
                  </a:lnTo>
                  <a:close/>
                </a:path>
              </a:pathLst>
            </a:custGeom>
            <a:grpFill/>
            <a:ln w="12700" cap="flat">
              <a:noFill/>
              <a:miter lim="400000"/>
            </a:ln>
            <a:effectLst/>
          </p:spPr>
          <p:txBody>
            <a:bodyPr wrap="square" lIns="91439" tIns="91439" rIns="91439" bIns="91439" numCol="1" anchor="t">
              <a:noAutofit/>
            </a:bodyPr>
            <a:lstStyle/>
            <a:p>
              <a:endParaRPr/>
            </a:p>
          </p:txBody>
        </p:sp>
      </p:grpSp>
      <p:grpSp>
        <p:nvGrpSpPr>
          <p:cNvPr id="106" name="组合 105">
            <a:extLst>
              <a:ext uri="{FF2B5EF4-FFF2-40B4-BE49-F238E27FC236}">
                <a16:creationId xmlns:a16="http://schemas.microsoft.com/office/drawing/2014/main" id="{22AA2B13-14F1-6879-DF3D-116D9C85B412}"/>
              </a:ext>
            </a:extLst>
          </p:cNvPr>
          <p:cNvGrpSpPr/>
          <p:nvPr/>
        </p:nvGrpSpPr>
        <p:grpSpPr>
          <a:xfrm rot="8346887">
            <a:off x="7033355" y="4979143"/>
            <a:ext cx="216000" cy="576000"/>
            <a:chOff x="11725952" y="5558863"/>
            <a:chExt cx="800819" cy="2493065"/>
          </a:xfrm>
          <a:solidFill>
            <a:srgbClr val="009999"/>
          </a:solidFill>
        </p:grpSpPr>
        <p:sp>
          <p:nvSpPr>
            <p:cNvPr id="107" name="Freeform 116">
              <a:extLst>
                <a:ext uri="{FF2B5EF4-FFF2-40B4-BE49-F238E27FC236}">
                  <a16:creationId xmlns:a16="http://schemas.microsoft.com/office/drawing/2014/main" id="{4279888D-9C64-2283-C25E-A0666A93E639}"/>
                </a:ext>
              </a:extLst>
            </p:cNvPr>
            <p:cNvSpPr/>
            <p:nvPr/>
          </p:nvSpPr>
          <p:spPr>
            <a:xfrm>
              <a:off x="11907177" y="7701722"/>
              <a:ext cx="438370" cy="350206"/>
            </a:xfrm>
            <a:custGeom>
              <a:avLst/>
              <a:gdLst/>
              <a:ahLst/>
              <a:cxnLst>
                <a:cxn ang="0">
                  <a:pos x="wd2" y="hd2"/>
                </a:cxn>
                <a:cxn ang="5400000">
                  <a:pos x="wd2" y="hd2"/>
                </a:cxn>
                <a:cxn ang="10800000">
                  <a:pos x="wd2" y="hd2"/>
                </a:cxn>
                <a:cxn ang="16200000">
                  <a:pos x="wd2" y="hd2"/>
                </a:cxn>
              </a:cxnLst>
              <a:rect l="0" t="0" r="r" b="b"/>
              <a:pathLst>
                <a:path w="21600" h="21600" extrusionOk="0">
                  <a:moveTo>
                    <a:pt x="13998" y="0"/>
                  </a:moveTo>
                  <a:lnTo>
                    <a:pt x="7482" y="0"/>
                  </a:lnTo>
                  <a:lnTo>
                    <a:pt x="7482" y="17522"/>
                  </a:lnTo>
                  <a:lnTo>
                    <a:pt x="0" y="17522"/>
                  </a:lnTo>
                  <a:lnTo>
                    <a:pt x="0" y="21600"/>
                  </a:lnTo>
                  <a:lnTo>
                    <a:pt x="21600" y="21600"/>
                  </a:lnTo>
                  <a:lnTo>
                    <a:pt x="21600" y="17522"/>
                  </a:lnTo>
                  <a:lnTo>
                    <a:pt x="13998" y="17522"/>
                  </a:lnTo>
                  <a:lnTo>
                    <a:pt x="13998" y="0"/>
                  </a:lnTo>
                  <a:close/>
                </a:path>
              </a:pathLst>
            </a:custGeom>
            <a:grpFill/>
            <a:ln w="12700" cap="flat">
              <a:noFill/>
              <a:miter lim="400000"/>
            </a:ln>
            <a:effectLst/>
          </p:spPr>
          <p:txBody>
            <a:bodyPr wrap="square" lIns="91439" tIns="91439" rIns="91439" bIns="91439" numCol="1" anchor="t">
              <a:noAutofit/>
            </a:bodyPr>
            <a:lstStyle/>
            <a:p>
              <a:endParaRPr/>
            </a:p>
          </p:txBody>
        </p:sp>
        <p:sp>
          <p:nvSpPr>
            <p:cNvPr id="108" name="Freeform 117">
              <a:extLst>
                <a:ext uri="{FF2B5EF4-FFF2-40B4-BE49-F238E27FC236}">
                  <a16:creationId xmlns:a16="http://schemas.microsoft.com/office/drawing/2014/main" id="{58A15FD5-6914-55BA-2552-9A46385F0BC8}"/>
                </a:ext>
              </a:extLst>
            </p:cNvPr>
            <p:cNvSpPr/>
            <p:nvPr/>
          </p:nvSpPr>
          <p:spPr>
            <a:xfrm>
              <a:off x="11725952" y="5558863"/>
              <a:ext cx="800819" cy="2108576"/>
            </a:xfrm>
            <a:custGeom>
              <a:avLst/>
              <a:gdLst/>
              <a:ahLst/>
              <a:cxnLst>
                <a:cxn ang="0">
                  <a:pos x="wd2" y="hd2"/>
                </a:cxn>
                <a:cxn ang="5400000">
                  <a:pos x="wd2" y="hd2"/>
                </a:cxn>
                <a:cxn ang="10800000">
                  <a:pos x="wd2" y="hd2"/>
                </a:cxn>
                <a:cxn ang="16200000">
                  <a:pos x="wd2" y="hd2"/>
                </a:cxn>
              </a:cxnLst>
              <a:rect l="0" t="0" r="r" b="b"/>
              <a:pathLst>
                <a:path w="21600" h="21600" extrusionOk="0">
                  <a:moveTo>
                    <a:pt x="17637" y="10537"/>
                  </a:moveTo>
                  <a:lnTo>
                    <a:pt x="12749" y="8730"/>
                  </a:lnTo>
                  <a:lnTo>
                    <a:pt x="10767" y="0"/>
                  </a:lnTo>
                  <a:lnTo>
                    <a:pt x="8785" y="8730"/>
                  </a:lnTo>
                  <a:lnTo>
                    <a:pt x="3963" y="10537"/>
                  </a:lnTo>
                  <a:lnTo>
                    <a:pt x="3963" y="20747"/>
                  </a:lnTo>
                  <a:lnTo>
                    <a:pt x="0" y="20747"/>
                  </a:lnTo>
                  <a:lnTo>
                    <a:pt x="0" y="21600"/>
                  </a:lnTo>
                  <a:lnTo>
                    <a:pt x="8455" y="21600"/>
                  </a:lnTo>
                  <a:lnTo>
                    <a:pt x="8455" y="16783"/>
                  </a:lnTo>
                  <a:lnTo>
                    <a:pt x="5350" y="16783"/>
                  </a:lnTo>
                  <a:lnTo>
                    <a:pt x="5350" y="10762"/>
                  </a:lnTo>
                  <a:lnTo>
                    <a:pt x="10106" y="8931"/>
                  </a:lnTo>
                  <a:lnTo>
                    <a:pt x="10767" y="8705"/>
                  </a:lnTo>
                  <a:lnTo>
                    <a:pt x="11428" y="8931"/>
                  </a:lnTo>
                  <a:lnTo>
                    <a:pt x="16316" y="10762"/>
                  </a:lnTo>
                  <a:lnTo>
                    <a:pt x="16316" y="16783"/>
                  </a:lnTo>
                  <a:lnTo>
                    <a:pt x="13211" y="16783"/>
                  </a:lnTo>
                  <a:lnTo>
                    <a:pt x="13211" y="21600"/>
                  </a:lnTo>
                  <a:lnTo>
                    <a:pt x="21600" y="21600"/>
                  </a:lnTo>
                  <a:lnTo>
                    <a:pt x="21600" y="20747"/>
                  </a:lnTo>
                  <a:lnTo>
                    <a:pt x="17637" y="20747"/>
                  </a:lnTo>
                  <a:lnTo>
                    <a:pt x="17637" y="10537"/>
                  </a:lnTo>
                  <a:close/>
                </a:path>
              </a:pathLst>
            </a:custGeom>
            <a:grpFill/>
            <a:ln w="12700" cap="flat">
              <a:noFill/>
              <a:miter lim="400000"/>
            </a:ln>
            <a:effectLst/>
          </p:spPr>
          <p:txBody>
            <a:bodyPr wrap="square" lIns="91439" tIns="91439" rIns="91439" bIns="91439" numCol="1" anchor="t">
              <a:noAutofit/>
            </a:bodyPr>
            <a:lstStyle/>
            <a:p>
              <a:endParaRPr/>
            </a:p>
          </p:txBody>
        </p:sp>
        <p:sp>
          <p:nvSpPr>
            <p:cNvPr id="109" name="Freeform 118">
              <a:extLst>
                <a:ext uri="{FF2B5EF4-FFF2-40B4-BE49-F238E27FC236}">
                  <a16:creationId xmlns:a16="http://schemas.microsoft.com/office/drawing/2014/main" id="{599D3061-6FA9-CCAF-24AC-206E320A5858}"/>
                </a:ext>
              </a:extLst>
            </p:cNvPr>
            <p:cNvSpPr/>
            <p:nvPr/>
          </p:nvSpPr>
          <p:spPr>
            <a:xfrm>
              <a:off x="11956157" y="7079681"/>
              <a:ext cx="340410" cy="587756"/>
            </a:xfrm>
            <a:custGeom>
              <a:avLst/>
              <a:gdLst/>
              <a:ahLst/>
              <a:cxnLst>
                <a:cxn ang="0">
                  <a:pos x="wd2" y="hd2"/>
                </a:cxn>
                <a:cxn ang="5400000">
                  <a:pos x="wd2" y="hd2"/>
                </a:cxn>
                <a:cxn ang="10800000">
                  <a:pos x="wd2" y="hd2"/>
                </a:cxn>
                <a:cxn ang="16200000">
                  <a:pos x="wd2" y="hd2"/>
                </a:cxn>
              </a:cxnLst>
              <a:rect l="0" t="0" r="r" b="b"/>
              <a:pathLst>
                <a:path w="21600" h="21600" extrusionOk="0">
                  <a:moveTo>
                    <a:pt x="10722" y="21600"/>
                  </a:moveTo>
                  <a:lnTo>
                    <a:pt x="14296" y="21600"/>
                  </a:lnTo>
                  <a:lnTo>
                    <a:pt x="14296" y="3060"/>
                  </a:lnTo>
                  <a:lnTo>
                    <a:pt x="21600" y="3060"/>
                  </a:lnTo>
                  <a:lnTo>
                    <a:pt x="21600" y="0"/>
                  </a:lnTo>
                  <a:lnTo>
                    <a:pt x="0" y="0"/>
                  </a:lnTo>
                  <a:lnTo>
                    <a:pt x="0" y="3060"/>
                  </a:lnTo>
                  <a:lnTo>
                    <a:pt x="7304" y="3060"/>
                  </a:lnTo>
                  <a:lnTo>
                    <a:pt x="7304" y="21600"/>
                  </a:lnTo>
                  <a:lnTo>
                    <a:pt x="10722" y="21600"/>
                  </a:lnTo>
                  <a:close/>
                </a:path>
              </a:pathLst>
            </a:custGeom>
            <a:grpFill/>
            <a:ln w="12700" cap="flat">
              <a:noFill/>
              <a:miter lim="400000"/>
            </a:ln>
            <a:effectLst/>
          </p:spPr>
          <p:txBody>
            <a:bodyPr wrap="square" lIns="91439" tIns="91439" rIns="91439" bIns="91439" numCol="1" anchor="t">
              <a:noAutofit/>
            </a:bodyPr>
            <a:lstStyle/>
            <a:p>
              <a:endParaRPr/>
            </a:p>
          </p:txBody>
        </p:sp>
      </p:grpSp>
      <p:grpSp>
        <p:nvGrpSpPr>
          <p:cNvPr id="110" name="组合 109">
            <a:extLst>
              <a:ext uri="{FF2B5EF4-FFF2-40B4-BE49-F238E27FC236}">
                <a16:creationId xmlns:a16="http://schemas.microsoft.com/office/drawing/2014/main" id="{DBD0EF33-85BB-576E-B528-44CE27EA2F21}"/>
              </a:ext>
            </a:extLst>
          </p:cNvPr>
          <p:cNvGrpSpPr/>
          <p:nvPr/>
        </p:nvGrpSpPr>
        <p:grpSpPr>
          <a:xfrm>
            <a:off x="4190834" y="2795914"/>
            <a:ext cx="324000" cy="468000"/>
            <a:chOff x="4152891" y="4565831"/>
            <a:chExt cx="504000" cy="682537"/>
          </a:xfrm>
          <a:solidFill>
            <a:srgbClr val="009999"/>
          </a:solidFill>
        </p:grpSpPr>
        <p:sp>
          <p:nvSpPr>
            <p:cNvPr id="111" name="Freeform 45">
              <a:extLst>
                <a:ext uri="{FF2B5EF4-FFF2-40B4-BE49-F238E27FC236}">
                  <a16:creationId xmlns:a16="http://schemas.microsoft.com/office/drawing/2014/main" id="{82D3568E-B270-255D-19C8-319F0080DB21}"/>
                </a:ext>
              </a:extLst>
            </p:cNvPr>
            <p:cNvSpPr>
              <a:spLocks/>
            </p:cNvSpPr>
            <p:nvPr/>
          </p:nvSpPr>
          <p:spPr bwMode="auto">
            <a:xfrm>
              <a:off x="4152891" y="4968283"/>
              <a:ext cx="504000" cy="280085"/>
            </a:xfrm>
            <a:custGeom>
              <a:avLst/>
              <a:gdLst>
                <a:gd name="T0" fmla="*/ 268 w 268"/>
                <a:gd name="T1" fmla="*/ 10 h 87"/>
                <a:gd name="T2" fmla="*/ 268 w 268"/>
                <a:gd name="T3" fmla="*/ 78 h 87"/>
                <a:gd name="T4" fmla="*/ 260 w 268"/>
                <a:gd name="T5" fmla="*/ 87 h 87"/>
                <a:gd name="T6" fmla="*/ 251 w 268"/>
                <a:gd name="T7" fmla="*/ 78 h 87"/>
                <a:gd name="T8" fmla="*/ 251 w 268"/>
                <a:gd name="T9" fmla="*/ 31 h 87"/>
                <a:gd name="T10" fmla="*/ 17 w 268"/>
                <a:gd name="T11" fmla="*/ 31 h 87"/>
                <a:gd name="T12" fmla="*/ 17 w 268"/>
                <a:gd name="T13" fmla="*/ 77 h 87"/>
                <a:gd name="T14" fmla="*/ 9 w 268"/>
                <a:gd name="T15" fmla="*/ 85 h 87"/>
                <a:gd name="T16" fmla="*/ 0 w 268"/>
                <a:gd name="T17" fmla="*/ 77 h 87"/>
                <a:gd name="T18" fmla="*/ 0 w 268"/>
                <a:gd name="T19" fmla="*/ 9 h 87"/>
                <a:gd name="T20" fmla="*/ 9 w 268"/>
                <a:gd name="T21" fmla="*/ 0 h 87"/>
                <a:gd name="T22" fmla="*/ 17 w 268"/>
                <a:gd name="T23" fmla="*/ 9 h 87"/>
                <a:gd name="T24" fmla="*/ 17 w 268"/>
                <a:gd name="T25" fmla="*/ 19 h 87"/>
                <a:gd name="T26" fmla="*/ 251 w 268"/>
                <a:gd name="T27" fmla="*/ 19 h 87"/>
                <a:gd name="T28" fmla="*/ 251 w 268"/>
                <a:gd name="T29" fmla="*/ 10 h 87"/>
                <a:gd name="T30" fmla="*/ 260 w 268"/>
                <a:gd name="T31" fmla="*/ 2 h 87"/>
                <a:gd name="T32" fmla="*/ 268 w 268"/>
                <a:gd name="T3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 h="87">
                  <a:moveTo>
                    <a:pt x="268" y="10"/>
                  </a:moveTo>
                  <a:cubicBezTo>
                    <a:pt x="268" y="78"/>
                    <a:pt x="268" y="78"/>
                    <a:pt x="268" y="78"/>
                  </a:cubicBezTo>
                  <a:cubicBezTo>
                    <a:pt x="268" y="83"/>
                    <a:pt x="264" y="87"/>
                    <a:pt x="260" y="87"/>
                  </a:cubicBezTo>
                  <a:cubicBezTo>
                    <a:pt x="255" y="87"/>
                    <a:pt x="251" y="83"/>
                    <a:pt x="251" y="78"/>
                  </a:cubicBezTo>
                  <a:cubicBezTo>
                    <a:pt x="251" y="31"/>
                    <a:pt x="251" y="31"/>
                    <a:pt x="251" y="31"/>
                  </a:cubicBezTo>
                  <a:cubicBezTo>
                    <a:pt x="17" y="31"/>
                    <a:pt x="17" y="31"/>
                    <a:pt x="17" y="31"/>
                  </a:cubicBezTo>
                  <a:cubicBezTo>
                    <a:pt x="17" y="77"/>
                    <a:pt x="17" y="77"/>
                    <a:pt x="17" y="77"/>
                  </a:cubicBezTo>
                  <a:cubicBezTo>
                    <a:pt x="17" y="81"/>
                    <a:pt x="13" y="85"/>
                    <a:pt x="9" y="85"/>
                  </a:cubicBezTo>
                  <a:cubicBezTo>
                    <a:pt x="4" y="85"/>
                    <a:pt x="0" y="81"/>
                    <a:pt x="0" y="77"/>
                  </a:cubicBezTo>
                  <a:cubicBezTo>
                    <a:pt x="0" y="9"/>
                    <a:pt x="0" y="9"/>
                    <a:pt x="0" y="9"/>
                  </a:cubicBezTo>
                  <a:cubicBezTo>
                    <a:pt x="0" y="4"/>
                    <a:pt x="4" y="0"/>
                    <a:pt x="9" y="0"/>
                  </a:cubicBezTo>
                  <a:cubicBezTo>
                    <a:pt x="13" y="0"/>
                    <a:pt x="17" y="4"/>
                    <a:pt x="17" y="9"/>
                  </a:cubicBezTo>
                  <a:cubicBezTo>
                    <a:pt x="17" y="19"/>
                    <a:pt x="17" y="19"/>
                    <a:pt x="17" y="19"/>
                  </a:cubicBezTo>
                  <a:cubicBezTo>
                    <a:pt x="251" y="19"/>
                    <a:pt x="251" y="19"/>
                    <a:pt x="251" y="19"/>
                  </a:cubicBezTo>
                  <a:cubicBezTo>
                    <a:pt x="251" y="10"/>
                    <a:pt x="251" y="10"/>
                    <a:pt x="251" y="10"/>
                  </a:cubicBezTo>
                  <a:cubicBezTo>
                    <a:pt x="251" y="5"/>
                    <a:pt x="255" y="2"/>
                    <a:pt x="260" y="2"/>
                  </a:cubicBezTo>
                  <a:cubicBezTo>
                    <a:pt x="264" y="2"/>
                    <a:pt x="268" y="5"/>
                    <a:pt x="2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Rectangle 51">
              <a:extLst>
                <a:ext uri="{FF2B5EF4-FFF2-40B4-BE49-F238E27FC236}">
                  <a16:creationId xmlns:a16="http://schemas.microsoft.com/office/drawing/2014/main" id="{32666272-084A-0BD5-E1F0-C87AF1A8A51B}"/>
                </a:ext>
              </a:extLst>
            </p:cNvPr>
            <p:cNvSpPr>
              <a:spLocks noChangeArrowheads="1"/>
            </p:cNvSpPr>
            <p:nvPr/>
          </p:nvSpPr>
          <p:spPr bwMode="auto">
            <a:xfrm>
              <a:off x="4271179" y="4565831"/>
              <a:ext cx="296400" cy="380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52">
              <a:extLst>
                <a:ext uri="{FF2B5EF4-FFF2-40B4-BE49-F238E27FC236}">
                  <a16:creationId xmlns:a16="http://schemas.microsoft.com/office/drawing/2014/main" id="{EBB652D8-FE48-1235-6CB7-1E3EAB52356A}"/>
                </a:ext>
              </a:extLst>
            </p:cNvPr>
            <p:cNvSpPr>
              <a:spLocks/>
            </p:cNvSpPr>
            <p:nvPr/>
          </p:nvSpPr>
          <p:spPr bwMode="auto">
            <a:xfrm>
              <a:off x="4316047" y="5083852"/>
              <a:ext cx="206665" cy="118288"/>
            </a:xfrm>
            <a:custGeom>
              <a:avLst/>
              <a:gdLst>
                <a:gd name="T0" fmla="*/ 64 w 64"/>
                <a:gd name="T1" fmla="*/ 0 h 37"/>
                <a:gd name="T2" fmla="*/ 64 w 64"/>
                <a:gd name="T3" fmla="*/ 4 h 37"/>
                <a:gd name="T4" fmla="*/ 32 w 64"/>
                <a:gd name="T5" fmla="*/ 37 h 37"/>
                <a:gd name="T6" fmla="*/ 0 w 64"/>
                <a:gd name="T7" fmla="*/ 4 h 37"/>
                <a:gd name="T8" fmla="*/ 0 w 64"/>
                <a:gd name="T9" fmla="*/ 0 h 37"/>
                <a:gd name="T10" fmla="*/ 64 w 64"/>
                <a:gd name="T11" fmla="*/ 0 h 37"/>
              </a:gdLst>
              <a:ahLst/>
              <a:cxnLst>
                <a:cxn ang="0">
                  <a:pos x="T0" y="T1"/>
                </a:cxn>
                <a:cxn ang="0">
                  <a:pos x="T2" y="T3"/>
                </a:cxn>
                <a:cxn ang="0">
                  <a:pos x="T4" y="T5"/>
                </a:cxn>
                <a:cxn ang="0">
                  <a:pos x="T6" y="T7"/>
                </a:cxn>
                <a:cxn ang="0">
                  <a:pos x="T8" y="T9"/>
                </a:cxn>
                <a:cxn ang="0">
                  <a:pos x="T10" y="T11"/>
                </a:cxn>
              </a:cxnLst>
              <a:rect l="0" t="0" r="r" b="b"/>
              <a:pathLst>
                <a:path w="64" h="37">
                  <a:moveTo>
                    <a:pt x="64" y="0"/>
                  </a:moveTo>
                  <a:cubicBezTo>
                    <a:pt x="64" y="4"/>
                    <a:pt x="64" y="4"/>
                    <a:pt x="64" y="4"/>
                  </a:cubicBezTo>
                  <a:cubicBezTo>
                    <a:pt x="64" y="22"/>
                    <a:pt x="50" y="37"/>
                    <a:pt x="32" y="37"/>
                  </a:cubicBezTo>
                  <a:cubicBezTo>
                    <a:pt x="14" y="37"/>
                    <a:pt x="0" y="22"/>
                    <a:pt x="0" y="4"/>
                  </a:cubicBezTo>
                  <a:cubicBezTo>
                    <a:pt x="0" y="0"/>
                    <a:pt x="0" y="0"/>
                    <a:pt x="0" y="0"/>
                  </a:cubicBez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53">
              <a:extLst>
                <a:ext uri="{FF2B5EF4-FFF2-40B4-BE49-F238E27FC236}">
                  <a16:creationId xmlns:a16="http://schemas.microsoft.com/office/drawing/2014/main" id="{895AD92A-E7F6-B5BD-BA39-75B03E0D47BF}"/>
                </a:ext>
              </a:extLst>
            </p:cNvPr>
            <p:cNvSpPr>
              <a:spLocks noEditPoints="1"/>
            </p:cNvSpPr>
            <p:nvPr/>
          </p:nvSpPr>
          <p:spPr bwMode="auto">
            <a:xfrm>
              <a:off x="4316047" y="4633812"/>
              <a:ext cx="206665" cy="372540"/>
            </a:xfrm>
            <a:custGeom>
              <a:avLst/>
              <a:gdLst>
                <a:gd name="T0" fmla="*/ 152 w 152"/>
                <a:gd name="T1" fmla="*/ 0 h 274"/>
                <a:gd name="T2" fmla="*/ 152 w 152"/>
                <a:gd name="T3" fmla="*/ 274 h 274"/>
                <a:gd name="T4" fmla="*/ 0 w 152"/>
                <a:gd name="T5" fmla="*/ 274 h 274"/>
                <a:gd name="T6" fmla="*/ 0 w 152"/>
                <a:gd name="T7" fmla="*/ 0 h 274"/>
                <a:gd name="T8" fmla="*/ 152 w 152"/>
                <a:gd name="T9" fmla="*/ 0 h 274"/>
                <a:gd name="T10" fmla="*/ 76 w 152"/>
                <a:gd name="T11" fmla="*/ 246 h 274"/>
                <a:gd name="T12" fmla="*/ 76 w 152"/>
                <a:gd name="T13" fmla="*/ 222 h 274"/>
                <a:gd name="T14" fmla="*/ 14 w 152"/>
                <a:gd name="T15" fmla="*/ 222 h 274"/>
                <a:gd name="T16" fmla="*/ 14 w 152"/>
                <a:gd name="T17" fmla="*/ 246 h 274"/>
                <a:gd name="T18" fmla="*/ 76 w 152"/>
                <a:gd name="T19" fmla="*/ 246 h 274"/>
                <a:gd name="T20" fmla="*/ 76 w 152"/>
                <a:gd name="T21" fmla="*/ 196 h 274"/>
                <a:gd name="T22" fmla="*/ 76 w 152"/>
                <a:gd name="T23" fmla="*/ 172 h 274"/>
                <a:gd name="T24" fmla="*/ 14 w 152"/>
                <a:gd name="T25" fmla="*/ 172 h 274"/>
                <a:gd name="T26" fmla="*/ 14 w 152"/>
                <a:gd name="T27" fmla="*/ 196 h 274"/>
                <a:gd name="T28" fmla="*/ 76 w 152"/>
                <a:gd name="T29" fmla="*/ 196 h 274"/>
                <a:gd name="T30" fmla="*/ 76 w 152"/>
                <a:gd name="T31" fmla="*/ 149 h 274"/>
                <a:gd name="T32" fmla="*/ 76 w 152"/>
                <a:gd name="T33" fmla="*/ 123 h 274"/>
                <a:gd name="T34" fmla="*/ 12 w 152"/>
                <a:gd name="T35" fmla="*/ 123 h 274"/>
                <a:gd name="T36" fmla="*/ 12 w 152"/>
                <a:gd name="T37" fmla="*/ 149 h 274"/>
                <a:gd name="T38" fmla="*/ 76 w 152"/>
                <a:gd name="T39" fmla="*/ 149 h 274"/>
                <a:gd name="T40" fmla="*/ 76 w 152"/>
                <a:gd name="T41" fmla="*/ 99 h 274"/>
                <a:gd name="T42" fmla="*/ 76 w 152"/>
                <a:gd name="T43" fmla="*/ 75 h 274"/>
                <a:gd name="T44" fmla="*/ 12 w 152"/>
                <a:gd name="T45" fmla="*/ 75 h 274"/>
                <a:gd name="T46" fmla="*/ 12 w 152"/>
                <a:gd name="T47" fmla="*/ 99 h 274"/>
                <a:gd name="T48" fmla="*/ 76 w 152"/>
                <a:gd name="T49" fmla="*/ 9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274">
                  <a:moveTo>
                    <a:pt x="152" y="0"/>
                  </a:moveTo>
                  <a:lnTo>
                    <a:pt x="152" y="274"/>
                  </a:lnTo>
                  <a:lnTo>
                    <a:pt x="0" y="274"/>
                  </a:lnTo>
                  <a:lnTo>
                    <a:pt x="0" y="0"/>
                  </a:lnTo>
                  <a:lnTo>
                    <a:pt x="152" y="0"/>
                  </a:lnTo>
                  <a:close/>
                  <a:moveTo>
                    <a:pt x="76" y="246"/>
                  </a:moveTo>
                  <a:lnTo>
                    <a:pt x="76" y="222"/>
                  </a:lnTo>
                  <a:lnTo>
                    <a:pt x="14" y="222"/>
                  </a:lnTo>
                  <a:lnTo>
                    <a:pt x="14" y="246"/>
                  </a:lnTo>
                  <a:lnTo>
                    <a:pt x="76" y="246"/>
                  </a:lnTo>
                  <a:close/>
                  <a:moveTo>
                    <a:pt x="76" y="196"/>
                  </a:moveTo>
                  <a:lnTo>
                    <a:pt x="76" y="172"/>
                  </a:lnTo>
                  <a:lnTo>
                    <a:pt x="14" y="172"/>
                  </a:lnTo>
                  <a:lnTo>
                    <a:pt x="14" y="196"/>
                  </a:lnTo>
                  <a:lnTo>
                    <a:pt x="76" y="196"/>
                  </a:lnTo>
                  <a:close/>
                  <a:moveTo>
                    <a:pt x="76" y="149"/>
                  </a:moveTo>
                  <a:lnTo>
                    <a:pt x="76" y="123"/>
                  </a:lnTo>
                  <a:lnTo>
                    <a:pt x="12" y="123"/>
                  </a:lnTo>
                  <a:lnTo>
                    <a:pt x="12" y="149"/>
                  </a:lnTo>
                  <a:lnTo>
                    <a:pt x="76" y="149"/>
                  </a:lnTo>
                  <a:close/>
                  <a:moveTo>
                    <a:pt x="76" y="99"/>
                  </a:moveTo>
                  <a:lnTo>
                    <a:pt x="76" y="75"/>
                  </a:lnTo>
                  <a:lnTo>
                    <a:pt x="12" y="75"/>
                  </a:lnTo>
                  <a:lnTo>
                    <a:pt x="12" y="99"/>
                  </a:lnTo>
                  <a:lnTo>
                    <a:pt x="7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5" name="组合 114">
            <a:extLst>
              <a:ext uri="{FF2B5EF4-FFF2-40B4-BE49-F238E27FC236}">
                <a16:creationId xmlns:a16="http://schemas.microsoft.com/office/drawing/2014/main" id="{F8C7CD84-E338-E2F7-23ED-420D32F32B7D}"/>
              </a:ext>
            </a:extLst>
          </p:cNvPr>
          <p:cNvGrpSpPr/>
          <p:nvPr/>
        </p:nvGrpSpPr>
        <p:grpSpPr>
          <a:xfrm>
            <a:off x="6945756" y="3722036"/>
            <a:ext cx="324000" cy="468000"/>
            <a:chOff x="4152891" y="4565831"/>
            <a:chExt cx="504000" cy="682537"/>
          </a:xfrm>
          <a:solidFill>
            <a:srgbClr val="009999"/>
          </a:solidFill>
        </p:grpSpPr>
        <p:sp>
          <p:nvSpPr>
            <p:cNvPr id="116" name="Freeform 45">
              <a:extLst>
                <a:ext uri="{FF2B5EF4-FFF2-40B4-BE49-F238E27FC236}">
                  <a16:creationId xmlns:a16="http://schemas.microsoft.com/office/drawing/2014/main" id="{E334F9A8-FD84-7C27-8E08-A0E4F61101AA}"/>
                </a:ext>
              </a:extLst>
            </p:cNvPr>
            <p:cNvSpPr>
              <a:spLocks/>
            </p:cNvSpPr>
            <p:nvPr/>
          </p:nvSpPr>
          <p:spPr bwMode="auto">
            <a:xfrm>
              <a:off x="4152891" y="4968283"/>
              <a:ext cx="504000" cy="280085"/>
            </a:xfrm>
            <a:custGeom>
              <a:avLst/>
              <a:gdLst>
                <a:gd name="T0" fmla="*/ 268 w 268"/>
                <a:gd name="T1" fmla="*/ 10 h 87"/>
                <a:gd name="T2" fmla="*/ 268 w 268"/>
                <a:gd name="T3" fmla="*/ 78 h 87"/>
                <a:gd name="T4" fmla="*/ 260 w 268"/>
                <a:gd name="T5" fmla="*/ 87 h 87"/>
                <a:gd name="T6" fmla="*/ 251 w 268"/>
                <a:gd name="T7" fmla="*/ 78 h 87"/>
                <a:gd name="T8" fmla="*/ 251 w 268"/>
                <a:gd name="T9" fmla="*/ 31 h 87"/>
                <a:gd name="T10" fmla="*/ 17 w 268"/>
                <a:gd name="T11" fmla="*/ 31 h 87"/>
                <a:gd name="T12" fmla="*/ 17 w 268"/>
                <a:gd name="T13" fmla="*/ 77 h 87"/>
                <a:gd name="T14" fmla="*/ 9 w 268"/>
                <a:gd name="T15" fmla="*/ 85 h 87"/>
                <a:gd name="T16" fmla="*/ 0 w 268"/>
                <a:gd name="T17" fmla="*/ 77 h 87"/>
                <a:gd name="T18" fmla="*/ 0 w 268"/>
                <a:gd name="T19" fmla="*/ 9 h 87"/>
                <a:gd name="T20" fmla="*/ 9 w 268"/>
                <a:gd name="T21" fmla="*/ 0 h 87"/>
                <a:gd name="T22" fmla="*/ 17 w 268"/>
                <a:gd name="T23" fmla="*/ 9 h 87"/>
                <a:gd name="T24" fmla="*/ 17 w 268"/>
                <a:gd name="T25" fmla="*/ 19 h 87"/>
                <a:gd name="T26" fmla="*/ 251 w 268"/>
                <a:gd name="T27" fmla="*/ 19 h 87"/>
                <a:gd name="T28" fmla="*/ 251 w 268"/>
                <a:gd name="T29" fmla="*/ 10 h 87"/>
                <a:gd name="T30" fmla="*/ 260 w 268"/>
                <a:gd name="T31" fmla="*/ 2 h 87"/>
                <a:gd name="T32" fmla="*/ 268 w 268"/>
                <a:gd name="T3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 h="87">
                  <a:moveTo>
                    <a:pt x="268" y="10"/>
                  </a:moveTo>
                  <a:cubicBezTo>
                    <a:pt x="268" y="78"/>
                    <a:pt x="268" y="78"/>
                    <a:pt x="268" y="78"/>
                  </a:cubicBezTo>
                  <a:cubicBezTo>
                    <a:pt x="268" y="83"/>
                    <a:pt x="264" y="87"/>
                    <a:pt x="260" y="87"/>
                  </a:cubicBezTo>
                  <a:cubicBezTo>
                    <a:pt x="255" y="87"/>
                    <a:pt x="251" y="83"/>
                    <a:pt x="251" y="78"/>
                  </a:cubicBezTo>
                  <a:cubicBezTo>
                    <a:pt x="251" y="31"/>
                    <a:pt x="251" y="31"/>
                    <a:pt x="251" y="31"/>
                  </a:cubicBezTo>
                  <a:cubicBezTo>
                    <a:pt x="17" y="31"/>
                    <a:pt x="17" y="31"/>
                    <a:pt x="17" y="31"/>
                  </a:cubicBezTo>
                  <a:cubicBezTo>
                    <a:pt x="17" y="77"/>
                    <a:pt x="17" y="77"/>
                    <a:pt x="17" y="77"/>
                  </a:cubicBezTo>
                  <a:cubicBezTo>
                    <a:pt x="17" y="81"/>
                    <a:pt x="13" y="85"/>
                    <a:pt x="9" y="85"/>
                  </a:cubicBezTo>
                  <a:cubicBezTo>
                    <a:pt x="4" y="85"/>
                    <a:pt x="0" y="81"/>
                    <a:pt x="0" y="77"/>
                  </a:cubicBezTo>
                  <a:cubicBezTo>
                    <a:pt x="0" y="9"/>
                    <a:pt x="0" y="9"/>
                    <a:pt x="0" y="9"/>
                  </a:cubicBezTo>
                  <a:cubicBezTo>
                    <a:pt x="0" y="4"/>
                    <a:pt x="4" y="0"/>
                    <a:pt x="9" y="0"/>
                  </a:cubicBezTo>
                  <a:cubicBezTo>
                    <a:pt x="13" y="0"/>
                    <a:pt x="17" y="4"/>
                    <a:pt x="17" y="9"/>
                  </a:cubicBezTo>
                  <a:cubicBezTo>
                    <a:pt x="17" y="19"/>
                    <a:pt x="17" y="19"/>
                    <a:pt x="17" y="19"/>
                  </a:cubicBezTo>
                  <a:cubicBezTo>
                    <a:pt x="251" y="19"/>
                    <a:pt x="251" y="19"/>
                    <a:pt x="251" y="19"/>
                  </a:cubicBezTo>
                  <a:cubicBezTo>
                    <a:pt x="251" y="10"/>
                    <a:pt x="251" y="10"/>
                    <a:pt x="251" y="10"/>
                  </a:cubicBezTo>
                  <a:cubicBezTo>
                    <a:pt x="251" y="5"/>
                    <a:pt x="255" y="2"/>
                    <a:pt x="260" y="2"/>
                  </a:cubicBezTo>
                  <a:cubicBezTo>
                    <a:pt x="264" y="2"/>
                    <a:pt x="268" y="5"/>
                    <a:pt x="2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Rectangle 51">
              <a:extLst>
                <a:ext uri="{FF2B5EF4-FFF2-40B4-BE49-F238E27FC236}">
                  <a16:creationId xmlns:a16="http://schemas.microsoft.com/office/drawing/2014/main" id="{4E4B9495-E77C-6658-C7E7-7589AC3283B4}"/>
                </a:ext>
              </a:extLst>
            </p:cNvPr>
            <p:cNvSpPr>
              <a:spLocks noChangeArrowheads="1"/>
            </p:cNvSpPr>
            <p:nvPr/>
          </p:nvSpPr>
          <p:spPr bwMode="auto">
            <a:xfrm>
              <a:off x="4271179" y="4565831"/>
              <a:ext cx="296400" cy="380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52">
              <a:extLst>
                <a:ext uri="{FF2B5EF4-FFF2-40B4-BE49-F238E27FC236}">
                  <a16:creationId xmlns:a16="http://schemas.microsoft.com/office/drawing/2014/main" id="{F3E18166-9B16-A7B2-0D67-27BA3E47BD6C}"/>
                </a:ext>
              </a:extLst>
            </p:cNvPr>
            <p:cNvSpPr>
              <a:spLocks/>
            </p:cNvSpPr>
            <p:nvPr/>
          </p:nvSpPr>
          <p:spPr bwMode="auto">
            <a:xfrm>
              <a:off x="4316047" y="5083852"/>
              <a:ext cx="206665" cy="118288"/>
            </a:xfrm>
            <a:custGeom>
              <a:avLst/>
              <a:gdLst>
                <a:gd name="T0" fmla="*/ 64 w 64"/>
                <a:gd name="T1" fmla="*/ 0 h 37"/>
                <a:gd name="T2" fmla="*/ 64 w 64"/>
                <a:gd name="T3" fmla="*/ 4 h 37"/>
                <a:gd name="T4" fmla="*/ 32 w 64"/>
                <a:gd name="T5" fmla="*/ 37 h 37"/>
                <a:gd name="T6" fmla="*/ 0 w 64"/>
                <a:gd name="T7" fmla="*/ 4 h 37"/>
                <a:gd name="T8" fmla="*/ 0 w 64"/>
                <a:gd name="T9" fmla="*/ 0 h 37"/>
                <a:gd name="T10" fmla="*/ 64 w 64"/>
                <a:gd name="T11" fmla="*/ 0 h 37"/>
              </a:gdLst>
              <a:ahLst/>
              <a:cxnLst>
                <a:cxn ang="0">
                  <a:pos x="T0" y="T1"/>
                </a:cxn>
                <a:cxn ang="0">
                  <a:pos x="T2" y="T3"/>
                </a:cxn>
                <a:cxn ang="0">
                  <a:pos x="T4" y="T5"/>
                </a:cxn>
                <a:cxn ang="0">
                  <a:pos x="T6" y="T7"/>
                </a:cxn>
                <a:cxn ang="0">
                  <a:pos x="T8" y="T9"/>
                </a:cxn>
                <a:cxn ang="0">
                  <a:pos x="T10" y="T11"/>
                </a:cxn>
              </a:cxnLst>
              <a:rect l="0" t="0" r="r" b="b"/>
              <a:pathLst>
                <a:path w="64" h="37">
                  <a:moveTo>
                    <a:pt x="64" y="0"/>
                  </a:moveTo>
                  <a:cubicBezTo>
                    <a:pt x="64" y="4"/>
                    <a:pt x="64" y="4"/>
                    <a:pt x="64" y="4"/>
                  </a:cubicBezTo>
                  <a:cubicBezTo>
                    <a:pt x="64" y="22"/>
                    <a:pt x="50" y="37"/>
                    <a:pt x="32" y="37"/>
                  </a:cubicBezTo>
                  <a:cubicBezTo>
                    <a:pt x="14" y="37"/>
                    <a:pt x="0" y="22"/>
                    <a:pt x="0" y="4"/>
                  </a:cubicBezTo>
                  <a:cubicBezTo>
                    <a:pt x="0" y="0"/>
                    <a:pt x="0" y="0"/>
                    <a:pt x="0" y="0"/>
                  </a:cubicBez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53">
              <a:extLst>
                <a:ext uri="{FF2B5EF4-FFF2-40B4-BE49-F238E27FC236}">
                  <a16:creationId xmlns:a16="http://schemas.microsoft.com/office/drawing/2014/main" id="{ABBDF14B-97A0-B3F9-6EA0-D4E87D6BC108}"/>
                </a:ext>
              </a:extLst>
            </p:cNvPr>
            <p:cNvSpPr>
              <a:spLocks noEditPoints="1"/>
            </p:cNvSpPr>
            <p:nvPr/>
          </p:nvSpPr>
          <p:spPr bwMode="auto">
            <a:xfrm>
              <a:off x="4316047" y="4633812"/>
              <a:ext cx="206665" cy="372540"/>
            </a:xfrm>
            <a:custGeom>
              <a:avLst/>
              <a:gdLst>
                <a:gd name="T0" fmla="*/ 152 w 152"/>
                <a:gd name="T1" fmla="*/ 0 h 274"/>
                <a:gd name="T2" fmla="*/ 152 w 152"/>
                <a:gd name="T3" fmla="*/ 274 h 274"/>
                <a:gd name="T4" fmla="*/ 0 w 152"/>
                <a:gd name="T5" fmla="*/ 274 h 274"/>
                <a:gd name="T6" fmla="*/ 0 w 152"/>
                <a:gd name="T7" fmla="*/ 0 h 274"/>
                <a:gd name="T8" fmla="*/ 152 w 152"/>
                <a:gd name="T9" fmla="*/ 0 h 274"/>
                <a:gd name="T10" fmla="*/ 76 w 152"/>
                <a:gd name="T11" fmla="*/ 246 h 274"/>
                <a:gd name="T12" fmla="*/ 76 w 152"/>
                <a:gd name="T13" fmla="*/ 222 h 274"/>
                <a:gd name="T14" fmla="*/ 14 w 152"/>
                <a:gd name="T15" fmla="*/ 222 h 274"/>
                <a:gd name="T16" fmla="*/ 14 w 152"/>
                <a:gd name="T17" fmla="*/ 246 h 274"/>
                <a:gd name="T18" fmla="*/ 76 w 152"/>
                <a:gd name="T19" fmla="*/ 246 h 274"/>
                <a:gd name="T20" fmla="*/ 76 w 152"/>
                <a:gd name="T21" fmla="*/ 196 h 274"/>
                <a:gd name="T22" fmla="*/ 76 w 152"/>
                <a:gd name="T23" fmla="*/ 172 h 274"/>
                <a:gd name="T24" fmla="*/ 14 w 152"/>
                <a:gd name="T25" fmla="*/ 172 h 274"/>
                <a:gd name="T26" fmla="*/ 14 w 152"/>
                <a:gd name="T27" fmla="*/ 196 h 274"/>
                <a:gd name="T28" fmla="*/ 76 w 152"/>
                <a:gd name="T29" fmla="*/ 196 h 274"/>
                <a:gd name="T30" fmla="*/ 76 w 152"/>
                <a:gd name="T31" fmla="*/ 149 h 274"/>
                <a:gd name="T32" fmla="*/ 76 w 152"/>
                <a:gd name="T33" fmla="*/ 123 h 274"/>
                <a:gd name="T34" fmla="*/ 12 w 152"/>
                <a:gd name="T35" fmla="*/ 123 h 274"/>
                <a:gd name="T36" fmla="*/ 12 w 152"/>
                <a:gd name="T37" fmla="*/ 149 h 274"/>
                <a:gd name="T38" fmla="*/ 76 w 152"/>
                <a:gd name="T39" fmla="*/ 149 h 274"/>
                <a:gd name="T40" fmla="*/ 76 w 152"/>
                <a:gd name="T41" fmla="*/ 99 h 274"/>
                <a:gd name="T42" fmla="*/ 76 w 152"/>
                <a:gd name="T43" fmla="*/ 75 h 274"/>
                <a:gd name="T44" fmla="*/ 12 w 152"/>
                <a:gd name="T45" fmla="*/ 75 h 274"/>
                <a:gd name="T46" fmla="*/ 12 w 152"/>
                <a:gd name="T47" fmla="*/ 99 h 274"/>
                <a:gd name="T48" fmla="*/ 76 w 152"/>
                <a:gd name="T49" fmla="*/ 9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274">
                  <a:moveTo>
                    <a:pt x="152" y="0"/>
                  </a:moveTo>
                  <a:lnTo>
                    <a:pt x="152" y="274"/>
                  </a:lnTo>
                  <a:lnTo>
                    <a:pt x="0" y="274"/>
                  </a:lnTo>
                  <a:lnTo>
                    <a:pt x="0" y="0"/>
                  </a:lnTo>
                  <a:lnTo>
                    <a:pt x="152" y="0"/>
                  </a:lnTo>
                  <a:close/>
                  <a:moveTo>
                    <a:pt x="76" y="246"/>
                  </a:moveTo>
                  <a:lnTo>
                    <a:pt x="76" y="222"/>
                  </a:lnTo>
                  <a:lnTo>
                    <a:pt x="14" y="222"/>
                  </a:lnTo>
                  <a:lnTo>
                    <a:pt x="14" y="246"/>
                  </a:lnTo>
                  <a:lnTo>
                    <a:pt x="76" y="246"/>
                  </a:lnTo>
                  <a:close/>
                  <a:moveTo>
                    <a:pt x="76" y="196"/>
                  </a:moveTo>
                  <a:lnTo>
                    <a:pt x="76" y="172"/>
                  </a:lnTo>
                  <a:lnTo>
                    <a:pt x="14" y="172"/>
                  </a:lnTo>
                  <a:lnTo>
                    <a:pt x="14" y="196"/>
                  </a:lnTo>
                  <a:lnTo>
                    <a:pt x="76" y="196"/>
                  </a:lnTo>
                  <a:close/>
                  <a:moveTo>
                    <a:pt x="76" y="149"/>
                  </a:moveTo>
                  <a:lnTo>
                    <a:pt x="76" y="123"/>
                  </a:lnTo>
                  <a:lnTo>
                    <a:pt x="12" y="123"/>
                  </a:lnTo>
                  <a:lnTo>
                    <a:pt x="12" y="149"/>
                  </a:lnTo>
                  <a:lnTo>
                    <a:pt x="76" y="149"/>
                  </a:lnTo>
                  <a:close/>
                  <a:moveTo>
                    <a:pt x="76" y="99"/>
                  </a:moveTo>
                  <a:lnTo>
                    <a:pt x="76" y="75"/>
                  </a:lnTo>
                  <a:lnTo>
                    <a:pt x="12" y="75"/>
                  </a:lnTo>
                  <a:lnTo>
                    <a:pt x="12" y="99"/>
                  </a:lnTo>
                  <a:lnTo>
                    <a:pt x="7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0" name="组合 119">
            <a:extLst>
              <a:ext uri="{FF2B5EF4-FFF2-40B4-BE49-F238E27FC236}">
                <a16:creationId xmlns:a16="http://schemas.microsoft.com/office/drawing/2014/main" id="{FF49051A-6086-ACD6-7176-C25305AD38F7}"/>
              </a:ext>
            </a:extLst>
          </p:cNvPr>
          <p:cNvGrpSpPr/>
          <p:nvPr/>
        </p:nvGrpSpPr>
        <p:grpSpPr>
          <a:xfrm>
            <a:off x="5592361" y="2801341"/>
            <a:ext cx="216000" cy="468000"/>
            <a:chOff x="6120171" y="1059547"/>
            <a:chExt cx="560819" cy="2299597"/>
          </a:xfrm>
          <a:solidFill>
            <a:srgbClr val="009999"/>
          </a:solidFill>
        </p:grpSpPr>
        <p:sp>
          <p:nvSpPr>
            <p:cNvPr id="121" name="Freeform 119">
              <a:extLst>
                <a:ext uri="{FF2B5EF4-FFF2-40B4-BE49-F238E27FC236}">
                  <a16:creationId xmlns:a16="http://schemas.microsoft.com/office/drawing/2014/main" id="{F05DD286-5C68-6655-66DC-18F96084EEBE}"/>
                </a:ext>
              </a:extLst>
            </p:cNvPr>
            <p:cNvSpPr/>
            <p:nvPr/>
          </p:nvSpPr>
          <p:spPr>
            <a:xfrm>
              <a:off x="6225476" y="1813835"/>
              <a:ext cx="350207" cy="15453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19119"/>
                    <a:pt x="0" y="19119"/>
                    <a:pt x="0" y="19119"/>
                  </a:cubicBezTo>
                  <a:cubicBezTo>
                    <a:pt x="0" y="20481"/>
                    <a:pt x="4705" y="21600"/>
                    <a:pt x="10693" y="21600"/>
                  </a:cubicBezTo>
                  <a:cubicBezTo>
                    <a:pt x="16681" y="21600"/>
                    <a:pt x="21600" y="20481"/>
                    <a:pt x="21600" y="19119"/>
                  </a:cubicBezTo>
                  <a:lnTo>
                    <a:pt x="21600" y="0"/>
                  </a:lnTo>
                  <a:close/>
                  <a:moveTo>
                    <a:pt x="16895" y="1995"/>
                  </a:moveTo>
                  <a:cubicBezTo>
                    <a:pt x="18392" y="1995"/>
                    <a:pt x="19461" y="2238"/>
                    <a:pt x="19461" y="2578"/>
                  </a:cubicBezTo>
                  <a:cubicBezTo>
                    <a:pt x="19461" y="2870"/>
                    <a:pt x="18392" y="3114"/>
                    <a:pt x="16895" y="3114"/>
                  </a:cubicBezTo>
                  <a:cubicBezTo>
                    <a:pt x="15612" y="3114"/>
                    <a:pt x="14543" y="2870"/>
                    <a:pt x="14543" y="2578"/>
                  </a:cubicBezTo>
                  <a:cubicBezTo>
                    <a:pt x="14543" y="2238"/>
                    <a:pt x="15612" y="1995"/>
                    <a:pt x="16895" y="1995"/>
                  </a:cubicBezTo>
                  <a:close/>
                  <a:moveTo>
                    <a:pt x="10693" y="21016"/>
                  </a:moveTo>
                  <a:cubicBezTo>
                    <a:pt x="6202" y="21016"/>
                    <a:pt x="2352" y="20141"/>
                    <a:pt x="2352" y="19119"/>
                  </a:cubicBezTo>
                  <a:cubicBezTo>
                    <a:pt x="2352" y="8173"/>
                    <a:pt x="2352" y="8173"/>
                    <a:pt x="2352" y="8173"/>
                  </a:cubicBezTo>
                  <a:cubicBezTo>
                    <a:pt x="19034" y="8173"/>
                    <a:pt x="19034" y="8173"/>
                    <a:pt x="19034" y="8173"/>
                  </a:cubicBezTo>
                  <a:cubicBezTo>
                    <a:pt x="19034" y="19119"/>
                    <a:pt x="19034" y="19119"/>
                    <a:pt x="19034" y="19119"/>
                  </a:cubicBezTo>
                  <a:cubicBezTo>
                    <a:pt x="19034" y="20141"/>
                    <a:pt x="15398" y="21016"/>
                    <a:pt x="10693" y="21016"/>
                  </a:cubicBezTo>
                  <a:close/>
                  <a:moveTo>
                    <a:pt x="15184" y="6519"/>
                  </a:moveTo>
                  <a:cubicBezTo>
                    <a:pt x="15184" y="7005"/>
                    <a:pt x="13473" y="7395"/>
                    <a:pt x="11335" y="7395"/>
                  </a:cubicBezTo>
                  <a:cubicBezTo>
                    <a:pt x="9196" y="7395"/>
                    <a:pt x="7271" y="7005"/>
                    <a:pt x="7271" y="6519"/>
                  </a:cubicBezTo>
                  <a:cubicBezTo>
                    <a:pt x="7271" y="6032"/>
                    <a:pt x="9196" y="5595"/>
                    <a:pt x="11335" y="5595"/>
                  </a:cubicBezTo>
                  <a:cubicBezTo>
                    <a:pt x="13473" y="5595"/>
                    <a:pt x="15184" y="6032"/>
                    <a:pt x="15184" y="6519"/>
                  </a:cubicBezTo>
                  <a:close/>
                  <a:moveTo>
                    <a:pt x="7485" y="1022"/>
                  </a:moveTo>
                  <a:cubicBezTo>
                    <a:pt x="8554" y="1022"/>
                    <a:pt x="9410" y="1216"/>
                    <a:pt x="9410" y="1459"/>
                  </a:cubicBezTo>
                  <a:cubicBezTo>
                    <a:pt x="9410" y="1703"/>
                    <a:pt x="8554" y="1897"/>
                    <a:pt x="7485" y="1897"/>
                  </a:cubicBezTo>
                  <a:cubicBezTo>
                    <a:pt x="6416" y="1897"/>
                    <a:pt x="5560" y="1703"/>
                    <a:pt x="5560" y="1459"/>
                  </a:cubicBezTo>
                  <a:cubicBezTo>
                    <a:pt x="5560" y="1216"/>
                    <a:pt x="6416" y="1022"/>
                    <a:pt x="7485" y="1022"/>
                  </a:cubicBezTo>
                  <a:close/>
                  <a:moveTo>
                    <a:pt x="6202" y="2530"/>
                  </a:moveTo>
                  <a:cubicBezTo>
                    <a:pt x="7913" y="2530"/>
                    <a:pt x="9410" y="2822"/>
                    <a:pt x="9410" y="3211"/>
                  </a:cubicBezTo>
                  <a:cubicBezTo>
                    <a:pt x="9410" y="3649"/>
                    <a:pt x="7913" y="3941"/>
                    <a:pt x="6202" y="3941"/>
                  </a:cubicBezTo>
                  <a:cubicBezTo>
                    <a:pt x="4491" y="3941"/>
                    <a:pt x="2994" y="3649"/>
                    <a:pt x="2994" y="3211"/>
                  </a:cubicBezTo>
                  <a:cubicBezTo>
                    <a:pt x="2994" y="2822"/>
                    <a:pt x="4491" y="2530"/>
                    <a:pt x="6202" y="2530"/>
                  </a:cubicBezTo>
                  <a:close/>
                </a:path>
              </a:pathLst>
            </a:custGeom>
            <a:grpFill/>
            <a:ln w="12700" cap="flat">
              <a:noFill/>
              <a:miter lim="400000"/>
            </a:ln>
            <a:effectLst/>
          </p:spPr>
          <p:txBody>
            <a:bodyPr wrap="square" lIns="91439" tIns="91439" rIns="91439" bIns="91439" numCol="1" anchor="t">
              <a:noAutofit/>
            </a:bodyPr>
            <a:lstStyle/>
            <a:p>
              <a:endParaRPr/>
            </a:p>
          </p:txBody>
        </p:sp>
        <p:sp>
          <p:nvSpPr>
            <p:cNvPr id="122" name="Oval 120">
              <a:extLst>
                <a:ext uri="{FF2B5EF4-FFF2-40B4-BE49-F238E27FC236}">
                  <a16:creationId xmlns:a16="http://schemas.microsoft.com/office/drawing/2014/main" id="{D6479603-80F1-C674-2B1D-04BB2FD35D8B}"/>
                </a:ext>
              </a:extLst>
            </p:cNvPr>
            <p:cNvSpPr/>
            <p:nvPr/>
          </p:nvSpPr>
          <p:spPr>
            <a:xfrm>
              <a:off x="6286702" y="2644040"/>
              <a:ext cx="75921" cy="78369"/>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23" name="Freeform 121">
              <a:extLst>
                <a:ext uri="{FF2B5EF4-FFF2-40B4-BE49-F238E27FC236}">
                  <a16:creationId xmlns:a16="http://schemas.microsoft.com/office/drawing/2014/main" id="{582F615B-1BEE-AD41-16A9-2C7BBCE88401}"/>
                </a:ext>
              </a:extLst>
            </p:cNvPr>
            <p:cNvSpPr/>
            <p:nvPr/>
          </p:nvSpPr>
          <p:spPr>
            <a:xfrm>
              <a:off x="6120171" y="1632609"/>
              <a:ext cx="560819" cy="149389"/>
            </a:xfrm>
            <a:custGeom>
              <a:avLst/>
              <a:gdLst/>
              <a:ahLst/>
              <a:cxnLst>
                <a:cxn ang="0">
                  <a:pos x="wd2" y="hd2"/>
                </a:cxn>
                <a:cxn ang="5400000">
                  <a:pos x="wd2" y="hd2"/>
                </a:cxn>
                <a:cxn ang="10800000">
                  <a:pos x="wd2" y="hd2"/>
                </a:cxn>
                <a:cxn ang="16200000">
                  <a:pos x="wd2" y="hd2"/>
                </a:cxn>
              </a:cxnLst>
              <a:rect l="0" t="0" r="r" b="b"/>
              <a:pathLst>
                <a:path w="21600" h="21600" extrusionOk="0">
                  <a:moveTo>
                    <a:pt x="2817" y="21600"/>
                  </a:moveTo>
                  <a:cubicBezTo>
                    <a:pt x="18648" y="21600"/>
                    <a:pt x="18648" y="21600"/>
                    <a:pt x="18648" y="21600"/>
                  </a:cubicBezTo>
                  <a:cubicBezTo>
                    <a:pt x="20258" y="21600"/>
                    <a:pt x="21600" y="16577"/>
                    <a:pt x="21600" y="10549"/>
                  </a:cubicBezTo>
                  <a:cubicBezTo>
                    <a:pt x="21600" y="4521"/>
                    <a:pt x="20258" y="0"/>
                    <a:pt x="18648" y="0"/>
                  </a:cubicBezTo>
                  <a:cubicBezTo>
                    <a:pt x="2817" y="0"/>
                    <a:pt x="2817" y="0"/>
                    <a:pt x="2817" y="0"/>
                  </a:cubicBezTo>
                  <a:cubicBezTo>
                    <a:pt x="1207" y="0"/>
                    <a:pt x="0" y="4521"/>
                    <a:pt x="0" y="10549"/>
                  </a:cubicBezTo>
                  <a:cubicBezTo>
                    <a:pt x="0" y="16577"/>
                    <a:pt x="1207" y="21600"/>
                    <a:pt x="2817" y="21600"/>
                  </a:cubicBezTo>
                  <a:close/>
                </a:path>
              </a:pathLst>
            </a:custGeom>
            <a:grpFill/>
            <a:ln w="12700" cap="flat">
              <a:noFill/>
              <a:miter lim="400000"/>
            </a:ln>
            <a:effectLst/>
          </p:spPr>
          <p:txBody>
            <a:bodyPr wrap="square" lIns="91439" tIns="91439" rIns="91439" bIns="91439" numCol="1" anchor="t">
              <a:noAutofit/>
            </a:bodyPr>
            <a:lstStyle/>
            <a:p>
              <a:endParaRPr/>
            </a:p>
          </p:txBody>
        </p:sp>
        <p:sp>
          <p:nvSpPr>
            <p:cNvPr id="124" name="Oval 122">
              <a:extLst>
                <a:ext uri="{FF2B5EF4-FFF2-40B4-BE49-F238E27FC236}">
                  <a16:creationId xmlns:a16="http://schemas.microsoft.com/office/drawing/2014/main" id="{80621EBB-0DA0-8515-0E04-B5ECE6BC65F8}"/>
                </a:ext>
              </a:extLst>
            </p:cNvPr>
            <p:cNvSpPr/>
            <p:nvPr/>
          </p:nvSpPr>
          <p:spPr>
            <a:xfrm>
              <a:off x="6369968" y="1294650"/>
              <a:ext cx="139595" cy="139596"/>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25" name="Oval 123">
              <a:extLst>
                <a:ext uri="{FF2B5EF4-FFF2-40B4-BE49-F238E27FC236}">
                  <a16:creationId xmlns:a16="http://schemas.microsoft.com/office/drawing/2014/main" id="{6A43A103-F236-C2D5-D162-1C9D6ED9BE53}"/>
                </a:ext>
              </a:extLst>
            </p:cNvPr>
            <p:cNvSpPr/>
            <p:nvPr/>
          </p:nvSpPr>
          <p:spPr>
            <a:xfrm>
              <a:off x="6245069" y="1059547"/>
              <a:ext cx="159186" cy="164086"/>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26" name="Oval 124">
              <a:extLst>
                <a:ext uri="{FF2B5EF4-FFF2-40B4-BE49-F238E27FC236}">
                  <a16:creationId xmlns:a16="http://schemas.microsoft.com/office/drawing/2014/main" id="{935193E5-C8FC-4F0A-2363-BB654CF184AA}"/>
                </a:ext>
              </a:extLst>
            </p:cNvPr>
            <p:cNvSpPr/>
            <p:nvPr/>
          </p:nvSpPr>
          <p:spPr>
            <a:xfrm>
              <a:off x="6311192" y="1500365"/>
              <a:ext cx="97959" cy="97959"/>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27" name="Oval 125">
              <a:extLst>
                <a:ext uri="{FF2B5EF4-FFF2-40B4-BE49-F238E27FC236}">
                  <a16:creationId xmlns:a16="http://schemas.microsoft.com/office/drawing/2014/main" id="{12D331B0-1741-CDA7-78D9-DEA379033D97}"/>
                </a:ext>
              </a:extLst>
            </p:cNvPr>
            <p:cNvSpPr/>
            <p:nvPr/>
          </p:nvSpPr>
          <p:spPr>
            <a:xfrm>
              <a:off x="6296498" y="2822815"/>
              <a:ext cx="132247" cy="132247"/>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28" name="Oval 126">
              <a:extLst>
                <a:ext uri="{FF2B5EF4-FFF2-40B4-BE49-F238E27FC236}">
                  <a16:creationId xmlns:a16="http://schemas.microsoft.com/office/drawing/2014/main" id="{DFF83372-68FC-D771-3FC2-7E397CD1E5F9}"/>
                </a:ext>
              </a:extLst>
            </p:cNvPr>
            <p:cNvSpPr/>
            <p:nvPr/>
          </p:nvSpPr>
          <p:spPr>
            <a:xfrm>
              <a:off x="6360171" y="3106896"/>
              <a:ext cx="139595" cy="139595"/>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29" name="Oval 127">
              <a:extLst>
                <a:ext uri="{FF2B5EF4-FFF2-40B4-BE49-F238E27FC236}">
                  <a16:creationId xmlns:a16="http://schemas.microsoft.com/office/drawing/2014/main" id="{4EE230B2-86D9-2027-E44D-A142A5CBFE78}"/>
                </a:ext>
              </a:extLst>
            </p:cNvPr>
            <p:cNvSpPr/>
            <p:nvPr/>
          </p:nvSpPr>
          <p:spPr>
            <a:xfrm>
              <a:off x="6409152" y="2690569"/>
              <a:ext cx="66124" cy="66124"/>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30" name="Oval 128">
              <a:extLst>
                <a:ext uri="{FF2B5EF4-FFF2-40B4-BE49-F238E27FC236}">
                  <a16:creationId xmlns:a16="http://schemas.microsoft.com/office/drawing/2014/main" id="{5C9EC798-D952-B7DE-1A07-230BDF1B0338}"/>
                </a:ext>
              </a:extLst>
            </p:cNvPr>
            <p:cNvSpPr/>
            <p:nvPr/>
          </p:nvSpPr>
          <p:spPr>
            <a:xfrm>
              <a:off x="6335682" y="2453020"/>
              <a:ext cx="139595" cy="139595"/>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31" name="Oval 129">
              <a:extLst>
                <a:ext uri="{FF2B5EF4-FFF2-40B4-BE49-F238E27FC236}">
                  <a16:creationId xmlns:a16="http://schemas.microsoft.com/office/drawing/2014/main" id="{5A9A6538-74A9-8301-10DB-AB957FF636B2}"/>
                </a:ext>
              </a:extLst>
            </p:cNvPr>
            <p:cNvSpPr/>
            <p:nvPr/>
          </p:nvSpPr>
          <p:spPr>
            <a:xfrm>
              <a:off x="6394456" y="2964855"/>
              <a:ext cx="73473" cy="73472"/>
            </a:xfrm>
            <a:prstGeom prst="ellipse">
              <a:avLst/>
            </a:prstGeom>
            <a:grpFill/>
            <a:ln w="12700" cap="flat">
              <a:noFill/>
              <a:miter lim="400000"/>
            </a:ln>
            <a:effectLst/>
          </p:spPr>
          <p:txBody>
            <a:bodyPr wrap="square" lIns="91439" tIns="91439" rIns="91439" bIns="91439" numCol="1" anchor="t">
              <a:noAutofit/>
            </a:bodyPr>
            <a:lstStyle/>
            <a:p>
              <a:endParaRPr/>
            </a:p>
          </p:txBody>
        </p:sp>
      </p:grpSp>
      <p:grpSp>
        <p:nvGrpSpPr>
          <p:cNvPr id="132" name="组合 131">
            <a:extLst>
              <a:ext uri="{FF2B5EF4-FFF2-40B4-BE49-F238E27FC236}">
                <a16:creationId xmlns:a16="http://schemas.microsoft.com/office/drawing/2014/main" id="{BAECD352-78F7-766B-FAD6-519494376641}"/>
              </a:ext>
            </a:extLst>
          </p:cNvPr>
          <p:cNvGrpSpPr/>
          <p:nvPr/>
        </p:nvGrpSpPr>
        <p:grpSpPr>
          <a:xfrm>
            <a:off x="4255930" y="5009969"/>
            <a:ext cx="216000" cy="468000"/>
            <a:chOff x="6120171" y="1059547"/>
            <a:chExt cx="560819" cy="2299597"/>
          </a:xfrm>
          <a:solidFill>
            <a:srgbClr val="009999"/>
          </a:solidFill>
        </p:grpSpPr>
        <p:sp>
          <p:nvSpPr>
            <p:cNvPr id="133" name="Freeform 119">
              <a:extLst>
                <a:ext uri="{FF2B5EF4-FFF2-40B4-BE49-F238E27FC236}">
                  <a16:creationId xmlns:a16="http://schemas.microsoft.com/office/drawing/2014/main" id="{D499D776-9A00-973F-025F-94D500B3972D}"/>
                </a:ext>
              </a:extLst>
            </p:cNvPr>
            <p:cNvSpPr/>
            <p:nvPr/>
          </p:nvSpPr>
          <p:spPr>
            <a:xfrm>
              <a:off x="6225476" y="1813835"/>
              <a:ext cx="350207" cy="15453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19119"/>
                    <a:pt x="0" y="19119"/>
                    <a:pt x="0" y="19119"/>
                  </a:cubicBezTo>
                  <a:cubicBezTo>
                    <a:pt x="0" y="20481"/>
                    <a:pt x="4705" y="21600"/>
                    <a:pt x="10693" y="21600"/>
                  </a:cubicBezTo>
                  <a:cubicBezTo>
                    <a:pt x="16681" y="21600"/>
                    <a:pt x="21600" y="20481"/>
                    <a:pt x="21600" y="19119"/>
                  </a:cubicBezTo>
                  <a:lnTo>
                    <a:pt x="21600" y="0"/>
                  </a:lnTo>
                  <a:close/>
                  <a:moveTo>
                    <a:pt x="16895" y="1995"/>
                  </a:moveTo>
                  <a:cubicBezTo>
                    <a:pt x="18392" y="1995"/>
                    <a:pt x="19461" y="2238"/>
                    <a:pt x="19461" y="2578"/>
                  </a:cubicBezTo>
                  <a:cubicBezTo>
                    <a:pt x="19461" y="2870"/>
                    <a:pt x="18392" y="3114"/>
                    <a:pt x="16895" y="3114"/>
                  </a:cubicBezTo>
                  <a:cubicBezTo>
                    <a:pt x="15612" y="3114"/>
                    <a:pt x="14543" y="2870"/>
                    <a:pt x="14543" y="2578"/>
                  </a:cubicBezTo>
                  <a:cubicBezTo>
                    <a:pt x="14543" y="2238"/>
                    <a:pt x="15612" y="1995"/>
                    <a:pt x="16895" y="1995"/>
                  </a:cubicBezTo>
                  <a:close/>
                  <a:moveTo>
                    <a:pt x="10693" y="21016"/>
                  </a:moveTo>
                  <a:cubicBezTo>
                    <a:pt x="6202" y="21016"/>
                    <a:pt x="2352" y="20141"/>
                    <a:pt x="2352" y="19119"/>
                  </a:cubicBezTo>
                  <a:cubicBezTo>
                    <a:pt x="2352" y="8173"/>
                    <a:pt x="2352" y="8173"/>
                    <a:pt x="2352" y="8173"/>
                  </a:cubicBezTo>
                  <a:cubicBezTo>
                    <a:pt x="19034" y="8173"/>
                    <a:pt x="19034" y="8173"/>
                    <a:pt x="19034" y="8173"/>
                  </a:cubicBezTo>
                  <a:cubicBezTo>
                    <a:pt x="19034" y="19119"/>
                    <a:pt x="19034" y="19119"/>
                    <a:pt x="19034" y="19119"/>
                  </a:cubicBezTo>
                  <a:cubicBezTo>
                    <a:pt x="19034" y="20141"/>
                    <a:pt x="15398" y="21016"/>
                    <a:pt x="10693" y="21016"/>
                  </a:cubicBezTo>
                  <a:close/>
                  <a:moveTo>
                    <a:pt x="15184" y="6519"/>
                  </a:moveTo>
                  <a:cubicBezTo>
                    <a:pt x="15184" y="7005"/>
                    <a:pt x="13473" y="7395"/>
                    <a:pt x="11335" y="7395"/>
                  </a:cubicBezTo>
                  <a:cubicBezTo>
                    <a:pt x="9196" y="7395"/>
                    <a:pt x="7271" y="7005"/>
                    <a:pt x="7271" y="6519"/>
                  </a:cubicBezTo>
                  <a:cubicBezTo>
                    <a:pt x="7271" y="6032"/>
                    <a:pt x="9196" y="5595"/>
                    <a:pt x="11335" y="5595"/>
                  </a:cubicBezTo>
                  <a:cubicBezTo>
                    <a:pt x="13473" y="5595"/>
                    <a:pt x="15184" y="6032"/>
                    <a:pt x="15184" y="6519"/>
                  </a:cubicBezTo>
                  <a:close/>
                  <a:moveTo>
                    <a:pt x="7485" y="1022"/>
                  </a:moveTo>
                  <a:cubicBezTo>
                    <a:pt x="8554" y="1022"/>
                    <a:pt x="9410" y="1216"/>
                    <a:pt x="9410" y="1459"/>
                  </a:cubicBezTo>
                  <a:cubicBezTo>
                    <a:pt x="9410" y="1703"/>
                    <a:pt x="8554" y="1897"/>
                    <a:pt x="7485" y="1897"/>
                  </a:cubicBezTo>
                  <a:cubicBezTo>
                    <a:pt x="6416" y="1897"/>
                    <a:pt x="5560" y="1703"/>
                    <a:pt x="5560" y="1459"/>
                  </a:cubicBezTo>
                  <a:cubicBezTo>
                    <a:pt x="5560" y="1216"/>
                    <a:pt x="6416" y="1022"/>
                    <a:pt x="7485" y="1022"/>
                  </a:cubicBezTo>
                  <a:close/>
                  <a:moveTo>
                    <a:pt x="6202" y="2530"/>
                  </a:moveTo>
                  <a:cubicBezTo>
                    <a:pt x="7913" y="2530"/>
                    <a:pt x="9410" y="2822"/>
                    <a:pt x="9410" y="3211"/>
                  </a:cubicBezTo>
                  <a:cubicBezTo>
                    <a:pt x="9410" y="3649"/>
                    <a:pt x="7913" y="3941"/>
                    <a:pt x="6202" y="3941"/>
                  </a:cubicBezTo>
                  <a:cubicBezTo>
                    <a:pt x="4491" y="3941"/>
                    <a:pt x="2994" y="3649"/>
                    <a:pt x="2994" y="3211"/>
                  </a:cubicBezTo>
                  <a:cubicBezTo>
                    <a:pt x="2994" y="2822"/>
                    <a:pt x="4491" y="2530"/>
                    <a:pt x="6202" y="2530"/>
                  </a:cubicBezTo>
                  <a:close/>
                </a:path>
              </a:pathLst>
            </a:custGeom>
            <a:grpFill/>
            <a:ln w="12700" cap="flat">
              <a:noFill/>
              <a:miter lim="400000"/>
            </a:ln>
            <a:effectLst/>
          </p:spPr>
          <p:txBody>
            <a:bodyPr wrap="square" lIns="91439" tIns="91439" rIns="91439" bIns="91439" numCol="1" anchor="t">
              <a:noAutofit/>
            </a:bodyPr>
            <a:lstStyle/>
            <a:p>
              <a:endParaRPr/>
            </a:p>
          </p:txBody>
        </p:sp>
        <p:sp>
          <p:nvSpPr>
            <p:cNvPr id="134" name="Oval 120">
              <a:extLst>
                <a:ext uri="{FF2B5EF4-FFF2-40B4-BE49-F238E27FC236}">
                  <a16:creationId xmlns:a16="http://schemas.microsoft.com/office/drawing/2014/main" id="{C29C17E8-D458-2195-291A-0F5AA7A4F66C}"/>
                </a:ext>
              </a:extLst>
            </p:cNvPr>
            <p:cNvSpPr/>
            <p:nvPr/>
          </p:nvSpPr>
          <p:spPr>
            <a:xfrm>
              <a:off x="6286702" y="2644040"/>
              <a:ext cx="75921" cy="78369"/>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35" name="Freeform 121">
              <a:extLst>
                <a:ext uri="{FF2B5EF4-FFF2-40B4-BE49-F238E27FC236}">
                  <a16:creationId xmlns:a16="http://schemas.microsoft.com/office/drawing/2014/main" id="{2B2A3F5B-4F74-9455-A79C-6A470EA2FE80}"/>
                </a:ext>
              </a:extLst>
            </p:cNvPr>
            <p:cNvSpPr/>
            <p:nvPr/>
          </p:nvSpPr>
          <p:spPr>
            <a:xfrm>
              <a:off x="6120171" y="1632609"/>
              <a:ext cx="560819" cy="149389"/>
            </a:xfrm>
            <a:custGeom>
              <a:avLst/>
              <a:gdLst/>
              <a:ahLst/>
              <a:cxnLst>
                <a:cxn ang="0">
                  <a:pos x="wd2" y="hd2"/>
                </a:cxn>
                <a:cxn ang="5400000">
                  <a:pos x="wd2" y="hd2"/>
                </a:cxn>
                <a:cxn ang="10800000">
                  <a:pos x="wd2" y="hd2"/>
                </a:cxn>
                <a:cxn ang="16200000">
                  <a:pos x="wd2" y="hd2"/>
                </a:cxn>
              </a:cxnLst>
              <a:rect l="0" t="0" r="r" b="b"/>
              <a:pathLst>
                <a:path w="21600" h="21600" extrusionOk="0">
                  <a:moveTo>
                    <a:pt x="2817" y="21600"/>
                  </a:moveTo>
                  <a:cubicBezTo>
                    <a:pt x="18648" y="21600"/>
                    <a:pt x="18648" y="21600"/>
                    <a:pt x="18648" y="21600"/>
                  </a:cubicBezTo>
                  <a:cubicBezTo>
                    <a:pt x="20258" y="21600"/>
                    <a:pt x="21600" y="16577"/>
                    <a:pt x="21600" y="10549"/>
                  </a:cubicBezTo>
                  <a:cubicBezTo>
                    <a:pt x="21600" y="4521"/>
                    <a:pt x="20258" y="0"/>
                    <a:pt x="18648" y="0"/>
                  </a:cubicBezTo>
                  <a:cubicBezTo>
                    <a:pt x="2817" y="0"/>
                    <a:pt x="2817" y="0"/>
                    <a:pt x="2817" y="0"/>
                  </a:cubicBezTo>
                  <a:cubicBezTo>
                    <a:pt x="1207" y="0"/>
                    <a:pt x="0" y="4521"/>
                    <a:pt x="0" y="10549"/>
                  </a:cubicBezTo>
                  <a:cubicBezTo>
                    <a:pt x="0" y="16577"/>
                    <a:pt x="1207" y="21600"/>
                    <a:pt x="2817" y="21600"/>
                  </a:cubicBezTo>
                  <a:close/>
                </a:path>
              </a:pathLst>
            </a:custGeom>
            <a:grpFill/>
            <a:ln w="12700" cap="flat">
              <a:noFill/>
              <a:miter lim="400000"/>
            </a:ln>
            <a:effectLst/>
          </p:spPr>
          <p:txBody>
            <a:bodyPr wrap="square" lIns="91439" tIns="91439" rIns="91439" bIns="91439" numCol="1" anchor="t">
              <a:noAutofit/>
            </a:bodyPr>
            <a:lstStyle/>
            <a:p>
              <a:endParaRPr/>
            </a:p>
          </p:txBody>
        </p:sp>
        <p:sp>
          <p:nvSpPr>
            <p:cNvPr id="136" name="Oval 122">
              <a:extLst>
                <a:ext uri="{FF2B5EF4-FFF2-40B4-BE49-F238E27FC236}">
                  <a16:creationId xmlns:a16="http://schemas.microsoft.com/office/drawing/2014/main" id="{09022ADE-BD5F-DDAA-C9BE-58198E127A13}"/>
                </a:ext>
              </a:extLst>
            </p:cNvPr>
            <p:cNvSpPr/>
            <p:nvPr/>
          </p:nvSpPr>
          <p:spPr>
            <a:xfrm>
              <a:off x="6369968" y="1294650"/>
              <a:ext cx="139595" cy="139596"/>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37" name="Oval 123">
              <a:extLst>
                <a:ext uri="{FF2B5EF4-FFF2-40B4-BE49-F238E27FC236}">
                  <a16:creationId xmlns:a16="http://schemas.microsoft.com/office/drawing/2014/main" id="{88D989FE-5172-26A4-B159-AF42276D932B}"/>
                </a:ext>
              </a:extLst>
            </p:cNvPr>
            <p:cNvSpPr/>
            <p:nvPr/>
          </p:nvSpPr>
          <p:spPr>
            <a:xfrm>
              <a:off x="6245069" y="1059547"/>
              <a:ext cx="159186" cy="164086"/>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38" name="Oval 124">
              <a:extLst>
                <a:ext uri="{FF2B5EF4-FFF2-40B4-BE49-F238E27FC236}">
                  <a16:creationId xmlns:a16="http://schemas.microsoft.com/office/drawing/2014/main" id="{3859EB5D-F995-586A-1CD6-1563BB4EBB4D}"/>
                </a:ext>
              </a:extLst>
            </p:cNvPr>
            <p:cNvSpPr/>
            <p:nvPr/>
          </p:nvSpPr>
          <p:spPr>
            <a:xfrm>
              <a:off x="6311192" y="1500365"/>
              <a:ext cx="97959" cy="97959"/>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39" name="Oval 125">
              <a:extLst>
                <a:ext uri="{FF2B5EF4-FFF2-40B4-BE49-F238E27FC236}">
                  <a16:creationId xmlns:a16="http://schemas.microsoft.com/office/drawing/2014/main" id="{A6189EBE-5D88-DE95-391B-1A11A8701466}"/>
                </a:ext>
              </a:extLst>
            </p:cNvPr>
            <p:cNvSpPr/>
            <p:nvPr/>
          </p:nvSpPr>
          <p:spPr>
            <a:xfrm>
              <a:off x="6296498" y="2822815"/>
              <a:ext cx="132247" cy="132247"/>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40" name="Oval 126">
              <a:extLst>
                <a:ext uri="{FF2B5EF4-FFF2-40B4-BE49-F238E27FC236}">
                  <a16:creationId xmlns:a16="http://schemas.microsoft.com/office/drawing/2014/main" id="{02E0F25E-2B2A-C865-233E-BF7833919F26}"/>
                </a:ext>
              </a:extLst>
            </p:cNvPr>
            <p:cNvSpPr/>
            <p:nvPr/>
          </p:nvSpPr>
          <p:spPr>
            <a:xfrm>
              <a:off x="6360171" y="3106896"/>
              <a:ext cx="139595" cy="139595"/>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41" name="Oval 127">
              <a:extLst>
                <a:ext uri="{FF2B5EF4-FFF2-40B4-BE49-F238E27FC236}">
                  <a16:creationId xmlns:a16="http://schemas.microsoft.com/office/drawing/2014/main" id="{09B425DA-F4AA-18E7-E41A-64B64A6485E7}"/>
                </a:ext>
              </a:extLst>
            </p:cNvPr>
            <p:cNvSpPr/>
            <p:nvPr/>
          </p:nvSpPr>
          <p:spPr>
            <a:xfrm>
              <a:off x="6409152" y="2690569"/>
              <a:ext cx="66124" cy="66124"/>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42" name="Oval 128">
              <a:extLst>
                <a:ext uri="{FF2B5EF4-FFF2-40B4-BE49-F238E27FC236}">
                  <a16:creationId xmlns:a16="http://schemas.microsoft.com/office/drawing/2014/main" id="{6175EEFA-20C9-CD50-80E1-32DEE710CD09}"/>
                </a:ext>
              </a:extLst>
            </p:cNvPr>
            <p:cNvSpPr/>
            <p:nvPr/>
          </p:nvSpPr>
          <p:spPr>
            <a:xfrm>
              <a:off x="6335682" y="2453020"/>
              <a:ext cx="139595" cy="139595"/>
            </a:xfrm>
            <a:prstGeom prst="ellipse">
              <a:avLst/>
            </a:prstGeom>
            <a:grpFill/>
            <a:ln w="12700" cap="flat">
              <a:noFill/>
              <a:miter lim="400000"/>
            </a:ln>
            <a:effectLst/>
          </p:spPr>
          <p:txBody>
            <a:bodyPr wrap="square" lIns="91439" tIns="91439" rIns="91439" bIns="91439" numCol="1" anchor="t">
              <a:noAutofit/>
            </a:bodyPr>
            <a:lstStyle/>
            <a:p>
              <a:endParaRPr/>
            </a:p>
          </p:txBody>
        </p:sp>
        <p:sp>
          <p:nvSpPr>
            <p:cNvPr id="143" name="Oval 129">
              <a:extLst>
                <a:ext uri="{FF2B5EF4-FFF2-40B4-BE49-F238E27FC236}">
                  <a16:creationId xmlns:a16="http://schemas.microsoft.com/office/drawing/2014/main" id="{03791B38-3A10-21BE-EAF7-F53C08BDB4B7}"/>
                </a:ext>
              </a:extLst>
            </p:cNvPr>
            <p:cNvSpPr/>
            <p:nvPr/>
          </p:nvSpPr>
          <p:spPr>
            <a:xfrm>
              <a:off x="6394456" y="2964855"/>
              <a:ext cx="73473" cy="73472"/>
            </a:xfrm>
            <a:prstGeom prst="ellipse">
              <a:avLst/>
            </a:prstGeom>
            <a:grpFill/>
            <a:ln w="12700" cap="flat">
              <a:noFill/>
              <a:miter lim="400000"/>
            </a:ln>
            <a:effectLst/>
          </p:spPr>
          <p:txBody>
            <a:bodyPr wrap="square" lIns="91439" tIns="91439" rIns="91439" bIns="91439" numCol="1" anchor="t">
              <a:noAutofit/>
            </a:bodyPr>
            <a:lstStyle/>
            <a:p>
              <a:endParaRPr/>
            </a:p>
          </p:txBody>
        </p:sp>
      </p:grpSp>
      <p:grpSp>
        <p:nvGrpSpPr>
          <p:cNvPr id="144" name="组合 143">
            <a:extLst>
              <a:ext uri="{FF2B5EF4-FFF2-40B4-BE49-F238E27FC236}">
                <a16:creationId xmlns:a16="http://schemas.microsoft.com/office/drawing/2014/main" id="{E138B6CB-69E2-AF50-AB4F-DF87B3F74F3F}"/>
              </a:ext>
            </a:extLst>
          </p:cNvPr>
          <p:cNvGrpSpPr/>
          <p:nvPr/>
        </p:nvGrpSpPr>
        <p:grpSpPr>
          <a:xfrm>
            <a:off x="8356125" y="3731705"/>
            <a:ext cx="396000" cy="396000"/>
            <a:chOff x="3860800" y="6124575"/>
            <a:chExt cx="555625" cy="558801"/>
          </a:xfrm>
        </p:grpSpPr>
        <p:sp>
          <p:nvSpPr>
            <p:cNvPr id="145" name="Freeform 231">
              <a:extLst>
                <a:ext uri="{FF2B5EF4-FFF2-40B4-BE49-F238E27FC236}">
                  <a16:creationId xmlns:a16="http://schemas.microsoft.com/office/drawing/2014/main" id="{6DB7A29B-232C-9C6B-C935-CB22CD73F2BC}"/>
                </a:ext>
              </a:extLst>
            </p:cNvPr>
            <p:cNvSpPr/>
            <p:nvPr/>
          </p:nvSpPr>
          <p:spPr bwMode="auto">
            <a:xfrm>
              <a:off x="4217987" y="6481763"/>
              <a:ext cx="198438" cy="201713"/>
            </a:xfrm>
            <a:custGeom>
              <a:avLst/>
              <a:gdLst>
                <a:gd name="T0" fmla="*/ 0 w 53"/>
                <a:gd name="T1" fmla="*/ 9 h 54"/>
                <a:gd name="T2" fmla="*/ 6 w 53"/>
                <a:gd name="T3" fmla="*/ 19 h 54"/>
                <a:gd name="T4" fmla="*/ 39 w 53"/>
                <a:gd name="T5" fmla="*/ 51 h 54"/>
                <a:gd name="T6" fmla="*/ 50 w 53"/>
                <a:gd name="T7" fmla="*/ 51 h 54"/>
                <a:gd name="T8" fmla="*/ 50 w 53"/>
                <a:gd name="T9" fmla="*/ 39 h 54"/>
                <a:gd name="T10" fmla="*/ 19 w 53"/>
                <a:gd name="T11" fmla="*/ 6 h 54"/>
                <a:gd name="T12" fmla="*/ 8 w 53"/>
                <a:gd name="T13" fmla="*/ 0 h 54"/>
                <a:gd name="T14" fmla="*/ 1 w 53"/>
                <a:gd name="T15" fmla="*/ 2 h 54"/>
                <a:gd name="T16" fmla="*/ 0 w 53"/>
                <a:gd name="T1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4">
                  <a:moveTo>
                    <a:pt x="0" y="9"/>
                  </a:moveTo>
                  <a:cubicBezTo>
                    <a:pt x="0" y="11"/>
                    <a:pt x="3" y="16"/>
                    <a:pt x="6" y="19"/>
                  </a:cubicBezTo>
                  <a:cubicBezTo>
                    <a:pt x="39" y="51"/>
                    <a:pt x="39" y="51"/>
                    <a:pt x="39" y="51"/>
                  </a:cubicBezTo>
                  <a:cubicBezTo>
                    <a:pt x="42" y="54"/>
                    <a:pt x="47" y="54"/>
                    <a:pt x="50" y="51"/>
                  </a:cubicBezTo>
                  <a:cubicBezTo>
                    <a:pt x="53" y="47"/>
                    <a:pt x="53" y="42"/>
                    <a:pt x="50" y="39"/>
                  </a:cubicBezTo>
                  <a:cubicBezTo>
                    <a:pt x="19" y="6"/>
                    <a:pt x="19" y="6"/>
                    <a:pt x="19" y="6"/>
                  </a:cubicBezTo>
                  <a:cubicBezTo>
                    <a:pt x="16" y="3"/>
                    <a:pt x="11" y="0"/>
                    <a:pt x="8" y="0"/>
                  </a:cubicBezTo>
                  <a:cubicBezTo>
                    <a:pt x="6" y="0"/>
                    <a:pt x="3" y="1"/>
                    <a:pt x="1" y="2"/>
                  </a:cubicBezTo>
                  <a:cubicBezTo>
                    <a:pt x="0" y="3"/>
                    <a:pt x="0" y="6"/>
                    <a:pt x="0" y="9"/>
                  </a:cubicBezTo>
                  <a:close/>
                </a:path>
              </a:pathLst>
            </a:custGeom>
            <a:noFill/>
            <a:ln w="30163" cap="rnd">
              <a:solidFill>
                <a:srgbClr val="00999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Oval 232">
              <a:extLst>
                <a:ext uri="{FF2B5EF4-FFF2-40B4-BE49-F238E27FC236}">
                  <a16:creationId xmlns:a16="http://schemas.microsoft.com/office/drawing/2014/main" id="{3DF97F18-C3EB-74E5-21CA-E66C5E8C9F93}"/>
                </a:ext>
              </a:extLst>
            </p:cNvPr>
            <p:cNvSpPr>
              <a:spLocks noChangeArrowheads="1"/>
            </p:cNvSpPr>
            <p:nvPr/>
          </p:nvSpPr>
          <p:spPr bwMode="auto">
            <a:xfrm>
              <a:off x="3860800" y="6124575"/>
              <a:ext cx="368300" cy="368300"/>
            </a:xfrm>
            <a:prstGeom prst="ellipse">
              <a:avLst/>
            </a:prstGeom>
            <a:noFill/>
            <a:ln w="30163" cap="rnd">
              <a:solidFill>
                <a:srgbClr val="00999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Freeform 233">
              <a:extLst>
                <a:ext uri="{FF2B5EF4-FFF2-40B4-BE49-F238E27FC236}">
                  <a16:creationId xmlns:a16="http://schemas.microsoft.com/office/drawing/2014/main" id="{5955405E-7496-87A0-40CF-D0906888A467}"/>
                </a:ext>
              </a:extLst>
            </p:cNvPr>
            <p:cNvSpPr/>
            <p:nvPr/>
          </p:nvSpPr>
          <p:spPr bwMode="auto">
            <a:xfrm>
              <a:off x="4206875" y="6470650"/>
              <a:ext cx="14288" cy="19050"/>
            </a:xfrm>
            <a:custGeom>
              <a:avLst/>
              <a:gdLst>
                <a:gd name="T0" fmla="*/ 9 w 9"/>
                <a:gd name="T1" fmla="*/ 12 h 12"/>
                <a:gd name="T2" fmla="*/ 0 w 9"/>
                <a:gd name="T3" fmla="*/ 0 h 12"/>
                <a:gd name="T4" fmla="*/ 9 w 9"/>
                <a:gd name="T5" fmla="*/ 12 h 12"/>
              </a:gdLst>
              <a:ahLst/>
              <a:cxnLst>
                <a:cxn ang="0">
                  <a:pos x="T0" y="T1"/>
                </a:cxn>
                <a:cxn ang="0">
                  <a:pos x="T2" y="T3"/>
                </a:cxn>
                <a:cxn ang="0">
                  <a:pos x="T4" y="T5"/>
                </a:cxn>
              </a:cxnLst>
              <a:rect l="0" t="0" r="r" b="b"/>
              <a:pathLst>
                <a:path w="9" h="12">
                  <a:moveTo>
                    <a:pt x="9" y="12"/>
                  </a:moveTo>
                  <a:lnTo>
                    <a:pt x="0" y="0"/>
                  </a:lnTo>
                  <a:lnTo>
                    <a:pt x="9" y="12"/>
                  </a:lnTo>
                  <a:close/>
                </a:path>
              </a:pathLst>
            </a:custGeom>
            <a:solidFill>
              <a:srgbClr val="000000"/>
            </a:solidFill>
            <a:ln w="9525">
              <a:solidFill>
                <a:srgbClr val="000000"/>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Line 234">
              <a:extLst>
                <a:ext uri="{FF2B5EF4-FFF2-40B4-BE49-F238E27FC236}">
                  <a16:creationId xmlns:a16="http://schemas.microsoft.com/office/drawing/2014/main" id="{900A355C-444B-7AC8-FC7F-23887AA5B812}"/>
                </a:ext>
              </a:extLst>
            </p:cNvPr>
            <p:cNvSpPr>
              <a:spLocks noChangeShapeType="1"/>
            </p:cNvSpPr>
            <p:nvPr/>
          </p:nvSpPr>
          <p:spPr bwMode="auto">
            <a:xfrm flipH="1" flipV="1">
              <a:off x="4206875" y="6470650"/>
              <a:ext cx="14288" cy="1905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Line 235">
              <a:extLst>
                <a:ext uri="{FF2B5EF4-FFF2-40B4-BE49-F238E27FC236}">
                  <a16:creationId xmlns:a16="http://schemas.microsoft.com/office/drawing/2014/main" id="{8582ABF7-BF3C-7DEA-133C-8E2D4DE04B93}"/>
                </a:ext>
              </a:extLst>
            </p:cNvPr>
            <p:cNvSpPr>
              <a:spLocks noChangeShapeType="1"/>
            </p:cNvSpPr>
            <p:nvPr/>
          </p:nvSpPr>
          <p:spPr bwMode="auto">
            <a:xfrm flipH="1" flipV="1">
              <a:off x="4206875" y="6470650"/>
              <a:ext cx="14288" cy="19050"/>
            </a:xfrm>
            <a:prstGeom prst="line">
              <a:avLst/>
            </a:prstGeom>
            <a:noFill/>
            <a:ln w="30163" cap="rnd">
              <a:solidFill>
                <a:srgbClr val="00999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Line 236">
              <a:extLst>
                <a:ext uri="{FF2B5EF4-FFF2-40B4-BE49-F238E27FC236}">
                  <a16:creationId xmlns:a16="http://schemas.microsoft.com/office/drawing/2014/main" id="{7A4CB3B9-331A-EB06-8E13-A90E763D73E0}"/>
                </a:ext>
              </a:extLst>
            </p:cNvPr>
            <p:cNvSpPr>
              <a:spLocks noChangeShapeType="1"/>
            </p:cNvSpPr>
            <p:nvPr/>
          </p:nvSpPr>
          <p:spPr bwMode="auto">
            <a:xfrm>
              <a:off x="4044950" y="6240463"/>
              <a:ext cx="0" cy="142875"/>
            </a:xfrm>
            <a:prstGeom prst="line">
              <a:avLst/>
            </a:prstGeom>
            <a:noFill/>
            <a:ln w="30163" cap="rnd">
              <a:solidFill>
                <a:srgbClr val="00999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Line 237">
              <a:extLst>
                <a:ext uri="{FF2B5EF4-FFF2-40B4-BE49-F238E27FC236}">
                  <a16:creationId xmlns:a16="http://schemas.microsoft.com/office/drawing/2014/main" id="{CC0A82DB-6426-19F8-6124-651DD9DD13A2}"/>
                </a:ext>
              </a:extLst>
            </p:cNvPr>
            <p:cNvSpPr>
              <a:spLocks noChangeShapeType="1"/>
            </p:cNvSpPr>
            <p:nvPr/>
          </p:nvSpPr>
          <p:spPr bwMode="auto">
            <a:xfrm>
              <a:off x="3973512" y="6311900"/>
              <a:ext cx="142875" cy="0"/>
            </a:xfrm>
            <a:prstGeom prst="line">
              <a:avLst/>
            </a:prstGeom>
            <a:noFill/>
            <a:ln w="30163" cap="rnd">
              <a:solidFill>
                <a:srgbClr val="00999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2" name="组合 151">
            <a:extLst>
              <a:ext uri="{FF2B5EF4-FFF2-40B4-BE49-F238E27FC236}">
                <a16:creationId xmlns:a16="http://schemas.microsoft.com/office/drawing/2014/main" id="{CBFDEDD3-3389-78DD-443E-292681BC6B27}"/>
              </a:ext>
            </a:extLst>
          </p:cNvPr>
          <p:cNvGrpSpPr/>
          <p:nvPr/>
        </p:nvGrpSpPr>
        <p:grpSpPr>
          <a:xfrm>
            <a:off x="8381916" y="5037656"/>
            <a:ext cx="396000" cy="396000"/>
            <a:chOff x="3860800" y="6124575"/>
            <a:chExt cx="555625" cy="558801"/>
          </a:xfrm>
        </p:grpSpPr>
        <p:sp>
          <p:nvSpPr>
            <p:cNvPr id="153" name="Freeform 231">
              <a:extLst>
                <a:ext uri="{FF2B5EF4-FFF2-40B4-BE49-F238E27FC236}">
                  <a16:creationId xmlns:a16="http://schemas.microsoft.com/office/drawing/2014/main" id="{B1C6EBB8-9EE9-149F-6858-21A3400BE49E}"/>
                </a:ext>
              </a:extLst>
            </p:cNvPr>
            <p:cNvSpPr/>
            <p:nvPr/>
          </p:nvSpPr>
          <p:spPr bwMode="auto">
            <a:xfrm>
              <a:off x="4217987" y="6481763"/>
              <a:ext cx="198438" cy="201713"/>
            </a:xfrm>
            <a:custGeom>
              <a:avLst/>
              <a:gdLst>
                <a:gd name="T0" fmla="*/ 0 w 53"/>
                <a:gd name="T1" fmla="*/ 9 h 54"/>
                <a:gd name="T2" fmla="*/ 6 w 53"/>
                <a:gd name="T3" fmla="*/ 19 h 54"/>
                <a:gd name="T4" fmla="*/ 39 w 53"/>
                <a:gd name="T5" fmla="*/ 51 h 54"/>
                <a:gd name="T6" fmla="*/ 50 w 53"/>
                <a:gd name="T7" fmla="*/ 51 h 54"/>
                <a:gd name="T8" fmla="*/ 50 w 53"/>
                <a:gd name="T9" fmla="*/ 39 h 54"/>
                <a:gd name="T10" fmla="*/ 19 w 53"/>
                <a:gd name="T11" fmla="*/ 6 h 54"/>
                <a:gd name="T12" fmla="*/ 8 w 53"/>
                <a:gd name="T13" fmla="*/ 0 h 54"/>
                <a:gd name="T14" fmla="*/ 1 w 53"/>
                <a:gd name="T15" fmla="*/ 2 h 54"/>
                <a:gd name="T16" fmla="*/ 0 w 53"/>
                <a:gd name="T1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4">
                  <a:moveTo>
                    <a:pt x="0" y="9"/>
                  </a:moveTo>
                  <a:cubicBezTo>
                    <a:pt x="0" y="11"/>
                    <a:pt x="3" y="16"/>
                    <a:pt x="6" y="19"/>
                  </a:cubicBezTo>
                  <a:cubicBezTo>
                    <a:pt x="39" y="51"/>
                    <a:pt x="39" y="51"/>
                    <a:pt x="39" y="51"/>
                  </a:cubicBezTo>
                  <a:cubicBezTo>
                    <a:pt x="42" y="54"/>
                    <a:pt x="47" y="54"/>
                    <a:pt x="50" y="51"/>
                  </a:cubicBezTo>
                  <a:cubicBezTo>
                    <a:pt x="53" y="47"/>
                    <a:pt x="53" y="42"/>
                    <a:pt x="50" y="39"/>
                  </a:cubicBezTo>
                  <a:cubicBezTo>
                    <a:pt x="19" y="6"/>
                    <a:pt x="19" y="6"/>
                    <a:pt x="19" y="6"/>
                  </a:cubicBezTo>
                  <a:cubicBezTo>
                    <a:pt x="16" y="3"/>
                    <a:pt x="11" y="0"/>
                    <a:pt x="8" y="0"/>
                  </a:cubicBezTo>
                  <a:cubicBezTo>
                    <a:pt x="6" y="0"/>
                    <a:pt x="3" y="1"/>
                    <a:pt x="1" y="2"/>
                  </a:cubicBezTo>
                  <a:cubicBezTo>
                    <a:pt x="0" y="3"/>
                    <a:pt x="0" y="6"/>
                    <a:pt x="0" y="9"/>
                  </a:cubicBezTo>
                  <a:close/>
                </a:path>
              </a:pathLst>
            </a:custGeom>
            <a:noFill/>
            <a:ln w="30163" cap="rnd">
              <a:solidFill>
                <a:srgbClr val="00999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Oval 232">
              <a:extLst>
                <a:ext uri="{FF2B5EF4-FFF2-40B4-BE49-F238E27FC236}">
                  <a16:creationId xmlns:a16="http://schemas.microsoft.com/office/drawing/2014/main" id="{4E0F9892-B2CE-21EA-DDFF-7128C54DECB8}"/>
                </a:ext>
              </a:extLst>
            </p:cNvPr>
            <p:cNvSpPr>
              <a:spLocks noChangeArrowheads="1"/>
            </p:cNvSpPr>
            <p:nvPr/>
          </p:nvSpPr>
          <p:spPr bwMode="auto">
            <a:xfrm>
              <a:off x="3860800" y="6124575"/>
              <a:ext cx="368300" cy="368300"/>
            </a:xfrm>
            <a:prstGeom prst="ellipse">
              <a:avLst/>
            </a:prstGeom>
            <a:noFill/>
            <a:ln w="30163" cap="rnd">
              <a:solidFill>
                <a:srgbClr val="00999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5" name="Freeform 233">
              <a:extLst>
                <a:ext uri="{FF2B5EF4-FFF2-40B4-BE49-F238E27FC236}">
                  <a16:creationId xmlns:a16="http://schemas.microsoft.com/office/drawing/2014/main" id="{889E6059-FE3F-A398-AE39-55C3577EA055}"/>
                </a:ext>
              </a:extLst>
            </p:cNvPr>
            <p:cNvSpPr/>
            <p:nvPr/>
          </p:nvSpPr>
          <p:spPr bwMode="auto">
            <a:xfrm>
              <a:off x="4206875" y="6470650"/>
              <a:ext cx="14288" cy="19050"/>
            </a:xfrm>
            <a:custGeom>
              <a:avLst/>
              <a:gdLst>
                <a:gd name="T0" fmla="*/ 9 w 9"/>
                <a:gd name="T1" fmla="*/ 12 h 12"/>
                <a:gd name="T2" fmla="*/ 0 w 9"/>
                <a:gd name="T3" fmla="*/ 0 h 12"/>
                <a:gd name="T4" fmla="*/ 9 w 9"/>
                <a:gd name="T5" fmla="*/ 12 h 12"/>
              </a:gdLst>
              <a:ahLst/>
              <a:cxnLst>
                <a:cxn ang="0">
                  <a:pos x="T0" y="T1"/>
                </a:cxn>
                <a:cxn ang="0">
                  <a:pos x="T2" y="T3"/>
                </a:cxn>
                <a:cxn ang="0">
                  <a:pos x="T4" y="T5"/>
                </a:cxn>
              </a:cxnLst>
              <a:rect l="0" t="0" r="r" b="b"/>
              <a:pathLst>
                <a:path w="9" h="12">
                  <a:moveTo>
                    <a:pt x="9" y="12"/>
                  </a:moveTo>
                  <a:lnTo>
                    <a:pt x="0" y="0"/>
                  </a:lnTo>
                  <a:lnTo>
                    <a:pt x="9" y="12"/>
                  </a:lnTo>
                  <a:close/>
                </a:path>
              </a:pathLst>
            </a:custGeom>
            <a:solidFill>
              <a:srgbClr val="000000"/>
            </a:solidFill>
            <a:ln w="9525">
              <a:solidFill>
                <a:srgbClr val="000000"/>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6" name="Line 234">
              <a:extLst>
                <a:ext uri="{FF2B5EF4-FFF2-40B4-BE49-F238E27FC236}">
                  <a16:creationId xmlns:a16="http://schemas.microsoft.com/office/drawing/2014/main" id="{69DC139B-32AE-97E8-2468-16D58213DC8B}"/>
                </a:ext>
              </a:extLst>
            </p:cNvPr>
            <p:cNvSpPr>
              <a:spLocks noChangeShapeType="1"/>
            </p:cNvSpPr>
            <p:nvPr/>
          </p:nvSpPr>
          <p:spPr bwMode="auto">
            <a:xfrm flipH="1" flipV="1">
              <a:off x="4206875" y="6470650"/>
              <a:ext cx="14288" cy="1905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7" name="Line 235">
              <a:extLst>
                <a:ext uri="{FF2B5EF4-FFF2-40B4-BE49-F238E27FC236}">
                  <a16:creationId xmlns:a16="http://schemas.microsoft.com/office/drawing/2014/main" id="{59900823-3336-5BA2-94F4-A53A22777E4F}"/>
                </a:ext>
              </a:extLst>
            </p:cNvPr>
            <p:cNvSpPr>
              <a:spLocks noChangeShapeType="1"/>
            </p:cNvSpPr>
            <p:nvPr/>
          </p:nvSpPr>
          <p:spPr bwMode="auto">
            <a:xfrm flipH="1" flipV="1">
              <a:off x="4206875" y="6470650"/>
              <a:ext cx="14288" cy="19050"/>
            </a:xfrm>
            <a:prstGeom prst="line">
              <a:avLst/>
            </a:prstGeom>
            <a:noFill/>
            <a:ln w="30163" cap="rnd">
              <a:solidFill>
                <a:srgbClr val="00999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8" name="Line 236">
              <a:extLst>
                <a:ext uri="{FF2B5EF4-FFF2-40B4-BE49-F238E27FC236}">
                  <a16:creationId xmlns:a16="http://schemas.microsoft.com/office/drawing/2014/main" id="{F68A3DF5-EBE0-CE23-6F42-9CAAEB3B74EC}"/>
                </a:ext>
              </a:extLst>
            </p:cNvPr>
            <p:cNvSpPr>
              <a:spLocks noChangeShapeType="1"/>
            </p:cNvSpPr>
            <p:nvPr/>
          </p:nvSpPr>
          <p:spPr bwMode="auto">
            <a:xfrm>
              <a:off x="4044950" y="6240463"/>
              <a:ext cx="0" cy="142875"/>
            </a:xfrm>
            <a:prstGeom prst="line">
              <a:avLst/>
            </a:prstGeom>
            <a:noFill/>
            <a:ln w="30163" cap="rnd">
              <a:solidFill>
                <a:srgbClr val="00999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Line 237">
              <a:extLst>
                <a:ext uri="{FF2B5EF4-FFF2-40B4-BE49-F238E27FC236}">
                  <a16:creationId xmlns:a16="http://schemas.microsoft.com/office/drawing/2014/main" id="{28242833-D41F-74CB-D1D4-4A4F0787E871}"/>
                </a:ext>
              </a:extLst>
            </p:cNvPr>
            <p:cNvSpPr>
              <a:spLocks noChangeShapeType="1"/>
            </p:cNvSpPr>
            <p:nvPr/>
          </p:nvSpPr>
          <p:spPr bwMode="auto">
            <a:xfrm>
              <a:off x="3973512" y="6311900"/>
              <a:ext cx="142875" cy="0"/>
            </a:xfrm>
            <a:prstGeom prst="line">
              <a:avLst/>
            </a:prstGeom>
            <a:noFill/>
            <a:ln w="30163" cap="rnd">
              <a:solidFill>
                <a:srgbClr val="00999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1150996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394DA33-F9F1-B646-B3AE-6E2941816D00}"/>
              </a:ext>
            </a:extLst>
          </p:cNvPr>
          <p:cNvSpPr/>
          <p:nvPr/>
        </p:nvSpPr>
        <p:spPr>
          <a:xfrm>
            <a:off x="3054057" y="1572957"/>
            <a:ext cx="5735555" cy="1002612"/>
          </a:xfrm>
          <a:prstGeom prst="rect">
            <a:avLst/>
          </a:prstGeom>
          <a:gradFill>
            <a:gsLst>
              <a:gs pos="0">
                <a:srgbClr val="077296">
                  <a:alpha val="10000"/>
                </a:srgbClr>
              </a:gs>
              <a:gs pos="100000">
                <a:srgbClr val="077296">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 name="矩形 3">
            <a:extLst>
              <a:ext uri="{FF2B5EF4-FFF2-40B4-BE49-F238E27FC236}">
                <a16:creationId xmlns:a16="http://schemas.microsoft.com/office/drawing/2014/main" id="{31EDD559-2C81-BD4D-BEDD-5D6487A07501}"/>
              </a:ext>
            </a:extLst>
          </p:cNvPr>
          <p:cNvSpPr/>
          <p:nvPr/>
        </p:nvSpPr>
        <p:spPr>
          <a:xfrm>
            <a:off x="3054057" y="2932274"/>
            <a:ext cx="5735555" cy="1002612"/>
          </a:xfrm>
          <a:prstGeom prst="rect">
            <a:avLst/>
          </a:prstGeom>
          <a:gradFill>
            <a:gsLst>
              <a:gs pos="0">
                <a:srgbClr val="D11241">
                  <a:alpha val="10000"/>
                </a:srgbClr>
              </a:gs>
              <a:gs pos="100000">
                <a:srgbClr val="D11241">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cxnSp>
        <p:nvCxnSpPr>
          <p:cNvPr id="5" name="直接连接符 6">
            <a:extLst>
              <a:ext uri="{FF2B5EF4-FFF2-40B4-BE49-F238E27FC236}">
                <a16:creationId xmlns:a16="http://schemas.microsoft.com/office/drawing/2014/main" id="{08D26AC4-AA26-9648-9A00-1010CE4E447D}"/>
              </a:ext>
            </a:extLst>
          </p:cNvPr>
          <p:cNvCxnSpPr>
            <a:cxnSpLocks/>
          </p:cNvCxnSpPr>
          <p:nvPr/>
        </p:nvCxnSpPr>
        <p:spPr>
          <a:xfrm>
            <a:off x="2320051" y="3432757"/>
            <a:ext cx="673101" cy="0"/>
          </a:xfrm>
          <a:prstGeom prst="line">
            <a:avLst/>
          </a:prstGeom>
          <a:noFill/>
          <a:ln w="15875" cap="flat" cmpd="sng" algn="ctr">
            <a:solidFill>
              <a:srgbClr val="D11241"/>
            </a:solidFill>
            <a:prstDash val="sysDash"/>
            <a:miter lim="800000"/>
          </a:ln>
          <a:effectLst/>
        </p:spPr>
      </p:cxnSp>
      <p:sp>
        <p:nvSpPr>
          <p:cNvPr id="6" name="Freeform 5">
            <a:extLst>
              <a:ext uri="{FF2B5EF4-FFF2-40B4-BE49-F238E27FC236}">
                <a16:creationId xmlns:a16="http://schemas.microsoft.com/office/drawing/2014/main" id="{E2D9EDCA-681E-BD44-9C20-F5EC38C4FB52}"/>
              </a:ext>
            </a:extLst>
          </p:cNvPr>
          <p:cNvSpPr>
            <a:spLocks/>
          </p:cNvSpPr>
          <p:nvPr/>
        </p:nvSpPr>
        <p:spPr bwMode="auto">
          <a:xfrm rot="16200000">
            <a:off x="-50858" y="2689566"/>
            <a:ext cx="4161033" cy="1478866"/>
          </a:xfrm>
          <a:custGeom>
            <a:avLst/>
            <a:gdLst>
              <a:gd name="T0" fmla="*/ 1088 w 3055"/>
              <a:gd name="T1" fmla="*/ 540 h 1084"/>
              <a:gd name="T2" fmla="*/ 1217 w 3055"/>
              <a:gd name="T3" fmla="*/ 851 h 1084"/>
              <a:gd name="T4" fmla="*/ 1528 w 3055"/>
              <a:gd name="T5" fmla="*/ 980 h 1084"/>
              <a:gd name="T6" fmla="*/ 1838 w 3055"/>
              <a:gd name="T7" fmla="*/ 852 h 1084"/>
              <a:gd name="T8" fmla="*/ 1968 w 3055"/>
              <a:gd name="T9" fmla="*/ 544 h 1084"/>
              <a:gd name="T10" fmla="*/ 1967 w 3055"/>
              <a:gd name="T11" fmla="*/ 544 h 1084"/>
              <a:gd name="T12" fmla="*/ 2127 w 3055"/>
              <a:gd name="T13" fmla="*/ 160 h 1084"/>
              <a:gd name="T14" fmla="*/ 2512 w 3055"/>
              <a:gd name="T15" fmla="*/ 0 h 1084"/>
              <a:gd name="T16" fmla="*/ 2895 w 3055"/>
              <a:gd name="T17" fmla="*/ 158 h 1084"/>
              <a:gd name="T18" fmla="*/ 3055 w 3055"/>
              <a:gd name="T19" fmla="*/ 540 h 1084"/>
              <a:gd name="T20" fmla="*/ 2951 w 3055"/>
              <a:gd name="T21" fmla="*/ 541 h 1084"/>
              <a:gd name="T22" fmla="*/ 2821 w 3055"/>
              <a:gd name="T23" fmla="*/ 232 h 1084"/>
              <a:gd name="T24" fmla="*/ 2512 w 3055"/>
              <a:gd name="T25" fmla="*/ 105 h 1084"/>
              <a:gd name="T26" fmla="*/ 2201 w 3055"/>
              <a:gd name="T27" fmla="*/ 233 h 1084"/>
              <a:gd name="T28" fmla="*/ 2072 w 3055"/>
              <a:gd name="T29" fmla="*/ 544 h 1084"/>
              <a:gd name="T30" fmla="*/ 2072 w 3055"/>
              <a:gd name="T31" fmla="*/ 544 h 1084"/>
              <a:gd name="T32" fmla="*/ 1911 w 3055"/>
              <a:gd name="T33" fmla="*/ 926 h 1084"/>
              <a:gd name="T34" fmla="*/ 1528 w 3055"/>
              <a:gd name="T35" fmla="*/ 1084 h 1084"/>
              <a:gd name="T36" fmla="*/ 1143 w 3055"/>
              <a:gd name="T37" fmla="*/ 925 h 1084"/>
              <a:gd name="T38" fmla="*/ 984 w 3055"/>
              <a:gd name="T39" fmla="*/ 540 h 1084"/>
              <a:gd name="T40" fmla="*/ 984 w 3055"/>
              <a:gd name="T41" fmla="*/ 540 h 1084"/>
              <a:gd name="T42" fmla="*/ 854 w 3055"/>
              <a:gd name="T43" fmla="*/ 232 h 1084"/>
              <a:gd name="T44" fmla="*/ 545 w 3055"/>
              <a:gd name="T45" fmla="*/ 105 h 1084"/>
              <a:gd name="T46" fmla="*/ 234 w 3055"/>
              <a:gd name="T47" fmla="*/ 233 h 1084"/>
              <a:gd name="T48" fmla="*/ 105 w 3055"/>
              <a:gd name="T49" fmla="*/ 544 h 1084"/>
              <a:gd name="T50" fmla="*/ 0 w 3055"/>
              <a:gd name="T51" fmla="*/ 544 h 1084"/>
              <a:gd name="T52" fmla="*/ 160 w 3055"/>
              <a:gd name="T53" fmla="*/ 160 h 1084"/>
              <a:gd name="T54" fmla="*/ 545 w 3055"/>
              <a:gd name="T55" fmla="*/ 0 h 1084"/>
              <a:gd name="T56" fmla="*/ 928 w 3055"/>
              <a:gd name="T57" fmla="*/ 158 h 1084"/>
              <a:gd name="T58" fmla="*/ 1088 w 3055"/>
              <a:gd name="T59" fmla="*/ 540 h 1084"/>
              <a:gd name="T60" fmla="*/ 1088 w 3055"/>
              <a:gd name="T61" fmla="*/ 54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55" h="1084">
                <a:moveTo>
                  <a:pt x="1088" y="540"/>
                </a:moveTo>
                <a:cubicBezTo>
                  <a:pt x="1088" y="662"/>
                  <a:pt x="1138" y="771"/>
                  <a:pt x="1217" y="851"/>
                </a:cubicBezTo>
                <a:cubicBezTo>
                  <a:pt x="1297" y="930"/>
                  <a:pt x="1407" y="980"/>
                  <a:pt x="1528" y="980"/>
                </a:cubicBezTo>
                <a:cubicBezTo>
                  <a:pt x="1649" y="980"/>
                  <a:pt x="1758" y="931"/>
                  <a:pt x="1838" y="852"/>
                </a:cubicBezTo>
                <a:cubicBezTo>
                  <a:pt x="1917" y="773"/>
                  <a:pt x="1967" y="665"/>
                  <a:pt x="1968" y="544"/>
                </a:cubicBezTo>
                <a:cubicBezTo>
                  <a:pt x="1967" y="544"/>
                  <a:pt x="1967" y="544"/>
                  <a:pt x="1967" y="544"/>
                </a:cubicBezTo>
                <a:cubicBezTo>
                  <a:pt x="1967" y="394"/>
                  <a:pt x="2028" y="258"/>
                  <a:pt x="2127" y="160"/>
                </a:cubicBezTo>
                <a:cubicBezTo>
                  <a:pt x="2225" y="61"/>
                  <a:pt x="2361" y="0"/>
                  <a:pt x="2512" y="0"/>
                </a:cubicBezTo>
                <a:cubicBezTo>
                  <a:pt x="2661" y="0"/>
                  <a:pt x="2796" y="61"/>
                  <a:pt x="2895" y="158"/>
                </a:cubicBezTo>
                <a:cubicBezTo>
                  <a:pt x="2993" y="256"/>
                  <a:pt x="3054" y="391"/>
                  <a:pt x="3055" y="540"/>
                </a:cubicBezTo>
                <a:cubicBezTo>
                  <a:pt x="2951" y="541"/>
                  <a:pt x="2951" y="541"/>
                  <a:pt x="2951" y="541"/>
                </a:cubicBezTo>
                <a:cubicBezTo>
                  <a:pt x="2950" y="420"/>
                  <a:pt x="2901" y="311"/>
                  <a:pt x="2821" y="232"/>
                </a:cubicBezTo>
                <a:cubicBezTo>
                  <a:pt x="2742" y="153"/>
                  <a:pt x="2632" y="105"/>
                  <a:pt x="2512" y="105"/>
                </a:cubicBezTo>
                <a:cubicBezTo>
                  <a:pt x="2390" y="105"/>
                  <a:pt x="2280" y="154"/>
                  <a:pt x="2201" y="233"/>
                </a:cubicBezTo>
                <a:cubicBezTo>
                  <a:pt x="2121" y="313"/>
                  <a:pt x="2072" y="423"/>
                  <a:pt x="2072" y="544"/>
                </a:cubicBezTo>
                <a:cubicBezTo>
                  <a:pt x="2072" y="544"/>
                  <a:pt x="2072" y="544"/>
                  <a:pt x="2072" y="544"/>
                </a:cubicBezTo>
                <a:cubicBezTo>
                  <a:pt x="2071" y="693"/>
                  <a:pt x="2010" y="828"/>
                  <a:pt x="1911" y="926"/>
                </a:cubicBezTo>
                <a:cubicBezTo>
                  <a:pt x="1813" y="1024"/>
                  <a:pt x="1677" y="1084"/>
                  <a:pt x="1528" y="1084"/>
                </a:cubicBezTo>
                <a:cubicBezTo>
                  <a:pt x="1378" y="1084"/>
                  <a:pt x="1242" y="1023"/>
                  <a:pt x="1143" y="925"/>
                </a:cubicBezTo>
                <a:cubicBezTo>
                  <a:pt x="1045" y="826"/>
                  <a:pt x="984" y="690"/>
                  <a:pt x="984" y="540"/>
                </a:cubicBezTo>
                <a:cubicBezTo>
                  <a:pt x="984" y="540"/>
                  <a:pt x="984" y="540"/>
                  <a:pt x="984" y="540"/>
                </a:cubicBezTo>
                <a:cubicBezTo>
                  <a:pt x="983" y="420"/>
                  <a:pt x="934" y="311"/>
                  <a:pt x="854" y="232"/>
                </a:cubicBezTo>
                <a:cubicBezTo>
                  <a:pt x="775" y="153"/>
                  <a:pt x="665" y="105"/>
                  <a:pt x="545" y="105"/>
                </a:cubicBezTo>
                <a:cubicBezTo>
                  <a:pt x="423" y="105"/>
                  <a:pt x="313" y="154"/>
                  <a:pt x="234" y="233"/>
                </a:cubicBezTo>
                <a:cubicBezTo>
                  <a:pt x="154" y="313"/>
                  <a:pt x="105" y="423"/>
                  <a:pt x="105" y="544"/>
                </a:cubicBezTo>
                <a:cubicBezTo>
                  <a:pt x="0" y="544"/>
                  <a:pt x="0" y="544"/>
                  <a:pt x="0" y="544"/>
                </a:cubicBezTo>
                <a:cubicBezTo>
                  <a:pt x="0" y="394"/>
                  <a:pt x="61" y="258"/>
                  <a:pt x="160" y="160"/>
                </a:cubicBezTo>
                <a:cubicBezTo>
                  <a:pt x="258" y="61"/>
                  <a:pt x="394" y="0"/>
                  <a:pt x="545" y="0"/>
                </a:cubicBezTo>
                <a:cubicBezTo>
                  <a:pt x="694" y="0"/>
                  <a:pt x="829" y="61"/>
                  <a:pt x="928" y="158"/>
                </a:cubicBezTo>
                <a:cubicBezTo>
                  <a:pt x="1026" y="256"/>
                  <a:pt x="1087" y="391"/>
                  <a:pt x="1088" y="540"/>
                </a:cubicBezTo>
                <a:cubicBezTo>
                  <a:pt x="1088" y="540"/>
                  <a:pt x="1088" y="540"/>
                  <a:pt x="1088" y="540"/>
                </a:cubicBezTo>
                <a:close/>
              </a:path>
            </a:pathLst>
          </a:custGeom>
          <a:solidFill>
            <a:srgbClr val="077296">
              <a:alpha val="20000"/>
            </a:srgbClr>
          </a:solidFill>
          <a:ln w="76200">
            <a:noFill/>
          </a:ln>
        </p:spPr>
        <p:txBody>
          <a:bodyPr vert="horz" wrap="square" lIns="91440" tIns="45720" rIns="91440" bIns="45720" numCol="1" anchor="t" anchorCtr="0" compatLnSpc="1">
            <a:prstTxWarp prst="textNoShape">
              <a:avLst/>
            </a:prstTxWarp>
          </a:bodyPr>
          <a:lstStyle/>
          <a:p>
            <a:endParaRPr lang="zh-CN" altLang="en-US" sz="1200">
              <a:solidFill>
                <a:prstClr val="black"/>
              </a:solidFill>
              <a:latin typeface="Microsoft YaHei" panose="020B0503020204020204" pitchFamily="34" charset="-122"/>
              <a:ea typeface="Microsoft YaHei" panose="020B0503020204020204" pitchFamily="34" charset="-122"/>
              <a:cs typeface="+mn-ea"/>
              <a:sym typeface="+mn-lt"/>
            </a:endParaRPr>
          </a:p>
        </p:txBody>
      </p:sp>
      <p:cxnSp>
        <p:nvCxnSpPr>
          <p:cNvPr id="7" name="直接连接符 8">
            <a:extLst>
              <a:ext uri="{FF2B5EF4-FFF2-40B4-BE49-F238E27FC236}">
                <a16:creationId xmlns:a16="http://schemas.microsoft.com/office/drawing/2014/main" id="{A69D7206-23DA-824A-ACB3-DF96056EB0FF}"/>
              </a:ext>
            </a:extLst>
          </p:cNvPr>
          <p:cNvCxnSpPr>
            <a:cxnSpLocks/>
          </p:cNvCxnSpPr>
          <p:nvPr/>
        </p:nvCxnSpPr>
        <p:spPr>
          <a:xfrm>
            <a:off x="2237501" y="2084799"/>
            <a:ext cx="755650" cy="0"/>
          </a:xfrm>
          <a:prstGeom prst="line">
            <a:avLst/>
          </a:prstGeom>
          <a:noFill/>
          <a:ln w="15875" cap="flat" cmpd="sng" algn="ctr">
            <a:solidFill>
              <a:srgbClr val="077296"/>
            </a:solidFill>
            <a:prstDash val="sysDash"/>
            <a:miter lim="800000"/>
          </a:ln>
          <a:effectLst/>
        </p:spPr>
      </p:cxnSp>
      <p:cxnSp>
        <p:nvCxnSpPr>
          <p:cNvPr id="8" name="直接连接符 9">
            <a:extLst>
              <a:ext uri="{FF2B5EF4-FFF2-40B4-BE49-F238E27FC236}">
                <a16:creationId xmlns:a16="http://schemas.microsoft.com/office/drawing/2014/main" id="{A0E23FE6-0D9B-6F4F-9374-43D24A9F602A}"/>
              </a:ext>
            </a:extLst>
          </p:cNvPr>
          <p:cNvCxnSpPr>
            <a:cxnSpLocks/>
          </p:cNvCxnSpPr>
          <p:nvPr/>
        </p:nvCxnSpPr>
        <p:spPr>
          <a:xfrm>
            <a:off x="2182514" y="4780713"/>
            <a:ext cx="810637" cy="0"/>
          </a:xfrm>
          <a:prstGeom prst="line">
            <a:avLst/>
          </a:prstGeom>
          <a:noFill/>
          <a:ln w="15875" cap="flat" cmpd="sng" algn="ctr">
            <a:solidFill>
              <a:srgbClr val="077296"/>
            </a:solidFill>
            <a:prstDash val="sysDash"/>
            <a:miter lim="800000"/>
          </a:ln>
          <a:effectLst/>
        </p:spPr>
      </p:cxnSp>
      <p:sp>
        <p:nvSpPr>
          <p:cNvPr id="9" name="椭圆 8">
            <a:extLst>
              <a:ext uri="{FF2B5EF4-FFF2-40B4-BE49-F238E27FC236}">
                <a16:creationId xmlns:a16="http://schemas.microsoft.com/office/drawing/2014/main" id="{6B7F85A1-83D8-7E4D-987A-0B98FF06E315}"/>
              </a:ext>
            </a:extLst>
          </p:cNvPr>
          <p:cNvSpPr/>
          <p:nvPr/>
        </p:nvSpPr>
        <p:spPr>
          <a:xfrm>
            <a:off x="1608842" y="1651960"/>
            <a:ext cx="865676" cy="865676"/>
          </a:xfrm>
          <a:prstGeom prst="ellipse">
            <a:avLst/>
          </a:prstGeom>
          <a:solidFill>
            <a:srgbClr val="4F758B"/>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0" name="椭圆 9">
            <a:extLst>
              <a:ext uri="{FF2B5EF4-FFF2-40B4-BE49-F238E27FC236}">
                <a16:creationId xmlns:a16="http://schemas.microsoft.com/office/drawing/2014/main" id="{A55C64AC-1161-1742-8983-43B703F99AFC}"/>
              </a:ext>
            </a:extLst>
          </p:cNvPr>
          <p:cNvSpPr/>
          <p:nvPr/>
        </p:nvSpPr>
        <p:spPr>
          <a:xfrm>
            <a:off x="1608842" y="2996162"/>
            <a:ext cx="865676" cy="865676"/>
          </a:xfrm>
          <a:prstGeom prst="ellipse">
            <a:avLst/>
          </a:prstGeom>
          <a:solidFill>
            <a:srgbClr val="C50F3C"/>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1" name="椭圆 10">
            <a:extLst>
              <a:ext uri="{FF2B5EF4-FFF2-40B4-BE49-F238E27FC236}">
                <a16:creationId xmlns:a16="http://schemas.microsoft.com/office/drawing/2014/main" id="{587CE394-90C8-0146-B56E-32B0C96B2F44}"/>
              </a:ext>
            </a:extLst>
          </p:cNvPr>
          <p:cNvSpPr/>
          <p:nvPr/>
        </p:nvSpPr>
        <p:spPr>
          <a:xfrm>
            <a:off x="1608842" y="4347874"/>
            <a:ext cx="865676" cy="865676"/>
          </a:xfrm>
          <a:prstGeom prst="ellipse">
            <a:avLst/>
          </a:prstGeom>
          <a:solidFill>
            <a:srgbClr val="4F758B"/>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2" name="矩形 11">
            <a:extLst>
              <a:ext uri="{FF2B5EF4-FFF2-40B4-BE49-F238E27FC236}">
                <a16:creationId xmlns:a16="http://schemas.microsoft.com/office/drawing/2014/main" id="{C7E04F9D-58B2-D04B-AC12-5D4124109D4C}"/>
              </a:ext>
            </a:extLst>
          </p:cNvPr>
          <p:cNvSpPr/>
          <p:nvPr/>
        </p:nvSpPr>
        <p:spPr>
          <a:xfrm>
            <a:off x="2989159" y="1572957"/>
            <a:ext cx="64897" cy="1002612"/>
          </a:xfrm>
          <a:prstGeom prst="rect">
            <a:avLst/>
          </a:prstGeom>
          <a:solidFill>
            <a:srgbClr val="4F758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3" name="矩形 12">
            <a:extLst>
              <a:ext uri="{FF2B5EF4-FFF2-40B4-BE49-F238E27FC236}">
                <a16:creationId xmlns:a16="http://schemas.microsoft.com/office/drawing/2014/main" id="{0B8D7E18-B207-C94F-8DC6-D31040206A59}"/>
              </a:ext>
            </a:extLst>
          </p:cNvPr>
          <p:cNvSpPr/>
          <p:nvPr/>
        </p:nvSpPr>
        <p:spPr>
          <a:xfrm>
            <a:off x="2989159" y="2932274"/>
            <a:ext cx="64897" cy="1002612"/>
          </a:xfrm>
          <a:prstGeom prst="rect">
            <a:avLst/>
          </a:prstGeom>
          <a:solidFill>
            <a:srgbClr val="D1124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14" name="Group 30">
            <a:extLst>
              <a:ext uri="{FF2B5EF4-FFF2-40B4-BE49-F238E27FC236}">
                <a16:creationId xmlns:a16="http://schemas.microsoft.com/office/drawing/2014/main" id="{3AA2415C-5E7D-B046-84D9-4ED21D4D4FA6}"/>
              </a:ext>
            </a:extLst>
          </p:cNvPr>
          <p:cNvGrpSpPr>
            <a:grpSpLocks noChangeAspect="1"/>
          </p:cNvGrpSpPr>
          <p:nvPr/>
        </p:nvGrpSpPr>
        <p:grpSpPr bwMode="auto">
          <a:xfrm>
            <a:off x="1778792" y="4593080"/>
            <a:ext cx="525777" cy="375265"/>
            <a:chOff x="569" y="1915"/>
            <a:chExt cx="517" cy="369"/>
          </a:xfrm>
          <a:solidFill>
            <a:sysClr val="window" lastClr="FFFFFF"/>
          </a:solidFill>
        </p:grpSpPr>
        <p:sp>
          <p:nvSpPr>
            <p:cNvPr id="15" name="Freeform 31">
              <a:extLst>
                <a:ext uri="{FF2B5EF4-FFF2-40B4-BE49-F238E27FC236}">
                  <a16:creationId xmlns:a16="http://schemas.microsoft.com/office/drawing/2014/main" id="{1BD38438-D2EE-B447-98DF-BDD300F095A7}"/>
                </a:ext>
              </a:extLst>
            </p:cNvPr>
            <p:cNvSpPr>
              <a:spLocks noEditPoints="1"/>
            </p:cNvSpPr>
            <p:nvPr/>
          </p:nvSpPr>
          <p:spPr bwMode="auto">
            <a:xfrm>
              <a:off x="579" y="1915"/>
              <a:ext cx="493" cy="217"/>
            </a:xfrm>
            <a:custGeom>
              <a:avLst/>
              <a:gdLst>
                <a:gd name="T0" fmla="*/ 186 w 209"/>
                <a:gd name="T1" fmla="*/ 85 h 92"/>
                <a:gd name="T2" fmla="*/ 209 w 209"/>
                <a:gd name="T3" fmla="*/ 92 h 92"/>
                <a:gd name="T4" fmla="*/ 209 w 209"/>
                <a:gd name="T5" fmla="*/ 92 h 92"/>
                <a:gd name="T6" fmla="*/ 174 w 209"/>
                <a:gd name="T7" fmla="*/ 5 h 92"/>
                <a:gd name="T8" fmla="*/ 166 w 209"/>
                <a:gd name="T9" fmla="*/ 0 h 92"/>
                <a:gd name="T10" fmla="*/ 39 w 209"/>
                <a:gd name="T11" fmla="*/ 0 h 92"/>
                <a:gd name="T12" fmla="*/ 32 w 209"/>
                <a:gd name="T13" fmla="*/ 5 h 92"/>
                <a:gd name="T14" fmla="*/ 1 w 209"/>
                <a:gd name="T15" fmla="*/ 82 h 92"/>
                <a:gd name="T16" fmla="*/ 1 w 209"/>
                <a:gd name="T17" fmla="*/ 85 h 92"/>
                <a:gd name="T18" fmla="*/ 186 w 209"/>
                <a:gd name="T19" fmla="*/ 85 h 92"/>
                <a:gd name="T20" fmla="*/ 49 w 209"/>
                <a:gd name="T21" fmla="*/ 43 h 92"/>
                <a:gd name="T22" fmla="*/ 55 w 209"/>
                <a:gd name="T23" fmla="*/ 20 h 92"/>
                <a:gd name="T24" fmla="*/ 61 w 209"/>
                <a:gd name="T25" fmla="*/ 15 h 92"/>
                <a:gd name="T26" fmla="*/ 143 w 209"/>
                <a:gd name="T27" fmla="*/ 15 h 92"/>
                <a:gd name="T28" fmla="*/ 149 w 209"/>
                <a:gd name="T29" fmla="*/ 20 h 92"/>
                <a:gd name="T30" fmla="*/ 155 w 209"/>
                <a:gd name="T31" fmla="*/ 43 h 92"/>
                <a:gd name="T32" fmla="*/ 151 w 209"/>
                <a:gd name="T33" fmla="*/ 47 h 92"/>
                <a:gd name="T34" fmla="*/ 53 w 209"/>
                <a:gd name="T35" fmla="*/ 47 h 92"/>
                <a:gd name="T36" fmla="*/ 49 w 209"/>
                <a:gd name="T37"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92">
                  <a:moveTo>
                    <a:pt x="186" y="85"/>
                  </a:moveTo>
                  <a:cubicBezTo>
                    <a:pt x="195" y="85"/>
                    <a:pt x="202" y="87"/>
                    <a:pt x="209" y="92"/>
                  </a:cubicBezTo>
                  <a:cubicBezTo>
                    <a:pt x="209" y="92"/>
                    <a:pt x="209" y="92"/>
                    <a:pt x="209" y="92"/>
                  </a:cubicBezTo>
                  <a:cubicBezTo>
                    <a:pt x="174" y="5"/>
                    <a:pt x="174" y="5"/>
                    <a:pt x="174" y="5"/>
                  </a:cubicBezTo>
                  <a:cubicBezTo>
                    <a:pt x="173" y="2"/>
                    <a:pt x="169" y="0"/>
                    <a:pt x="166" y="0"/>
                  </a:cubicBezTo>
                  <a:cubicBezTo>
                    <a:pt x="39" y="0"/>
                    <a:pt x="39" y="0"/>
                    <a:pt x="39" y="0"/>
                  </a:cubicBezTo>
                  <a:cubicBezTo>
                    <a:pt x="36" y="0"/>
                    <a:pt x="33" y="2"/>
                    <a:pt x="32" y="5"/>
                  </a:cubicBezTo>
                  <a:cubicBezTo>
                    <a:pt x="1" y="82"/>
                    <a:pt x="1" y="82"/>
                    <a:pt x="1" y="82"/>
                  </a:cubicBezTo>
                  <a:cubicBezTo>
                    <a:pt x="0" y="83"/>
                    <a:pt x="0" y="84"/>
                    <a:pt x="1" y="85"/>
                  </a:cubicBezTo>
                  <a:lnTo>
                    <a:pt x="186" y="85"/>
                  </a:lnTo>
                  <a:close/>
                  <a:moveTo>
                    <a:pt x="49" y="43"/>
                  </a:moveTo>
                  <a:cubicBezTo>
                    <a:pt x="55" y="20"/>
                    <a:pt x="55" y="20"/>
                    <a:pt x="55" y="20"/>
                  </a:cubicBezTo>
                  <a:cubicBezTo>
                    <a:pt x="56" y="17"/>
                    <a:pt x="59" y="15"/>
                    <a:pt x="61" y="15"/>
                  </a:cubicBezTo>
                  <a:cubicBezTo>
                    <a:pt x="143" y="15"/>
                    <a:pt x="143" y="15"/>
                    <a:pt x="143" y="15"/>
                  </a:cubicBezTo>
                  <a:cubicBezTo>
                    <a:pt x="145" y="15"/>
                    <a:pt x="148" y="17"/>
                    <a:pt x="149" y="20"/>
                  </a:cubicBezTo>
                  <a:cubicBezTo>
                    <a:pt x="155" y="43"/>
                    <a:pt x="155" y="43"/>
                    <a:pt x="155" y="43"/>
                  </a:cubicBezTo>
                  <a:cubicBezTo>
                    <a:pt x="155" y="45"/>
                    <a:pt x="154" y="47"/>
                    <a:pt x="151" y="47"/>
                  </a:cubicBezTo>
                  <a:cubicBezTo>
                    <a:pt x="53" y="47"/>
                    <a:pt x="53" y="47"/>
                    <a:pt x="53" y="47"/>
                  </a:cubicBezTo>
                  <a:cubicBezTo>
                    <a:pt x="50" y="47"/>
                    <a:pt x="49" y="45"/>
                    <a:pt x="49"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6" name="Freeform 32">
              <a:extLst>
                <a:ext uri="{FF2B5EF4-FFF2-40B4-BE49-F238E27FC236}">
                  <a16:creationId xmlns:a16="http://schemas.microsoft.com/office/drawing/2014/main" id="{D35A922A-AB76-EB4D-B7C9-FAB375F0A759}"/>
                </a:ext>
              </a:extLst>
            </p:cNvPr>
            <p:cNvSpPr>
              <a:spLocks/>
            </p:cNvSpPr>
            <p:nvPr/>
          </p:nvSpPr>
          <p:spPr bwMode="auto">
            <a:xfrm>
              <a:off x="569" y="2170"/>
              <a:ext cx="484" cy="81"/>
            </a:xfrm>
            <a:custGeom>
              <a:avLst/>
              <a:gdLst>
                <a:gd name="T0" fmla="*/ 205 w 205"/>
                <a:gd name="T1" fmla="*/ 19 h 34"/>
                <a:gd name="T2" fmla="*/ 205 w 205"/>
                <a:gd name="T3" fmla="*/ 15 h 34"/>
                <a:gd name="T4" fmla="*/ 190 w 205"/>
                <a:gd name="T5" fmla="*/ 0 h 34"/>
                <a:gd name="T6" fmla="*/ 0 w 205"/>
                <a:gd name="T7" fmla="*/ 0 h 34"/>
                <a:gd name="T8" fmla="*/ 0 w 205"/>
                <a:gd name="T9" fmla="*/ 7 h 34"/>
                <a:gd name="T10" fmla="*/ 21 w 205"/>
                <a:gd name="T11" fmla="*/ 7 h 34"/>
                <a:gd name="T12" fmla="*/ 5 w 205"/>
                <a:gd name="T13" fmla="*/ 11 h 34"/>
                <a:gd name="T14" fmla="*/ 19 w 205"/>
                <a:gd name="T15" fmla="*/ 16 h 34"/>
                <a:gd name="T16" fmla="*/ 5 w 205"/>
                <a:gd name="T17" fmla="*/ 23 h 34"/>
                <a:gd name="T18" fmla="*/ 22 w 205"/>
                <a:gd name="T19" fmla="*/ 27 h 34"/>
                <a:gd name="T20" fmla="*/ 0 w 205"/>
                <a:gd name="T21" fmla="*/ 27 h 34"/>
                <a:gd name="T22" fmla="*/ 0 w 205"/>
                <a:gd name="T23" fmla="*/ 34 h 34"/>
                <a:gd name="T24" fmla="*/ 190 w 205"/>
                <a:gd name="T25" fmla="*/ 34 h 34"/>
                <a:gd name="T26" fmla="*/ 205 w 205"/>
                <a:gd name="T2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34">
                  <a:moveTo>
                    <a:pt x="205" y="19"/>
                  </a:moveTo>
                  <a:cubicBezTo>
                    <a:pt x="205" y="15"/>
                    <a:pt x="205" y="15"/>
                    <a:pt x="205" y="15"/>
                  </a:cubicBezTo>
                  <a:cubicBezTo>
                    <a:pt x="205" y="7"/>
                    <a:pt x="198" y="0"/>
                    <a:pt x="190" y="0"/>
                  </a:cubicBezTo>
                  <a:cubicBezTo>
                    <a:pt x="0" y="0"/>
                    <a:pt x="0" y="0"/>
                    <a:pt x="0" y="0"/>
                  </a:cubicBezTo>
                  <a:cubicBezTo>
                    <a:pt x="0" y="7"/>
                    <a:pt x="0" y="7"/>
                    <a:pt x="0" y="7"/>
                  </a:cubicBezTo>
                  <a:cubicBezTo>
                    <a:pt x="21" y="7"/>
                    <a:pt x="21" y="7"/>
                    <a:pt x="21" y="7"/>
                  </a:cubicBezTo>
                  <a:cubicBezTo>
                    <a:pt x="21" y="7"/>
                    <a:pt x="5" y="7"/>
                    <a:pt x="5" y="11"/>
                  </a:cubicBezTo>
                  <a:cubicBezTo>
                    <a:pt x="5" y="14"/>
                    <a:pt x="19" y="16"/>
                    <a:pt x="19" y="16"/>
                  </a:cubicBezTo>
                  <a:cubicBezTo>
                    <a:pt x="19" y="16"/>
                    <a:pt x="5" y="19"/>
                    <a:pt x="5" y="23"/>
                  </a:cubicBezTo>
                  <a:cubicBezTo>
                    <a:pt x="5" y="27"/>
                    <a:pt x="22" y="27"/>
                    <a:pt x="22" y="27"/>
                  </a:cubicBezTo>
                  <a:cubicBezTo>
                    <a:pt x="0" y="27"/>
                    <a:pt x="0" y="27"/>
                    <a:pt x="0" y="27"/>
                  </a:cubicBezTo>
                  <a:cubicBezTo>
                    <a:pt x="0" y="34"/>
                    <a:pt x="0" y="34"/>
                    <a:pt x="0" y="34"/>
                  </a:cubicBezTo>
                  <a:cubicBezTo>
                    <a:pt x="190" y="34"/>
                    <a:pt x="190" y="34"/>
                    <a:pt x="190" y="34"/>
                  </a:cubicBezTo>
                  <a:cubicBezTo>
                    <a:pt x="198" y="34"/>
                    <a:pt x="205" y="27"/>
                    <a:pt x="20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7" name="Freeform 33">
              <a:extLst>
                <a:ext uri="{FF2B5EF4-FFF2-40B4-BE49-F238E27FC236}">
                  <a16:creationId xmlns:a16="http://schemas.microsoft.com/office/drawing/2014/main" id="{E06A9919-39CF-D84A-841A-BE581CD1F594}"/>
                </a:ext>
              </a:extLst>
            </p:cNvPr>
            <p:cNvSpPr>
              <a:spLocks/>
            </p:cNvSpPr>
            <p:nvPr/>
          </p:nvSpPr>
          <p:spPr bwMode="auto">
            <a:xfrm>
              <a:off x="569" y="2187"/>
              <a:ext cx="10" cy="47"/>
            </a:xfrm>
            <a:custGeom>
              <a:avLst/>
              <a:gdLst>
                <a:gd name="T0" fmla="*/ 0 w 4"/>
                <a:gd name="T1" fmla="*/ 0 h 20"/>
                <a:gd name="T2" fmla="*/ 0 w 4"/>
                <a:gd name="T3" fmla="*/ 20 h 20"/>
                <a:gd name="T4" fmla="*/ 4 w 4"/>
                <a:gd name="T5" fmla="*/ 9 h 20"/>
                <a:gd name="T6" fmla="*/ 0 w 4"/>
                <a:gd name="T7" fmla="*/ 0 h 20"/>
              </a:gdLst>
              <a:ahLst/>
              <a:cxnLst>
                <a:cxn ang="0">
                  <a:pos x="T0" y="T1"/>
                </a:cxn>
                <a:cxn ang="0">
                  <a:pos x="T2" y="T3"/>
                </a:cxn>
                <a:cxn ang="0">
                  <a:pos x="T4" y="T5"/>
                </a:cxn>
                <a:cxn ang="0">
                  <a:pos x="T6" y="T7"/>
                </a:cxn>
              </a:cxnLst>
              <a:rect l="0" t="0" r="r" b="b"/>
              <a:pathLst>
                <a:path w="4" h="20">
                  <a:moveTo>
                    <a:pt x="0" y="0"/>
                  </a:moveTo>
                  <a:cubicBezTo>
                    <a:pt x="0" y="20"/>
                    <a:pt x="0" y="20"/>
                    <a:pt x="0" y="20"/>
                  </a:cubicBezTo>
                  <a:cubicBezTo>
                    <a:pt x="0" y="20"/>
                    <a:pt x="4" y="15"/>
                    <a:pt x="4" y="9"/>
                  </a:cubicBezTo>
                  <a:cubicBezTo>
                    <a:pt x="4" y="4"/>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8" name="Freeform 34">
              <a:extLst>
                <a:ext uri="{FF2B5EF4-FFF2-40B4-BE49-F238E27FC236}">
                  <a16:creationId xmlns:a16="http://schemas.microsoft.com/office/drawing/2014/main" id="{8A3B7BC1-78F4-F549-B42A-9775FA0BCDDC}"/>
                </a:ext>
              </a:extLst>
            </p:cNvPr>
            <p:cNvSpPr>
              <a:spLocks/>
            </p:cNvSpPr>
            <p:nvPr/>
          </p:nvSpPr>
          <p:spPr bwMode="auto">
            <a:xfrm>
              <a:off x="569" y="2137"/>
              <a:ext cx="517" cy="147"/>
            </a:xfrm>
            <a:custGeom>
              <a:avLst/>
              <a:gdLst>
                <a:gd name="T0" fmla="*/ 190 w 219"/>
                <a:gd name="T1" fmla="*/ 0 h 62"/>
                <a:gd name="T2" fmla="*/ 0 w 219"/>
                <a:gd name="T3" fmla="*/ 0 h 62"/>
                <a:gd name="T4" fmla="*/ 0 w 219"/>
                <a:gd name="T5" fmla="*/ 7 h 62"/>
                <a:gd name="T6" fmla="*/ 190 w 219"/>
                <a:gd name="T7" fmla="*/ 7 h 62"/>
                <a:gd name="T8" fmla="*/ 212 w 219"/>
                <a:gd name="T9" fmla="*/ 29 h 62"/>
                <a:gd name="T10" fmla="*/ 212 w 219"/>
                <a:gd name="T11" fmla="*/ 33 h 62"/>
                <a:gd name="T12" fmla="*/ 190 w 219"/>
                <a:gd name="T13" fmla="*/ 55 h 62"/>
                <a:gd name="T14" fmla="*/ 0 w 219"/>
                <a:gd name="T15" fmla="*/ 55 h 62"/>
                <a:gd name="T16" fmla="*/ 0 w 219"/>
                <a:gd name="T17" fmla="*/ 62 h 62"/>
                <a:gd name="T18" fmla="*/ 190 w 219"/>
                <a:gd name="T19" fmla="*/ 62 h 62"/>
                <a:gd name="T20" fmla="*/ 219 w 219"/>
                <a:gd name="T21" fmla="*/ 33 h 62"/>
                <a:gd name="T22" fmla="*/ 219 w 219"/>
                <a:gd name="T23" fmla="*/ 29 h 62"/>
                <a:gd name="T24" fmla="*/ 190 w 219"/>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 h="62">
                  <a:moveTo>
                    <a:pt x="190" y="0"/>
                  </a:moveTo>
                  <a:cubicBezTo>
                    <a:pt x="0" y="0"/>
                    <a:pt x="0" y="0"/>
                    <a:pt x="0" y="0"/>
                  </a:cubicBezTo>
                  <a:cubicBezTo>
                    <a:pt x="0" y="7"/>
                    <a:pt x="0" y="7"/>
                    <a:pt x="0" y="7"/>
                  </a:cubicBezTo>
                  <a:cubicBezTo>
                    <a:pt x="190" y="7"/>
                    <a:pt x="190" y="7"/>
                    <a:pt x="190" y="7"/>
                  </a:cubicBezTo>
                  <a:cubicBezTo>
                    <a:pt x="202" y="7"/>
                    <a:pt x="212" y="17"/>
                    <a:pt x="212" y="29"/>
                  </a:cubicBezTo>
                  <a:cubicBezTo>
                    <a:pt x="212" y="33"/>
                    <a:pt x="212" y="33"/>
                    <a:pt x="212" y="33"/>
                  </a:cubicBezTo>
                  <a:cubicBezTo>
                    <a:pt x="212" y="45"/>
                    <a:pt x="202" y="55"/>
                    <a:pt x="190" y="55"/>
                  </a:cubicBezTo>
                  <a:cubicBezTo>
                    <a:pt x="0" y="55"/>
                    <a:pt x="0" y="55"/>
                    <a:pt x="0" y="55"/>
                  </a:cubicBezTo>
                  <a:cubicBezTo>
                    <a:pt x="0" y="62"/>
                    <a:pt x="0" y="62"/>
                    <a:pt x="0" y="62"/>
                  </a:cubicBezTo>
                  <a:cubicBezTo>
                    <a:pt x="190" y="62"/>
                    <a:pt x="190" y="62"/>
                    <a:pt x="190" y="62"/>
                  </a:cubicBezTo>
                  <a:cubicBezTo>
                    <a:pt x="206" y="62"/>
                    <a:pt x="219" y="49"/>
                    <a:pt x="219" y="33"/>
                  </a:cubicBezTo>
                  <a:cubicBezTo>
                    <a:pt x="219" y="29"/>
                    <a:pt x="219" y="29"/>
                    <a:pt x="219" y="29"/>
                  </a:cubicBezTo>
                  <a:cubicBezTo>
                    <a:pt x="219" y="13"/>
                    <a:pt x="206" y="0"/>
                    <a:pt x="1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19" name="矩形 18">
            <a:extLst>
              <a:ext uri="{FF2B5EF4-FFF2-40B4-BE49-F238E27FC236}">
                <a16:creationId xmlns:a16="http://schemas.microsoft.com/office/drawing/2014/main" id="{B7E130EF-AAA7-6544-A4AE-BBB0BFD98EF2}"/>
              </a:ext>
            </a:extLst>
          </p:cNvPr>
          <p:cNvSpPr/>
          <p:nvPr/>
        </p:nvSpPr>
        <p:spPr>
          <a:xfrm>
            <a:off x="3054057" y="4279406"/>
            <a:ext cx="5735555" cy="1002612"/>
          </a:xfrm>
          <a:prstGeom prst="rect">
            <a:avLst/>
          </a:prstGeom>
          <a:gradFill>
            <a:gsLst>
              <a:gs pos="0">
                <a:srgbClr val="077296">
                  <a:alpha val="10000"/>
                </a:srgbClr>
              </a:gs>
              <a:gs pos="100000">
                <a:srgbClr val="077296">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0" name="矩形 19">
            <a:extLst>
              <a:ext uri="{FF2B5EF4-FFF2-40B4-BE49-F238E27FC236}">
                <a16:creationId xmlns:a16="http://schemas.microsoft.com/office/drawing/2014/main" id="{8A52861B-84FE-7F40-92AA-1083BA7549D7}"/>
              </a:ext>
            </a:extLst>
          </p:cNvPr>
          <p:cNvSpPr/>
          <p:nvPr/>
        </p:nvSpPr>
        <p:spPr>
          <a:xfrm>
            <a:off x="2989159" y="4279406"/>
            <a:ext cx="64897" cy="1002612"/>
          </a:xfrm>
          <a:prstGeom prst="rect">
            <a:avLst/>
          </a:prstGeom>
          <a:solidFill>
            <a:srgbClr val="4F758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1" name="内容占位符 2">
            <a:extLst>
              <a:ext uri="{FF2B5EF4-FFF2-40B4-BE49-F238E27FC236}">
                <a16:creationId xmlns:a16="http://schemas.microsoft.com/office/drawing/2014/main" id="{4EB6149F-2AB6-F54D-AAD1-C96711DDAC22}"/>
              </a:ext>
            </a:extLst>
          </p:cNvPr>
          <p:cNvSpPr txBox="1">
            <a:spLocks/>
          </p:cNvSpPr>
          <p:nvPr/>
        </p:nvSpPr>
        <p:spPr>
          <a:xfrm>
            <a:off x="3236024" y="1713888"/>
            <a:ext cx="6793802" cy="713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SzPct val="80000"/>
              <a:buFont typeface="Wingdings" panose="05000000000000000000" pitchFamily="2" charset="2"/>
              <a:buChar char="l"/>
              <a:defRPr sz="2400" kern="1200">
                <a:solidFill>
                  <a:schemeClr val="tx1">
                    <a:lumMod val="65000"/>
                    <a:lumOff val="35000"/>
                  </a:schemeClr>
                </a:solidFill>
                <a:latin typeface="等线" panose="02010600030101010101" pitchFamily="2" charset="-122"/>
                <a:ea typeface="等线" panose="02010600030101010101" pitchFamily="2" charset="-122"/>
                <a:cs typeface="+mn-cs"/>
              </a:defRPr>
            </a:lvl1pPr>
            <a:lvl2pPr marL="685800" indent="-228600" algn="l" defTabSz="914400" rtl="0" eaLnBrk="1" latinLnBrk="0" hangingPunct="1">
              <a:lnSpc>
                <a:spcPct val="90000"/>
              </a:lnSpc>
              <a:spcBef>
                <a:spcPts val="500"/>
              </a:spcBef>
              <a:buClr>
                <a:srgbClr val="C00000"/>
              </a:buClr>
              <a:buSzPct val="80000"/>
              <a:buFont typeface="Wingdings" panose="05000000000000000000" pitchFamily="2" charset="2"/>
              <a:buChar char="Ø"/>
              <a:defRPr sz="2000" kern="1200">
                <a:solidFill>
                  <a:schemeClr val="tx1">
                    <a:lumMod val="65000"/>
                    <a:lumOff val="35000"/>
                  </a:schemeClr>
                </a:solidFill>
                <a:latin typeface="等线" panose="02010600030101010101" pitchFamily="2" charset="-122"/>
                <a:ea typeface="等线" panose="02010600030101010101" pitchFamily="2" charset="-122"/>
                <a:cs typeface="+mn-cs"/>
              </a:defRPr>
            </a:lvl2pPr>
            <a:lvl3pPr marL="1143000" indent="-228600" algn="l" defTabSz="914400" rtl="0" eaLnBrk="1" latinLnBrk="0" hangingPunct="1">
              <a:lnSpc>
                <a:spcPct val="90000"/>
              </a:lnSpc>
              <a:spcBef>
                <a:spcPts val="500"/>
              </a:spcBef>
              <a:buClr>
                <a:srgbClr val="C00000"/>
              </a:buClr>
              <a:buSzPct val="70000"/>
              <a:buFont typeface="Wingdings" panose="05000000000000000000" pitchFamily="2" charset="2"/>
              <a:buChar char="l"/>
              <a:defRPr sz="1800" kern="1200">
                <a:solidFill>
                  <a:schemeClr val="tx1">
                    <a:lumMod val="65000"/>
                    <a:lumOff val="35000"/>
                  </a:schemeClr>
                </a:solidFill>
                <a:latin typeface="等线" panose="02010600030101010101" pitchFamily="2" charset="-122"/>
                <a:ea typeface="等线" panose="02010600030101010101" pitchFamily="2" charset="-122"/>
                <a:cs typeface="+mn-cs"/>
              </a:defRPr>
            </a:lvl3pPr>
            <a:lvl4pPr marL="1600200" indent="-228600" algn="l" defTabSz="914400" rtl="0" eaLnBrk="1" latinLnBrk="0" hangingPunct="1">
              <a:lnSpc>
                <a:spcPct val="90000"/>
              </a:lnSpc>
              <a:spcBef>
                <a:spcPts val="500"/>
              </a:spcBef>
              <a:buClr>
                <a:srgbClr val="C00000"/>
              </a:buClr>
              <a:buSzPct val="80000"/>
              <a:buFont typeface="Wingdings" panose="05000000000000000000" pitchFamily="2" charset="2"/>
              <a:buChar char="ü"/>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4pPr>
            <a:lvl5pPr marL="2057400" indent="-228600" algn="l" defTabSz="914400" rtl="0" eaLnBrk="1" latinLnBrk="0" hangingPunct="1">
              <a:lnSpc>
                <a:spcPct val="90000"/>
              </a:lnSpc>
              <a:spcBef>
                <a:spcPts val="500"/>
              </a:spcBef>
              <a:buClr>
                <a:srgbClr val="C00000"/>
              </a:buClr>
              <a:buSzPct val="80000"/>
              <a:buFont typeface="Arial" panose="020B0604020202020204" pitchFamily="34" charset="0"/>
              <a:buChar char="•"/>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zh-CN" altLang="zh-CN" sz="2200" dirty="0">
                <a:solidFill>
                  <a:srgbClr val="4F758B"/>
                </a:solidFill>
                <a:latin typeface="Microsoft YaHei" panose="020B0503020204020204" pitchFamily="34" charset="-122"/>
                <a:ea typeface="Microsoft YaHei" panose="020B0503020204020204" pitchFamily="34" charset="-122"/>
                <a:cs typeface="+mn-ea"/>
                <a:sym typeface="+mn-lt"/>
              </a:rPr>
              <a:t>建议</a:t>
            </a:r>
            <a:r>
              <a:rPr lang="zh-CN" altLang="zh-CN" sz="2200" b="1" dirty="0">
                <a:solidFill>
                  <a:srgbClr val="4F758B"/>
                </a:solidFill>
                <a:latin typeface="Microsoft YaHei" panose="020B0503020204020204" pitchFamily="34" charset="-122"/>
                <a:ea typeface="Microsoft YaHei" panose="020B0503020204020204" pitchFamily="34" charset="-122"/>
                <a:cs typeface="+mn-ea"/>
                <a:sym typeface="+mn-lt"/>
              </a:rPr>
              <a:t>感染</a:t>
            </a:r>
            <a:r>
              <a:rPr lang="zh-CN" altLang="en-US" sz="2200" b="1" dirty="0">
                <a:solidFill>
                  <a:srgbClr val="4F758B"/>
                </a:solidFill>
                <a:latin typeface="Microsoft YaHei" panose="020B0503020204020204" pitchFamily="34" charset="-122"/>
                <a:ea typeface="Microsoft YaHei" panose="020B0503020204020204" pitchFamily="34" charset="-122"/>
                <a:cs typeface="+mn-ea"/>
                <a:sym typeface="+mn-lt"/>
              </a:rPr>
              <a:t>、</a:t>
            </a:r>
            <a:r>
              <a:rPr lang="zh-CN" altLang="zh-CN" sz="2200" b="1" dirty="0">
                <a:solidFill>
                  <a:srgbClr val="4F758B"/>
                </a:solidFill>
                <a:latin typeface="Microsoft YaHei" panose="020B0503020204020204" pitchFamily="34" charset="-122"/>
                <a:ea typeface="Microsoft YaHei" panose="020B0503020204020204" pitchFamily="34" charset="-122"/>
                <a:cs typeface="+mn-ea"/>
                <a:sym typeface="+mn-lt"/>
              </a:rPr>
              <a:t>肝病专科医生</a:t>
            </a:r>
            <a:r>
              <a:rPr lang="zh-CN" altLang="zh-CN" sz="2200" dirty="0">
                <a:solidFill>
                  <a:srgbClr val="4F758B"/>
                </a:solidFill>
                <a:latin typeface="Microsoft YaHei" panose="020B0503020204020204" pitchFamily="34" charset="-122"/>
                <a:ea typeface="Microsoft YaHei" panose="020B0503020204020204" pitchFamily="34" charset="-122"/>
                <a:cs typeface="+mn-ea"/>
                <a:sym typeface="+mn-lt"/>
              </a:rPr>
              <a:t>进行丙型肝炎的治疗</a:t>
            </a:r>
            <a:r>
              <a:rPr lang="zh-CN" altLang="en-US" sz="2200" dirty="0">
                <a:solidFill>
                  <a:srgbClr val="4F758B"/>
                </a:solidFill>
                <a:latin typeface="Microsoft YaHei" panose="020B0503020204020204" pitchFamily="34" charset="-122"/>
                <a:ea typeface="Microsoft YaHei" panose="020B0503020204020204" pitchFamily="34" charset="-122"/>
                <a:cs typeface="+mn-ea"/>
                <a:sym typeface="+mn-lt"/>
              </a:rPr>
              <a:t>，做好</a:t>
            </a:r>
            <a:r>
              <a:rPr lang="zh-CN" altLang="zh-CN" sz="2200" b="1" dirty="0">
                <a:solidFill>
                  <a:srgbClr val="4F758B"/>
                </a:solidFill>
                <a:latin typeface="Microsoft YaHei" panose="020B0503020204020204" pitchFamily="34" charset="-122"/>
                <a:ea typeface="Microsoft YaHei" panose="020B0503020204020204" pitchFamily="34" charset="-122"/>
                <a:cs typeface="+mn-ea"/>
                <a:sym typeface="+mn-lt"/>
              </a:rPr>
              <a:t>后续</a:t>
            </a:r>
            <a:r>
              <a:rPr lang="zh-CN" altLang="en-US" sz="2200" b="1" dirty="0">
                <a:solidFill>
                  <a:srgbClr val="4F758B"/>
                </a:solidFill>
                <a:latin typeface="Microsoft YaHei" panose="020B0503020204020204" pitchFamily="34" charset="-122"/>
                <a:ea typeface="Microsoft YaHei" panose="020B0503020204020204" pitchFamily="34" charset="-122"/>
                <a:cs typeface="+mn-ea"/>
                <a:sym typeface="+mn-lt"/>
              </a:rPr>
              <a:t>会诊及转诊接诊的</a:t>
            </a:r>
            <a:r>
              <a:rPr lang="zh-CN" altLang="zh-CN" sz="2200" b="1" dirty="0">
                <a:solidFill>
                  <a:srgbClr val="4F758B"/>
                </a:solidFill>
                <a:latin typeface="Microsoft YaHei" panose="020B0503020204020204" pitchFamily="34" charset="-122"/>
                <a:ea typeface="Microsoft YaHei" panose="020B0503020204020204" pitchFamily="34" charset="-122"/>
                <a:cs typeface="+mn-ea"/>
                <a:sym typeface="+mn-lt"/>
              </a:rPr>
              <a:t>管理</a:t>
            </a:r>
            <a:endParaRPr lang="zh-CN" altLang="en-US" sz="2200" b="1" dirty="0">
              <a:solidFill>
                <a:srgbClr val="4F758B"/>
              </a:solidFill>
              <a:latin typeface="Microsoft YaHei" panose="020B0503020204020204" pitchFamily="34" charset="-122"/>
              <a:ea typeface="Microsoft YaHei" panose="020B0503020204020204" pitchFamily="34" charset="-122"/>
              <a:cs typeface="+mn-ea"/>
              <a:sym typeface="+mn-lt"/>
            </a:endParaRPr>
          </a:p>
        </p:txBody>
      </p:sp>
      <p:sp>
        <p:nvSpPr>
          <p:cNvPr id="22" name="内容占位符 2">
            <a:extLst>
              <a:ext uri="{FF2B5EF4-FFF2-40B4-BE49-F238E27FC236}">
                <a16:creationId xmlns:a16="http://schemas.microsoft.com/office/drawing/2014/main" id="{CC727D19-7468-C24D-90ED-2566A11EAA43}"/>
              </a:ext>
            </a:extLst>
          </p:cNvPr>
          <p:cNvSpPr txBox="1">
            <a:spLocks/>
          </p:cNvSpPr>
          <p:nvPr/>
        </p:nvSpPr>
        <p:spPr>
          <a:xfrm>
            <a:off x="3236024" y="4451540"/>
            <a:ext cx="7089078" cy="59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SzPct val="80000"/>
              <a:buFont typeface="Wingdings" panose="05000000000000000000" pitchFamily="2" charset="2"/>
              <a:buChar char="l"/>
              <a:defRPr sz="2400" kern="1200">
                <a:solidFill>
                  <a:schemeClr val="tx1">
                    <a:lumMod val="65000"/>
                    <a:lumOff val="35000"/>
                  </a:schemeClr>
                </a:solidFill>
                <a:latin typeface="等线" panose="02010600030101010101" pitchFamily="2" charset="-122"/>
                <a:ea typeface="等线" panose="02010600030101010101" pitchFamily="2" charset="-122"/>
                <a:cs typeface="+mn-cs"/>
              </a:defRPr>
            </a:lvl1pPr>
            <a:lvl2pPr marL="685800" indent="-228600" algn="l" defTabSz="914400" rtl="0" eaLnBrk="1" latinLnBrk="0" hangingPunct="1">
              <a:lnSpc>
                <a:spcPct val="90000"/>
              </a:lnSpc>
              <a:spcBef>
                <a:spcPts val="500"/>
              </a:spcBef>
              <a:buClr>
                <a:srgbClr val="C00000"/>
              </a:buClr>
              <a:buSzPct val="80000"/>
              <a:buFont typeface="Wingdings" panose="05000000000000000000" pitchFamily="2" charset="2"/>
              <a:buChar char="Ø"/>
              <a:defRPr sz="2000" kern="1200">
                <a:solidFill>
                  <a:schemeClr val="tx1">
                    <a:lumMod val="65000"/>
                    <a:lumOff val="35000"/>
                  </a:schemeClr>
                </a:solidFill>
                <a:latin typeface="等线" panose="02010600030101010101" pitchFamily="2" charset="-122"/>
                <a:ea typeface="等线" panose="02010600030101010101" pitchFamily="2" charset="-122"/>
                <a:cs typeface="+mn-cs"/>
              </a:defRPr>
            </a:lvl2pPr>
            <a:lvl3pPr marL="1143000" indent="-228600" algn="l" defTabSz="914400" rtl="0" eaLnBrk="1" latinLnBrk="0" hangingPunct="1">
              <a:lnSpc>
                <a:spcPct val="90000"/>
              </a:lnSpc>
              <a:spcBef>
                <a:spcPts val="500"/>
              </a:spcBef>
              <a:buClr>
                <a:srgbClr val="C00000"/>
              </a:buClr>
              <a:buSzPct val="70000"/>
              <a:buFont typeface="Wingdings" panose="05000000000000000000" pitchFamily="2" charset="2"/>
              <a:buChar char="l"/>
              <a:defRPr sz="1800" kern="1200">
                <a:solidFill>
                  <a:schemeClr val="tx1">
                    <a:lumMod val="65000"/>
                    <a:lumOff val="35000"/>
                  </a:schemeClr>
                </a:solidFill>
                <a:latin typeface="等线" panose="02010600030101010101" pitchFamily="2" charset="-122"/>
                <a:ea typeface="等线" panose="02010600030101010101" pitchFamily="2" charset="-122"/>
                <a:cs typeface="+mn-cs"/>
              </a:defRPr>
            </a:lvl3pPr>
            <a:lvl4pPr marL="1600200" indent="-228600" algn="l" defTabSz="914400" rtl="0" eaLnBrk="1" latinLnBrk="0" hangingPunct="1">
              <a:lnSpc>
                <a:spcPct val="90000"/>
              </a:lnSpc>
              <a:spcBef>
                <a:spcPts val="500"/>
              </a:spcBef>
              <a:buClr>
                <a:srgbClr val="C00000"/>
              </a:buClr>
              <a:buSzPct val="80000"/>
              <a:buFont typeface="Wingdings" panose="05000000000000000000" pitchFamily="2" charset="2"/>
              <a:buChar char="ü"/>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4pPr>
            <a:lvl5pPr marL="2057400" indent="-228600" algn="l" defTabSz="914400" rtl="0" eaLnBrk="1" latinLnBrk="0" hangingPunct="1">
              <a:lnSpc>
                <a:spcPct val="90000"/>
              </a:lnSpc>
              <a:spcBef>
                <a:spcPts val="500"/>
              </a:spcBef>
              <a:buClr>
                <a:srgbClr val="C00000"/>
              </a:buClr>
              <a:buSzPct val="80000"/>
              <a:buFont typeface="Arial" panose="020B0604020202020204" pitchFamily="34" charset="0"/>
              <a:buChar char="•"/>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zh-CN" altLang="en-US" sz="2200" dirty="0">
                <a:solidFill>
                  <a:srgbClr val="4F758B"/>
                </a:solidFill>
                <a:latin typeface="Microsoft YaHei" panose="020B0503020204020204" pitchFamily="34" charset="-122"/>
                <a:ea typeface="Microsoft YaHei" panose="020B0503020204020204" pitchFamily="34" charset="-122"/>
                <a:cs typeface="+mn-ea"/>
                <a:sym typeface="+mn-lt"/>
              </a:rPr>
              <a:t>所有治疗原则均</a:t>
            </a:r>
            <a:r>
              <a:rPr lang="zh-CN" altLang="zh-CN" sz="2200" dirty="0">
                <a:solidFill>
                  <a:srgbClr val="4F758B"/>
                </a:solidFill>
                <a:latin typeface="Microsoft YaHei" panose="020B0503020204020204" pitchFamily="34" charset="-122"/>
                <a:ea typeface="Microsoft YaHei" panose="020B0503020204020204" pitchFamily="34" charset="-122"/>
                <a:cs typeface="+mn-ea"/>
                <a:sym typeface="+mn-lt"/>
              </a:rPr>
              <a:t>可</a:t>
            </a:r>
            <a:r>
              <a:rPr lang="zh-CN" altLang="zh-CN" sz="2200" b="1" dirty="0">
                <a:solidFill>
                  <a:srgbClr val="4F758B"/>
                </a:solidFill>
                <a:latin typeface="Microsoft YaHei" panose="020B0503020204020204" pitchFamily="34" charset="-122"/>
                <a:ea typeface="Microsoft YaHei" panose="020B0503020204020204" pitchFamily="34" charset="-122"/>
                <a:cs typeface="+mn-ea"/>
                <a:sym typeface="+mn-lt"/>
              </a:rPr>
              <a:t>参考</a:t>
            </a:r>
            <a:r>
              <a:rPr lang="en-US" altLang="zh-CN" sz="2200" b="1" dirty="0">
                <a:solidFill>
                  <a:srgbClr val="4F758B"/>
                </a:solidFill>
                <a:latin typeface="Microsoft YaHei" panose="020B0503020204020204" pitchFamily="34" charset="-122"/>
                <a:ea typeface="Microsoft YaHei" panose="020B0503020204020204" pitchFamily="34" charset="-122"/>
                <a:cs typeface="+mn-ea"/>
                <a:sym typeface="+mn-lt"/>
              </a:rPr>
              <a:t>2022</a:t>
            </a:r>
            <a:r>
              <a:rPr lang="zh-CN" altLang="zh-CN" sz="2200" b="1" dirty="0">
                <a:solidFill>
                  <a:srgbClr val="4F758B"/>
                </a:solidFill>
                <a:latin typeface="Microsoft YaHei" panose="020B0503020204020204" pitchFamily="34" charset="-122"/>
                <a:ea typeface="Microsoft YaHei" panose="020B0503020204020204" pitchFamily="34" charset="-122"/>
                <a:cs typeface="+mn-ea"/>
                <a:sym typeface="+mn-lt"/>
              </a:rPr>
              <a:t>版</a:t>
            </a:r>
            <a:r>
              <a:rPr lang="en-US" altLang="zh-CN" sz="2200" b="1" dirty="0">
                <a:solidFill>
                  <a:srgbClr val="4F758B"/>
                </a:solidFill>
                <a:latin typeface="Microsoft YaHei" panose="020B0503020204020204" pitchFamily="34" charset="-122"/>
                <a:ea typeface="Microsoft YaHei" panose="020B0503020204020204" pitchFamily="34" charset="-122"/>
                <a:cs typeface="+mn-ea"/>
                <a:sym typeface="+mn-lt"/>
              </a:rPr>
              <a:t>《</a:t>
            </a:r>
            <a:r>
              <a:rPr lang="zh-CN" altLang="en-US" sz="2200" b="1" dirty="0">
                <a:solidFill>
                  <a:srgbClr val="4F758B"/>
                </a:solidFill>
                <a:latin typeface="Microsoft YaHei" panose="020B0503020204020204" pitchFamily="34" charset="-122"/>
                <a:ea typeface="Microsoft YaHei" panose="020B0503020204020204" pitchFamily="34" charset="-122"/>
                <a:cs typeface="+mn-ea"/>
                <a:sym typeface="+mn-lt"/>
              </a:rPr>
              <a:t>丙型肝炎防治指南</a:t>
            </a:r>
            <a:r>
              <a:rPr lang="en-US" altLang="zh-CN" sz="2200" b="1" dirty="0">
                <a:solidFill>
                  <a:srgbClr val="4F758B"/>
                </a:solidFill>
                <a:latin typeface="Microsoft YaHei" panose="020B0503020204020204" pitchFamily="34" charset="-122"/>
                <a:ea typeface="Microsoft YaHei" panose="020B0503020204020204" pitchFamily="34" charset="-122"/>
                <a:cs typeface="+mn-ea"/>
                <a:sym typeface="+mn-lt"/>
              </a:rPr>
              <a:t>》</a:t>
            </a:r>
            <a:endParaRPr lang="zh-CN" altLang="en-US" sz="2200" dirty="0">
              <a:solidFill>
                <a:srgbClr val="4F758B"/>
              </a:solidFill>
              <a:latin typeface="Microsoft YaHei" panose="020B0503020204020204" pitchFamily="34" charset="-122"/>
              <a:ea typeface="Microsoft YaHei" panose="020B0503020204020204" pitchFamily="34" charset="-122"/>
              <a:cs typeface="+mn-ea"/>
              <a:sym typeface="+mn-lt"/>
            </a:endParaRPr>
          </a:p>
        </p:txBody>
      </p:sp>
      <p:sp>
        <p:nvSpPr>
          <p:cNvPr id="23" name="内容占位符 2">
            <a:extLst>
              <a:ext uri="{FF2B5EF4-FFF2-40B4-BE49-F238E27FC236}">
                <a16:creationId xmlns:a16="http://schemas.microsoft.com/office/drawing/2014/main" id="{C35FF47B-FDB2-7D47-B8F2-0F1C4C851A37}"/>
              </a:ext>
            </a:extLst>
          </p:cNvPr>
          <p:cNvSpPr txBox="1">
            <a:spLocks/>
          </p:cNvSpPr>
          <p:nvPr/>
        </p:nvSpPr>
        <p:spPr>
          <a:xfrm>
            <a:off x="3236023" y="3099814"/>
            <a:ext cx="6793803" cy="523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SzPct val="80000"/>
              <a:buFont typeface="Wingdings" panose="05000000000000000000" pitchFamily="2" charset="2"/>
              <a:buChar char="l"/>
              <a:defRPr sz="2400" kern="1200">
                <a:solidFill>
                  <a:schemeClr val="tx1">
                    <a:lumMod val="65000"/>
                    <a:lumOff val="35000"/>
                  </a:schemeClr>
                </a:solidFill>
                <a:latin typeface="等线" panose="02010600030101010101" pitchFamily="2" charset="-122"/>
                <a:ea typeface="等线" panose="02010600030101010101" pitchFamily="2" charset="-122"/>
                <a:cs typeface="+mn-cs"/>
              </a:defRPr>
            </a:lvl1pPr>
            <a:lvl2pPr marL="685800" indent="-228600" algn="l" defTabSz="914400" rtl="0" eaLnBrk="1" latinLnBrk="0" hangingPunct="1">
              <a:lnSpc>
                <a:spcPct val="90000"/>
              </a:lnSpc>
              <a:spcBef>
                <a:spcPts val="500"/>
              </a:spcBef>
              <a:buClr>
                <a:srgbClr val="C00000"/>
              </a:buClr>
              <a:buSzPct val="80000"/>
              <a:buFont typeface="Wingdings" panose="05000000000000000000" pitchFamily="2" charset="2"/>
              <a:buChar char="Ø"/>
              <a:defRPr sz="2000" kern="1200">
                <a:solidFill>
                  <a:schemeClr val="tx1">
                    <a:lumMod val="65000"/>
                    <a:lumOff val="35000"/>
                  </a:schemeClr>
                </a:solidFill>
                <a:latin typeface="等线" panose="02010600030101010101" pitchFamily="2" charset="-122"/>
                <a:ea typeface="等线" panose="02010600030101010101" pitchFamily="2" charset="-122"/>
                <a:cs typeface="+mn-cs"/>
              </a:defRPr>
            </a:lvl2pPr>
            <a:lvl3pPr marL="1143000" indent="-228600" algn="l" defTabSz="914400" rtl="0" eaLnBrk="1" latinLnBrk="0" hangingPunct="1">
              <a:lnSpc>
                <a:spcPct val="90000"/>
              </a:lnSpc>
              <a:spcBef>
                <a:spcPts val="500"/>
              </a:spcBef>
              <a:buClr>
                <a:srgbClr val="C00000"/>
              </a:buClr>
              <a:buSzPct val="70000"/>
              <a:buFont typeface="Wingdings" panose="05000000000000000000" pitchFamily="2" charset="2"/>
              <a:buChar char="l"/>
              <a:defRPr sz="1800" kern="1200">
                <a:solidFill>
                  <a:schemeClr val="tx1">
                    <a:lumMod val="65000"/>
                    <a:lumOff val="35000"/>
                  </a:schemeClr>
                </a:solidFill>
                <a:latin typeface="等线" panose="02010600030101010101" pitchFamily="2" charset="-122"/>
                <a:ea typeface="等线" panose="02010600030101010101" pitchFamily="2" charset="-122"/>
                <a:cs typeface="+mn-cs"/>
              </a:defRPr>
            </a:lvl3pPr>
            <a:lvl4pPr marL="1600200" indent="-228600" algn="l" defTabSz="914400" rtl="0" eaLnBrk="1" latinLnBrk="0" hangingPunct="1">
              <a:lnSpc>
                <a:spcPct val="90000"/>
              </a:lnSpc>
              <a:spcBef>
                <a:spcPts val="500"/>
              </a:spcBef>
              <a:buClr>
                <a:srgbClr val="C00000"/>
              </a:buClr>
              <a:buSzPct val="80000"/>
              <a:buFont typeface="Wingdings" panose="05000000000000000000" pitchFamily="2" charset="2"/>
              <a:buChar char="ü"/>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4pPr>
            <a:lvl5pPr marL="2057400" indent="-228600" algn="l" defTabSz="914400" rtl="0" eaLnBrk="1" latinLnBrk="0" hangingPunct="1">
              <a:lnSpc>
                <a:spcPct val="90000"/>
              </a:lnSpc>
              <a:spcBef>
                <a:spcPts val="500"/>
              </a:spcBef>
              <a:buClr>
                <a:srgbClr val="C00000"/>
              </a:buClr>
              <a:buSzPct val="80000"/>
              <a:buFont typeface="Arial" panose="020B0604020202020204" pitchFamily="34" charset="0"/>
              <a:buChar char="•"/>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zh-CN" altLang="en-US" sz="2200" b="1" dirty="0">
                <a:solidFill>
                  <a:srgbClr val="C50F3C"/>
                </a:solidFill>
                <a:latin typeface="Microsoft YaHei" panose="020B0503020204020204" pitchFamily="34" charset="-122"/>
                <a:ea typeface="Microsoft YaHei" panose="020B0503020204020204" pitchFamily="34" charset="-122"/>
                <a:cs typeface="+mn-ea"/>
                <a:sym typeface="+mn-lt"/>
              </a:rPr>
              <a:t>所有</a:t>
            </a:r>
            <a:r>
              <a:rPr lang="en-US" altLang="zh-CN" sz="2200" b="1" dirty="0">
                <a:solidFill>
                  <a:srgbClr val="C50F3C"/>
                </a:solidFill>
                <a:latin typeface="Microsoft YaHei" panose="020B0503020204020204" pitchFamily="34" charset="-122"/>
                <a:ea typeface="Microsoft YaHei" panose="020B0503020204020204" pitchFamily="34" charset="-122"/>
                <a:cs typeface="+mn-ea"/>
                <a:sym typeface="+mn-lt"/>
              </a:rPr>
              <a:t>HCV RNA</a:t>
            </a:r>
            <a:r>
              <a:rPr lang="zh-CN" altLang="en-US" sz="2200" b="1" dirty="0">
                <a:solidFill>
                  <a:srgbClr val="C50F3C"/>
                </a:solidFill>
                <a:latin typeface="Microsoft YaHei" panose="020B0503020204020204" pitchFamily="34" charset="-122"/>
                <a:ea typeface="Microsoft YaHei" panose="020B0503020204020204" pitchFamily="34" charset="-122"/>
                <a:cs typeface="+mn-ea"/>
                <a:sym typeface="+mn-lt"/>
              </a:rPr>
              <a:t>阳性的患者，均应接受抗病毒治疗</a:t>
            </a:r>
            <a:endParaRPr lang="zh-CN" altLang="en-US" sz="2200" dirty="0">
              <a:solidFill>
                <a:srgbClr val="C50F3C"/>
              </a:solidFill>
              <a:latin typeface="Microsoft YaHei" panose="020B0503020204020204" pitchFamily="34" charset="-122"/>
              <a:ea typeface="Microsoft YaHei" panose="020B0503020204020204" pitchFamily="34" charset="-122"/>
              <a:cs typeface="+mn-ea"/>
              <a:sym typeface="+mn-lt"/>
            </a:endParaRPr>
          </a:p>
        </p:txBody>
      </p:sp>
      <p:grpSp>
        <p:nvGrpSpPr>
          <p:cNvPr id="24" name="Group 5">
            <a:extLst>
              <a:ext uri="{FF2B5EF4-FFF2-40B4-BE49-F238E27FC236}">
                <a16:creationId xmlns:a16="http://schemas.microsoft.com/office/drawing/2014/main" id="{B303463E-1A5B-CF41-B882-A46DCA1E1757}"/>
              </a:ext>
            </a:extLst>
          </p:cNvPr>
          <p:cNvGrpSpPr>
            <a:grpSpLocks noChangeAspect="1"/>
          </p:cNvGrpSpPr>
          <p:nvPr/>
        </p:nvGrpSpPr>
        <p:grpSpPr bwMode="auto">
          <a:xfrm>
            <a:off x="1791211" y="3173043"/>
            <a:ext cx="500939" cy="511915"/>
            <a:chOff x="2377" y="1106"/>
            <a:chExt cx="1004" cy="1026"/>
          </a:xfrm>
          <a:solidFill>
            <a:sysClr val="window" lastClr="FFFFFF"/>
          </a:solidFill>
        </p:grpSpPr>
        <p:sp>
          <p:nvSpPr>
            <p:cNvPr id="25" name="Oval 6">
              <a:extLst>
                <a:ext uri="{FF2B5EF4-FFF2-40B4-BE49-F238E27FC236}">
                  <a16:creationId xmlns:a16="http://schemas.microsoft.com/office/drawing/2014/main" id="{7446AC17-E602-A842-B640-0B93963DB4C5}"/>
                </a:ext>
              </a:extLst>
            </p:cNvPr>
            <p:cNvSpPr>
              <a:spLocks noChangeArrowheads="1"/>
            </p:cNvSpPr>
            <p:nvPr/>
          </p:nvSpPr>
          <p:spPr bwMode="auto">
            <a:xfrm>
              <a:off x="3036" y="1442"/>
              <a:ext cx="172" cy="1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26" name="Freeform 7">
              <a:extLst>
                <a:ext uri="{FF2B5EF4-FFF2-40B4-BE49-F238E27FC236}">
                  <a16:creationId xmlns:a16="http://schemas.microsoft.com/office/drawing/2014/main" id="{7EC27A2A-7016-134E-BCBC-3A9C1987D55E}"/>
                </a:ext>
              </a:extLst>
            </p:cNvPr>
            <p:cNvSpPr>
              <a:spLocks/>
            </p:cNvSpPr>
            <p:nvPr/>
          </p:nvSpPr>
          <p:spPr bwMode="auto">
            <a:xfrm>
              <a:off x="2996" y="1650"/>
              <a:ext cx="252" cy="352"/>
            </a:xfrm>
            <a:custGeom>
              <a:avLst/>
              <a:gdLst>
                <a:gd name="T0" fmla="*/ 36 w 107"/>
                <a:gd name="T1" fmla="*/ 0 h 149"/>
                <a:gd name="T2" fmla="*/ 2 w 107"/>
                <a:gd name="T3" fmla="*/ 32 h 149"/>
                <a:gd name="T4" fmla="*/ 16 w 107"/>
                <a:gd name="T5" fmla="*/ 133 h 149"/>
                <a:gd name="T6" fmla="*/ 36 w 107"/>
                <a:gd name="T7" fmla="*/ 149 h 149"/>
                <a:gd name="T8" fmla="*/ 70 w 107"/>
                <a:gd name="T9" fmla="*/ 149 h 149"/>
                <a:gd name="T10" fmla="*/ 91 w 107"/>
                <a:gd name="T11" fmla="*/ 133 h 149"/>
                <a:gd name="T12" fmla="*/ 104 w 107"/>
                <a:gd name="T13" fmla="*/ 32 h 149"/>
                <a:gd name="T14" fmla="*/ 71 w 107"/>
                <a:gd name="T15" fmla="*/ 0 h 149"/>
                <a:gd name="T16" fmla="*/ 36 w 107"/>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49">
                  <a:moveTo>
                    <a:pt x="36" y="0"/>
                  </a:moveTo>
                  <a:cubicBezTo>
                    <a:pt x="16" y="0"/>
                    <a:pt x="0" y="15"/>
                    <a:pt x="2" y="32"/>
                  </a:cubicBezTo>
                  <a:cubicBezTo>
                    <a:pt x="16" y="133"/>
                    <a:pt x="16" y="133"/>
                    <a:pt x="16" y="133"/>
                  </a:cubicBezTo>
                  <a:cubicBezTo>
                    <a:pt x="17" y="142"/>
                    <a:pt x="26" y="149"/>
                    <a:pt x="36" y="149"/>
                  </a:cubicBezTo>
                  <a:cubicBezTo>
                    <a:pt x="70" y="149"/>
                    <a:pt x="70" y="149"/>
                    <a:pt x="70" y="149"/>
                  </a:cubicBezTo>
                  <a:cubicBezTo>
                    <a:pt x="81" y="149"/>
                    <a:pt x="90" y="142"/>
                    <a:pt x="91" y="133"/>
                  </a:cubicBezTo>
                  <a:cubicBezTo>
                    <a:pt x="104" y="32"/>
                    <a:pt x="104" y="32"/>
                    <a:pt x="104" y="32"/>
                  </a:cubicBezTo>
                  <a:cubicBezTo>
                    <a:pt x="107" y="15"/>
                    <a:pt x="91" y="0"/>
                    <a:pt x="71" y="0"/>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27" name="Freeform 8">
              <a:extLst>
                <a:ext uri="{FF2B5EF4-FFF2-40B4-BE49-F238E27FC236}">
                  <a16:creationId xmlns:a16="http://schemas.microsoft.com/office/drawing/2014/main" id="{27BD4767-C0AD-704B-9453-8E515E8EB171}"/>
                </a:ext>
              </a:extLst>
            </p:cNvPr>
            <p:cNvSpPr>
              <a:spLocks/>
            </p:cNvSpPr>
            <p:nvPr/>
          </p:nvSpPr>
          <p:spPr bwMode="auto">
            <a:xfrm>
              <a:off x="2377" y="1366"/>
              <a:ext cx="1004" cy="766"/>
            </a:xfrm>
            <a:custGeom>
              <a:avLst/>
              <a:gdLst>
                <a:gd name="T0" fmla="*/ 375 w 425"/>
                <a:gd name="T1" fmla="*/ 216 h 324"/>
                <a:gd name="T2" fmla="*/ 372 w 425"/>
                <a:gd name="T3" fmla="*/ 244 h 324"/>
                <a:gd name="T4" fmla="*/ 385 w 425"/>
                <a:gd name="T5" fmla="*/ 265 h 324"/>
                <a:gd name="T6" fmla="*/ 315 w 425"/>
                <a:gd name="T7" fmla="*/ 302 h 324"/>
                <a:gd name="T8" fmla="*/ 246 w 425"/>
                <a:gd name="T9" fmla="*/ 265 h 324"/>
                <a:gd name="T10" fmla="*/ 259 w 425"/>
                <a:gd name="T11" fmla="*/ 244 h 324"/>
                <a:gd name="T12" fmla="*/ 255 w 425"/>
                <a:gd name="T13" fmla="*/ 216 h 324"/>
                <a:gd name="T14" fmla="*/ 240 w 425"/>
                <a:gd name="T15" fmla="*/ 223 h 324"/>
                <a:gd name="T16" fmla="*/ 179 w 425"/>
                <a:gd name="T17" fmla="*/ 195 h 324"/>
                <a:gd name="T18" fmla="*/ 187 w 425"/>
                <a:gd name="T19" fmla="*/ 175 h 324"/>
                <a:gd name="T20" fmla="*/ 173 w 425"/>
                <a:gd name="T21" fmla="*/ 149 h 324"/>
                <a:gd name="T22" fmla="*/ 199 w 425"/>
                <a:gd name="T23" fmla="*/ 64 h 324"/>
                <a:gd name="T24" fmla="*/ 210 w 425"/>
                <a:gd name="T25" fmla="*/ 64 h 324"/>
                <a:gd name="T26" fmla="*/ 275 w 425"/>
                <a:gd name="T27" fmla="*/ 29 h 324"/>
                <a:gd name="T28" fmla="*/ 246 w 425"/>
                <a:gd name="T29" fmla="*/ 0 h 324"/>
                <a:gd name="T30" fmla="*/ 243 w 425"/>
                <a:gd name="T31" fmla="*/ 16 h 324"/>
                <a:gd name="T32" fmla="*/ 251 w 425"/>
                <a:gd name="T33" fmla="*/ 29 h 324"/>
                <a:gd name="T34" fmla="*/ 210 w 425"/>
                <a:gd name="T35" fmla="*/ 51 h 324"/>
                <a:gd name="T36" fmla="*/ 168 w 425"/>
                <a:gd name="T37" fmla="*/ 29 h 324"/>
                <a:gd name="T38" fmla="*/ 176 w 425"/>
                <a:gd name="T39" fmla="*/ 16 h 324"/>
                <a:gd name="T40" fmla="*/ 174 w 425"/>
                <a:gd name="T41" fmla="*/ 0 h 324"/>
                <a:gd name="T42" fmla="*/ 144 w 425"/>
                <a:gd name="T43" fmla="*/ 29 h 324"/>
                <a:gd name="T44" fmla="*/ 178 w 425"/>
                <a:gd name="T45" fmla="*/ 60 h 324"/>
                <a:gd name="T46" fmla="*/ 145 w 425"/>
                <a:gd name="T47" fmla="*/ 133 h 324"/>
                <a:gd name="T48" fmla="*/ 142 w 425"/>
                <a:gd name="T49" fmla="*/ 156 h 324"/>
                <a:gd name="T50" fmla="*/ 153 w 425"/>
                <a:gd name="T51" fmla="*/ 175 h 324"/>
                <a:gd name="T52" fmla="*/ 94 w 425"/>
                <a:gd name="T53" fmla="*/ 206 h 324"/>
                <a:gd name="T54" fmla="*/ 35 w 425"/>
                <a:gd name="T55" fmla="*/ 175 h 324"/>
                <a:gd name="T56" fmla="*/ 46 w 425"/>
                <a:gd name="T57" fmla="*/ 156 h 324"/>
                <a:gd name="T58" fmla="*/ 43 w 425"/>
                <a:gd name="T59" fmla="*/ 133 h 324"/>
                <a:gd name="T60" fmla="*/ 0 w 425"/>
                <a:gd name="T61" fmla="*/ 175 h 324"/>
                <a:gd name="T62" fmla="*/ 94 w 425"/>
                <a:gd name="T63" fmla="*/ 225 h 324"/>
                <a:gd name="T64" fmla="*/ 152 w 425"/>
                <a:gd name="T65" fmla="*/ 214 h 324"/>
                <a:gd name="T66" fmla="*/ 208 w 425"/>
                <a:gd name="T67" fmla="*/ 253 h 324"/>
                <a:gd name="T68" fmla="*/ 205 w 425"/>
                <a:gd name="T69" fmla="*/ 265 h 324"/>
                <a:gd name="T70" fmla="*/ 315 w 425"/>
                <a:gd name="T71" fmla="*/ 324 h 324"/>
                <a:gd name="T72" fmla="*/ 425 w 425"/>
                <a:gd name="T73" fmla="*/ 265 h 324"/>
                <a:gd name="T74" fmla="*/ 375 w 425"/>
                <a:gd name="T75" fmla="*/ 21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324">
                  <a:moveTo>
                    <a:pt x="375" y="216"/>
                  </a:moveTo>
                  <a:cubicBezTo>
                    <a:pt x="372" y="244"/>
                    <a:pt x="372" y="244"/>
                    <a:pt x="372" y="244"/>
                  </a:cubicBezTo>
                  <a:cubicBezTo>
                    <a:pt x="380" y="250"/>
                    <a:pt x="385" y="257"/>
                    <a:pt x="385" y="265"/>
                  </a:cubicBezTo>
                  <a:cubicBezTo>
                    <a:pt x="385" y="286"/>
                    <a:pt x="354" y="302"/>
                    <a:pt x="315" y="302"/>
                  </a:cubicBezTo>
                  <a:cubicBezTo>
                    <a:pt x="277" y="302"/>
                    <a:pt x="246" y="286"/>
                    <a:pt x="246" y="265"/>
                  </a:cubicBezTo>
                  <a:cubicBezTo>
                    <a:pt x="246" y="257"/>
                    <a:pt x="251" y="250"/>
                    <a:pt x="259" y="244"/>
                  </a:cubicBezTo>
                  <a:cubicBezTo>
                    <a:pt x="255" y="216"/>
                    <a:pt x="255" y="216"/>
                    <a:pt x="255" y="216"/>
                  </a:cubicBezTo>
                  <a:cubicBezTo>
                    <a:pt x="250" y="218"/>
                    <a:pt x="245" y="220"/>
                    <a:pt x="240" y="223"/>
                  </a:cubicBezTo>
                  <a:cubicBezTo>
                    <a:pt x="179" y="195"/>
                    <a:pt x="179" y="195"/>
                    <a:pt x="179" y="195"/>
                  </a:cubicBezTo>
                  <a:cubicBezTo>
                    <a:pt x="184" y="189"/>
                    <a:pt x="187" y="182"/>
                    <a:pt x="187" y="175"/>
                  </a:cubicBezTo>
                  <a:cubicBezTo>
                    <a:pt x="187" y="165"/>
                    <a:pt x="182" y="156"/>
                    <a:pt x="173" y="149"/>
                  </a:cubicBezTo>
                  <a:cubicBezTo>
                    <a:pt x="199" y="64"/>
                    <a:pt x="199" y="64"/>
                    <a:pt x="199" y="64"/>
                  </a:cubicBezTo>
                  <a:cubicBezTo>
                    <a:pt x="202" y="64"/>
                    <a:pt x="206" y="64"/>
                    <a:pt x="210" y="64"/>
                  </a:cubicBezTo>
                  <a:cubicBezTo>
                    <a:pt x="246" y="64"/>
                    <a:pt x="275" y="49"/>
                    <a:pt x="275" y="29"/>
                  </a:cubicBezTo>
                  <a:cubicBezTo>
                    <a:pt x="275" y="17"/>
                    <a:pt x="263" y="6"/>
                    <a:pt x="246" y="0"/>
                  </a:cubicBezTo>
                  <a:cubicBezTo>
                    <a:pt x="243" y="16"/>
                    <a:pt x="243" y="16"/>
                    <a:pt x="243" y="16"/>
                  </a:cubicBezTo>
                  <a:cubicBezTo>
                    <a:pt x="248" y="20"/>
                    <a:pt x="251" y="24"/>
                    <a:pt x="251" y="29"/>
                  </a:cubicBezTo>
                  <a:cubicBezTo>
                    <a:pt x="251" y="41"/>
                    <a:pt x="233" y="51"/>
                    <a:pt x="210" y="51"/>
                  </a:cubicBezTo>
                  <a:cubicBezTo>
                    <a:pt x="187" y="51"/>
                    <a:pt x="168" y="41"/>
                    <a:pt x="168" y="29"/>
                  </a:cubicBezTo>
                  <a:cubicBezTo>
                    <a:pt x="168" y="24"/>
                    <a:pt x="171" y="20"/>
                    <a:pt x="176" y="16"/>
                  </a:cubicBezTo>
                  <a:cubicBezTo>
                    <a:pt x="174" y="0"/>
                    <a:pt x="174" y="0"/>
                    <a:pt x="174" y="0"/>
                  </a:cubicBezTo>
                  <a:cubicBezTo>
                    <a:pt x="156" y="6"/>
                    <a:pt x="144" y="17"/>
                    <a:pt x="144" y="29"/>
                  </a:cubicBezTo>
                  <a:cubicBezTo>
                    <a:pt x="144" y="42"/>
                    <a:pt x="158" y="54"/>
                    <a:pt x="178" y="60"/>
                  </a:cubicBezTo>
                  <a:cubicBezTo>
                    <a:pt x="145" y="133"/>
                    <a:pt x="145" y="133"/>
                    <a:pt x="145" y="133"/>
                  </a:cubicBezTo>
                  <a:cubicBezTo>
                    <a:pt x="142" y="156"/>
                    <a:pt x="142" y="156"/>
                    <a:pt x="142" y="156"/>
                  </a:cubicBezTo>
                  <a:cubicBezTo>
                    <a:pt x="149" y="162"/>
                    <a:pt x="153" y="168"/>
                    <a:pt x="153" y="175"/>
                  </a:cubicBezTo>
                  <a:cubicBezTo>
                    <a:pt x="153" y="192"/>
                    <a:pt x="126" y="206"/>
                    <a:pt x="94" y="206"/>
                  </a:cubicBezTo>
                  <a:cubicBezTo>
                    <a:pt x="61" y="206"/>
                    <a:pt x="35" y="192"/>
                    <a:pt x="35" y="175"/>
                  </a:cubicBezTo>
                  <a:cubicBezTo>
                    <a:pt x="35" y="168"/>
                    <a:pt x="39" y="162"/>
                    <a:pt x="46" y="156"/>
                  </a:cubicBezTo>
                  <a:cubicBezTo>
                    <a:pt x="43" y="133"/>
                    <a:pt x="43" y="133"/>
                    <a:pt x="43" y="133"/>
                  </a:cubicBezTo>
                  <a:cubicBezTo>
                    <a:pt x="17" y="142"/>
                    <a:pt x="0" y="157"/>
                    <a:pt x="0" y="175"/>
                  </a:cubicBezTo>
                  <a:cubicBezTo>
                    <a:pt x="0" y="202"/>
                    <a:pt x="42" y="225"/>
                    <a:pt x="94" y="225"/>
                  </a:cubicBezTo>
                  <a:cubicBezTo>
                    <a:pt x="116" y="225"/>
                    <a:pt x="136" y="221"/>
                    <a:pt x="152" y="214"/>
                  </a:cubicBezTo>
                  <a:cubicBezTo>
                    <a:pt x="208" y="253"/>
                    <a:pt x="208" y="253"/>
                    <a:pt x="208" y="253"/>
                  </a:cubicBezTo>
                  <a:cubicBezTo>
                    <a:pt x="206" y="257"/>
                    <a:pt x="205" y="261"/>
                    <a:pt x="205" y="265"/>
                  </a:cubicBezTo>
                  <a:cubicBezTo>
                    <a:pt x="205" y="298"/>
                    <a:pt x="255" y="324"/>
                    <a:pt x="315" y="324"/>
                  </a:cubicBezTo>
                  <a:cubicBezTo>
                    <a:pt x="376" y="324"/>
                    <a:pt x="425" y="298"/>
                    <a:pt x="425" y="265"/>
                  </a:cubicBezTo>
                  <a:cubicBezTo>
                    <a:pt x="425" y="245"/>
                    <a:pt x="405" y="227"/>
                    <a:pt x="375"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28" name="Oval 9">
              <a:extLst>
                <a:ext uri="{FF2B5EF4-FFF2-40B4-BE49-F238E27FC236}">
                  <a16:creationId xmlns:a16="http://schemas.microsoft.com/office/drawing/2014/main" id="{160D1F30-20E5-F140-AC32-1656BB8B57B9}"/>
                </a:ext>
              </a:extLst>
            </p:cNvPr>
            <p:cNvSpPr>
              <a:spLocks noChangeArrowheads="1"/>
            </p:cNvSpPr>
            <p:nvPr/>
          </p:nvSpPr>
          <p:spPr bwMode="auto">
            <a:xfrm>
              <a:off x="2526" y="1312"/>
              <a:ext cx="146" cy="1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29" name="Freeform 10">
              <a:extLst>
                <a:ext uri="{FF2B5EF4-FFF2-40B4-BE49-F238E27FC236}">
                  <a16:creationId xmlns:a16="http://schemas.microsoft.com/office/drawing/2014/main" id="{C268A1FD-B7B4-9B4F-9461-FE42FEFA9700}"/>
                </a:ext>
              </a:extLst>
            </p:cNvPr>
            <p:cNvSpPr>
              <a:spLocks/>
            </p:cNvSpPr>
            <p:nvPr/>
          </p:nvSpPr>
          <p:spPr bwMode="auto">
            <a:xfrm>
              <a:off x="2491" y="1487"/>
              <a:ext cx="214" cy="300"/>
            </a:xfrm>
            <a:custGeom>
              <a:avLst/>
              <a:gdLst>
                <a:gd name="T0" fmla="*/ 14 w 91"/>
                <a:gd name="T1" fmla="*/ 114 h 127"/>
                <a:gd name="T2" fmla="*/ 31 w 91"/>
                <a:gd name="T3" fmla="*/ 127 h 127"/>
                <a:gd name="T4" fmla="*/ 60 w 91"/>
                <a:gd name="T5" fmla="*/ 127 h 127"/>
                <a:gd name="T6" fmla="*/ 78 w 91"/>
                <a:gd name="T7" fmla="*/ 114 h 127"/>
                <a:gd name="T8" fmla="*/ 89 w 91"/>
                <a:gd name="T9" fmla="*/ 27 h 127"/>
                <a:gd name="T10" fmla="*/ 60 w 91"/>
                <a:gd name="T11" fmla="*/ 0 h 127"/>
                <a:gd name="T12" fmla="*/ 31 w 91"/>
                <a:gd name="T13" fmla="*/ 0 h 127"/>
                <a:gd name="T14" fmla="*/ 2 w 91"/>
                <a:gd name="T15" fmla="*/ 27 h 127"/>
                <a:gd name="T16" fmla="*/ 14 w 91"/>
                <a:gd name="T17" fmla="*/ 11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27">
                  <a:moveTo>
                    <a:pt x="14" y="114"/>
                  </a:moveTo>
                  <a:cubicBezTo>
                    <a:pt x="15" y="121"/>
                    <a:pt x="22" y="127"/>
                    <a:pt x="31" y="127"/>
                  </a:cubicBezTo>
                  <a:cubicBezTo>
                    <a:pt x="60" y="127"/>
                    <a:pt x="60" y="127"/>
                    <a:pt x="60" y="127"/>
                  </a:cubicBezTo>
                  <a:cubicBezTo>
                    <a:pt x="69" y="127"/>
                    <a:pt x="77" y="121"/>
                    <a:pt x="78" y="114"/>
                  </a:cubicBezTo>
                  <a:cubicBezTo>
                    <a:pt x="89" y="27"/>
                    <a:pt x="89" y="27"/>
                    <a:pt x="89" y="27"/>
                  </a:cubicBezTo>
                  <a:cubicBezTo>
                    <a:pt x="91" y="13"/>
                    <a:pt x="78" y="0"/>
                    <a:pt x="60" y="0"/>
                  </a:cubicBezTo>
                  <a:cubicBezTo>
                    <a:pt x="31" y="0"/>
                    <a:pt x="31" y="0"/>
                    <a:pt x="31" y="0"/>
                  </a:cubicBezTo>
                  <a:cubicBezTo>
                    <a:pt x="14" y="0"/>
                    <a:pt x="0" y="13"/>
                    <a:pt x="2" y="27"/>
                  </a:cubicBezTo>
                  <a:lnTo>
                    <a:pt x="14"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30" name="Oval 11">
              <a:extLst>
                <a:ext uri="{FF2B5EF4-FFF2-40B4-BE49-F238E27FC236}">
                  <a16:creationId xmlns:a16="http://schemas.microsoft.com/office/drawing/2014/main" id="{4761D77F-1DB6-C74A-8E40-41DBC7FC6538}"/>
                </a:ext>
              </a:extLst>
            </p:cNvPr>
            <p:cNvSpPr>
              <a:spLocks noChangeArrowheads="1"/>
            </p:cNvSpPr>
            <p:nvPr/>
          </p:nvSpPr>
          <p:spPr bwMode="auto">
            <a:xfrm>
              <a:off x="2821" y="1106"/>
              <a:ext cx="102" cy="1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31" name="Freeform 12">
              <a:extLst>
                <a:ext uri="{FF2B5EF4-FFF2-40B4-BE49-F238E27FC236}">
                  <a16:creationId xmlns:a16="http://schemas.microsoft.com/office/drawing/2014/main" id="{2F0E0FB8-B382-8047-9ABD-D4C84AC1820A}"/>
                </a:ext>
              </a:extLst>
            </p:cNvPr>
            <p:cNvSpPr>
              <a:spLocks/>
            </p:cNvSpPr>
            <p:nvPr/>
          </p:nvSpPr>
          <p:spPr bwMode="auto">
            <a:xfrm>
              <a:off x="2797" y="1229"/>
              <a:ext cx="152" cy="210"/>
            </a:xfrm>
            <a:custGeom>
              <a:avLst/>
              <a:gdLst>
                <a:gd name="T0" fmla="*/ 9 w 64"/>
                <a:gd name="T1" fmla="*/ 80 h 89"/>
                <a:gd name="T2" fmla="*/ 21 w 64"/>
                <a:gd name="T3" fmla="*/ 89 h 89"/>
                <a:gd name="T4" fmla="*/ 42 w 64"/>
                <a:gd name="T5" fmla="*/ 89 h 89"/>
                <a:gd name="T6" fmla="*/ 54 w 64"/>
                <a:gd name="T7" fmla="*/ 80 h 89"/>
                <a:gd name="T8" fmla="*/ 62 w 64"/>
                <a:gd name="T9" fmla="*/ 19 h 89"/>
                <a:gd name="T10" fmla="*/ 42 w 64"/>
                <a:gd name="T11" fmla="*/ 0 h 89"/>
                <a:gd name="T12" fmla="*/ 21 w 64"/>
                <a:gd name="T13" fmla="*/ 0 h 89"/>
                <a:gd name="T14" fmla="*/ 1 w 64"/>
                <a:gd name="T15" fmla="*/ 19 h 89"/>
                <a:gd name="T16" fmla="*/ 9 w 64"/>
                <a:gd name="T17"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89">
                  <a:moveTo>
                    <a:pt x="9" y="80"/>
                  </a:moveTo>
                  <a:cubicBezTo>
                    <a:pt x="10" y="85"/>
                    <a:pt x="15" y="89"/>
                    <a:pt x="21" y="89"/>
                  </a:cubicBezTo>
                  <a:cubicBezTo>
                    <a:pt x="42" y="89"/>
                    <a:pt x="42" y="89"/>
                    <a:pt x="42" y="89"/>
                  </a:cubicBezTo>
                  <a:cubicBezTo>
                    <a:pt x="48" y="89"/>
                    <a:pt x="53" y="85"/>
                    <a:pt x="54" y="80"/>
                  </a:cubicBezTo>
                  <a:cubicBezTo>
                    <a:pt x="62" y="19"/>
                    <a:pt x="62" y="19"/>
                    <a:pt x="62" y="19"/>
                  </a:cubicBezTo>
                  <a:cubicBezTo>
                    <a:pt x="64" y="9"/>
                    <a:pt x="54" y="0"/>
                    <a:pt x="42" y="0"/>
                  </a:cubicBezTo>
                  <a:cubicBezTo>
                    <a:pt x="21" y="0"/>
                    <a:pt x="21" y="0"/>
                    <a:pt x="21" y="0"/>
                  </a:cubicBezTo>
                  <a:cubicBezTo>
                    <a:pt x="9" y="0"/>
                    <a:pt x="0" y="9"/>
                    <a:pt x="1" y="19"/>
                  </a:cubicBezTo>
                  <a:lnTo>
                    <a:pt x="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grpSp>
      <p:grpSp>
        <p:nvGrpSpPr>
          <p:cNvPr id="32" name="Group 78">
            <a:extLst>
              <a:ext uri="{FF2B5EF4-FFF2-40B4-BE49-F238E27FC236}">
                <a16:creationId xmlns:a16="http://schemas.microsoft.com/office/drawing/2014/main" id="{26F2FD0F-A92E-7446-B634-E91A71CBF36B}"/>
              </a:ext>
            </a:extLst>
          </p:cNvPr>
          <p:cNvGrpSpPr>
            <a:grpSpLocks noChangeAspect="1"/>
          </p:cNvGrpSpPr>
          <p:nvPr/>
        </p:nvGrpSpPr>
        <p:grpSpPr bwMode="auto">
          <a:xfrm>
            <a:off x="1795636" y="1767257"/>
            <a:ext cx="492088" cy="635083"/>
            <a:chOff x="2459" y="388"/>
            <a:chExt cx="2760" cy="3562"/>
          </a:xfrm>
          <a:solidFill>
            <a:sysClr val="window" lastClr="FFFFFF"/>
          </a:solidFill>
        </p:grpSpPr>
        <p:sp>
          <p:nvSpPr>
            <p:cNvPr id="33" name="Freeform 79">
              <a:extLst>
                <a:ext uri="{FF2B5EF4-FFF2-40B4-BE49-F238E27FC236}">
                  <a16:creationId xmlns:a16="http://schemas.microsoft.com/office/drawing/2014/main" id="{BA7605F7-B6A7-0746-B150-FB8A550E45DC}"/>
                </a:ext>
              </a:extLst>
            </p:cNvPr>
            <p:cNvSpPr>
              <a:spLocks/>
            </p:cNvSpPr>
            <p:nvPr/>
          </p:nvSpPr>
          <p:spPr bwMode="auto">
            <a:xfrm>
              <a:off x="2459" y="2469"/>
              <a:ext cx="2760" cy="1481"/>
            </a:xfrm>
            <a:custGeom>
              <a:avLst/>
              <a:gdLst>
                <a:gd name="T0" fmla="*/ 311 w 1168"/>
                <a:gd name="T1" fmla="*/ 70 h 627"/>
                <a:gd name="T2" fmla="*/ 504 w 1168"/>
                <a:gd name="T3" fmla="*/ 376 h 627"/>
                <a:gd name="T4" fmla="*/ 522 w 1168"/>
                <a:gd name="T5" fmla="*/ 372 h 627"/>
                <a:gd name="T6" fmla="*/ 544 w 1168"/>
                <a:gd name="T7" fmla="*/ 232 h 627"/>
                <a:gd name="T8" fmla="*/ 549 w 1168"/>
                <a:gd name="T9" fmla="*/ 94 h 627"/>
                <a:gd name="T10" fmla="*/ 631 w 1168"/>
                <a:gd name="T11" fmla="*/ 201 h 627"/>
                <a:gd name="T12" fmla="*/ 647 w 1168"/>
                <a:gd name="T13" fmla="*/ 369 h 627"/>
                <a:gd name="T14" fmla="*/ 668 w 1168"/>
                <a:gd name="T15" fmla="*/ 372 h 627"/>
                <a:gd name="T16" fmla="*/ 891 w 1168"/>
                <a:gd name="T17" fmla="*/ 16 h 627"/>
                <a:gd name="T18" fmla="*/ 951 w 1168"/>
                <a:gd name="T19" fmla="*/ 148 h 627"/>
                <a:gd name="T20" fmla="*/ 913 w 1168"/>
                <a:gd name="T21" fmla="*/ 246 h 627"/>
                <a:gd name="T22" fmla="*/ 1028 w 1168"/>
                <a:gd name="T23" fmla="*/ 253 h 627"/>
                <a:gd name="T24" fmla="*/ 979 w 1168"/>
                <a:gd name="T25" fmla="*/ 155 h 627"/>
                <a:gd name="T26" fmla="*/ 925 w 1168"/>
                <a:gd name="T27" fmla="*/ 3 h 627"/>
                <a:gd name="T28" fmla="*/ 1167 w 1168"/>
                <a:gd name="T29" fmla="*/ 285 h 627"/>
                <a:gd name="T30" fmla="*/ 1151 w 1168"/>
                <a:gd name="T31" fmla="*/ 487 h 627"/>
                <a:gd name="T32" fmla="*/ 290 w 1168"/>
                <a:gd name="T33" fmla="*/ 589 h 627"/>
                <a:gd name="T34" fmla="*/ 3 w 1168"/>
                <a:gd name="T35" fmla="*/ 459 h 627"/>
                <a:gd name="T36" fmla="*/ 42 w 1168"/>
                <a:gd name="T37" fmla="*/ 172 h 627"/>
                <a:gd name="T38" fmla="*/ 260 w 1168"/>
                <a:gd name="T39" fmla="*/ 0 h 627"/>
                <a:gd name="T40" fmla="*/ 205 w 1168"/>
                <a:gd name="T41" fmla="*/ 142 h 627"/>
                <a:gd name="T42" fmla="*/ 123 w 1168"/>
                <a:gd name="T43" fmla="*/ 242 h 627"/>
                <a:gd name="T44" fmla="*/ 98 w 1168"/>
                <a:gd name="T45" fmla="*/ 332 h 627"/>
                <a:gd name="T46" fmla="*/ 146 w 1168"/>
                <a:gd name="T47" fmla="*/ 395 h 627"/>
                <a:gd name="T48" fmla="*/ 153 w 1168"/>
                <a:gd name="T49" fmla="*/ 341 h 627"/>
                <a:gd name="T50" fmla="*/ 125 w 1168"/>
                <a:gd name="T51" fmla="*/ 310 h 627"/>
                <a:gd name="T52" fmla="*/ 263 w 1168"/>
                <a:gd name="T53" fmla="*/ 200 h 627"/>
                <a:gd name="T54" fmla="*/ 288 w 1168"/>
                <a:gd name="T55" fmla="*/ 339 h 627"/>
                <a:gd name="T56" fmla="*/ 282 w 1168"/>
                <a:gd name="T57" fmla="*/ 392 h 627"/>
                <a:gd name="T58" fmla="*/ 338 w 1168"/>
                <a:gd name="T59" fmla="*/ 334 h 627"/>
                <a:gd name="T60" fmla="*/ 288 w 1168"/>
                <a:gd name="T61" fmla="*/ 200 h 627"/>
                <a:gd name="T62" fmla="*/ 233 w 1168"/>
                <a:gd name="T63" fmla="*/ 140 h 627"/>
                <a:gd name="T64" fmla="*/ 281 w 1168"/>
                <a:gd name="T65" fmla="*/ 25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8" h="627">
                  <a:moveTo>
                    <a:pt x="281" y="25"/>
                  </a:moveTo>
                  <a:cubicBezTo>
                    <a:pt x="292" y="41"/>
                    <a:pt x="301" y="55"/>
                    <a:pt x="311" y="70"/>
                  </a:cubicBezTo>
                  <a:cubicBezTo>
                    <a:pt x="374" y="170"/>
                    <a:pt x="437" y="270"/>
                    <a:pt x="500" y="370"/>
                  </a:cubicBezTo>
                  <a:cubicBezTo>
                    <a:pt x="501" y="372"/>
                    <a:pt x="502" y="375"/>
                    <a:pt x="504" y="376"/>
                  </a:cubicBezTo>
                  <a:cubicBezTo>
                    <a:pt x="507" y="379"/>
                    <a:pt x="512" y="383"/>
                    <a:pt x="515" y="382"/>
                  </a:cubicBezTo>
                  <a:cubicBezTo>
                    <a:pt x="518" y="382"/>
                    <a:pt x="521" y="376"/>
                    <a:pt x="522" y="372"/>
                  </a:cubicBezTo>
                  <a:cubicBezTo>
                    <a:pt x="526" y="349"/>
                    <a:pt x="529" y="326"/>
                    <a:pt x="533" y="303"/>
                  </a:cubicBezTo>
                  <a:cubicBezTo>
                    <a:pt x="537" y="279"/>
                    <a:pt x="539" y="255"/>
                    <a:pt x="544" y="232"/>
                  </a:cubicBezTo>
                  <a:cubicBezTo>
                    <a:pt x="546" y="220"/>
                    <a:pt x="543" y="211"/>
                    <a:pt x="534" y="203"/>
                  </a:cubicBezTo>
                  <a:cubicBezTo>
                    <a:pt x="502" y="170"/>
                    <a:pt x="509" y="116"/>
                    <a:pt x="549" y="94"/>
                  </a:cubicBezTo>
                  <a:cubicBezTo>
                    <a:pt x="578" y="78"/>
                    <a:pt x="615" y="85"/>
                    <a:pt x="634" y="110"/>
                  </a:cubicBezTo>
                  <a:cubicBezTo>
                    <a:pt x="656" y="138"/>
                    <a:pt x="655" y="175"/>
                    <a:pt x="631" y="201"/>
                  </a:cubicBezTo>
                  <a:cubicBezTo>
                    <a:pt x="624" y="208"/>
                    <a:pt x="619" y="215"/>
                    <a:pt x="621" y="226"/>
                  </a:cubicBezTo>
                  <a:cubicBezTo>
                    <a:pt x="630" y="273"/>
                    <a:pt x="638" y="321"/>
                    <a:pt x="647" y="369"/>
                  </a:cubicBezTo>
                  <a:cubicBezTo>
                    <a:pt x="648" y="374"/>
                    <a:pt x="652" y="378"/>
                    <a:pt x="655" y="383"/>
                  </a:cubicBezTo>
                  <a:cubicBezTo>
                    <a:pt x="659" y="380"/>
                    <a:pt x="665" y="377"/>
                    <a:pt x="668" y="372"/>
                  </a:cubicBezTo>
                  <a:cubicBezTo>
                    <a:pt x="739" y="259"/>
                    <a:pt x="809" y="146"/>
                    <a:pt x="880" y="33"/>
                  </a:cubicBezTo>
                  <a:cubicBezTo>
                    <a:pt x="883" y="28"/>
                    <a:pt x="886" y="23"/>
                    <a:pt x="891" y="16"/>
                  </a:cubicBezTo>
                  <a:cubicBezTo>
                    <a:pt x="896" y="21"/>
                    <a:pt x="900" y="25"/>
                    <a:pt x="902" y="29"/>
                  </a:cubicBezTo>
                  <a:cubicBezTo>
                    <a:pt x="925" y="66"/>
                    <a:pt x="941" y="106"/>
                    <a:pt x="951" y="148"/>
                  </a:cubicBezTo>
                  <a:cubicBezTo>
                    <a:pt x="955" y="162"/>
                    <a:pt x="954" y="172"/>
                    <a:pt x="938" y="181"/>
                  </a:cubicBezTo>
                  <a:cubicBezTo>
                    <a:pt x="915" y="194"/>
                    <a:pt x="906" y="221"/>
                    <a:pt x="913" y="246"/>
                  </a:cubicBezTo>
                  <a:cubicBezTo>
                    <a:pt x="920" y="272"/>
                    <a:pt x="941" y="289"/>
                    <a:pt x="967" y="290"/>
                  </a:cubicBezTo>
                  <a:cubicBezTo>
                    <a:pt x="995" y="292"/>
                    <a:pt x="1018" y="278"/>
                    <a:pt x="1028" y="253"/>
                  </a:cubicBezTo>
                  <a:cubicBezTo>
                    <a:pt x="1040" y="224"/>
                    <a:pt x="1027" y="191"/>
                    <a:pt x="997" y="176"/>
                  </a:cubicBezTo>
                  <a:cubicBezTo>
                    <a:pt x="987" y="171"/>
                    <a:pt x="982" y="165"/>
                    <a:pt x="979" y="155"/>
                  </a:cubicBezTo>
                  <a:cubicBezTo>
                    <a:pt x="964" y="102"/>
                    <a:pt x="945" y="50"/>
                    <a:pt x="911" y="2"/>
                  </a:cubicBezTo>
                  <a:cubicBezTo>
                    <a:pt x="918" y="2"/>
                    <a:pt x="922" y="1"/>
                    <a:pt x="925" y="3"/>
                  </a:cubicBezTo>
                  <a:cubicBezTo>
                    <a:pt x="1017" y="44"/>
                    <a:pt x="1095" y="102"/>
                    <a:pt x="1143" y="193"/>
                  </a:cubicBezTo>
                  <a:cubicBezTo>
                    <a:pt x="1158" y="222"/>
                    <a:pt x="1168" y="251"/>
                    <a:pt x="1167" y="285"/>
                  </a:cubicBezTo>
                  <a:cubicBezTo>
                    <a:pt x="1165" y="344"/>
                    <a:pt x="1166" y="403"/>
                    <a:pt x="1167" y="462"/>
                  </a:cubicBezTo>
                  <a:cubicBezTo>
                    <a:pt x="1167" y="474"/>
                    <a:pt x="1163" y="482"/>
                    <a:pt x="1151" y="487"/>
                  </a:cubicBezTo>
                  <a:cubicBezTo>
                    <a:pt x="1017" y="546"/>
                    <a:pt x="879" y="587"/>
                    <a:pt x="734" y="607"/>
                  </a:cubicBezTo>
                  <a:cubicBezTo>
                    <a:pt x="585" y="627"/>
                    <a:pt x="437" y="621"/>
                    <a:pt x="290" y="589"/>
                  </a:cubicBezTo>
                  <a:cubicBezTo>
                    <a:pt x="197" y="568"/>
                    <a:pt x="107" y="537"/>
                    <a:pt x="22" y="491"/>
                  </a:cubicBezTo>
                  <a:cubicBezTo>
                    <a:pt x="9" y="484"/>
                    <a:pt x="3" y="475"/>
                    <a:pt x="3" y="459"/>
                  </a:cubicBezTo>
                  <a:cubicBezTo>
                    <a:pt x="4" y="407"/>
                    <a:pt x="6" y="354"/>
                    <a:pt x="3" y="302"/>
                  </a:cubicBezTo>
                  <a:cubicBezTo>
                    <a:pt x="0" y="253"/>
                    <a:pt x="17" y="212"/>
                    <a:pt x="42" y="172"/>
                  </a:cubicBezTo>
                  <a:cubicBezTo>
                    <a:pt x="91" y="93"/>
                    <a:pt x="162" y="40"/>
                    <a:pt x="246" y="3"/>
                  </a:cubicBezTo>
                  <a:cubicBezTo>
                    <a:pt x="250" y="2"/>
                    <a:pt x="255" y="1"/>
                    <a:pt x="260" y="0"/>
                  </a:cubicBezTo>
                  <a:cubicBezTo>
                    <a:pt x="260" y="4"/>
                    <a:pt x="260" y="8"/>
                    <a:pt x="259" y="10"/>
                  </a:cubicBezTo>
                  <a:cubicBezTo>
                    <a:pt x="234" y="51"/>
                    <a:pt x="218" y="96"/>
                    <a:pt x="205" y="142"/>
                  </a:cubicBezTo>
                  <a:cubicBezTo>
                    <a:pt x="203" y="147"/>
                    <a:pt x="201" y="152"/>
                    <a:pt x="197" y="154"/>
                  </a:cubicBezTo>
                  <a:cubicBezTo>
                    <a:pt x="160" y="174"/>
                    <a:pt x="140" y="207"/>
                    <a:pt x="123" y="242"/>
                  </a:cubicBezTo>
                  <a:cubicBezTo>
                    <a:pt x="112" y="264"/>
                    <a:pt x="103" y="287"/>
                    <a:pt x="93" y="309"/>
                  </a:cubicBezTo>
                  <a:cubicBezTo>
                    <a:pt x="89" y="319"/>
                    <a:pt x="91" y="325"/>
                    <a:pt x="98" y="332"/>
                  </a:cubicBezTo>
                  <a:cubicBezTo>
                    <a:pt x="108" y="343"/>
                    <a:pt x="118" y="354"/>
                    <a:pt x="118" y="372"/>
                  </a:cubicBezTo>
                  <a:cubicBezTo>
                    <a:pt x="118" y="385"/>
                    <a:pt x="134" y="395"/>
                    <a:pt x="146" y="395"/>
                  </a:cubicBezTo>
                  <a:cubicBezTo>
                    <a:pt x="158" y="395"/>
                    <a:pt x="171" y="383"/>
                    <a:pt x="173" y="371"/>
                  </a:cubicBezTo>
                  <a:cubicBezTo>
                    <a:pt x="174" y="359"/>
                    <a:pt x="165" y="345"/>
                    <a:pt x="153" y="341"/>
                  </a:cubicBezTo>
                  <a:cubicBezTo>
                    <a:pt x="149" y="339"/>
                    <a:pt x="145" y="339"/>
                    <a:pt x="141" y="338"/>
                  </a:cubicBezTo>
                  <a:cubicBezTo>
                    <a:pt x="129" y="334"/>
                    <a:pt x="121" y="321"/>
                    <a:pt x="125" y="310"/>
                  </a:cubicBezTo>
                  <a:cubicBezTo>
                    <a:pt x="138" y="270"/>
                    <a:pt x="153" y="231"/>
                    <a:pt x="181" y="200"/>
                  </a:cubicBezTo>
                  <a:cubicBezTo>
                    <a:pt x="208" y="170"/>
                    <a:pt x="236" y="170"/>
                    <a:pt x="263" y="200"/>
                  </a:cubicBezTo>
                  <a:cubicBezTo>
                    <a:pt x="290" y="230"/>
                    <a:pt x="304" y="268"/>
                    <a:pt x="318" y="305"/>
                  </a:cubicBezTo>
                  <a:cubicBezTo>
                    <a:pt x="322" y="319"/>
                    <a:pt x="307" y="335"/>
                    <a:pt x="288" y="339"/>
                  </a:cubicBezTo>
                  <a:cubicBezTo>
                    <a:pt x="274" y="342"/>
                    <a:pt x="265" y="351"/>
                    <a:pt x="264" y="365"/>
                  </a:cubicBezTo>
                  <a:cubicBezTo>
                    <a:pt x="264" y="378"/>
                    <a:pt x="270" y="387"/>
                    <a:pt x="282" y="392"/>
                  </a:cubicBezTo>
                  <a:cubicBezTo>
                    <a:pt x="297" y="399"/>
                    <a:pt x="318" y="389"/>
                    <a:pt x="318" y="373"/>
                  </a:cubicBezTo>
                  <a:cubicBezTo>
                    <a:pt x="318" y="356"/>
                    <a:pt x="327" y="345"/>
                    <a:pt x="338" y="334"/>
                  </a:cubicBezTo>
                  <a:cubicBezTo>
                    <a:pt x="347" y="325"/>
                    <a:pt x="348" y="316"/>
                    <a:pt x="342" y="305"/>
                  </a:cubicBezTo>
                  <a:cubicBezTo>
                    <a:pt x="324" y="270"/>
                    <a:pt x="309" y="233"/>
                    <a:pt x="288" y="200"/>
                  </a:cubicBezTo>
                  <a:cubicBezTo>
                    <a:pt x="277" y="182"/>
                    <a:pt x="257" y="170"/>
                    <a:pt x="241" y="155"/>
                  </a:cubicBezTo>
                  <a:cubicBezTo>
                    <a:pt x="237" y="151"/>
                    <a:pt x="232" y="144"/>
                    <a:pt x="233" y="140"/>
                  </a:cubicBezTo>
                  <a:cubicBezTo>
                    <a:pt x="241" y="102"/>
                    <a:pt x="254" y="65"/>
                    <a:pt x="274" y="31"/>
                  </a:cubicBezTo>
                  <a:cubicBezTo>
                    <a:pt x="275" y="30"/>
                    <a:pt x="277" y="29"/>
                    <a:pt x="28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Arial"/>
              </a:endParaRPr>
            </a:p>
          </p:txBody>
        </p:sp>
        <p:sp>
          <p:nvSpPr>
            <p:cNvPr id="34" name="Freeform 80">
              <a:extLst>
                <a:ext uri="{FF2B5EF4-FFF2-40B4-BE49-F238E27FC236}">
                  <a16:creationId xmlns:a16="http://schemas.microsoft.com/office/drawing/2014/main" id="{30AB3570-AB1E-B64C-9A39-F930587245C4}"/>
                </a:ext>
              </a:extLst>
            </p:cNvPr>
            <p:cNvSpPr>
              <a:spLocks noEditPoints="1"/>
            </p:cNvSpPr>
            <p:nvPr/>
          </p:nvSpPr>
          <p:spPr bwMode="auto">
            <a:xfrm>
              <a:off x="2955" y="388"/>
              <a:ext cx="1765" cy="2128"/>
            </a:xfrm>
            <a:custGeom>
              <a:avLst/>
              <a:gdLst>
                <a:gd name="T0" fmla="*/ 441 w 747"/>
                <a:gd name="T1" fmla="*/ 1 h 901"/>
                <a:gd name="T2" fmla="*/ 514 w 747"/>
                <a:gd name="T3" fmla="*/ 16 h 901"/>
                <a:gd name="T4" fmla="*/ 585 w 747"/>
                <a:gd name="T5" fmla="*/ 100 h 901"/>
                <a:gd name="T6" fmla="*/ 598 w 747"/>
                <a:gd name="T7" fmla="*/ 120 h 901"/>
                <a:gd name="T8" fmla="*/ 690 w 747"/>
                <a:gd name="T9" fmla="*/ 277 h 901"/>
                <a:gd name="T10" fmla="*/ 681 w 747"/>
                <a:gd name="T11" fmla="*/ 389 h 901"/>
                <a:gd name="T12" fmla="*/ 679 w 747"/>
                <a:gd name="T13" fmla="*/ 404 h 901"/>
                <a:gd name="T14" fmla="*/ 697 w 747"/>
                <a:gd name="T15" fmla="*/ 444 h 901"/>
                <a:gd name="T16" fmla="*/ 710 w 747"/>
                <a:gd name="T17" fmla="*/ 573 h 901"/>
                <a:gd name="T18" fmla="*/ 669 w 747"/>
                <a:gd name="T19" fmla="*/ 601 h 901"/>
                <a:gd name="T20" fmla="*/ 650 w 747"/>
                <a:gd name="T21" fmla="*/ 624 h 901"/>
                <a:gd name="T22" fmla="*/ 549 w 747"/>
                <a:gd name="T23" fmla="*/ 804 h 901"/>
                <a:gd name="T24" fmla="*/ 244 w 747"/>
                <a:gd name="T25" fmla="*/ 844 h 901"/>
                <a:gd name="T26" fmla="*/ 109 w 747"/>
                <a:gd name="T27" fmla="*/ 672 h 901"/>
                <a:gd name="T28" fmla="*/ 89 w 747"/>
                <a:gd name="T29" fmla="*/ 615 h 901"/>
                <a:gd name="T30" fmla="*/ 75 w 747"/>
                <a:gd name="T31" fmla="*/ 600 h 901"/>
                <a:gd name="T32" fmla="*/ 47 w 747"/>
                <a:gd name="T33" fmla="*/ 453 h 901"/>
                <a:gd name="T34" fmla="*/ 55 w 747"/>
                <a:gd name="T35" fmla="*/ 413 h 901"/>
                <a:gd name="T36" fmla="*/ 42 w 747"/>
                <a:gd name="T37" fmla="*/ 246 h 901"/>
                <a:gd name="T38" fmla="*/ 165 w 747"/>
                <a:gd name="T39" fmla="*/ 74 h 901"/>
                <a:gd name="T40" fmla="*/ 441 w 747"/>
                <a:gd name="T41" fmla="*/ 1 h 901"/>
                <a:gd name="T42" fmla="*/ 379 w 747"/>
                <a:gd name="T43" fmla="*/ 853 h 901"/>
                <a:gd name="T44" fmla="*/ 533 w 747"/>
                <a:gd name="T45" fmla="*/ 786 h 901"/>
                <a:gd name="T46" fmla="*/ 627 w 747"/>
                <a:gd name="T47" fmla="*/ 608 h 901"/>
                <a:gd name="T48" fmla="*/ 652 w 747"/>
                <a:gd name="T49" fmla="*/ 582 h 901"/>
                <a:gd name="T50" fmla="*/ 704 w 747"/>
                <a:gd name="T51" fmla="*/ 538 h 901"/>
                <a:gd name="T52" fmla="*/ 646 w 747"/>
                <a:gd name="T53" fmla="*/ 451 h 901"/>
                <a:gd name="T54" fmla="*/ 628 w 747"/>
                <a:gd name="T55" fmla="*/ 434 h 901"/>
                <a:gd name="T56" fmla="*/ 605 w 747"/>
                <a:gd name="T57" fmla="*/ 315 h 901"/>
                <a:gd name="T58" fmla="*/ 550 w 747"/>
                <a:gd name="T59" fmla="*/ 212 h 901"/>
                <a:gd name="T60" fmla="*/ 478 w 747"/>
                <a:gd name="T61" fmla="*/ 203 h 901"/>
                <a:gd name="T62" fmla="*/ 334 w 747"/>
                <a:gd name="T63" fmla="*/ 261 h 901"/>
                <a:gd name="T64" fmla="*/ 162 w 747"/>
                <a:gd name="T65" fmla="*/ 283 h 901"/>
                <a:gd name="T66" fmla="*/ 132 w 747"/>
                <a:gd name="T67" fmla="*/ 302 h 901"/>
                <a:gd name="T68" fmla="*/ 102 w 747"/>
                <a:gd name="T69" fmla="*/ 427 h 901"/>
                <a:gd name="T70" fmla="*/ 87 w 747"/>
                <a:gd name="T71" fmla="*/ 449 h 901"/>
                <a:gd name="T72" fmla="*/ 42 w 747"/>
                <a:gd name="T73" fmla="*/ 509 h 901"/>
                <a:gd name="T74" fmla="*/ 76 w 747"/>
                <a:gd name="T75" fmla="*/ 575 h 901"/>
                <a:gd name="T76" fmla="*/ 98 w 747"/>
                <a:gd name="T77" fmla="*/ 584 h 901"/>
                <a:gd name="T78" fmla="*/ 110 w 747"/>
                <a:gd name="T79" fmla="*/ 599 h 901"/>
                <a:gd name="T80" fmla="*/ 204 w 747"/>
                <a:gd name="T81" fmla="*/ 784 h 901"/>
                <a:gd name="T82" fmla="*/ 379 w 747"/>
                <a:gd name="T83" fmla="*/ 85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7" h="901">
                  <a:moveTo>
                    <a:pt x="441" y="1"/>
                  </a:moveTo>
                  <a:cubicBezTo>
                    <a:pt x="465" y="6"/>
                    <a:pt x="491" y="8"/>
                    <a:pt x="514" y="16"/>
                  </a:cubicBezTo>
                  <a:cubicBezTo>
                    <a:pt x="554" y="29"/>
                    <a:pt x="574" y="61"/>
                    <a:pt x="585" y="100"/>
                  </a:cubicBezTo>
                  <a:cubicBezTo>
                    <a:pt x="587" y="107"/>
                    <a:pt x="592" y="116"/>
                    <a:pt x="598" y="120"/>
                  </a:cubicBezTo>
                  <a:cubicBezTo>
                    <a:pt x="658" y="156"/>
                    <a:pt x="687" y="210"/>
                    <a:pt x="690" y="277"/>
                  </a:cubicBezTo>
                  <a:cubicBezTo>
                    <a:pt x="692" y="314"/>
                    <a:pt x="684" y="352"/>
                    <a:pt x="681" y="389"/>
                  </a:cubicBezTo>
                  <a:cubicBezTo>
                    <a:pt x="681" y="394"/>
                    <a:pt x="680" y="399"/>
                    <a:pt x="679" y="404"/>
                  </a:cubicBezTo>
                  <a:cubicBezTo>
                    <a:pt x="674" y="422"/>
                    <a:pt x="677" y="433"/>
                    <a:pt x="697" y="444"/>
                  </a:cubicBezTo>
                  <a:cubicBezTo>
                    <a:pt x="731" y="463"/>
                    <a:pt x="747" y="530"/>
                    <a:pt x="710" y="573"/>
                  </a:cubicBezTo>
                  <a:cubicBezTo>
                    <a:pt x="699" y="585"/>
                    <a:pt x="684" y="594"/>
                    <a:pt x="669" y="601"/>
                  </a:cubicBezTo>
                  <a:cubicBezTo>
                    <a:pt x="658" y="606"/>
                    <a:pt x="652" y="612"/>
                    <a:pt x="650" y="624"/>
                  </a:cubicBezTo>
                  <a:cubicBezTo>
                    <a:pt x="633" y="693"/>
                    <a:pt x="600" y="754"/>
                    <a:pt x="549" y="804"/>
                  </a:cubicBezTo>
                  <a:cubicBezTo>
                    <a:pt x="470" y="881"/>
                    <a:pt x="334" y="901"/>
                    <a:pt x="244" y="844"/>
                  </a:cubicBezTo>
                  <a:cubicBezTo>
                    <a:pt x="179" y="803"/>
                    <a:pt x="135" y="744"/>
                    <a:pt x="109" y="672"/>
                  </a:cubicBezTo>
                  <a:cubicBezTo>
                    <a:pt x="102" y="653"/>
                    <a:pt x="97" y="634"/>
                    <a:pt x="89" y="615"/>
                  </a:cubicBezTo>
                  <a:cubicBezTo>
                    <a:pt x="87" y="609"/>
                    <a:pt x="81" y="602"/>
                    <a:pt x="75" y="600"/>
                  </a:cubicBezTo>
                  <a:cubicBezTo>
                    <a:pt x="12" y="574"/>
                    <a:pt x="0" y="502"/>
                    <a:pt x="47" y="453"/>
                  </a:cubicBezTo>
                  <a:cubicBezTo>
                    <a:pt x="59" y="440"/>
                    <a:pt x="60" y="429"/>
                    <a:pt x="55" y="413"/>
                  </a:cubicBezTo>
                  <a:cubicBezTo>
                    <a:pt x="40" y="359"/>
                    <a:pt x="34" y="303"/>
                    <a:pt x="42" y="246"/>
                  </a:cubicBezTo>
                  <a:cubicBezTo>
                    <a:pt x="53" y="167"/>
                    <a:pt x="96" y="111"/>
                    <a:pt x="165" y="74"/>
                  </a:cubicBezTo>
                  <a:cubicBezTo>
                    <a:pt x="217" y="45"/>
                    <a:pt x="379" y="0"/>
                    <a:pt x="441" y="1"/>
                  </a:cubicBezTo>
                  <a:close/>
                  <a:moveTo>
                    <a:pt x="379" y="853"/>
                  </a:moveTo>
                  <a:cubicBezTo>
                    <a:pt x="424" y="849"/>
                    <a:pt x="484" y="833"/>
                    <a:pt x="533" y="786"/>
                  </a:cubicBezTo>
                  <a:cubicBezTo>
                    <a:pt x="583" y="737"/>
                    <a:pt x="614" y="677"/>
                    <a:pt x="627" y="608"/>
                  </a:cubicBezTo>
                  <a:cubicBezTo>
                    <a:pt x="630" y="593"/>
                    <a:pt x="634" y="584"/>
                    <a:pt x="652" y="582"/>
                  </a:cubicBezTo>
                  <a:cubicBezTo>
                    <a:pt x="678" y="579"/>
                    <a:pt x="694" y="562"/>
                    <a:pt x="704" y="538"/>
                  </a:cubicBezTo>
                  <a:cubicBezTo>
                    <a:pt x="721" y="500"/>
                    <a:pt x="695" y="440"/>
                    <a:pt x="646" y="451"/>
                  </a:cubicBezTo>
                  <a:cubicBezTo>
                    <a:pt x="632" y="453"/>
                    <a:pt x="630" y="444"/>
                    <a:pt x="628" y="434"/>
                  </a:cubicBezTo>
                  <a:cubicBezTo>
                    <a:pt x="621" y="394"/>
                    <a:pt x="614" y="354"/>
                    <a:pt x="605" y="315"/>
                  </a:cubicBezTo>
                  <a:cubicBezTo>
                    <a:pt x="595" y="277"/>
                    <a:pt x="580" y="240"/>
                    <a:pt x="550" y="212"/>
                  </a:cubicBezTo>
                  <a:cubicBezTo>
                    <a:pt x="527" y="190"/>
                    <a:pt x="507" y="189"/>
                    <a:pt x="478" y="203"/>
                  </a:cubicBezTo>
                  <a:cubicBezTo>
                    <a:pt x="431" y="224"/>
                    <a:pt x="384" y="249"/>
                    <a:pt x="334" y="261"/>
                  </a:cubicBezTo>
                  <a:cubicBezTo>
                    <a:pt x="278" y="275"/>
                    <a:pt x="220" y="277"/>
                    <a:pt x="162" y="283"/>
                  </a:cubicBezTo>
                  <a:cubicBezTo>
                    <a:pt x="147" y="284"/>
                    <a:pt x="139" y="288"/>
                    <a:pt x="132" y="302"/>
                  </a:cubicBezTo>
                  <a:cubicBezTo>
                    <a:pt x="113" y="342"/>
                    <a:pt x="104" y="384"/>
                    <a:pt x="102" y="427"/>
                  </a:cubicBezTo>
                  <a:cubicBezTo>
                    <a:pt x="101" y="438"/>
                    <a:pt x="99" y="446"/>
                    <a:pt x="87" y="449"/>
                  </a:cubicBezTo>
                  <a:cubicBezTo>
                    <a:pt x="57" y="457"/>
                    <a:pt x="45" y="480"/>
                    <a:pt x="42" y="509"/>
                  </a:cubicBezTo>
                  <a:cubicBezTo>
                    <a:pt x="40" y="538"/>
                    <a:pt x="50" y="561"/>
                    <a:pt x="76" y="575"/>
                  </a:cubicBezTo>
                  <a:cubicBezTo>
                    <a:pt x="83" y="579"/>
                    <a:pt x="92" y="580"/>
                    <a:pt x="98" y="584"/>
                  </a:cubicBezTo>
                  <a:cubicBezTo>
                    <a:pt x="103" y="588"/>
                    <a:pt x="109" y="593"/>
                    <a:pt x="110" y="599"/>
                  </a:cubicBezTo>
                  <a:cubicBezTo>
                    <a:pt x="124" y="670"/>
                    <a:pt x="153" y="732"/>
                    <a:pt x="204" y="784"/>
                  </a:cubicBezTo>
                  <a:cubicBezTo>
                    <a:pt x="246" y="828"/>
                    <a:pt x="297" y="855"/>
                    <a:pt x="379"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Arial"/>
              </a:endParaRPr>
            </a:p>
          </p:txBody>
        </p:sp>
        <p:sp>
          <p:nvSpPr>
            <p:cNvPr id="35" name="Freeform 81">
              <a:extLst>
                <a:ext uri="{FF2B5EF4-FFF2-40B4-BE49-F238E27FC236}">
                  <a16:creationId xmlns:a16="http://schemas.microsoft.com/office/drawing/2014/main" id="{46623834-8B67-8846-919C-711CA7CCD1CE}"/>
                </a:ext>
              </a:extLst>
            </p:cNvPr>
            <p:cNvSpPr>
              <a:spLocks/>
            </p:cNvSpPr>
            <p:nvPr/>
          </p:nvSpPr>
          <p:spPr bwMode="auto">
            <a:xfrm>
              <a:off x="4659" y="2920"/>
              <a:ext cx="191" cy="194"/>
            </a:xfrm>
            <a:custGeom>
              <a:avLst/>
              <a:gdLst>
                <a:gd name="T0" fmla="*/ 81 w 81"/>
                <a:gd name="T1" fmla="*/ 41 h 82"/>
                <a:gd name="T2" fmla="*/ 40 w 81"/>
                <a:gd name="T3" fmla="*/ 82 h 82"/>
                <a:gd name="T4" fmla="*/ 0 w 81"/>
                <a:gd name="T5" fmla="*/ 41 h 82"/>
                <a:gd name="T6" fmla="*/ 41 w 81"/>
                <a:gd name="T7" fmla="*/ 0 h 82"/>
                <a:gd name="T8" fmla="*/ 81 w 81"/>
                <a:gd name="T9" fmla="*/ 41 h 82"/>
              </a:gdLst>
              <a:ahLst/>
              <a:cxnLst>
                <a:cxn ang="0">
                  <a:pos x="T0" y="T1"/>
                </a:cxn>
                <a:cxn ang="0">
                  <a:pos x="T2" y="T3"/>
                </a:cxn>
                <a:cxn ang="0">
                  <a:pos x="T4" y="T5"/>
                </a:cxn>
                <a:cxn ang="0">
                  <a:pos x="T6" y="T7"/>
                </a:cxn>
                <a:cxn ang="0">
                  <a:pos x="T8" y="T9"/>
                </a:cxn>
              </a:cxnLst>
              <a:rect l="0" t="0" r="r" b="b"/>
              <a:pathLst>
                <a:path w="81" h="82">
                  <a:moveTo>
                    <a:pt x="81" y="41"/>
                  </a:moveTo>
                  <a:cubicBezTo>
                    <a:pt x="81" y="64"/>
                    <a:pt x="63" y="82"/>
                    <a:pt x="40" y="82"/>
                  </a:cubicBezTo>
                  <a:cubicBezTo>
                    <a:pt x="18" y="82"/>
                    <a:pt x="0" y="64"/>
                    <a:pt x="0" y="41"/>
                  </a:cubicBezTo>
                  <a:cubicBezTo>
                    <a:pt x="0" y="19"/>
                    <a:pt x="18" y="0"/>
                    <a:pt x="41" y="0"/>
                  </a:cubicBezTo>
                  <a:cubicBezTo>
                    <a:pt x="64" y="0"/>
                    <a:pt x="81" y="17"/>
                    <a:pt x="81"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Arial"/>
              </a:endParaRPr>
            </a:p>
          </p:txBody>
        </p:sp>
      </p:grpSp>
      <p:sp>
        <p:nvSpPr>
          <p:cNvPr id="36" name="文本占位符 2">
            <a:extLst>
              <a:ext uri="{FF2B5EF4-FFF2-40B4-BE49-F238E27FC236}">
                <a16:creationId xmlns:a16="http://schemas.microsoft.com/office/drawing/2014/main" id="{5C77073A-00C7-E64C-A77B-16E64D9A9EB6}"/>
              </a:ext>
            </a:extLst>
          </p:cNvPr>
          <p:cNvSpPr txBox="1">
            <a:spLocks/>
          </p:cNvSpPr>
          <p:nvPr/>
        </p:nvSpPr>
        <p:spPr>
          <a:xfrm>
            <a:off x="409433" y="6032604"/>
            <a:ext cx="9915669" cy="3397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中联肝健康促进中心，中华医学会肝病学分会，中华医学会检验医学分会，中国医院协会医院感染管理专业委员会。中国丙型病毒性肝炎院内筛查管理流程（试行）。</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J </a:t>
            </a:r>
            <a:r>
              <a:rPr lang="en-US" altLang="zh-CN" sz="1000" dirty="0" err="1">
                <a:solidFill>
                  <a:prstClr val="black"/>
                </a:solidFill>
                <a:latin typeface="Microsoft YaHei" panose="020B0503020204020204" pitchFamily="34" charset="-122"/>
                <a:ea typeface="Microsoft YaHei" panose="020B0503020204020204" pitchFamily="34" charset="-122"/>
                <a:cs typeface="+mn-ea"/>
                <a:sym typeface="+mn-lt"/>
              </a:rPr>
              <a:t>Clin</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a:t>
            </a:r>
            <a:r>
              <a:rPr lang="en-US" altLang="zh-CN" sz="1000" dirty="0" err="1">
                <a:solidFill>
                  <a:prstClr val="black"/>
                </a:solidFill>
                <a:latin typeface="Microsoft YaHei" panose="020B0503020204020204" pitchFamily="34" charset="-122"/>
                <a:ea typeface="Microsoft YaHei" panose="020B0503020204020204" pitchFamily="34" charset="-122"/>
                <a:cs typeface="+mn-ea"/>
                <a:sym typeface="+mn-lt"/>
              </a:rPr>
              <a:t>Hepatol</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Vol.37 No.7, Jul.2021</a:t>
            </a: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a:t>
            </a:r>
            <a:endParaRPr lang="en-US" altLang="zh-CN" sz="1000" dirty="0">
              <a:solidFill>
                <a:prstClr val="black"/>
              </a:solidFill>
              <a:latin typeface="Microsoft YaHei" panose="020B0503020204020204" pitchFamily="34" charset="-122"/>
              <a:ea typeface="Microsoft YaHei" panose="020B0503020204020204" pitchFamily="34" charset="-122"/>
              <a:cs typeface="+mn-ea"/>
              <a:sym typeface="+mn-lt"/>
            </a:endParaRPr>
          </a:p>
          <a:p>
            <a:pPr marL="228600" indent="-228600">
              <a:buFont typeface="+mj-lt"/>
              <a:buAutoNum type="arabicPeriod"/>
            </a:pP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中华医学会肝病学分会 中华医学会感染病学分会</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a:t>
            </a: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丙型肝炎防治指南（</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2022</a:t>
            </a: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版）</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a:t>
            </a: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中华肝脏病杂志</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2022; 30(12): 1332-1348.</a:t>
            </a:r>
          </a:p>
        </p:txBody>
      </p:sp>
      <p:sp>
        <p:nvSpPr>
          <p:cNvPr id="37" name="标题 1">
            <a:extLst>
              <a:ext uri="{FF2B5EF4-FFF2-40B4-BE49-F238E27FC236}">
                <a16:creationId xmlns:a16="http://schemas.microsoft.com/office/drawing/2014/main" id="{84276E66-462A-DB45-8DE7-96C53821DE73}"/>
              </a:ext>
            </a:extLst>
          </p:cNvPr>
          <p:cNvSpPr>
            <a:spLocks noGrp="1"/>
          </p:cNvSpPr>
          <p:nvPr>
            <p:ph type="title"/>
          </p:nvPr>
        </p:nvSpPr>
        <p:spPr>
          <a:xfrm>
            <a:off x="582841" y="365126"/>
            <a:ext cx="9935785" cy="430522"/>
          </a:xfrm>
        </p:spPr>
        <p:txBody>
          <a:bodyPr/>
          <a:lstStyle/>
          <a:p>
            <a:r>
              <a:rPr lang="zh-CN" altLang="en-US" dirty="0">
                <a:solidFill>
                  <a:srgbClr val="4F758B"/>
                </a:solidFill>
                <a:cs typeface="+mn-ea"/>
                <a:sym typeface="+mn-lt"/>
              </a:rPr>
              <a:t>应治尽治：所有</a:t>
            </a:r>
            <a:r>
              <a:rPr lang="en-US" altLang="zh-CN" dirty="0">
                <a:solidFill>
                  <a:srgbClr val="4F758B"/>
                </a:solidFill>
                <a:cs typeface="+mn-ea"/>
                <a:sym typeface="+mn-lt"/>
              </a:rPr>
              <a:t>HCV RNA</a:t>
            </a:r>
            <a:r>
              <a:rPr lang="zh-CN" altLang="en-US" dirty="0">
                <a:solidFill>
                  <a:srgbClr val="4F758B"/>
                </a:solidFill>
                <a:cs typeface="+mn-ea"/>
                <a:sym typeface="+mn-lt"/>
              </a:rPr>
              <a:t>阳性病人均应治疗</a:t>
            </a:r>
            <a:endParaRPr kumimoji="1" lang="zh-CN" altLang="en-US" dirty="0">
              <a:solidFill>
                <a:srgbClr val="4F758B"/>
              </a:solidFill>
            </a:endParaRPr>
          </a:p>
        </p:txBody>
      </p:sp>
    </p:spTree>
    <p:extLst>
      <p:ext uri="{BB962C8B-B14F-4D97-AF65-F5344CB8AC3E}">
        <p14:creationId xmlns:p14="http://schemas.microsoft.com/office/powerpoint/2010/main" val="3015261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E34DEDC9-8063-C24F-96E5-853336745595}"/>
              </a:ext>
            </a:extLst>
          </p:cNvPr>
          <p:cNvSpPr>
            <a:spLocks noGrp="1"/>
          </p:cNvSpPr>
          <p:nvPr>
            <p:ph type="title"/>
          </p:nvPr>
        </p:nvSpPr>
        <p:spPr>
          <a:xfrm>
            <a:off x="582841" y="365126"/>
            <a:ext cx="10178419" cy="430522"/>
          </a:xfrm>
        </p:spPr>
        <p:txBody>
          <a:bodyPr/>
          <a:lstStyle/>
          <a:p>
            <a:r>
              <a:rPr lang="zh-CN" altLang="en-US" dirty="0">
                <a:solidFill>
                  <a:srgbClr val="4F758B"/>
                </a:solidFill>
              </a:rPr>
              <a:t>泛基因型</a:t>
            </a:r>
            <a:r>
              <a:rPr lang="en-US" altLang="zh-CN" dirty="0">
                <a:solidFill>
                  <a:srgbClr val="4F758B"/>
                </a:solidFill>
              </a:rPr>
              <a:t>DAAs</a:t>
            </a:r>
            <a:r>
              <a:rPr lang="zh-CN" altLang="en-US" dirty="0">
                <a:solidFill>
                  <a:srgbClr val="4F758B"/>
                </a:solidFill>
              </a:rPr>
              <a:t>方案的应用是实现</a:t>
            </a:r>
            <a:r>
              <a:rPr lang="en-US" altLang="zh-CN" dirty="0">
                <a:solidFill>
                  <a:srgbClr val="4F758B"/>
                </a:solidFill>
              </a:rPr>
              <a:t>WHO</a:t>
            </a:r>
            <a:r>
              <a:rPr lang="zh-CN" altLang="en-US" dirty="0">
                <a:solidFill>
                  <a:srgbClr val="4F758B"/>
                </a:solidFill>
              </a:rPr>
              <a:t>和我国</a:t>
            </a:r>
            <a:r>
              <a:rPr lang="en-US" altLang="zh-CN" dirty="0">
                <a:solidFill>
                  <a:srgbClr val="4F758B"/>
                </a:solidFill>
              </a:rPr>
              <a:t>2030</a:t>
            </a:r>
            <a:r>
              <a:rPr lang="zh-CN" altLang="en-US" dirty="0">
                <a:solidFill>
                  <a:srgbClr val="4F758B"/>
                </a:solidFill>
              </a:rPr>
              <a:t>消除丙肝目标的主要推荐方案</a:t>
            </a:r>
            <a:endParaRPr lang="en-US" altLang="zh-CN" dirty="0">
              <a:solidFill>
                <a:srgbClr val="4F758B"/>
              </a:solidFill>
            </a:endParaRPr>
          </a:p>
        </p:txBody>
      </p:sp>
      <p:graphicFrame>
        <p:nvGraphicFramePr>
          <p:cNvPr id="4" name="内容占位符 4">
            <a:extLst>
              <a:ext uri="{FF2B5EF4-FFF2-40B4-BE49-F238E27FC236}">
                <a16:creationId xmlns:a16="http://schemas.microsoft.com/office/drawing/2014/main" id="{D928A737-1671-184A-A273-81839406543B}"/>
              </a:ext>
            </a:extLst>
          </p:cNvPr>
          <p:cNvGraphicFramePr>
            <a:graphicFrameLocks/>
          </p:cNvGraphicFramePr>
          <p:nvPr>
            <p:extLst>
              <p:ext uri="{D42A27DB-BD31-4B8C-83A1-F6EECF244321}">
                <p14:modId xmlns:p14="http://schemas.microsoft.com/office/powerpoint/2010/main" val="818507971"/>
              </p:ext>
            </p:extLst>
          </p:nvPr>
        </p:nvGraphicFramePr>
        <p:xfrm>
          <a:off x="802574" y="1871345"/>
          <a:ext cx="10515600" cy="4201641"/>
        </p:xfrm>
        <a:graphic>
          <a:graphicData uri="http://schemas.openxmlformats.org/drawingml/2006/table">
            <a:tbl>
              <a:tblPr firstRow="1" firstCol="1" bandRow="1"/>
              <a:tblGrid>
                <a:gridCol w="3505200">
                  <a:extLst>
                    <a:ext uri="{9D8B030D-6E8A-4147-A177-3AD203B41FA5}">
                      <a16:colId xmlns:a16="http://schemas.microsoft.com/office/drawing/2014/main" val="1133751504"/>
                    </a:ext>
                  </a:extLst>
                </a:gridCol>
                <a:gridCol w="3505200">
                  <a:extLst>
                    <a:ext uri="{9D8B030D-6E8A-4147-A177-3AD203B41FA5}">
                      <a16:colId xmlns:a16="http://schemas.microsoft.com/office/drawing/2014/main" val="1106664048"/>
                    </a:ext>
                  </a:extLst>
                </a:gridCol>
                <a:gridCol w="3505200">
                  <a:extLst>
                    <a:ext uri="{9D8B030D-6E8A-4147-A177-3AD203B41FA5}">
                      <a16:colId xmlns:a16="http://schemas.microsoft.com/office/drawing/2014/main" val="1950845832"/>
                    </a:ext>
                  </a:extLst>
                </a:gridCol>
              </a:tblGrid>
              <a:tr h="466849">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sz="1600" b="1" kern="100" baseline="0" dirty="0">
                          <a:solidFill>
                            <a:schemeClr val="bg1"/>
                          </a:solidFill>
                          <a:effectLst/>
                          <a:latin typeface="Microsoft YaHei" panose="020B0503020204020204" pitchFamily="34" charset="-122"/>
                          <a:ea typeface="Microsoft YaHei" panose="020B0503020204020204" pitchFamily="34" charset="-122"/>
                          <a:cs typeface="+mn-ea"/>
                          <a:sym typeface="+mn-lt"/>
                        </a:rPr>
                        <a:t>方案</a:t>
                      </a:r>
                    </a:p>
                  </a:txBody>
                  <a:tcPr marL="108000" marR="1080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758B"/>
                    </a:solid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sz="1600" b="1" kern="100" baseline="0" dirty="0">
                          <a:solidFill>
                            <a:schemeClr val="bg1"/>
                          </a:solidFill>
                          <a:effectLst/>
                          <a:latin typeface="Microsoft YaHei" panose="020B0503020204020204" pitchFamily="34" charset="-122"/>
                          <a:ea typeface="Microsoft YaHei" panose="020B0503020204020204" pitchFamily="34" charset="-122"/>
                          <a:cs typeface="+mn-ea"/>
                          <a:sym typeface="+mn-lt"/>
                        </a:rPr>
                        <a:t>规格</a:t>
                      </a:r>
                    </a:p>
                  </a:txBody>
                  <a:tcPr marL="108000" marR="1080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758B"/>
                    </a:solid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sz="1600" b="1" kern="100" baseline="0" dirty="0">
                          <a:solidFill>
                            <a:schemeClr val="bg1"/>
                          </a:solidFill>
                          <a:effectLst/>
                          <a:latin typeface="Microsoft YaHei" panose="020B0503020204020204" pitchFamily="34" charset="-122"/>
                          <a:ea typeface="Microsoft YaHei" panose="020B0503020204020204" pitchFamily="34" charset="-122"/>
                          <a:cs typeface="+mn-ea"/>
                          <a:sym typeface="+mn-lt"/>
                        </a:rPr>
                        <a:t>用法</a:t>
                      </a:r>
                    </a:p>
                  </a:txBody>
                  <a:tcPr marL="108000" marR="1080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758B"/>
                    </a:solidFill>
                  </a:tcPr>
                </a:tc>
                <a:extLst>
                  <a:ext uri="{0D108BD9-81ED-4DB2-BD59-A6C34878D82A}">
                    <a16:rowId xmlns:a16="http://schemas.microsoft.com/office/drawing/2014/main" val="13449375"/>
                  </a:ext>
                </a:extLst>
              </a:tr>
              <a:tr h="466849">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sz="1600" b="1"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泛基因型</a:t>
                      </a:r>
                    </a:p>
                  </a:txBody>
                  <a:tcPr marL="108000" marR="108000" marT="0" marB="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35C4AF">
                        <a:alpha val="20000"/>
                      </a:srgbClr>
                    </a:solid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 </a:t>
                      </a:r>
                      <a:endPar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35C4AF">
                        <a:alpha val="20000"/>
                      </a:srgbClr>
                    </a:solid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 </a:t>
                      </a:r>
                      <a:endPar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35C4AF">
                        <a:alpha val="20000"/>
                      </a:srgbClr>
                    </a:solidFill>
                  </a:tcPr>
                </a:tc>
                <a:extLst>
                  <a:ext uri="{0D108BD9-81ED-4DB2-BD59-A6C34878D82A}">
                    <a16:rowId xmlns:a16="http://schemas.microsoft.com/office/drawing/2014/main" val="1490998945"/>
                  </a:ext>
                </a:extLst>
              </a:tr>
              <a:tr h="466849">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sz="1300" b="1" kern="100" baseline="0" dirty="0">
                          <a:solidFill>
                            <a:srgbClr val="4F758B"/>
                          </a:solidFill>
                          <a:effectLst/>
                          <a:latin typeface="Microsoft YaHei" panose="020B0503020204020204" pitchFamily="34" charset="-122"/>
                          <a:ea typeface="Microsoft YaHei" panose="020B0503020204020204" pitchFamily="34" charset="-122"/>
                          <a:cs typeface="+mn-ea"/>
                          <a:sym typeface="+mn-lt"/>
                        </a:rPr>
                        <a:t>索磷布韦维帕他韦</a:t>
                      </a:r>
                    </a:p>
                  </a:txBody>
                  <a:tcPr marL="108000" marR="10800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sz="1300" b="1" kern="100" baseline="0" dirty="0">
                          <a:solidFill>
                            <a:srgbClr val="4F758B"/>
                          </a:solidFill>
                          <a:effectLst/>
                          <a:latin typeface="Microsoft YaHei" panose="020B0503020204020204" pitchFamily="34" charset="-122"/>
                          <a:ea typeface="Microsoft YaHei" panose="020B0503020204020204" pitchFamily="34" charset="-122"/>
                          <a:cs typeface="+mn-ea"/>
                          <a:sym typeface="+mn-lt"/>
                        </a:rPr>
                        <a:t>索磷布韦</a:t>
                      </a:r>
                      <a:r>
                        <a:rPr lang="en-US" sz="1300" b="1" kern="100" baseline="0" dirty="0">
                          <a:solidFill>
                            <a:srgbClr val="4F758B"/>
                          </a:solidFill>
                          <a:effectLst/>
                          <a:latin typeface="Microsoft YaHei" panose="020B0503020204020204" pitchFamily="34" charset="-122"/>
                          <a:ea typeface="Microsoft YaHei" panose="020B0503020204020204" pitchFamily="34" charset="-122"/>
                          <a:cs typeface="+mn-ea"/>
                          <a:sym typeface="+mn-lt"/>
                        </a:rPr>
                        <a:t>400mg/</a:t>
                      </a:r>
                      <a:r>
                        <a:rPr lang="zh-CN" sz="1300" b="1" kern="100" baseline="0" dirty="0">
                          <a:solidFill>
                            <a:srgbClr val="4F758B"/>
                          </a:solidFill>
                          <a:effectLst/>
                          <a:latin typeface="Microsoft YaHei" panose="020B0503020204020204" pitchFamily="34" charset="-122"/>
                          <a:ea typeface="Microsoft YaHei" panose="020B0503020204020204" pitchFamily="34" charset="-122"/>
                          <a:cs typeface="+mn-ea"/>
                          <a:sym typeface="+mn-lt"/>
                        </a:rPr>
                        <a:t>维帕他韦</a:t>
                      </a:r>
                      <a:r>
                        <a:rPr lang="en-US" sz="1300" b="1" kern="100" baseline="0" dirty="0">
                          <a:solidFill>
                            <a:srgbClr val="4F758B"/>
                          </a:solidFill>
                          <a:effectLst/>
                          <a:latin typeface="Microsoft YaHei" panose="020B0503020204020204" pitchFamily="34" charset="-122"/>
                          <a:ea typeface="Microsoft YaHei" panose="020B0503020204020204" pitchFamily="34" charset="-122"/>
                          <a:cs typeface="+mn-ea"/>
                          <a:sym typeface="+mn-lt"/>
                        </a:rPr>
                        <a:t>100mg</a:t>
                      </a:r>
                      <a:endParaRPr lang="zh-CN" sz="1300" b="1" kern="100" baseline="0" dirty="0">
                        <a:solidFill>
                          <a:srgbClr val="4F758B"/>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sz="1300" b="1" kern="100" baseline="0" dirty="0">
                          <a:solidFill>
                            <a:srgbClr val="4F758B"/>
                          </a:solidFill>
                          <a:effectLst/>
                          <a:latin typeface="Microsoft YaHei" panose="020B0503020204020204" pitchFamily="34" charset="-122"/>
                          <a:ea typeface="Microsoft YaHei" panose="020B0503020204020204" pitchFamily="34" charset="-122"/>
                          <a:cs typeface="+mn-ea"/>
                          <a:sym typeface="+mn-lt"/>
                        </a:rPr>
                        <a:t>1</a:t>
                      </a:r>
                      <a:r>
                        <a:rPr lang="zh-CN" sz="1300" b="1" kern="100" baseline="0" dirty="0">
                          <a:solidFill>
                            <a:srgbClr val="4F758B"/>
                          </a:solidFill>
                          <a:effectLst/>
                          <a:latin typeface="Microsoft YaHei" panose="020B0503020204020204" pitchFamily="34" charset="-122"/>
                          <a:ea typeface="Microsoft YaHei" panose="020B0503020204020204" pitchFamily="34" charset="-122"/>
                          <a:cs typeface="+mn-ea"/>
                          <a:sym typeface="+mn-lt"/>
                        </a:rPr>
                        <a:t>片，</a:t>
                      </a:r>
                      <a:r>
                        <a:rPr lang="en-US" sz="1300" b="1" kern="100" baseline="0" dirty="0">
                          <a:solidFill>
                            <a:srgbClr val="4F758B"/>
                          </a:solidFill>
                          <a:effectLst/>
                          <a:latin typeface="Microsoft YaHei" panose="020B0503020204020204" pitchFamily="34" charset="-122"/>
                          <a:ea typeface="Microsoft YaHei" panose="020B0503020204020204" pitchFamily="34" charset="-122"/>
                          <a:cs typeface="+mn-ea"/>
                          <a:sym typeface="+mn-lt"/>
                        </a:rPr>
                        <a:t>QD</a:t>
                      </a:r>
                      <a:endParaRPr lang="zh-CN" sz="1300" b="1" kern="100" baseline="0" dirty="0">
                        <a:solidFill>
                          <a:srgbClr val="4F758B"/>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14060159"/>
                  </a:ext>
                </a:extLst>
              </a:tr>
              <a:tr h="466849">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altLang="zh-CN"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可洛派韦</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a:t>
                      </a:r>
                      <a:r>
                        <a:rPr lang="zh-CN" altLang="zh-CN"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索磷布韦</a:t>
                      </a:r>
                      <a:endPar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altLang="en-US"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可洛派韦</a:t>
                      </a:r>
                      <a:r>
                        <a:rPr lang="en-US" altLang="zh-CN"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60mg</a:t>
                      </a:r>
                      <a:r>
                        <a:rPr lang="zh-CN" altLang="en-US"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，索磷布韦</a:t>
                      </a:r>
                      <a:r>
                        <a:rPr lang="en-US" altLang="zh-CN"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400mg</a:t>
                      </a:r>
                      <a:endPar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altLang="en-US"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可洛派韦</a:t>
                      </a:r>
                      <a:r>
                        <a:rPr lang="en-US" altLang="zh-CN"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1</a:t>
                      </a:r>
                      <a:r>
                        <a:rPr lang="zh-CN" altLang="en-US"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片，</a:t>
                      </a:r>
                      <a:r>
                        <a:rPr lang="en-US" altLang="zh-CN"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QD</a:t>
                      </a:r>
                      <a:r>
                        <a:rPr lang="zh-CN" altLang="en-US"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；索磷布韦</a:t>
                      </a:r>
                      <a:r>
                        <a:rPr lang="en-US" altLang="zh-CN"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1</a:t>
                      </a:r>
                      <a:r>
                        <a:rPr lang="zh-CN" altLang="en-US"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片，</a:t>
                      </a:r>
                      <a:r>
                        <a:rPr lang="en-US" altLang="zh-CN" sz="1300" kern="0" baseline="0" dirty="0">
                          <a:solidFill>
                            <a:srgbClr val="44546A"/>
                          </a:solidFill>
                          <a:effectLst/>
                          <a:latin typeface="Microsoft YaHei" panose="020B0503020204020204" pitchFamily="34" charset="-122"/>
                          <a:ea typeface="Microsoft YaHei" panose="020B0503020204020204" pitchFamily="34" charset="-122"/>
                          <a:cs typeface="+mn-ea"/>
                          <a:sym typeface="+mn-lt"/>
                        </a:rPr>
                        <a:t>QD</a:t>
                      </a:r>
                    </a:p>
                  </a:txBody>
                  <a:tcPr marL="108000" marR="108000" marT="0" marB="0" anchor="ctr">
                    <a:lnL>
                      <a:noFill/>
                    </a:lnL>
                    <a:lnR>
                      <a:noFill/>
                    </a:lnR>
                    <a:lnT>
                      <a:noFill/>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984492"/>
                  </a:ext>
                </a:extLst>
              </a:tr>
              <a:tr h="466849">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特异基因型</a:t>
                      </a:r>
                    </a:p>
                  </a:txBody>
                  <a:tcPr marL="108000" marR="108000" marT="0" marB="0" anchor="ctr">
                    <a:lnL>
                      <a:noFill/>
                    </a:lnL>
                    <a:lnR>
                      <a:noFill/>
                    </a:lnR>
                    <a:lnT w="12700" cap="flat" cmpd="sng" algn="ctr">
                      <a:solidFill>
                        <a:srgbClr val="44546A"/>
                      </a:solidFill>
                      <a:prstDash val="solid"/>
                      <a:round/>
                      <a:headEnd type="none" w="med" len="med"/>
                      <a:tailEnd type="none" w="med" len="med"/>
                    </a:lnT>
                    <a:lnB>
                      <a:noFill/>
                    </a:lnB>
                    <a:lnTlToBr w="12700" cmpd="sng">
                      <a:noFill/>
                      <a:prstDash val="solid"/>
                    </a:lnTlToBr>
                    <a:lnBlToTr w="12700" cmpd="sng">
                      <a:noFill/>
                      <a:prstDash val="solid"/>
                    </a:lnBlToTr>
                    <a:solidFill>
                      <a:srgbClr val="35C4AF">
                        <a:alpha val="20000"/>
                      </a:srgbClr>
                    </a:solid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 </a:t>
                      </a:r>
                      <a:endPar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w="12700" cap="flat" cmpd="sng" algn="ctr">
                      <a:solidFill>
                        <a:srgbClr val="44546A"/>
                      </a:solidFill>
                      <a:prstDash val="solid"/>
                      <a:round/>
                      <a:headEnd type="none" w="med" len="med"/>
                      <a:tailEnd type="none" w="med" len="med"/>
                    </a:lnT>
                    <a:lnB>
                      <a:noFill/>
                    </a:lnB>
                    <a:lnTlToBr w="12700" cmpd="sng">
                      <a:noFill/>
                      <a:prstDash val="solid"/>
                    </a:lnTlToBr>
                    <a:lnBlToTr w="12700" cmpd="sng">
                      <a:noFill/>
                      <a:prstDash val="solid"/>
                    </a:lnBlToTr>
                    <a:solidFill>
                      <a:srgbClr val="35C4AF">
                        <a:alpha val="20000"/>
                      </a:srgbClr>
                    </a:solid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 </a:t>
                      </a:r>
                      <a:endPar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w="12700" cap="flat" cmpd="sng" algn="ctr">
                      <a:solidFill>
                        <a:srgbClr val="44546A"/>
                      </a:solidFill>
                      <a:prstDash val="solid"/>
                      <a:round/>
                      <a:headEnd type="none" w="med" len="med"/>
                      <a:tailEnd type="none" w="med" len="med"/>
                    </a:lnT>
                    <a:lnB>
                      <a:noFill/>
                    </a:lnB>
                    <a:lnTlToBr w="12700" cmpd="sng">
                      <a:noFill/>
                      <a:prstDash val="solid"/>
                    </a:lnTlToBr>
                    <a:lnBlToTr w="12700" cmpd="sng">
                      <a:noFill/>
                      <a:prstDash val="solid"/>
                    </a:lnBlToTr>
                    <a:solidFill>
                      <a:srgbClr val="35C4AF">
                        <a:alpha val="20000"/>
                      </a:srgbClr>
                    </a:solidFill>
                  </a:tcPr>
                </a:tc>
                <a:extLst>
                  <a:ext uri="{0D108BD9-81ED-4DB2-BD59-A6C34878D82A}">
                    <a16:rowId xmlns:a16="http://schemas.microsoft.com/office/drawing/2014/main" val="706637511"/>
                  </a:ext>
                </a:extLst>
              </a:tr>
              <a:tr h="466849">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索磷布韦</a:t>
                      </a:r>
                      <a:r>
                        <a:rPr lang="zh-CN" alt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来迪派韦</a:t>
                      </a:r>
                      <a:endPar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索磷布韦</a:t>
                      </a: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400mg/</a:t>
                      </a:r>
                      <a:r>
                        <a:rPr lang="zh-CN" alt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来迪派韦</a:t>
                      </a: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90mg</a:t>
                      </a:r>
                      <a:endPar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1</a:t>
                      </a:r>
                      <a:r>
                        <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片，</a:t>
                      </a: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QD</a:t>
                      </a:r>
                      <a:endPar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36910971"/>
                  </a:ext>
                </a:extLst>
              </a:tr>
              <a:tr h="466849">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艾尔巴韦</a:t>
                      </a: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a:t>
                      </a:r>
                      <a:r>
                        <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格拉瑞韦</a:t>
                      </a:r>
                    </a:p>
                  </a:txBody>
                  <a:tcPr marL="108000" marR="10800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艾尔巴韦</a:t>
                      </a: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50mg/</a:t>
                      </a:r>
                      <a:r>
                        <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格拉瑞韦</a:t>
                      </a: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100mg</a:t>
                      </a:r>
                      <a:endPar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1</a:t>
                      </a:r>
                      <a:r>
                        <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片，</a:t>
                      </a: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QD</a:t>
                      </a:r>
                      <a:endPar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09651813"/>
                  </a:ext>
                </a:extLst>
              </a:tr>
              <a:tr h="466849">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alt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依米他</a:t>
                      </a:r>
                      <a:r>
                        <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韦</a:t>
                      </a: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a:t>
                      </a:r>
                      <a:r>
                        <a:rPr lang="zh-CN" alt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索磷布韦</a:t>
                      </a:r>
                      <a:endPar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alt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依米他</a:t>
                      </a: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韦</a:t>
                      </a: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100mg/</a:t>
                      </a: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索磷布韦</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400mg</a:t>
                      </a:r>
                      <a:endPar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alt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依米他</a:t>
                      </a: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韦</a:t>
                      </a: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1</a:t>
                      </a:r>
                      <a:r>
                        <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片，</a:t>
                      </a: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QD</a:t>
                      </a:r>
                      <a:r>
                        <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a:t>
                      </a: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索磷布韦</a:t>
                      </a:r>
                      <a:r>
                        <a:rPr lang="en-US"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1</a:t>
                      </a:r>
                      <a:r>
                        <a:rPr 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片，</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QD</a:t>
                      </a:r>
                    </a:p>
                  </a:txBody>
                  <a:tcPr marL="108000" marR="10800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84846509"/>
                  </a:ext>
                </a:extLst>
              </a:tr>
              <a:tr h="466849">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拉维达韦</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a:t>
                      </a: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达诺瑞韦</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a:t>
                      </a: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利托那韦</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/RBV</a:t>
                      </a:r>
                      <a:endPar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w="1905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拉维达韦</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200mg/</a:t>
                      </a: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达诺瑞韦</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100mg/</a:t>
                      </a: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利托那韦</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100mg/RBV</a:t>
                      </a:r>
                      <a:endPar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w="1905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F0502020204030204"/>
                          <a:ea typeface="微软雅黑"/>
                        </a:defRPr>
                      </a:lvl1pPr>
                      <a:lvl2pPr marL="457200" algn="l" defTabSz="914400" rtl="0" eaLnBrk="1" latinLnBrk="0" hangingPunct="1">
                        <a:defRPr sz="1800" kern="1200">
                          <a:solidFill>
                            <a:schemeClr val="tx1"/>
                          </a:solidFill>
                          <a:latin typeface="Arial" panose="020F0502020204030204"/>
                          <a:ea typeface="微软雅黑"/>
                        </a:defRPr>
                      </a:lvl2pPr>
                      <a:lvl3pPr marL="914400" algn="l" defTabSz="914400" rtl="0" eaLnBrk="1" latinLnBrk="0" hangingPunct="1">
                        <a:defRPr sz="1800" kern="1200">
                          <a:solidFill>
                            <a:schemeClr val="tx1"/>
                          </a:solidFill>
                          <a:latin typeface="Arial" panose="020F0502020204030204"/>
                          <a:ea typeface="微软雅黑"/>
                        </a:defRPr>
                      </a:lvl3pPr>
                      <a:lvl4pPr marL="1371600" algn="l" defTabSz="914400" rtl="0" eaLnBrk="1" latinLnBrk="0" hangingPunct="1">
                        <a:defRPr sz="1800" kern="1200">
                          <a:solidFill>
                            <a:schemeClr val="tx1"/>
                          </a:solidFill>
                          <a:latin typeface="Arial" panose="020F0502020204030204"/>
                          <a:ea typeface="微软雅黑"/>
                        </a:defRPr>
                      </a:lvl4pPr>
                      <a:lvl5pPr marL="1828800" algn="l" defTabSz="914400" rtl="0" eaLnBrk="1" latinLnBrk="0" hangingPunct="1">
                        <a:defRPr sz="1800" kern="1200">
                          <a:solidFill>
                            <a:schemeClr val="tx1"/>
                          </a:solidFill>
                          <a:latin typeface="Arial" panose="020F0502020204030204"/>
                          <a:ea typeface="微软雅黑"/>
                        </a:defRPr>
                      </a:lvl5pPr>
                      <a:lvl6pPr marL="2286000" algn="l" defTabSz="914400" rtl="0" eaLnBrk="1" latinLnBrk="0" hangingPunct="1">
                        <a:defRPr sz="1800" kern="1200">
                          <a:solidFill>
                            <a:schemeClr val="tx1"/>
                          </a:solidFill>
                          <a:latin typeface="Arial" panose="020F0502020204030204"/>
                          <a:ea typeface="微软雅黑"/>
                        </a:defRPr>
                      </a:lvl6pPr>
                      <a:lvl7pPr marL="2743200" algn="l" defTabSz="914400" rtl="0" eaLnBrk="1" latinLnBrk="0" hangingPunct="1">
                        <a:defRPr sz="1800" kern="1200">
                          <a:solidFill>
                            <a:schemeClr val="tx1"/>
                          </a:solidFill>
                          <a:latin typeface="Arial" panose="020F0502020204030204"/>
                          <a:ea typeface="微软雅黑"/>
                        </a:defRPr>
                      </a:lvl7pPr>
                      <a:lvl8pPr marL="3200400" algn="l" defTabSz="914400" rtl="0" eaLnBrk="1" latinLnBrk="0" hangingPunct="1">
                        <a:defRPr sz="1800" kern="1200">
                          <a:solidFill>
                            <a:schemeClr val="tx1"/>
                          </a:solidFill>
                          <a:latin typeface="Arial" panose="020F0502020204030204"/>
                          <a:ea typeface="微软雅黑"/>
                        </a:defRPr>
                      </a:lvl8pPr>
                      <a:lvl9pPr marL="3657600" algn="l" defTabSz="914400" rtl="0" eaLnBrk="1" latinLnBrk="0" hangingPunct="1">
                        <a:defRPr sz="1800" kern="1200">
                          <a:solidFill>
                            <a:schemeClr val="tx1"/>
                          </a:solidFill>
                          <a:latin typeface="Arial" panose="020F0502020204030204"/>
                          <a:ea typeface="微软雅黑"/>
                        </a:defRPr>
                      </a:lvl9pPr>
                    </a:lstStyle>
                    <a:p>
                      <a:pPr algn="ctr">
                        <a:lnSpc>
                          <a:spcPct val="100000"/>
                        </a:lnSpc>
                      </a:pP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拉维达韦</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1</a:t>
                      </a: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片，</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QD</a:t>
                      </a: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；达诺瑞韦</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1</a:t>
                      </a: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片，</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BID</a:t>
                      </a: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a:t>
                      </a:r>
                      <a:endPar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p>
                      <a:pPr algn="ctr">
                        <a:lnSpc>
                          <a:spcPct val="100000"/>
                        </a:lnSpc>
                      </a:pP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利托那韦</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1</a:t>
                      </a:r>
                      <a:r>
                        <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片，</a:t>
                      </a:r>
                      <a:r>
                        <a:rPr lang="en-US"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rPr>
                        <a:t>BID</a:t>
                      </a:r>
                      <a:endParaRPr lang="zh-CN" altLang="zh-CN" sz="1300" kern="100" baseline="0" dirty="0">
                        <a:solidFill>
                          <a:srgbClr val="44546A"/>
                        </a:solidFill>
                        <a:effectLst/>
                        <a:latin typeface="Microsoft YaHei" panose="020B0503020204020204" pitchFamily="34" charset="-122"/>
                        <a:ea typeface="Microsoft YaHei" panose="020B0503020204020204" pitchFamily="34" charset="-122"/>
                        <a:cs typeface="+mn-ea"/>
                        <a:sym typeface="+mn-lt"/>
                      </a:endParaRPr>
                    </a:p>
                  </a:txBody>
                  <a:tcPr marL="108000" marR="108000" marT="0" marB="0" anchor="ctr">
                    <a:lnL>
                      <a:noFill/>
                    </a:lnL>
                    <a:lnR>
                      <a:noFill/>
                    </a:lnR>
                    <a:lnT>
                      <a:noFill/>
                    </a:lnT>
                    <a:lnB w="1905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0687277"/>
                  </a:ext>
                </a:extLst>
              </a:tr>
            </a:tbl>
          </a:graphicData>
        </a:graphic>
      </p:graphicFrame>
      <p:sp>
        <p:nvSpPr>
          <p:cNvPr id="5" name="文本占位符 2">
            <a:extLst>
              <a:ext uri="{FF2B5EF4-FFF2-40B4-BE49-F238E27FC236}">
                <a16:creationId xmlns:a16="http://schemas.microsoft.com/office/drawing/2014/main" id="{FC227EEF-6368-474B-9993-0BD336CE18D4}"/>
              </a:ext>
            </a:extLst>
          </p:cNvPr>
          <p:cNvSpPr txBox="1">
            <a:spLocks/>
          </p:cNvSpPr>
          <p:nvPr/>
        </p:nvSpPr>
        <p:spPr>
          <a:xfrm>
            <a:off x="990897" y="6212721"/>
            <a:ext cx="8649049" cy="3397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中华医学会肝病学分会 中华医学会感染病学分会</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a:t>
            </a: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丙型肝炎防治指南（</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2022</a:t>
            </a: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版）</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a:t>
            </a: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中华肝脏病杂志</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2022; 30(12): 1332-1348.</a:t>
            </a:r>
          </a:p>
        </p:txBody>
      </p:sp>
      <p:sp>
        <p:nvSpPr>
          <p:cNvPr id="6" name="TextBox 5"/>
          <p:cNvSpPr txBox="1"/>
          <p:nvPr/>
        </p:nvSpPr>
        <p:spPr>
          <a:xfrm>
            <a:off x="752057" y="1262417"/>
            <a:ext cx="10330328" cy="540341"/>
          </a:xfrm>
          <a:prstGeom prst="rect">
            <a:avLst/>
          </a:prstGeom>
        </p:spPr>
        <p:txBody>
          <a:bodyPr vert="horz" lIns="91440" tIns="45720" rIns="91440" bIns="45720" rtlCol="0">
            <a:noAutofit/>
          </a:bodyPr>
          <a:lstStyle>
            <a:defPPr>
              <a:defRPr lang="zh-CN"/>
            </a:defPPr>
            <a:lvl1pPr indent="0">
              <a:lnSpc>
                <a:spcPct val="150000"/>
              </a:lnSpc>
              <a:spcBef>
                <a:spcPts val="1000"/>
              </a:spcBef>
              <a:buClr>
                <a:srgbClr val="C00000"/>
              </a:buClr>
              <a:buSzPct val="80000"/>
              <a:buFont typeface="Wingdings" panose="05000000000000000000" pitchFamily="2" charset="2"/>
              <a:buNone/>
              <a:defRPr sz="2200" b="1">
                <a:solidFill>
                  <a:srgbClr val="D11241"/>
                </a:solidFill>
                <a:latin typeface="Microsoft YaHei" panose="020B0503020204020204" pitchFamily="34" charset="-122"/>
                <a:ea typeface="Microsoft YaHei" panose="020B0503020204020204" pitchFamily="34" charset="-122"/>
                <a:cs typeface="+mn-ea"/>
              </a:defRPr>
            </a:lvl1pPr>
            <a:lvl2pPr marL="685800" indent="-228600">
              <a:lnSpc>
                <a:spcPct val="90000"/>
              </a:lnSpc>
              <a:spcBef>
                <a:spcPts val="500"/>
              </a:spcBef>
              <a:buClr>
                <a:srgbClr val="C00000"/>
              </a:buClr>
              <a:buSzPct val="80000"/>
              <a:buFont typeface="Wingdings" panose="05000000000000000000" pitchFamily="2" charset="2"/>
              <a:buChar char="Ø"/>
              <a:defRPr sz="2000">
                <a:solidFill>
                  <a:schemeClr val="tx1">
                    <a:lumMod val="65000"/>
                    <a:lumOff val="35000"/>
                  </a:schemeClr>
                </a:solidFill>
                <a:latin typeface="等线" panose="02010600030101010101" pitchFamily="2" charset="-122"/>
                <a:ea typeface="等线" panose="02010600030101010101" pitchFamily="2" charset="-122"/>
              </a:defRPr>
            </a:lvl2pPr>
            <a:lvl3pPr marL="1143000" indent="-228600">
              <a:lnSpc>
                <a:spcPct val="90000"/>
              </a:lnSpc>
              <a:spcBef>
                <a:spcPts val="500"/>
              </a:spcBef>
              <a:buClr>
                <a:srgbClr val="C00000"/>
              </a:buClr>
              <a:buSzPct val="70000"/>
              <a:buFont typeface="Wingdings" panose="05000000000000000000" pitchFamily="2" charset="2"/>
              <a:buChar char="l"/>
              <a:defRPr>
                <a:solidFill>
                  <a:schemeClr val="tx1">
                    <a:lumMod val="65000"/>
                    <a:lumOff val="35000"/>
                  </a:schemeClr>
                </a:solidFill>
                <a:latin typeface="等线" panose="02010600030101010101" pitchFamily="2" charset="-122"/>
                <a:ea typeface="等线" panose="02010600030101010101" pitchFamily="2" charset="-122"/>
              </a:defRPr>
            </a:lvl3pPr>
            <a:lvl4pPr marL="1600200" indent="-228600">
              <a:lnSpc>
                <a:spcPct val="90000"/>
              </a:lnSpc>
              <a:spcBef>
                <a:spcPts val="500"/>
              </a:spcBef>
              <a:buClr>
                <a:srgbClr val="C00000"/>
              </a:buClr>
              <a:buSzPct val="80000"/>
              <a:buFont typeface="Wingdings" panose="05000000000000000000" pitchFamily="2" charset="2"/>
              <a:buChar char="ü"/>
              <a:defRPr sz="1600">
                <a:solidFill>
                  <a:schemeClr val="tx1">
                    <a:lumMod val="65000"/>
                    <a:lumOff val="35000"/>
                  </a:schemeClr>
                </a:solidFill>
                <a:latin typeface="等线" panose="02010600030101010101" pitchFamily="2" charset="-122"/>
                <a:ea typeface="等线" panose="02010600030101010101" pitchFamily="2" charset="-122"/>
              </a:defRPr>
            </a:lvl4pPr>
            <a:lvl5pPr marL="2057400" indent="-228600">
              <a:lnSpc>
                <a:spcPct val="90000"/>
              </a:lnSpc>
              <a:spcBef>
                <a:spcPts val="500"/>
              </a:spcBef>
              <a:buClr>
                <a:srgbClr val="C00000"/>
              </a:buClr>
              <a:buSzPct val="80000"/>
              <a:buFont typeface="Arial" panose="020B0604020202020204" pitchFamily="34" charset="0"/>
              <a:buChar char="•"/>
              <a:defRPr sz="1600">
                <a:solidFill>
                  <a:schemeClr val="tx1">
                    <a:lumMod val="65000"/>
                    <a:lumOff val="35000"/>
                  </a:schemeClr>
                </a:solidFill>
                <a:latin typeface="等线" panose="02010600030101010101" pitchFamily="2" charset="-122"/>
                <a:ea typeface="等线" panose="02010600030101010101" pitchFamily="2"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olidFill>
                  <a:srgbClr val="C50F3C"/>
                </a:solidFill>
              </a:rPr>
              <a:t>指南优先推荐无干扰素的</a:t>
            </a:r>
            <a:r>
              <a:rPr lang="en-US" altLang="zh-CN" dirty="0">
                <a:solidFill>
                  <a:srgbClr val="C50F3C"/>
                </a:solidFill>
              </a:rPr>
              <a:t>DAAs</a:t>
            </a:r>
            <a:r>
              <a:rPr lang="zh-CN" altLang="en-US" dirty="0">
                <a:solidFill>
                  <a:srgbClr val="C50F3C"/>
                </a:solidFill>
              </a:rPr>
              <a:t>泛基因型方案治疗慢性</a:t>
            </a:r>
            <a:r>
              <a:rPr lang="en-US" altLang="zh-CN" dirty="0">
                <a:solidFill>
                  <a:srgbClr val="C50F3C"/>
                </a:solidFill>
              </a:rPr>
              <a:t>HCV</a:t>
            </a:r>
            <a:r>
              <a:rPr lang="zh-CN" altLang="en-US" dirty="0">
                <a:solidFill>
                  <a:srgbClr val="C50F3C"/>
                </a:solidFill>
              </a:rPr>
              <a:t>感染</a:t>
            </a:r>
          </a:p>
        </p:txBody>
      </p:sp>
    </p:spTree>
    <p:extLst>
      <p:ext uri="{BB962C8B-B14F-4D97-AF65-F5344CB8AC3E}">
        <p14:creationId xmlns:p14="http://schemas.microsoft.com/office/powerpoint/2010/main" val="2268459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梯形 31">
            <a:extLst>
              <a:ext uri="{FF2B5EF4-FFF2-40B4-BE49-F238E27FC236}">
                <a16:creationId xmlns:a16="http://schemas.microsoft.com/office/drawing/2014/main" id="{69E1ED14-5549-D84E-B514-30F18E7E60DE}"/>
              </a:ext>
            </a:extLst>
          </p:cNvPr>
          <p:cNvSpPr/>
          <p:nvPr/>
        </p:nvSpPr>
        <p:spPr>
          <a:xfrm>
            <a:off x="2896175" y="3784284"/>
            <a:ext cx="8545701" cy="1558919"/>
          </a:xfrm>
          <a:prstGeom prst="trapezoid">
            <a:avLst>
              <a:gd name="adj" fmla="val 58527"/>
            </a:avLst>
          </a:prstGeom>
          <a:solidFill>
            <a:srgbClr val="35C4AF">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33" name="组合 32">
            <a:extLst>
              <a:ext uri="{FF2B5EF4-FFF2-40B4-BE49-F238E27FC236}">
                <a16:creationId xmlns:a16="http://schemas.microsoft.com/office/drawing/2014/main" id="{B85C4FC0-5710-DF46-BD8F-F750E84394E8}"/>
              </a:ext>
            </a:extLst>
          </p:cNvPr>
          <p:cNvGrpSpPr/>
          <p:nvPr/>
        </p:nvGrpSpPr>
        <p:grpSpPr>
          <a:xfrm>
            <a:off x="1480033" y="2373668"/>
            <a:ext cx="2898809" cy="2901593"/>
            <a:chOff x="2407914" y="2424701"/>
            <a:chExt cx="2589751" cy="2592238"/>
          </a:xfrm>
        </p:grpSpPr>
        <p:grpSp>
          <p:nvGrpSpPr>
            <p:cNvPr id="34" name="组合 33">
              <a:extLst>
                <a:ext uri="{FF2B5EF4-FFF2-40B4-BE49-F238E27FC236}">
                  <a16:creationId xmlns:a16="http://schemas.microsoft.com/office/drawing/2014/main" id="{CF30C97E-1878-144E-8A8C-78A6F9A0861F}"/>
                </a:ext>
              </a:extLst>
            </p:cNvPr>
            <p:cNvGrpSpPr/>
            <p:nvPr/>
          </p:nvGrpSpPr>
          <p:grpSpPr>
            <a:xfrm>
              <a:off x="2407914" y="2424701"/>
              <a:ext cx="2589751" cy="2592238"/>
              <a:chOff x="3754437" y="2600325"/>
              <a:chExt cx="1652588" cy="1654175"/>
            </a:xfrm>
          </p:grpSpPr>
          <p:sp>
            <p:nvSpPr>
              <p:cNvPr id="36" name="Oval 5">
                <a:extLst>
                  <a:ext uri="{FF2B5EF4-FFF2-40B4-BE49-F238E27FC236}">
                    <a16:creationId xmlns:a16="http://schemas.microsoft.com/office/drawing/2014/main" id="{698CA1B6-8D3E-0B43-BDBC-D6CE96899F40}"/>
                  </a:ext>
                </a:extLst>
              </p:cNvPr>
              <p:cNvSpPr>
                <a:spLocks noChangeArrowheads="1"/>
              </p:cNvSpPr>
              <p:nvPr/>
            </p:nvSpPr>
            <p:spPr bwMode="auto">
              <a:xfrm>
                <a:off x="3754438" y="2602989"/>
                <a:ext cx="1649927" cy="1651511"/>
              </a:xfrm>
              <a:prstGeom prst="ellipse">
                <a:avLst/>
              </a:prstGeom>
              <a:solidFill>
                <a:srgbClr val="FFFFFF"/>
              </a:solidFill>
              <a:ln w="152400"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37" name="Freeform 6">
                <a:extLst>
                  <a:ext uri="{FF2B5EF4-FFF2-40B4-BE49-F238E27FC236}">
                    <a16:creationId xmlns:a16="http://schemas.microsoft.com/office/drawing/2014/main" id="{4F1D4A30-3F4C-284B-81DD-4C6859808620}"/>
                  </a:ext>
                </a:extLst>
              </p:cNvPr>
              <p:cNvSpPr>
                <a:spLocks/>
              </p:cNvSpPr>
              <p:nvPr/>
            </p:nvSpPr>
            <p:spPr bwMode="auto">
              <a:xfrm>
                <a:off x="3754437" y="2600325"/>
                <a:ext cx="1652588" cy="1654175"/>
              </a:xfrm>
              <a:custGeom>
                <a:avLst/>
                <a:gdLst>
                  <a:gd name="T0" fmla="*/ 282 w 437"/>
                  <a:gd name="T1" fmla="*/ 9 h 437"/>
                  <a:gd name="T2" fmla="*/ 437 w 437"/>
                  <a:gd name="T3" fmla="*/ 218 h 437"/>
                  <a:gd name="T4" fmla="*/ 218 w 437"/>
                  <a:gd name="T5" fmla="*/ 437 h 437"/>
                  <a:gd name="T6" fmla="*/ 0 w 437"/>
                  <a:gd name="T7" fmla="*/ 218 h 437"/>
                  <a:gd name="T8" fmla="*/ 218 w 437"/>
                  <a:gd name="T9" fmla="*/ 0 h 437"/>
                </a:gdLst>
                <a:ahLst/>
                <a:cxnLst>
                  <a:cxn ang="0">
                    <a:pos x="T0" y="T1"/>
                  </a:cxn>
                  <a:cxn ang="0">
                    <a:pos x="T2" y="T3"/>
                  </a:cxn>
                  <a:cxn ang="0">
                    <a:pos x="T4" y="T5"/>
                  </a:cxn>
                  <a:cxn ang="0">
                    <a:pos x="T6" y="T7"/>
                  </a:cxn>
                  <a:cxn ang="0">
                    <a:pos x="T8" y="T9"/>
                  </a:cxn>
                </a:cxnLst>
                <a:rect l="0" t="0" r="r" b="b"/>
                <a:pathLst>
                  <a:path w="437" h="437">
                    <a:moveTo>
                      <a:pt x="282" y="9"/>
                    </a:moveTo>
                    <a:cubicBezTo>
                      <a:pt x="372" y="37"/>
                      <a:pt x="437" y="120"/>
                      <a:pt x="437" y="218"/>
                    </a:cubicBezTo>
                    <a:cubicBezTo>
                      <a:pt x="437" y="339"/>
                      <a:pt x="339" y="437"/>
                      <a:pt x="218" y="437"/>
                    </a:cubicBezTo>
                    <a:cubicBezTo>
                      <a:pt x="98" y="437"/>
                      <a:pt x="0" y="339"/>
                      <a:pt x="0" y="218"/>
                    </a:cubicBezTo>
                    <a:cubicBezTo>
                      <a:pt x="0" y="98"/>
                      <a:pt x="98" y="0"/>
                      <a:pt x="218" y="0"/>
                    </a:cubicBezTo>
                  </a:path>
                </a:pathLst>
              </a:custGeom>
              <a:noFill/>
              <a:ln w="152400" cap="rnd" cmpd="sng" algn="ctr">
                <a:solidFill>
                  <a:srgbClr val="35C4A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endParaRPr>
              </a:p>
            </p:txBody>
          </p:sp>
        </p:grpSp>
        <p:sp>
          <p:nvSpPr>
            <p:cNvPr id="35" name="文本框 34">
              <a:extLst>
                <a:ext uri="{FF2B5EF4-FFF2-40B4-BE49-F238E27FC236}">
                  <a16:creationId xmlns:a16="http://schemas.microsoft.com/office/drawing/2014/main" id="{7C356927-F58D-FE4A-BE3F-9AD9535A2BB2}"/>
                </a:ext>
              </a:extLst>
            </p:cNvPr>
            <p:cNvSpPr txBox="1"/>
            <p:nvPr/>
          </p:nvSpPr>
          <p:spPr>
            <a:xfrm>
              <a:off x="2775118" y="3175190"/>
              <a:ext cx="1855343" cy="1237333"/>
            </a:xfrm>
            <a:prstGeom prst="rect">
              <a:avLst/>
            </a:prstGeom>
            <a:noFill/>
          </p:spPr>
          <p:txBody>
            <a:bodyPr wrap="square" rtlCol="0">
              <a:spAutoFit/>
            </a:bodyPr>
            <a:lstStyle/>
            <a:p>
              <a:pPr marL="0" marR="0" lvl="0" indent="0" algn="ctr" defTabSz="457200" eaLnBrk="1" fontAlgn="auto" latinLnBrk="0" hangingPunct="0">
                <a:lnSpc>
                  <a:spcPct val="100000"/>
                </a:lnSpc>
                <a:spcBef>
                  <a:spcPts val="0"/>
                </a:spcBef>
                <a:spcAft>
                  <a:spcPts val="0"/>
                </a:spcAft>
                <a:buClrTx/>
                <a:buSzTx/>
                <a:buFontTx/>
                <a:buNone/>
                <a:tabLst/>
                <a:defRPr/>
              </a:pPr>
              <a:r>
                <a:rPr kumimoji="0" lang="en-US" altLang="zh-CN" sz="6000" b="1" i="1" u="none" strike="noStrike" kern="0" cap="none" spc="0" normalizeH="0" baseline="0" noProof="0" dirty="0">
                  <a:ln>
                    <a:noFill/>
                  </a:ln>
                  <a:solidFill>
                    <a:srgbClr val="4F758B"/>
                  </a:solidFill>
                  <a:effectLst/>
                  <a:uLnTx/>
                  <a:uFillTx/>
                  <a:latin typeface="Microsoft YaHei" panose="020B0503020204020204" pitchFamily="34" charset="-122"/>
                  <a:ea typeface="Microsoft YaHei" panose="020B0503020204020204" pitchFamily="34" charset="-122"/>
                  <a:cs typeface="+mn-ea"/>
                  <a:sym typeface="+mn-lt"/>
                </a:rPr>
                <a:t>98%</a:t>
              </a:r>
            </a:p>
            <a:p>
              <a:pPr marL="0" marR="0" lvl="0" indent="0" algn="ctr" defTabSz="457200" eaLnBrk="1" fontAlgn="auto" latinLnBrk="0" hangingPunct="0">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4F758B"/>
                  </a:solidFill>
                  <a:effectLst/>
                  <a:uLnTx/>
                  <a:uFillTx/>
                  <a:latin typeface="Microsoft YaHei" panose="020B0503020204020204" pitchFamily="34" charset="-122"/>
                  <a:ea typeface="Microsoft YaHei" panose="020B0503020204020204" pitchFamily="34" charset="-122"/>
                  <a:cs typeface="+mn-ea"/>
                  <a:sym typeface="+mn-lt"/>
                </a:rPr>
                <a:t>治愈率</a:t>
              </a:r>
              <a:endParaRPr kumimoji="0" lang="zh-CN" altLang="en-US" sz="2400" b="1" i="1" u="none" strike="noStrike" kern="0" cap="none" spc="0" normalizeH="0" baseline="0" noProof="0" dirty="0">
                <a:ln>
                  <a:noFill/>
                </a:ln>
                <a:solidFill>
                  <a:srgbClr val="4F758B"/>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38" name="矩形: 圆角 6">
            <a:extLst>
              <a:ext uri="{FF2B5EF4-FFF2-40B4-BE49-F238E27FC236}">
                <a16:creationId xmlns:a16="http://schemas.microsoft.com/office/drawing/2014/main" id="{3D3E53A3-CB49-D745-B398-BA014F7EE1B9}"/>
              </a:ext>
            </a:extLst>
          </p:cNvPr>
          <p:cNvSpPr/>
          <p:nvPr/>
        </p:nvSpPr>
        <p:spPr>
          <a:xfrm>
            <a:off x="945250" y="2549274"/>
            <a:ext cx="2093182" cy="577839"/>
          </a:xfrm>
          <a:prstGeom prst="roundRect">
            <a:avLst>
              <a:gd name="adj" fmla="val 50000"/>
            </a:avLst>
          </a:prstGeom>
          <a:solidFill>
            <a:srgbClr val="4F758B"/>
          </a:solidFill>
          <a:ln w="508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39" name="文本框 38">
            <a:extLst>
              <a:ext uri="{FF2B5EF4-FFF2-40B4-BE49-F238E27FC236}">
                <a16:creationId xmlns:a16="http://schemas.microsoft.com/office/drawing/2014/main" id="{65AFEAF0-1A0E-6E43-ADF7-E3DFFB4304AC}"/>
              </a:ext>
            </a:extLst>
          </p:cNvPr>
          <p:cNvSpPr txBox="1"/>
          <p:nvPr/>
        </p:nvSpPr>
        <p:spPr>
          <a:xfrm>
            <a:off x="1466001" y="2576583"/>
            <a:ext cx="1470507" cy="523220"/>
          </a:xfrm>
          <a:prstGeom prst="rect">
            <a:avLst/>
          </a:prstGeom>
          <a:noFill/>
        </p:spPr>
        <p:txBody>
          <a:bodyPr wrap="square" rtlCol="0">
            <a:spAutoFit/>
          </a:bodyPr>
          <a:lstStyle/>
          <a:p>
            <a:r>
              <a:rPr lang="zh-CN" altLang="en-US" sz="1400" b="1" dirty="0">
                <a:solidFill>
                  <a:prstClr val="white"/>
                </a:solidFill>
                <a:latin typeface="Microsoft YaHei" panose="020B0503020204020204" pitchFamily="34" charset="-122"/>
                <a:ea typeface="Microsoft YaHei" panose="020B0503020204020204" pitchFamily="34" charset="-122"/>
                <a:cs typeface="+mn-ea"/>
                <a:sym typeface="+mn-lt"/>
              </a:rPr>
              <a:t>不同基因型患者</a:t>
            </a:r>
            <a:endParaRPr lang="en-US" altLang="zh-CN" sz="1400" b="1" dirty="0">
              <a:solidFill>
                <a:prstClr val="white"/>
              </a:solidFill>
              <a:latin typeface="Microsoft YaHei" panose="020B0503020204020204" pitchFamily="34" charset="-122"/>
              <a:ea typeface="Microsoft YaHei" panose="020B0503020204020204" pitchFamily="34" charset="-122"/>
              <a:cs typeface="+mn-ea"/>
              <a:sym typeface="+mn-lt"/>
            </a:endParaRPr>
          </a:p>
          <a:p>
            <a:r>
              <a:rPr lang="zh-CN" altLang="en-US" sz="1400" b="1" dirty="0">
                <a:solidFill>
                  <a:prstClr val="white"/>
                </a:solidFill>
                <a:latin typeface="Microsoft YaHei" panose="020B0503020204020204" pitchFamily="34" charset="-122"/>
                <a:ea typeface="Microsoft YaHei" panose="020B0503020204020204" pitchFamily="34" charset="-122"/>
                <a:cs typeface="+mn-ea"/>
                <a:sym typeface="+mn-lt"/>
              </a:rPr>
              <a:t>总体治愈率</a:t>
            </a:r>
            <a:endParaRPr lang="zh-CN" altLang="en-US" sz="1400" b="1" baseline="30000" dirty="0">
              <a:solidFill>
                <a:prstClr val="white"/>
              </a:solidFill>
              <a:latin typeface="Microsoft YaHei" panose="020B0503020204020204" pitchFamily="34" charset="-122"/>
              <a:ea typeface="Microsoft YaHei" panose="020B0503020204020204" pitchFamily="34" charset="-122"/>
              <a:cs typeface="+mn-ea"/>
              <a:sym typeface="+mn-lt"/>
            </a:endParaRPr>
          </a:p>
        </p:txBody>
      </p:sp>
      <p:sp>
        <p:nvSpPr>
          <p:cNvPr id="40" name="下箭头 8">
            <a:extLst>
              <a:ext uri="{FF2B5EF4-FFF2-40B4-BE49-F238E27FC236}">
                <a16:creationId xmlns:a16="http://schemas.microsoft.com/office/drawing/2014/main" id="{F875F8D5-37DC-7148-A6CC-E5092AF4ACA8}"/>
              </a:ext>
            </a:extLst>
          </p:cNvPr>
          <p:cNvSpPr/>
          <p:nvPr/>
        </p:nvSpPr>
        <p:spPr>
          <a:xfrm>
            <a:off x="7816261" y="2138758"/>
            <a:ext cx="1975754" cy="1558919"/>
          </a:xfrm>
          <a:prstGeom prst="downArrow">
            <a:avLst>
              <a:gd name="adj1" fmla="val 77712"/>
              <a:gd name="adj2" fmla="val 26569"/>
            </a:avLst>
          </a:prstGeom>
          <a:gradFill flip="none" rotWithShape="1">
            <a:gsLst>
              <a:gs pos="0">
                <a:srgbClr val="4F758B"/>
              </a:gs>
              <a:gs pos="98571">
                <a:schemeClr val="bg1"/>
              </a:gs>
              <a:gs pos="25000">
                <a:srgbClr val="6AD3C4"/>
              </a:gs>
              <a:gs pos="23000">
                <a:srgbClr val="66D2C3"/>
              </a:gs>
              <a:gs pos="13000">
                <a:srgbClr val="35C4AF"/>
              </a:gs>
            </a:gsLst>
            <a:lin ang="16200000" scaled="1"/>
            <a:tileRect/>
          </a:gradFill>
          <a:ln w="12700" cap="flat" cmpd="sng" algn="ctr">
            <a:noFill/>
            <a:prstDash val="solid"/>
            <a:miter lim="800000"/>
          </a:ln>
          <a:effectLst/>
        </p:spPr>
        <p:txBody>
          <a:bodyPr rtlCol="0" anchor="ctr"/>
          <a:lstStyle/>
          <a:p>
            <a:pPr algn="ctr" defTabSz="457200" hangingPunct="0">
              <a:defRPr/>
            </a:pPr>
            <a:endParaRPr lang="zh-CN" altLang="en-US" kern="0" dirty="0">
              <a:solidFill>
                <a:prstClr val="white"/>
              </a:solidFill>
              <a:latin typeface="Microsoft YaHei" panose="020B0503020204020204" pitchFamily="34" charset="-122"/>
              <a:ea typeface="Microsoft YaHei" panose="020B0503020204020204" pitchFamily="34" charset="-122"/>
              <a:cs typeface="+mn-ea"/>
              <a:sym typeface="+mn-lt"/>
            </a:endParaRPr>
          </a:p>
        </p:txBody>
      </p:sp>
      <p:sp>
        <p:nvSpPr>
          <p:cNvPr id="41" name="文本框 40">
            <a:extLst>
              <a:ext uri="{FF2B5EF4-FFF2-40B4-BE49-F238E27FC236}">
                <a16:creationId xmlns:a16="http://schemas.microsoft.com/office/drawing/2014/main" id="{0560D2D5-7EBD-104D-BB44-AFA5F1064193}"/>
              </a:ext>
            </a:extLst>
          </p:cNvPr>
          <p:cNvSpPr txBox="1"/>
          <p:nvPr/>
        </p:nvSpPr>
        <p:spPr>
          <a:xfrm>
            <a:off x="1270646" y="5559333"/>
            <a:ext cx="8731011" cy="276999"/>
          </a:xfrm>
          <a:prstGeom prst="rect">
            <a:avLst/>
          </a:prstGeom>
          <a:noFill/>
        </p:spPr>
        <p:txBody>
          <a:bodyPr wrap="square">
            <a:spAutoFit/>
          </a:bodyPr>
          <a:lstStyle/>
          <a:p>
            <a:r>
              <a:rPr lang="zh-CN" altLang="en-US" sz="1200" dirty="0">
                <a:solidFill>
                  <a:srgbClr val="44546A"/>
                </a:solidFill>
                <a:latin typeface="Microsoft YaHei" panose="020B0503020204020204" pitchFamily="34" charset="-122"/>
                <a:ea typeface="Microsoft YaHei" panose="020B0503020204020204" pitchFamily="34" charset="-122"/>
                <a:cs typeface="+mn-ea"/>
                <a:sym typeface="+mn-lt"/>
              </a:rPr>
              <a:t>对 ASTRAL-1,-2,和-3中1035例GT1-6和61例无法确定基因型接受索磷布韦/维帕他韦治疗患者数据进行回顾性整合分析</a:t>
            </a:r>
          </a:p>
        </p:txBody>
      </p:sp>
      <p:grpSp>
        <p:nvGrpSpPr>
          <p:cNvPr id="42" name="Group 5">
            <a:extLst>
              <a:ext uri="{FF2B5EF4-FFF2-40B4-BE49-F238E27FC236}">
                <a16:creationId xmlns:a16="http://schemas.microsoft.com/office/drawing/2014/main" id="{84356229-6B1D-7D4D-BC26-19E9E724F09D}"/>
              </a:ext>
            </a:extLst>
          </p:cNvPr>
          <p:cNvGrpSpPr>
            <a:grpSpLocks noChangeAspect="1"/>
          </p:cNvGrpSpPr>
          <p:nvPr/>
        </p:nvGrpSpPr>
        <p:grpSpPr bwMode="auto">
          <a:xfrm>
            <a:off x="1084950" y="5580485"/>
            <a:ext cx="244647" cy="206328"/>
            <a:chOff x="264" y="864"/>
            <a:chExt cx="166" cy="140"/>
          </a:xfrm>
          <a:solidFill>
            <a:srgbClr val="44546A"/>
          </a:solidFill>
        </p:grpSpPr>
        <p:sp>
          <p:nvSpPr>
            <p:cNvPr id="43" name="Freeform 6">
              <a:extLst>
                <a:ext uri="{FF2B5EF4-FFF2-40B4-BE49-F238E27FC236}">
                  <a16:creationId xmlns:a16="http://schemas.microsoft.com/office/drawing/2014/main" id="{472AB416-6538-7A4D-97E4-FA7F62990886}"/>
                </a:ext>
              </a:extLst>
            </p:cNvPr>
            <p:cNvSpPr>
              <a:spLocks/>
            </p:cNvSpPr>
            <p:nvPr/>
          </p:nvSpPr>
          <p:spPr bwMode="auto">
            <a:xfrm>
              <a:off x="278" y="864"/>
              <a:ext cx="152" cy="116"/>
            </a:xfrm>
            <a:custGeom>
              <a:avLst/>
              <a:gdLst>
                <a:gd name="T0" fmla="*/ 0 w 152"/>
                <a:gd name="T1" fmla="*/ 59 h 116"/>
                <a:gd name="T2" fmla="*/ 45 w 152"/>
                <a:gd name="T3" fmla="*/ 116 h 116"/>
                <a:gd name="T4" fmla="*/ 152 w 152"/>
                <a:gd name="T5" fmla="*/ 0 h 116"/>
                <a:gd name="T6" fmla="*/ 45 w 152"/>
                <a:gd name="T7" fmla="*/ 85 h 116"/>
                <a:gd name="T8" fmla="*/ 0 w 152"/>
                <a:gd name="T9" fmla="*/ 59 h 116"/>
                <a:gd name="T10" fmla="*/ 0 w 152"/>
                <a:gd name="T11" fmla="*/ 59 h 116"/>
                <a:gd name="T12" fmla="*/ 0 w 152"/>
                <a:gd name="T13" fmla="*/ 59 h 116"/>
              </a:gdLst>
              <a:ahLst/>
              <a:cxnLst>
                <a:cxn ang="0">
                  <a:pos x="T0" y="T1"/>
                </a:cxn>
                <a:cxn ang="0">
                  <a:pos x="T2" y="T3"/>
                </a:cxn>
                <a:cxn ang="0">
                  <a:pos x="T4" y="T5"/>
                </a:cxn>
                <a:cxn ang="0">
                  <a:pos x="T6" y="T7"/>
                </a:cxn>
                <a:cxn ang="0">
                  <a:pos x="T8" y="T9"/>
                </a:cxn>
                <a:cxn ang="0">
                  <a:pos x="T10" y="T11"/>
                </a:cxn>
                <a:cxn ang="0">
                  <a:pos x="T12" y="T13"/>
                </a:cxn>
              </a:cxnLst>
              <a:rect l="0" t="0" r="r" b="b"/>
              <a:pathLst>
                <a:path w="152" h="116">
                  <a:moveTo>
                    <a:pt x="0" y="59"/>
                  </a:moveTo>
                  <a:lnTo>
                    <a:pt x="45" y="116"/>
                  </a:lnTo>
                  <a:lnTo>
                    <a:pt x="152" y="0"/>
                  </a:lnTo>
                  <a:lnTo>
                    <a:pt x="45" y="85"/>
                  </a:lnTo>
                  <a:lnTo>
                    <a:pt x="0" y="59"/>
                  </a:lnTo>
                  <a:lnTo>
                    <a:pt x="0" y="59"/>
                  </a:lnTo>
                  <a:lnTo>
                    <a:pt x="0" y="59"/>
                  </a:lnTo>
                  <a:close/>
                </a:path>
              </a:pathLst>
            </a:cu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175">
                <a:defRPr/>
              </a:pPr>
              <a:endParaRPr lang="zh-CN" altLang="en-US" dirty="0">
                <a:solidFill>
                  <a:srgbClr val="000000"/>
                </a:solidFill>
                <a:latin typeface="Microsoft YaHei" panose="020B0503020204020204" pitchFamily="34" charset="-122"/>
                <a:ea typeface="Microsoft YaHei" panose="020B0503020204020204" pitchFamily="34" charset="-122"/>
                <a:cs typeface="+mn-ea"/>
                <a:sym typeface="+mn-lt"/>
              </a:endParaRPr>
            </a:p>
          </p:txBody>
        </p:sp>
        <p:sp>
          <p:nvSpPr>
            <p:cNvPr id="44" name="Freeform 7">
              <a:extLst>
                <a:ext uri="{FF2B5EF4-FFF2-40B4-BE49-F238E27FC236}">
                  <a16:creationId xmlns:a16="http://schemas.microsoft.com/office/drawing/2014/main" id="{6F11B006-7448-8E42-AC98-28F0F7AE7CC5}"/>
                </a:ext>
              </a:extLst>
            </p:cNvPr>
            <p:cNvSpPr>
              <a:spLocks/>
            </p:cNvSpPr>
            <p:nvPr/>
          </p:nvSpPr>
          <p:spPr bwMode="auto">
            <a:xfrm>
              <a:off x="264" y="923"/>
              <a:ext cx="116" cy="81"/>
            </a:xfrm>
            <a:custGeom>
              <a:avLst/>
              <a:gdLst>
                <a:gd name="T0" fmla="*/ 45 w 49"/>
                <a:gd name="T1" fmla="*/ 7 h 34"/>
                <a:gd name="T2" fmla="*/ 45 w 49"/>
                <a:gd name="T3" fmla="*/ 9 h 34"/>
                <a:gd name="T4" fmla="*/ 25 w 49"/>
                <a:gd name="T5" fmla="*/ 30 h 34"/>
                <a:gd name="T6" fmla="*/ 4 w 49"/>
                <a:gd name="T7" fmla="*/ 9 h 34"/>
                <a:gd name="T8" fmla="*/ 5 w 49"/>
                <a:gd name="T9" fmla="*/ 4 h 34"/>
                <a:gd name="T10" fmla="*/ 2 w 49"/>
                <a:gd name="T11" fmla="*/ 0 h 34"/>
                <a:gd name="T12" fmla="*/ 0 w 49"/>
                <a:gd name="T13" fmla="*/ 9 h 34"/>
                <a:gd name="T14" fmla="*/ 25 w 49"/>
                <a:gd name="T15" fmla="*/ 34 h 34"/>
                <a:gd name="T16" fmla="*/ 49 w 49"/>
                <a:gd name="T17" fmla="*/ 9 h 34"/>
                <a:gd name="T18" fmla="*/ 48 w 49"/>
                <a:gd name="T19" fmla="*/ 3 h 34"/>
                <a:gd name="T20" fmla="*/ 45 w 49"/>
                <a:gd name="T2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4">
                  <a:moveTo>
                    <a:pt x="45" y="7"/>
                  </a:moveTo>
                  <a:cubicBezTo>
                    <a:pt x="45" y="8"/>
                    <a:pt x="45" y="8"/>
                    <a:pt x="45" y="9"/>
                  </a:cubicBezTo>
                  <a:cubicBezTo>
                    <a:pt x="45" y="20"/>
                    <a:pt x="36" y="30"/>
                    <a:pt x="25" y="30"/>
                  </a:cubicBezTo>
                  <a:cubicBezTo>
                    <a:pt x="13" y="30"/>
                    <a:pt x="4" y="20"/>
                    <a:pt x="4" y="9"/>
                  </a:cubicBezTo>
                  <a:cubicBezTo>
                    <a:pt x="4" y="7"/>
                    <a:pt x="5" y="5"/>
                    <a:pt x="5" y="4"/>
                  </a:cubicBezTo>
                  <a:cubicBezTo>
                    <a:pt x="2" y="0"/>
                    <a:pt x="2" y="0"/>
                    <a:pt x="2" y="0"/>
                  </a:cubicBezTo>
                  <a:cubicBezTo>
                    <a:pt x="1" y="3"/>
                    <a:pt x="0" y="6"/>
                    <a:pt x="0" y="9"/>
                  </a:cubicBezTo>
                  <a:cubicBezTo>
                    <a:pt x="0" y="23"/>
                    <a:pt x="11" y="34"/>
                    <a:pt x="25" y="34"/>
                  </a:cubicBezTo>
                  <a:cubicBezTo>
                    <a:pt x="38" y="34"/>
                    <a:pt x="49" y="23"/>
                    <a:pt x="49" y="9"/>
                  </a:cubicBezTo>
                  <a:cubicBezTo>
                    <a:pt x="49" y="7"/>
                    <a:pt x="49" y="5"/>
                    <a:pt x="48" y="3"/>
                  </a:cubicBezTo>
                  <a:lnTo>
                    <a:pt x="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175">
                <a:defRPr/>
              </a:pPr>
              <a:endParaRPr lang="zh-CN" altLang="en-US" dirty="0">
                <a:solidFill>
                  <a:srgbClr val="000000"/>
                </a:solidFill>
                <a:latin typeface="Microsoft YaHei" panose="020B0503020204020204" pitchFamily="34" charset="-122"/>
                <a:ea typeface="Microsoft YaHei" panose="020B0503020204020204" pitchFamily="34" charset="-122"/>
                <a:cs typeface="+mn-ea"/>
                <a:sym typeface="+mn-lt"/>
              </a:endParaRPr>
            </a:p>
          </p:txBody>
        </p:sp>
        <p:sp>
          <p:nvSpPr>
            <p:cNvPr id="45" name="Freeform 8">
              <a:extLst>
                <a:ext uri="{FF2B5EF4-FFF2-40B4-BE49-F238E27FC236}">
                  <a16:creationId xmlns:a16="http://schemas.microsoft.com/office/drawing/2014/main" id="{9FDECBFC-D3B1-8048-9BC4-1796CD144785}"/>
                </a:ext>
              </a:extLst>
            </p:cNvPr>
            <p:cNvSpPr>
              <a:spLocks/>
            </p:cNvSpPr>
            <p:nvPr/>
          </p:nvSpPr>
          <p:spPr bwMode="auto">
            <a:xfrm>
              <a:off x="274" y="888"/>
              <a:ext cx="92" cy="31"/>
            </a:xfrm>
            <a:custGeom>
              <a:avLst/>
              <a:gdLst>
                <a:gd name="T0" fmla="*/ 21 w 39"/>
                <a:gd name="T1" fmla="*/ 4 h 13"/>
                <a:gd name="T2" fmla="*/ 36 w 39"/>
                <a:gd name="T3" fmla="*/ 11 h 13"/>
                <a:gd name="T4" fmla="*/ 39 w 39"/>
                <a:gd name="T5" fmla="*/ 8 h 13"/>
                <a:gd name="T6" fmla="*/ 21 w 39"/>
                <a:gd name="T7" fmla="*/ 0 h 13"/>
                <a:gd name="T8" fmla="*/ 0 w 39"/>
                <a:gd name="T9" fmla="*/ 11 h 13"/>
                <a:gd name="T10" fmla="*/ 4 w 39"/>
                <a:gd name="T11" fmla="*/ 13 h 13"/>
                <a:gd name="T12" fmla="*/ 21 w 39"/>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9" h="13">
                  <a:moveTo>
                    <a:pt x="21" y="4"/>
                  </a:moveTo>
                  <a:cubicBezTo>
                    <a:pt x="27" y="4"/>
                    <a:pt x="32" y="7"/>
                    <a:pt x="36" y="11"/>
                  </a:cubicBezTo>
                  <a:cubicBezTo>
                    <a:pt x="39" y="8"/>
                    <a:pt x="39" y="8"/>
                    <a:pt x="39" y="8"/>
                  </a:cubicBezTo>
                  <a:cubicBezTo>
                    <a:pt x="34" y="3"/>
                    <a:pt x="28" y="0"/>
                    <a:pt x="21" y="0"/>
                  </a:cubicBezTo>
                  <a:cubicBezTo>
                    <a:pt x="12" y="0"/>
                    <a:pt x="5" y="4"/>
                    <a:pt x="0" y="11"/>
                  </a:cubicBezTo>
                  <a:cubicBezTo>
                    <a:pt x="4" y="13"/>
                    <a:pt x="4" y="13"/>
                    <a:pt x="4" y="13"/>
                  </a:cubicBezTo>
                  <a:cubicBezTo>
                    <a:pt x="7" y="8"/>
                    <a:pt x="14" y="4"/>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175">
                <a:defRPr/>
              </a:pPr>
              <a:endParaRPr lang="zh-CN" altLang="en-US" dirty="0">
                <a:solidFill>
                  <a:srgbClr val="000000"/>
                </a:solidFill>
                <a:latin typeface="Microsoft YaHei" panose="020B0503020204020204" pitchFamily="34" charset="-122"/>
                <a:ea typeface="Microsoft YaHei" panose="020B0503020204020204" pitchFamily="34" charset="-122"/>
                <a:cs typeface="+mn-ea"/>
                <a:sym typeface="+mn-lt"/>
              </a:endParaRPr>
            </a:p>
          </p:txBody>
        </p:sp>
      </p:grpSp>
      <p:sp>
        <p:nvSpPr>
          <p:cNvPr id="46" name="文本框 45">
            <a:extLst>
              <a:ext uri="{FF2B5EF4-FFF2-40B4-BE49-F238E27FC236}">
                <a16:creationId xmlns:a16="http://schemas.microsoft.com/office/drawing/2014/main" id="{E8623143-D75C-B44A-A9AA-E3B52476855A}"/>
              </a:ext>
            </a:extLst>
          </p:cNvPr>
          <p:cNvSpPr txBox="1"/>
          <p:nvPr/>
        </p:nvSpPr>
        <p:spPr>
          <a:xfrm>
            <a:off x="8050674" y="2259716"/>
            <a:ext cx="1506929" cy="1038041"/>
          </a:xfrm>
          <a:prstGeom prst="rect">
            <a:avLst/>
          </a:prstGeom>
          <a:noFill/>
        </p:spPr>
        <p:txBody>
          <a:bodyPr wrap="square" rtlCol="0">
            <a:spAutoFit/>
          </a:bodyPr>
          <a:lstStyle/>
          <a:p>
            <a:pPr algn="ctr" defTabSz="457200" hangingPunct="0">
              <a:lnSpc>
                <a:spcPct val="130000"/>
              </a:lnSpc>
              <a:defRPr/>
            </a:pPr>
            <a:r>
              <a:rPr lang="zh-CN" altLang="en-US" sz="2200" b="1" kern="0" dirty="0">
                <a:solidFill>
                  <a:srgbClr val="4F758B"/>
                </a:solidFill>
                <a:latin typeface="Microsoft YaHei" panose="020B0503020204020204" pitchFamily="34" charset="-122"/>
                <a:ea typeface="Microsoft YaHei" panose="020B0503020204020204" pitchFamily="34" charset="-122"/>
                <a:cs typeface="+mn-ea"/>
                <a:sym typeface="+mn-lt"/>
              </a:rPr>
              <a:t>价格降低</a:t>
            </a:r>
            <a:r>
              <a:rPr lang="en-US" altLang="zh-CN" sz="2800" b="1" i="1" kern="0" dirty="0">
                <a:solidFill>
                  <a:srgbClr val="4F758B"/>
                </a:solidFill>
                <a:latin typeface="Microsoft YaHei" panose="020B0503020204020204" pitchFamily="34" charset="-122"/>
                <a:ea typeface="Microsoft YaHei" panose="020B0503020204020204" pitchFamily="34" charset="-122"/>
                <a:cs typeface="+mn-ea"/>
                <a:sym typeface="+mn-lt"/>
              </a:rPr>
              <a:t>24.68%</a:t>
            </a:r>
            <a:endParaRPr lang="zh-CN" altLang="en-US" sz="4000" b="1" i="1" kern="0" dirty="0">
              <a:solidFill>
                <a:srgbClr val="4F758B"/>
              </a:solidFill>
              <a:latin typeface="Microsoft YaHei" panose="020B0503020204020204" pitchFamily="34" charset="-122"/>
              <a:ea typeface="Microsoft YaHei" panose="020B0503020204020204" pitchFamily="34" charset="-122"/>
              <a:cs typeface="+mn-ea"/>
              <a:sym typeface="+mn-lt"/>
            </a:endParaRPr>
          </a:p>
        </p:txBody>
      </p:sp>
      <p:sp>
        <p:nvSpPr>
          <p:cNvPr id="47" name="文本框 46">
            <a:extLst>
              <a:ext uri="{FF2B5EF4-FFF2-40B4-BE49-F238E27FC236}">
                <a16:creationId xmlns:a16="http://schemas.microsoft.com/office/drawing/2014/main" id="{F6CD2AC0-48DD-2747-8563-E06EBA583A8B}"/>
              </a:ext>
            </a:extLst>
          </p:cNvPr>
          <p:cNvSpPr txBox="1"/>
          <p:nvPr/>
        </p:nvSpPr>
        <p:spPr>
          <a:xfrm>
            <a:off x="6909772" y="3780219"/>
            <a:ext cx="3961428" cy="1532727"/>
          </a:xfrm>
          <a:prstGeom prst="rect">
            <a:avLst/>
          </a:prstGeom>
          <a:noFill/>
        </p:spPr>
        <p:txBody>
          <a:bodyPr wrap="square" rtlCol="0">
            <a:spAutoFit/>
          </a:bodyPr>
          <a:lstStyle/>
          <a:p>
            <a:pPr marL="342900" indent="-342900" defTabSz="457200" hangingPunct="0">
              <a:lnSpc>
                <a:spcPct val="120000"/>
              </a:lnSpc>
              <a:buFont typeface="Arial" panose="020B0604020202020204" pitchFamily="34" charset="0"/>
              <a:buChar char="•"/>
            </a:pPr>
            <a:r>
              <a:rPr lang="zh-CN" altLang="en-US" b="1" kern="0" dirty="0">
                <a:solidFill>
                  <a:srgbClr val="44546A"/>
                </a:solidFill>
                <a:latin typeface="Microsoft YaHei" panose="020B0503020204020204" pitchFamily="34" charset="-122"/>
                <a:ea typeface="Microsoft YaHei" panose="020B0503020204020204" pitchFamily="34" charset="-122"/>
                <a:cs typeface="+mn-ea"/>
                <a:sym typeface="+mn-lt"/>
              </a:rPr>
              <a:t>价格下调至</a:t>
            </a:r>
            <a:r>
              <a:rPr lang="en-US" altLang="zh-CN" sz="2400" b="1" kern="0" dirty="0">
                <a:solidFill>
                  <a:srgbClr val="C50F3C"/>
                </a:solidFill>
                <a:latin typeface="Microsoft YaHei" panose="020B0503020204020204" pitchFamily="34" charset="-122"/>
                <a:ea typeface="Microsoft YaHei" panose="020B0503020204020204" pitchFamily="34" charset="-122"/>
                <a:cs typeface="+mn-ea"/>
                <a:sym typeface="+mn-lt"/>
              </a:rPr>
              <a:t>3290</a:t>
            </a:r>
            <a:r>
              <a:rPr lang="zh-CN" altLang="en-US" sz="2400" b="1" kern="0" dirty="0">
                <a:solidFill>
                  <a:srgbClr val="C50F3C"/>
                </a:solidFill>
                <a:latin typeface="Microsoft YaHei" panose="020B0503020204020204" pitchFamily="34" charset="-122"/>
                <a:ea typeface="Microsoft YaHei" panose="020B0503020204020204" pitchFamily="34" charset="-122"/>
                <a:cs typeface="+mn-ea"/>
                <a:sym typeface="+mn-lt"/>
              </a:rPr>
              <a:t>元</a:t>
            </a:r>
            <a:r>
              <a:rPr lang="en-US" altLang="zh-CN" sz="2400" b="1" kern="0" dirty="0">
                <a:solidFill>
                  <a:srgbClr val="C50F3C"/>
                </a:solidFill>
                <a:latin typeface="Microsoft YaHei" panose="020B0503020204020204" pitchFamily="34" charset="-122"/>
                <a:ea typeface="Microsoft YaHei" panose="020B0503020204020204" pitchFamily="34" charset="-122"/>
                <a:cs typeface="+mn-ea"/>
                <a:sym typeface="+mn-lt"/>
              </a:rPr>
              <a:t>/</a:t>
            </a:r>
            <a:r>
              <a:rPr lang="zh-CN" altLang="en-US" sz="2400" b="1" kern="0" dirty="0">
                <a:solidFill>
                  <a:srgbClr val="C50F3C"/>
                </a:solidFill>
                <a:latin typeface="Microsoft YaHei" panose="020B0503020204020204" pitchFamily="34" charset="-122"/>
                <a:ea typeface="Microsoft YaHei" panose="020B0503020204020204" pitchFamily="34" charset="-122"/>
                <a:cs typeface="+mn-ea"/>
                <a:sym typeface="+mn-lt"/>
              </a:rPr>
              <a:t>瓶</a:t>
            </a:r>
            <a:endParaRPr lang="en-US" altLang="zh-CN" sz="2400" b="1" kern="0" dirty="0">
              <a:solidFill>
                <a:srgbClr val="C50F3C"/>
              </a:solidFill>
              <a:latin typeface="Microsoft YaHei" panose="020B0503020204020204" pitchFamily="34" charset="-122"/>
              <a:ea typeface="Microsoft YaHei" panose="020B0503020204020204" pitchFamily="34" charset="-122"/>
              <a:cs typeface="+mn-ea"/>
              <a:sym typeface="+mn-lt"/>
            </a:endParaRPr>
          </a:p>
          <a:p>
            <a:pPr defTabSz="457200" hangingPunct="0">
              <a:lnSpc>
                <a:spcPct val="120000"/>
              </a:lnSpc>
            </a:pPr>
            <a:r>
              <a:rPr lang="en-US" altLang="zh-CN" b="1" kern="0" dirty="0">
                <a:solidFill>
                  <a:srgbClr val="44546A"/>
                </a:solidFill>
                <a:latin typeface="Microsoft YaHei" panose="020B0503020204020204" pitchFamily="34" charset="-122"/>
                <a:ea typeface="Microsoft YaHei" panose="020B0503020204020204" pitchFamily="34" charset="-122"/>
                <a:cs typeface="+mn-ea"/>
                <a:sym typeface="+mn-lt"/>
              </a:rPr>
              <a:t>     12</a:t>
            </a:r>
            <a:r>
              <a:rPr lang="zh-CN" altLang="en-US" b="1" kern="0" dirty="0">
                <a:solidFill>
                  <a:srgbClr val="44546A"/>
                </a:solidFill>
                <a:latin typeface="Microsoft YaHei" panose="020B0503020204020204" pitchFamily="34" charset="-122"/>
                <a:ea typeface="Microsoft YaHei" panose="020B0503020204020204" pitchFamily="34" charset="-122"/>
                <a:cs typeface="+mn-ea"/>
                <a:sym typeface="+mn-lt"/>
              </a:rPr>
              <a:t>周总疗程费用为</a:t>
            </a:r>
            <a:r>
              <a:rPr lang="en-US" altLang="zh-CN" b="1" kern="0" dirty="0">
                <a:solidFill>
                  <a:srgbClr val="44546A"/>
                </a:solidFill>
                <a:latin typeface="Microsoft YaHei" panose="020B0503020204020204" pitchFamily="34" charset="-122"/>
                <a:ea typeface="Microsoft YaHei" panose="020B0503020204020204" pitchFamily="34" charset="-122"/>
                <a:cs typeface="+mn-ea"/>
                <a:sym typeface="+mn-lt"/>
              </a:rPr>
              <a:t>9870</a:t>
            </a:r>
            <a:r>
              <a:rPr lang="zh-CN" altLang="en-US" b="1" kern="0" dirty="0">
                <a:solidFill>
                  <a:srgbClr val="44546A"/>
                </a:solidFill>
                <a:latin typeface="Microsoft YaHei" panose="020B0503020204020204" pitchFamily="34" charset="-122"/>
                <a:ea typeface="Microsoft YaHei" panose="020B0503020204020204" pitchFamily="34" charset="-122"/>
                <a:cs typeface="+mn-ea"/>
                <a:sym typeface="+mn-lt"/>
              </a:rPr>
              <a:t>元</a:t>
            </a:r>
            <a:endParaRPr lang="en-US" altLang="zh-CN" b="1" kern="0" dirty="0">
              <a:solidFill>
                <a:srgbClr val="44546A"/>
              </a:solidFill>
              <a:latin typeface="Microsoft YaHei" panose="020B0503020204020204" pitchFamily="34" charset="-122"/>
              <a:ea typeface="Microsoft YaHei" panose="020B0503020204020204" pitchFamily="34" charset="-122"/>
              <a:cs typeface="+mn-ea"/>
              <a:sym typeface="+mn-lt"/>
            </a:endParaRPr>
          </a:p>
          <a:p>
            <a:pPr marL="342900" indent="-342900" defTabSz="457200" hangingPunct="0">
              <a:lnSpc>
                <a:spcPct val="120000"/>
              </a:lnSpc>
              <a:buFont typeface="Arial" panose="020B0604020202020204" pitchFamily="34" charset="0"/>
              <a:buChar char="•"/>
            </a:pPr>
            <a:r>
              <a:rPr lang="zh-CN" altLang="en-US" b="1" kern="0" dirty="0">
                <a:solidFill>
                  <a:srgbClr val="44546A"/>
                </a:solidFill>
                <a:latin typeface="Microsoft YaHei" panose="020B0503020204020204" pitchFamily="34" charset="-122"/>
                <a:ea typeface="Microsoft YaHei" panose="020B0503020204020204" pitchFamily="34" charset="-122"/>
                <a:cs typeface="+mn-ea"/>
                <a:sym typeface="+mn-lt"/>
              </a:rPr>
              <a:t>适应症</a:t>
            </a:r>
            <a:r>
              <a:rPr lang="zh-CN" altLang="en-US" b="1" kern="0" dirty="0">
                <a:solidFill>
                  <a:srgbClr val="C50F3C"/>
                </a:solidFill>
                <a:latin typeface="Microsoft YaHei" panose="020B0503020204020204" pitchFamily="34" charset="-122"/>
                <a:ea typeface="Microsoft YaHei" panose="020B0503020204020204" pitchFamily="34" charset="-122"/>
                <a:cs typeface="+mn-ea"/>
                <a:sym typeface="+mn-lt"/>
              </a:rPr>
              <a:t>取消限制</a:t>
            </a:r>
            <a:r>
              <a:rPr lang="zh-CN" altLang="en-US" b="1" kern="0" dirty="0">
                <a:solidFill>
                  <a:srgbClr val="44546A"/>
                </a:solidFill>
                <a:latin typeface="Microsoft YaHei" panose="020B0503020204020204" pitchFamily="34" charset="-122"/>
                <a:ea typeface="Microsoft YaHei" panose="020B0503020204020204" pitchFamily="34" charset="-122"/>
                <a:cs typeface="+mn-ea"/>
                <a:sym typeface="+mn-lt"/>
              </a:rPr>
              <a:t>，支付范围为成人慢性丙型肝炎病毒感染</a:t>
            </a:r>
            <a:endParaRPr lang="en-US" altLang="zh-CN" b="1" kern="0"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48" name="椭圆 47">
            <a:extLst>
              <a:ext uri="{FF2B5EF4-FFF2-40B4-BE49-F238E27FC236}">
                <a16:creationId xmlns:a16="http://schemas.microsoft.com/office/drawing/2014/main" id="{1D4BBF43-220D-5D45-B0CA-7350B24C6C47}"/>
              </a:ext>
            </a:extLst>
          </p:cNvPr>
          <p:cNvSpPr/>
          <p:nvPr/>
        </p:nvSpPr>
        <p:spPr>
          <a:xfrm>
            <a:off x="7978942" y="2424544"/>
            <a:ext cx="117846" cy="117846"/>
          </a:xfrm>
          <a:prstGeom prst="ellipse">
            <a:avLst/>
          </a:prstGeom>
          <a:solidFill>
            <a:srgbClr val="4F758B"/>
          </a:solidFill>
          <a:ln w="50800" cap="flat" cmpd="sng" algn="ctr">
            <a:solidFill>
              <a:srgbClr val="077296">
                <a:alpha val="2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cxnSp>
        <p:nvCxnSpPr>
          <p:cNvPr id="49" name="直接连接符 38">
            <a:extLst>
              <a:ext uri="{FF2B5EF4-FFF2-40B4-BE49-F238E27FC236}">
                <a16:creationId xmlns:a16="http://schemas.microsoft.com/office/drawing/2014/main" id="{8ED9BEEA-8C2D-3A4F-96D2-4051CDA5A685}"/>
              </a:ext>
            </a:extLst>
          </p:cNvPr>
          <p:cNvCxnSpPr>
            <a:cxnSpLocks/>
            <a:stCxn id="48" idx="2"/>
          </p:cNvCxnSpPr>
          <p:nvPr/>
        </p:nvCxnSpPr>
        <p:spPr>
          <a:xfrm flipH="1">
            <a:off x="6927056" y="2483467"/>
            <a:ext cx="1051886" cy="0"/>
          </a:xfrm>
          <a:prstGeom prst="line">
            <a:avLst/>
          </a:prstGeom>
          <a:noFill/>
          <a:ln w="12700" cap="flat" cmpd="sng" algn="ctr">
            <a:solidFill>
              <a:srgbClr val="077296"/>
            </a:solidFill>
            <a:prstDash val="dash"/>
            <a:miter lim="800000"/>
          </a:ln>
          <a:effectLst/>
        </p:spPr>
      </p:cxnSp>
      <p:grpSp>
        <p:nvGrpSpPr>
          <p:cNvPr id="50" name="组合 49">
            <a:extLst>
              <a:ext uri="{FF2B5EF4-FFF2-40B4-BE49-F238E27FC236}">
                <a16:creationId xmlns:a16="http://schemas.microsoft.com/office/drawing/2014/main" id="{5122AB5D-20CC-E341-B9EC-34C3806A0D54}"/>
              </a:ext>
            </a:extLst>
          </p:cNvPr>
          <p:cNvGrpSpPr/>
          <p:nvPr/>
        </p:nvGrpSpPr>
        <p:grpSpPr>
          <a:xfrm>
            <a:off x="3873542" y="1303124"/>
            <a:ext cx="4702090" cy="601645"/>
            <a:chOff x="5458427" y="1674688"/>
            <a:chExt cx="1949450" cy="348209"/>
          </a:xfrm>
        </p:grpSpPr>
        <p:sp>
          <p:nvSpPr>
            <p:cNvPr id="51" name="矩形 50">
              <a:extLst>
                <a:ext uri="{FF2B5EF4-FFF2-40B4-BE49-F238E27FC236}">
                  <a16:creationId xmlns:a16="http://schemas.microsoft.com/office/drawing/2014/main" id="{0DAD1F02-0BCE-5A40-8494-5538FAA09DC2}"/>
                </a:ext>
              </a:extLst>
            </p:cNvPr>
            <p:cNvSpPr/>
            <p:nvPr/>
          </p:nvSpPr>
          <p:spPr>
            <a:xfrm>
              <a:off x="5458427" y="1675585"/>
              <a:ext cx="1949444" cy="347312"/>
            </a:xfrm>
            <a:prstGeom prst="rect">
              <a:avLst/>
            </a:prstGeom>
            <a:solidFill>
              <a:srgbClr val="35C4AF">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cxnSp>
          <p:nvCxnSpPr>
            <p:cNvPr id="52" name="直接连接符 42">
              <a:extLst>
                <a:ext uri="{FF2B5EF4-FFF2-40B4-BE49-F238E27FC236}">
                  <a16:creationId xmlns:a16="http://schemas.microsoft.com/office/drawing/2014/main" id="{77CABB65-B1E7-804D-A930-2327416381F1}"/>
                </a:ext>
              </a:extLst>
            </p:cNvPr>
            <p:cNvCxnSpPr>
              <a:cxnSpLocks/>
            </p:cNvCxnSpPr>
            <p:nvPr/>
          </p:nvCxnSpPr>
          <p:spPr>
            <a:xfrm>
              <a:off x="5458427" y="1674688"/>
              <a:ext cx="0" cy="344977"/>
            </a:xfrm>
            <a:prstGeom prst="line">
              <a:avLst/>
            </a:prstGeom>
            <a:noFill/>
            <a:ln w="28575" cap="flat" cmpd="sng" algn="ctr">
              <a:solidFill>
                <a:srgbClr val="4F758B"/>
              </a:solidFill>
              <a:prstDash val="solid"/>
              <a:miter lim="800000"/>
            </a:ln>
            <a:effectLst/>
          </p:spPr>
        </p:cxnSp>
        <p:cxnSp>
          <p:nvCxnSpPr>
            <p:cNvPr id="53" name="直接连接符 43">
              <a:extLst>
                <a:ext uri="{FF2B5EF4-FFF2-40B4-BE49-F238E27FC236}">
                  <a16:creationId xmlns:a16="http://schemas.microsoft.com/office/drawing/2014/main" id="{35B7D9E3-D3F7-AA47-883F-756834FC3B7D}"/>
                </a:ext>
              </a:extLst>
            </p:cNvPr>
            <p:cNvCxnSpPr>
              <a:cxnSpLocks/>
            </p:cNvCxnSpPr>
            <p:nvPr/>
          </p:nvCxnSpPr>
          <p:spPr>
            <a:xfrm>
              <a:off x="7407877" y="1674688"/>
              <a:ext cx="0" cy="344977"/>
            </a:xfrm>
            <a:prstGeom prst="line">
              <a:avLst/>
            </a:prstGeom>
            <a:noFill/>
            <a:ln w="28575" cap="flat" cmpd="sng" algn="ctr">
              <a:solidFill>
                <a:srgbClr val="4F758B"/>
              </a:solidFill>
              <a:prstDash val="solid"/>
              <a:miter lim="800000"/>
            </a:ln>
            <a:effectLst/>
          </p:spPr>
        </p:cxnSp>
      </p:grpSp>
      <p:sp>
        <p:nvSpPr>
          <p:cNvPr id="54" name="文本框 53">
            <a:extLst>
              <a:ext uri="{FF2B5EF4-FFF2-40B4-BE49-F238E27FC236}">
                <a16:creationId xmlns:a16="http://schemas.microsoft.com/office/drawing/2014/main" id="{073BDF70-19F3-504E-AA33-E2E516B8A20C}"/>
              </a:ext>
            </a:extLst>
          </p:cNvPr>
          <p:cNvSpPr txBox="1"/>
          <p:nvPr/>
        </p:nvSpPr>
        <p:spPr>
          <a:xfrm>
            <a:off x="3873549" y="1401729"/>
            <a:ext cx="4702076" cy="400110"/>
          </a:xfrm>
          <a:prstGeom prst="rect">
            <a:avLst/>
          </a:prstGeom>
          <a:noFill/>
        </p:spPr>
        <p:txBody>
          <a:bodyPr wrap="square">
            <a:spAutoFit/>
          </a:bodyPr>
          <a:lstStyle/>
          <a:p>
            <a:pPr algn="ctr" defTabSz="457200" hangingPunct="0"/>
            <a:r>
              <a:rPr lang="zh-CN" altLang="en-US" sz="2000" b="1" kern="0" dirty="0">
                <a:solidFill>
                  <a:srgbClr val="44546A"/>
                </a:solidFill>
                <a:latin typeface="Microsoft YaHei" panose="020B0503020204020204" pitchFamily="34" charset="-122"/>
                <a:ea typeface="Microsoft YaHei" panose="020B0503020204020204" pitchFamily="34" charset="-122"/>
                <a:cs typeface="+mn-ea"/>
                <a:sym typeface="+mn-lt"/>
              </a:rPr>
              <a:t>丙通沙</a:t>
            </a:r>
            <a:r>
              <a:rPr lang="en-US" altLang="zh-CN" sz="2000" b="1" kern="0" baseline="30000" dirty="0">
                <a:solidFill>
                  <a:srgbClr val="44546A"/>
                </a:solidFill>
                <a:latin typeface="Microsoft YaHei" panose="020B0503020204020204" pitchFamily="34" charset="-122"/>
                <a:ea typeface="Microsoft YaHei" panose="020B0503020204020204" pitchFamily="34" charset="-122"/>
                <a:cs typeface="+mn-ea"/>
                <a:sym typeface="+mn-lt"/>
              </a:rPr>
              <a:t>®</a:t>
            </a:r>
            <a:r>
              <a:rPr lang="en-US" altLang="zh-CN" sz="2000" b="1" kern="0" dirty="0">
                <a:solidFill>
                  <a:srgbClr val="44546A"/>
                </a:solidFill>
                <a:latin typeface="Microsoft YaHei" panose="020B0503020204020204" pitchFamily="34" charset="-122"/>
                <a:ea typeface="Microsoft YaHei" panose="020B0503020204020204" pitchFamily="34" charset="-122"/>
                <a:cs typeface="+mn-ea"/>
                <a:sym typeface="+mn-lt"/>
              </a:rPr>
              <a:t>(</a:t>
            </a:r>
            <a:r>
              <a:rPr lang="zh-CN" altLang="en-US" sz="2000" b="1" kern="0" dirty="0">
                <a:solidFill>
                  <a:srgbClr val="44546A"/>
                </a:solidFill>
                <a:latin typeface="Microsoft YaHei" panose="020B0503020204020204" pitchFamily="34" charset="-122"/>
                <a:ea typeface="Microsoft YaHei" panose="020B0503020204020204" pitchFamily="34" charset="-122"/>
                <a:cs typeface="+mn-ea"/>
                <a:sym typeface="+mn-lt"/>
              </a:rPr>
              <a:t>索磷布韦维帕他韦片</a:t>
            </a:r>
            <a:r>
              <a:rPr lang="en-US" altLang="zh-CN" sz="2000" b="1" kern="0" dirty="0">
                <a:solidFill>
                  <a:srgbClr val="44546A"/>
                </a:solidFill>
                <a:latin typeface="Microsoft YaHei" panose="020B0503020204020204" pitchFamily="34" charset="-122"/>
                <a:ea typeface="Microsoft YaHei" panose="020B0503020204020204" pitchFamily="34" charset="-122"/>
                <a:cs typeface="+mn-ea"/>
                <a:sym typeface="+mn-lt"/>
              </a:rPr>
              <a:t>)</a:t>
            </a:r>
            <a:endParaRPr lang="zh-CN" altLang="en-US" sz="2000" b="1" kern="0"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56" name="椭圆 55">
            <a:extLst>
              <a:ext uri="{FF2B5EF4-FFF2-40B4-BE49-F238E27FC236}">
                <a16:creationId xmlns:a16="http://schemas.microsoft.com/office/drawing/2014/main" id="{430D0E69-FAF1-6D45-99CB-C35CA03A68FC}"/>
              </a:ext>
            </a:extLst>
          </p:cNvPr>
          <p:cNvSpPr/>
          <p:nvPr/>
        </p:nvSpPr>
        <p:spPr>
          <a:xfrm>
            <a:off x="1008503" y="2615107"/>
            <a:ext cx="446172" cy="44617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57" name="medical-drugs-pills-and-capsules_46115">
            <a:extLst>
              <a:ext uri="{FF2B5EF4-FFF2-40B4-BE49-F238E27FC236}">
                <a16:creationId xmlns:a16="http://schemas.microsoft.com/office/drawing/2014/main" id="{65EF2F8B-4620-1F44-BF6F-11B3233A5957}"/>
              </a:ext>
            </a:extLst>
          </p:cNvPr>
          <p:cNvSpPr>
            <a:spLocks noChangeAspect="1"/>
          </p:cNvSpPr>
          <p:nvPr/>
        </p:nvSpPr>
        <p:spPr bwMode="auto">
          <a:xfrm>
            <a:off x="1060562" y="2701979"/>
            <a:ext cx="342055" cy="27242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4109" h="457245">
                <a:moveTo>
                  <a:pt x="513516" y="255564"/>
                </a:moveTo>
                <a:cubicBezTo>
                  <a:pt x="503076" y="254167"/>
                  <a:pt x="492099" y="256746"/>
                  <a:pt x="483058" y="263622"/>
                </a:cubicBezTo>
                <a:lnTo>
                  <a:pt x="368547" y="348714"/>
                </a:lnTo>
                <a:cubicBezTo>
                  <a:pt x="350466" y="361607"/>
                  <a:pt x="346161" y="387393"/>
                  <a:pt x="359937" y="406302"/>
                </a:cubicBezTo>
                <a:lnTo>
                  <a:pt x="540745" y="271358"/>
                </a:lnTo>
                <a:cubicBezTo>
                  <a:pt x="533857" y="262333"/>
                  <a:pt x="523955" y="256961"/>
                  <a:pt x="513516" y="255564"/>
                </a:cubicBezTo>
                <a:close/>
                <a:moveTo>
                  <a:pt x="342629" y="117391"/>
                </a:moveTo>
                <a:lnTo>
                  <a:pt x="513164" y="176755"/>
                </a:lnTo>
                <a:cubicBezTo>
                  <a:pt x="490771" y="213749"/>
                  <a:pt x="445122" y="230956"/>
                  <a:pt x="403781" y="216330"/>
                </a:cubicBezTo>
                <a:cubicBezTo>
                  <a:pt x="361577" y="201705"/>
                  <a:pt x="336600" y="159548"/>
                  <a:pt x="342629" y="117391"/>
                </a:cubicBezTo>
                <a:close/>
                <a:moveTo>
                  <a:pt x="68061" y="112347"/>
                </a:moveTo>
                <a:cubicBezTo>
                  <a:pt x="38788" y="133835"/>
                  <a:pt x="31900" y="175092"/>
                  <a:pt x="53424" y="204315"/>
                </a:cubicBezTo>
                <a:lnTo>
                  <a:pt x="187739" y="389112"/>
                </a:lnTo>
                <a:cubicBezTo>
                  <a:pt x="209264" y="418335"/>
                  <a:pt x="250591" y="425211"/>
                  <a:pt x="279865" y="403723"/>
                </a:cubicBezTo>
                <a:close/>
                <a:moveTo>
                  <a:pt x="123272" y="60346"/>
                </a:moveTo>
                <a:cubicBezTo>
                  <a:pt x="150286" y="64644"/>
                  <a:pt x="175685" y="79256"/>
                  <a:pt x="192905" y="102892"/>
                </a:cubicBezTo>
                <a:lnTo>
                  <a:pt x="327219" y="288548"/>
                </a:lnTo>
                <a:cubicBezTo>
                  <a:pt x="337551" y="302300"/>
                  <a:pt x="343578" y="318631"/>
                  <a:pt x="346161" y="334102"/>
                </a:cubicBezTo>
                <a:cubicBezTo>
                  <a:pt x="348744" y="332383"/>
                  <a:pt x="350466" y="329805"/>
                  <a:pt x="353049" y="328086"/>
                </a:cubicBezTo>
                <a:lnTo>
                  <a:pt x="467560" y="242994"/>
                </a:lnTo>
                <a:cubicBezTo>
                  <a:pt x="496834" y="220646"/>
                  <a:pt x="539023" y="227522"/>
                  <a:pt x="560547" y="256746"/>
                </a:cubicBezTo>
                <a:cubicBezTo>
                  <a:pt x="582933" y="285970"/>
                  <a:pt x="576906" y="327226"/>
                  <a:pt x="547633" y="349574"/>
                </a:cubicBezTo>
                <a:lnTo>
                  <a:pt x="432260" y="434666"/>
                </a:lnTo>
                <a:cubicBezTo>
                  <a:pt x="402986" y="456154"/>
                  <a:pt x="361659" y="450137"/>
                  <a:pt x="339273" y="420914"/>
                </a:cubicBezTo>
                <a:cubicBezTo>
                  <a:pt x="335829" y="416616"/>
                  <a:pt x="333246" y="411459"/>
                  <a:pt x="331524" y="407161"/>
                </a:cubicBezTo>
                <a:cubicBezTo>
                  <a:pt x="324636" y="418335"/>
                  <a:pt x="315165" y="428649"/>
                  <a:pt x="303972" y="437245"/>
                </a:cubicBezTo>
                <a:cubicBezTo>
                  <a:pt x="256618" y="471625"/>
                  <a:pt x="189461" y="460452"/>
                  <a:pt x="155021" y="413178"/>
                </a:cubicBezTo>
                <a:lnTo>
                  <a:pt x="20707" y="227522"/>
                </a:lnTo>
                <a:cubicBezTo>
                  <a:pt x="-14594" y="180249"/>
                  <a:pt x="-3401" y="114066"/>
                  <a:pt x="43953" y="79685"/>
                </a:cubicBezTo>
                <a:cubicBezTo>
                  <a:pt x="67631" y="62065"/>
                  <a:pt x="96259" y="56049"/>
                  <a:pt x="123272" y="60346"/>
                </a:cubicBezTo>
                <a:close/>
                <a:moveTo>
                  <a:pt x="433062" y="36609"/>
                </a:moveTo>
                <a:cubicBezTo>
                  <a:pt x="443626" y="36475"/>
                  <a:pt x="454392" y="38141"/>
                  <a:pt x="464943" y="41797"/>
                </a:cubicBezTo>
                <a:cubicBezTo>
                  <a:pt x="507146" y="56419"/>
                  <a:pt x="531262" y="98564"/>
                  <a:pt x="526094" y="141569"/>
                </a:cubicBezTo>
                <a:lnTo>
                  <a:pt x="354698" y="81362"/>
                </a:lnTo>
                <a:cubicBezTo>
                  <a:pt x="371493" y="53623"/>
                  <a:pt x="401369" y="37012"/>
                  <a:pt x="433062" y="36609"/>
                </a:cubicBezTo>
                <a:close/>
                <a:moveTo>
                  <a:pt x="309168" y="33254"/>
                </a:moveTo>
                <a:cubicBezTo>
                  <a:pt x="318639" y="56447"/>
                  <a:pt x="310890" y="83934"/>
                  <a:pt x="289365" y="97678"/>
                </a:cubicBezTo>
                <a:cubicBezTo>
                  <a:pt x="267840" y="112280"/>
                  <a:pt x="239426" y="108844"/>
                  <a:pt x="222206" y="91665"/>
                </a:cubicBezTo>
                <a:close/>
                <a:moveTo>
                  <a:pt x="264369" y="261"/>
                </a:moveTo>
                <a:cubicBezTo>
                  <a:pt x="276423" y="1442"/>
                  <a:pt x="288047" y="6596"/>
                  <a:pt x="297087" y="15185"/>
                </a:cubicBezTo>
                <a:lnTo>
                  <a:pt x="209264" y="73596"/>
                </a:lnTo>
                <a:cubicBezTo>
                  <a:pt x="200654" y="50404"/>
                  <a:pt x="208403" y="23775"/>
                  <a:pt x="229067" y="9172"/>
                </a:cubicBezTo>
                <a:cubicBezTo>
                  <a:pt x="239830" y="1871"/>
                  <a:pt x="252315" y="-921"/>
                  <a:pt x="264369" y="261"/>
                </a:cubicBezTo>
                <a:close/>
              </a:path>
            </a:pathLst>
          </a:custGeom>
          <a:solidFill>
            <a:srgbClr val="4F758B"/>
          </a:solidFill>
          <a:ln>
            <a:noFill/>
          </a:ln>
        </p:spPr>
        <p:txBody>
          <a:bodyPr/>
          <a:lstStyle/>
          <a:p>
            <a:endParaRPr lang="zh-CN" altLang="en-US">
              <a:solidFill>
                <a:prstClr val="black"/>
              </a:solidFill>
              <a:latin typeface="Microsoft YaHei" panose="020B0503020204020204" pitchFamily="34" charset="-122"/>
              <a:ea typeface="Microsoft YaHei" panose="020B0503020204020204" pitchFamily="34" charset="-122"/>
            </a:endParaRPr>
          </a:p>
        </p:txBody>
      </p:sp>
      <p:sp>
        <p:nvSpPr>
          <p:cNvPr id="58" name="文本框 57">
            <a:extLst>
              <a:ext uri="{FF2B5EF4-FFF2-40B4-BE49-F238E27FC236}">
                <a16:creationId xmlns:a16="http://schemas.microsoft.com/office/drawing/2014/main" id="{7BCB6759-75D0-6440-AB0F-EC29E6E53C11}"/>
              </a:ext>
            </a:extLst>
          </p:cNvPr>
          <p:cNvSpPr txBox="1"/>
          <p:nvPr/>
        </p:nvSpPr>
        <p:spPr>
          <a:xfrm>
            <a:off x="1111811" y="5851991"/>
            <a:ext cx="2875289" cy="215444"/>
          </a:xfrm>
          <a:prstGeom prst="rect">
            <a:avLst/>
          </a:prstGeom>
          <a:noFill/>
        </p:spPr>
        <p:txBody>
          <a:bodyPr wrap="square" rtlCol="0">
            <a:spAutoFit/>
          </a:bodyPr>
          <a:lstStyle/>
          <a:p>
            <a:r>
              <a:rPr lang="zh-CN" altLang="en-US" sz="800" dirty="0">
                <a:solidFill>
                  <a:prstClr val="black"/>
                </a:solidFill>
                <a:latin typeface="Microsoft YaHei" panose="020B0503020204020204" pitchFamily="34" charset="-122"/>
                <a:ea typeface="Microsoft YaHei" panose="020B0503020204020204" pitchFamily="34" charset="-122"/>
              </a:rPr>
              <a:t>注：“治愈”指实现持续病毒学应答</a:t>
            </a:r>
          </a:p>
        </p:txBody>
      </p:sp>
      <p:pic>
        <p:nvPicPr>
          <p:cNvPr id="55" name="图形 54">
            <a:extLst>
              <a:ext uri="{FF2B5EF4-FFF2-40B4-BE49-F238E27FC236}">
                <a16:creationId xmlns:a16="http://schemas.microsoft.com/office/drawing/2014/main" id="{9DC57F1A-CED1-044F-9BB1-F2936E1B14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18439" y="2321886"/>
            <a:ext cx="2251992" cy="3043232"/>
          </a:xfrm>
          <a:prstGeom prst="rect">
            <a:avLst/>
          </a:prstGeom>
        </p:spPr>
      </p:pic>
      <p:sp>
        <p:nvSpPr>
          <p:cNvPr id="3" name="标题 2"/>
          <p:cNvSpPr>
            <a:spLocks noGrp="1"/>
          </p:cNvSpPr>
          <p:nvPr>
            <p:ph type="title"/>
          </p:nvPr>
        </p:nvSpPr>
        <p:spPr>
          <a:xfrm>
            <a:off x="582841" y="613094"/>
            <a:ext cx="9935785" cy="430522"/>
          </a:xfrm>
        </p:spPr>
        <p:txBody>
          <a:bodyPr/>
          <a:lstStyle/>
          <a:p>
            <a:r>
              <a:rPr lang="zh-CN" altLang="en-US" dirty="0">
                <a:solidFill>
                  <a:srgbClr val="4F758B"/>
                </a:solidFill>
                <a:cs typeface="+mn-ea"/>
                <a:sym typeface="+mn-lt"/>
              </a:rPr>
              <a:t>索磷布韦维帕他韦治疗的</a:t>
            </a:r>
            <a:r>
              <a:rPr lang="en-US" altLang="zh-CN" dirty="0">
                <a:solidFill>
                  <a:srgbClr val="4F758B"/>
                </a:solidFill>
                <a:cs typeface="+mn-ea"/>
                <a:sym typeface="+mn-lt"/>
              </a:rPr>
              <a:t>SVR12</a:t>
            </a:r>
            <a:r>
              <a:rPr lang="zh-CN" altLang="en-US" dirty="0">
                <a:solidFill>
                  <a:srgbClr val="4F758B"/>
                </a:solidFill>
                <a:cs typeface="+mn-ea"/>
                <a:sym typeface="+mn-lt"/>
              </a:rPr>
              <a:t>高达</a:t>
            </a:r>
            <a:r>
              <a:rPr lang="en-US" altLang="zh-CN" dirty="0">
                <a:solidFill>
                  <a:srgbClr val="4F758B"/>
                </a:solidFill>
                <a:cs typeface="+mn-ea"/>
                <a:sym typeface="+mn-lt"/>
              </a:rPr>
              <a:t>98%</a:t>
            </a:r>
            <a:r>
              <a:rPr lang="zh-CN" altLang="en-US" dirty="0">
                <a:solidFill>
                  <a:srgbClr val="4F758B"/>
                </a:solidFill>
                <a:cs typeface="+mn-ea"/>
                <a:sym typeface="+mn-lt"/>
              </a:rPr>
              <a:t>，已续约</a:t>
            </a:r>
            <a:r>
              <a:rPr lang="en-US" altLang="zh-CN" dirty="0">
                <a:solidFill>
                  <a:srgbClr val="4F758B"/>
                </a:solidFill>
                <a:cs typeface="+mn-ea"/>
                <a:sym typeface="+mn-lt"/>
              </a:rPr>
              <a:t>2021</a:t>
            </a:r>
            <a:r>
              <a:rPr lang="zh-CN" altLang="en-US" dirty="0">
                <a:solidFill>
                  <a:srgbClr val="4F758B"/>
                </a:solidFill>
                <a:cs typeface="+mn-ea"/>
                <a:sym typeface="+mn-lt"/>
              </a:rPr>
              <a:t>国家医保谈判药品目录</a:t>
            </a:r>
            <a:endParaRPr lang="zh-CN" altLang="en-US" dirty="0"/>
          </a:p>
        </p:txBody>
      </p:sp>
      <p:sp>
        <p:nvSpPr>
          <p:cNvPr id="2" name="矩形 1"/>
          <p:cNvSpPr/>
          <p:nvPr/>
        </p:nvSpPr>
        <p:spPr>
          <a:xfrm>
            <a:off x="591515" y="6285171"/>
            <a:ext cx="11249186" cy="415498"/>
          </a:xfrm>
          <a:prstGeom prst="rect">
            <a:avLst/>
          </a:prstGeom>
        </p:spPr>
        <p:txBody>
          <a:bodyPr wrap="square">
            <a:spAutoFit/>
          </a:bodyPr>
          <a:lstStyle/>
          <a:p>
            <a:pPr marL="228600" indent="-228600">
              <a:buFont typeface="+mj-lt"/>
              <a:buAutoNum type="arabicPeriod"/>
            </a:pPr>
            <a:r>
              <a:rPr lang="en-US" altLang="zh-CN" sz="1000" dirty="0">
                <a:latin typeface="微软雅黑" pitchFamily="34" charset="-122"/>
                <a:ea typeface="微软雅黑" pitchFamily="34" charset="-122"/>
              </a:rPr>
              <a:t>Anna Linda </a:t>
            </a:r>
            <a:r>
              <a:rPr lang="en-US" altLang="zh-CN" sz="1000" dirty="0" err="1">
                <a:latin typeface="微软雅黑" pitchFamily="34" charset="-122"/>
                <a:ea typeface="微软雅黑" pitchFamily="34" charset="-122"/>
              </a:rPr>
              <a:t>Zignego</a:t>
            </a:r>
            <a:r>
              <a:rPr lang="en-US" altLang="zh-CN" sz="1000" dirty="0">
                <a:latin typeface="微软雅黑" pitchFamily="34" charset="-122"/>
                <a:ea typeface="微软雅黑" pitchFamily="34" charset="-122"/>
              </a:rPr>
              <a:t>, Monica </a:t>
            </a:r>
            <a:r>
              <a:rPr lang="en-US" altLang="zh-CN" sz="1000" dirty="0" err="1">
                <a:latin typeface="微软雅黑" pitchFamily="34" charset="-122"/>
                <a:ea typeface="微软雅黑" pitchFamily="34" charset="-122"/>
              </a:rPr>
              <a:t>Monti</a:t>
            </a:r>
            <a:r>
              <a:rPr lang="en-US" altLang="zh-CN" sz="1000" dirty="0">
                <a:latin typeface="微软雅黑" pitchFamily="34" charset="-122"/>
                <a:ea typeface="微软雅黑" pitchFamily="34" charset="-122"/>
              </a:rPr>
              <a:t>, Laura </a:t>
            </a:r>
            <a:r>
              <a:rPr lang="en-US" altLang="zh-CN" sz="1000" dirty="0" err="1">
                <a:latin typeface="微软雅黑" pitchFamily="34" charset="-122"/>
                <a:ea typeface="微软雅黑" pitchFamily="34" charset="-122"/>
              </a:rPr>
              <a:t>Gragnani</a:t>
            </a:r>
            <a:r>
              <a:rPr lang="en-US" altLang="zh-CN" sz="1000" dirty="0">
                <a:latin typeface="微软雅黑" pitchFamily="34" charset="-122"/>
                <a:ea typeface="微软雅黑" pitchFamily="34" charset="-122"/>
              </a:rPr>
              <a:t>. </a:t>
            </a:r>
            <a:r>
              <a:rPr lang="en-US" altLang="zh-CN" sz="1000" dirty="0" err="1">
                <a:latin typeface="微软雅黑" pitchFamily="34" charset="-122"/>
                <a:ea typeface="微软雅黑" pitchFamily="34" charset="-122"/>
              </a:rPr>
              <a:t>Sofosbuvir</a:t>
            </a:r>
            <a:r>
              <a:rPr lang="en-US" altLang="zh-CN" sz="1000" dirty="0">
                <a:latin typeface="微软雅黑" pitchFamily="34" charset="-122"/>
                <a:ea typeface="微软雅黑" pitchFamily="34" charset="-122"/>
              </a:rPr>
              <a:t>/</a:t>
            </a:r>
            <a:r>
              <a:rPr lang="en-US" altLang="zh-CN" sz="1000" dirty="0" err="1">
                <a:latin typeface="微软雅黑" pitchFamily="34" charset="-122"/>
                <a:ea typeface="微软雅黑" pitchFamily="34" charset="-122"/>
              </a:rPr>
              <a:t>Velpatasvir</a:t>
            </a:r>
            <a:r>
              <a:rPr lang="en-US" altLang="zh-CN" sz="1000" dirty="0">
                <a:latin typeface="微软雅黑" pitchFamily="34" charset="-122"/>
                <a:ea typeface="微软雅黑" pitchFamily="34" charset="-122"/>
              </a:rPr>
              <a:t> for the treatment of Hepatitis C Virus infection. </a:t>
            </a:r>
            <a:r>
              <a:rPr lang="en-US" altLang="zh-CN" sz="1000" dirty="0" err="1">
                <a:latin typeface="微软雅黑" pitchFamily="34" charset="-122"/>
                <a:ea typeface="微软雅黑" pitchFamily="34" charset="-122"/>
              </a:rPr>
              <a:t>Acta</a:t>
            </a:r>
            <a:r>
              <a:rPr lang="en-US" altLang="zh-CN" sz="1000" dirty="0">
                <a:latin typeface="微软雅黑" pitchFamily="34" charset="-122"/>
                <a:ea typeface="微软雅黑" pitchFamily="34" charset="-122"/>
              </a:rPr>
              <a:t> Biomed. 2018 Oct 8;89(3):321-331. </a:t>
            </a:r>
          </a:p>
          <a:p>
            <a:pPr marL="228600" indent="-228600">
              <a:buFont typeface="+mj-lt"/>
              <a:buAutoNum type="arabicPeriod"/>
            </a:pPr>
            <a:r>
              <a:rPr lang="zh-CN" altLang="zh-CN" sz="1000" dirty="0">
                <a:latin typeface="微软雅黑" pitchFamily="34" charset="-122"/>
                <a:ea typeface="微软雅黑" pitchFamily="34" charset="-122"/>
              </a:rPr>
              <a:t>国家基本医疗保险、工伤保险和生育保险药品目录（</a:t>
            </a:r>
            <a:r>
              <a:rPr lang="en-US" altLang="zh-CN" sz="1000" dirty="0">
                <a:latin typeface="微软雅黑" pitchFamily="34" charset="-122"/>
                <a:ea typeface="微软雅黑" pitchFamily="34" charset="-122"/>
              </a:rPr>
              <a:t>2021</a:t>
            </a:r>
            <a:r>
              <a:rPr lang="zh-CN" altLang="zh-CN" sz="1000" dirty="0">
                <a:latin typeface="微软雅黑" pitchFamily="34" charset="-122"/>
                <a:ea typeface="微软雅黑" pitchFamily="34" charset="-122"/>
              </a:rPr>
              <a:t>年）</a:t>
            </a:r>
            <a:r>
              <a:rPr lang="en-US" altLang="zh-CN" sz="1000" dirty="0">
                <a:latin typeface="微软雅黑" pitchFamily="34" charset="-122"/>
                <a:ea typeface="微软雅黑" pitchFamily="34" charset="-122"/>
              </a:rPr>
              <a:t>.</a:t>
            </a:r>
            <a:r>
              <a:rPr lang="zh-CN" altLang="zh-CN" sz="1000" dirty="0">
                <a:latin typeface="微软雅黑" pitchFamily="34" charset="-122"/>
                <a:ea typeface="微软雅黑" pitchFamily="34" charset="-122"/>
              </a:rPr>
              <a:t>（医保发〔</a:t>
            </a:r>
            <a:r>
              <a:rPr lang="en-US" altLang="zh-CN" sz="1000" dirty="0">
                <a:latin typeface="微软雅黑" pitchFamily="34" charset="-122"/>
                <a:ea typeface="微软雅黑" pitchFamily="34" charset="-122"/>
              </a:rPr>
              <a:t>2021</a:t>
            </a:r>
            <a:r>
              <a:rPr lang="zh-CN" altLang="zh-CN" sz="1000" dirty="0">
                <a:latin typeface="微软雅黑" pitchFamily="34" charset="-122"/>
                <a:ea typeface="微软雅黑" pitchFamily="34" charset="-122"/>
              </a:rPr>
              <a:t>〕</a:t>
            </a:r>
            <a:r>
              <a:rPr lang="en-US" altLang="zh-CN" sz="1000" dirty="0">
                <a:latin typeface="微软雅黑" pitchFamily="34" charset="-122"/>
                <a:ea typeface="微软雅黑" pitchFamily="34" charset="-122"/>
              </a:rPr>
              <a:t>50</a:t>
            </a:r>
            <a:r>
              <a:rPr lang="zh-CN" altLang="zh-CN" sz="1000" dirty="0">
                <a:latin typeface="微软雅黑" pitchFamily="34" charset="-122"/>
                <a:ea typeface="微软雅黑" pitchFamily="34" charset="-122"/>
              </a:rPr>
              <a:t>号）</a:t>
            </a:r>
          </a:p>
        </p:txBody>
      </p:sp>
    </p:spTree>
    <p:extLst>
      <p:ext uri="{BB962C8B-B14F-4D97-AF65-F5344CB8AC3E}">
        <p14:creationId xmlns:p14="http://schemas.microsoft.com/office/powerpoint/2010/main" val="1929609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灯片编号占位符 2">
            <a:extLst>
              <a:ext uri="{FF2B5EF4-FFF2-40B4-BE49-F238E27FC236}">
                <a16:creationId xmlns:a16="http://schemas.microsoft.com/office/drawing/2014/main" id="{91E93DAA-83D3-E84E-B73B-70C86D68B5F2}"/>
              </a:ext>
            </a:extLst>
          </p:cNvPr>
          <p:cNvSpPr txBox="1">
            <a:spLocks/>
          </p:cNvSpPr>
          <p:nvPr/>
        </p:nvSpPr>
        <p:spPr>
          <a:xfrm>
            <a:off x="9448799" y="643519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4906F94-0D75-4E60-BC28-643360A0A3A8}" type="slidenum">
              <a:rPr kumimoji="0" lang="zh-CN" altLang="en-US" sz="1200" b="0" i="0" u="none" strike="noStrike" kern="1200" cap="none" spc="0" normalizeH="0" baseline="0" noProof="0" smtClean="0">
                <a:ln>
                  <a:noFill/>
                </a:ln>
                <a:solidFill>
                  <a:prstClr val="black">
                    <a:tint val="75000"/>
                  </a:prstClr>
                </a:solidFill>
                <a:effectLst/>
                <a:uLnTx/>
                <a:uFillTx/>
                <a:latin typeface="Microsoft YaHei" panose="020B0503020204020204" pitchFamily="34" charset="-122"/>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tint val="7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154" name="标题 92">
            <a:extLst>
              <a:ext uri="{FF2B5EF4-FFF2-40B4-BE49-F238E27FC236}">
                <a16:creationId xmlns:a16="http://schemas.microsoft.com/office/drawing/2014/main" id="{BB345208-F982-204F-A2DD-74E941855561}"/>
              </a:ext>
            </a:extLst>
          </p:cNvPr>
          <p:cNvSpPr>
            <a:spLocks noGrp="1"/>
          </p:cNvSpPr>
          <p:nvPr>
            <p:ph type="title"/>
          </p:nvPr>
        </p:nvSpPr>
        <p:spPr>
          <a:xfrm>
            <a:off x="582841" y="365126"/>
            <a:ext cx="9935785" cy="430522"/>
          </a:xfrm>
        </p:spPr>
        <p:txBody>
          <a:bodyPr/>
          <a:lstStyle/>
          <a:p>
            <a:r>
              <a:rPr lang="zh-CN" altLang="en-US" sz="3200" dirty="0">
                <a:solidFill>
                  <a:srgbClr val="4F758B"/>
                </a:solidFill>
                <a:latin typeface="Microsoft YaHei" panose="020B0503020204020204" pitchFamily="34" charset="-122"/>
                <a:ea typeface="Microsoft YaHei" panose="020B0503020204020204" pitchFamily="34" charset="-122"/>
                <a:cs typeface="+mn-ea"/>
                <a:sym typeface="+mn-lt"/>
              </a:rPr>
              <a:t>小结</a:t>
            </a:r>
          </a:p>
        </p:txBody>
      </p:sp>
      <p:sp>
        <p:nvSpPr>
          <p:cNvPr id="116" name="矩形 115">
            <a:extLst>
              <a:ext uri="{FF2B5EF4-FFF2-40B4-BE49-F238E27FC236}">
                <a16:creationId xmlns:a16="http://schemas.microsoft.com/office/drawing/2014/main" id="{F838F7C8-041A-4749-96D0-6EA2D5228D63}"/>
              </a:ext>
            </a:extLst>
          </p:cNvPr>
          <p:cNvSpPr/>
          <p:nvPr/>
        </p:nvSpPr>
        <p:spPr>
          <a:xfrm>
            <a:off x="2224087" y="2687442"/>
            <a:ext cx="6637155" cy="865677"/>
          </a:xfrm>
          <a:prstGeom prst="rect">
            <a:avLst/>
          </a:prstGeom>
          <a:gradFill>
            <a:gsLst>
              <a:gs pos="0">
                <a:srgbClr val="077296">
                  <a:alpha val="10000"/>
                </a:srgbClr>
              </a:gs>
              <a:gs pos="100000">
                <a:srgbClr val="077296">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17" name="矩形 116">
            <a:extLst>
              <a:ext uri="{FF2B5EF4-FFF2-40B4-BE49-F238E27FC236}">
                <a16:creationId xmlns:a16="http://schemas.microsoft.com/office/drawing/2014/main" id="{F02D2D11-8B29-B540-9F3C-C0C5629B6E9E}"/>
              </a:ext>
            </a:extLst>
          </p:cNvPr>
          <p:cNvSpPr/>
          <p:nvPr/>
        </p:nvSpPr>
        <p:spPr>
          <a:xfrm>
            <a:off x="2224087" y="3768754"/>
            <a:ext cx="6637155" cy="865677"/>
          </a:xfrm>
          <a:prstGeom prst="rect">
            <a:avLst/>
          </a:prstGeom>
          <a:gradFill>
            <a:gsLst>
              <a:gs pos="0">
                <a:srgbClr val="077296">
                  <a:alpha val="10000"/>
                </a:srgbClr>
              </a:gs>
              <a:gs pos="100000">
                <a:srgbClr val="077296">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18" name="矩形 117">
            <a:extLst>
              <a:ext uri="{FF2B5EF4-FFF2-40B4-BE49-F238E27FC236}">
                <a16:creationId xmlns:a16="http://schemas.microsoft.com/office/drawing/2014/main" id="{BE0296AD-F3F3-BF45-893E-AC14730F347E}"/>
              </a:ext>
            </a:extLst>
          </p:cNvPr>
          <p:cNvSpPr/>
          <p:nvPr/>
        </p:nvSpPr>
        <p:spPr>
          <a:xfrm>
            <a:off x="2224087" y="4865564"/>
            <a:ext cx="6637155" cy="865677"/>
          </a:xfrm>
          <a:prstGeom prst="rect">
            <a:avLst/>
          </a:prstGeom>
          <a:gradFill>
            <a:gsLst>
              <a:gs pos="0">
                <a:srgbClr val="077296">
                  <a:alpha val="10000"/>
                </a:srgbClr>
              </a:gs>
              <a:gs pos="100000">
                <a:srgbClr val="077296">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19" name="等腰三角形 22">
            <a:extLst>
              <a:ext uri="{FF2B5EF4-FFF2-40B4-BE49-F238E27FC236}">
                <a16:creationId xmlns:a16="http://schemas.microsoft.com/office/drawing/2014/main" id="{76FACF01-D73E-014B-8207-559EF50571AF}"/>
              </a:ext>
            </a:extLst>
          </p:cNvPr>
          <p:cNvSpPr/>
          <p:nvPr/>
        </p:nvSpPr>
        <p:spPr>
          <a:xfrm rot="5400000">
            <a:off x="2395811" y="2961962"/>
            <a:ext cx="488235" cy="316640"/>
          </a:xfrm>
          <a:prstGeom prst="triangle">
            <a:avLst/>
          </a:prstGeom>
          <a:solidFill>
            <a:srgbClr val="4F758B"/>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endParaRPr>
          </a:p>
        </p:txBody>
      </p:sp>
      <p:sp>
        <p:nvSpPr>
          <p:cNvPr id="120" name="椭圆 119">
            <a:extLst>
              <a:ext uri="{FF2B5EF4-FFF2-40B4-BE49-F238E27FC236}">
                <a16:creationId xmlns:a16="http://schemas.microsoft.com/office/drawing/2014/main" id="{5D524C6F-27AD-0A49-B657-D020F051579A}"/>
              </a:ext>
            </a:extLst>
          </p:cNvPr>
          <p:cNvSpPr/>
          <p:nvPr/>
        </p:nvSpPr>
        <p:spPr>
          <a:xfrm>
            <a:off x="1794578" y="2687442"/>
            <a:ext cx="865676" cy="865676"/>
          </a:xfrm>
          <a:prstGeom prst="ellipse">
            <a:avLst/>
          </a:prstGeom>
          <a:solidFill>
            <a:srgbClr val="4F758B"/>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21" name="椭圆 120">
            <a:extLst>
              <a:ext uri="{FF2B5EF4-FFF2-40B4-BE49-F238E27FC236}">
                <a16:creationId xmlns:a16="http://schemas.microsoft.com/office/drawing/2014/main" id="{D6705CCB-C3AD-6842-A99D-9363ED642A2C}"/>
              </a:ext>
            </a:extLst>
          </p:cNvPr>
          <p:cNvSpPr/>
          <p:nvPr/>
        </p:nvSpPr>
        <p:spPr>
          <a:xfrm>
            <a:off x="1794578" y="3776503"/>
            <a:ext cx="865676" cy="865676"/>
          </a:xfrm>
          <a:prstGeom prst="ellipse">
            <a:avLst/>
          </a:prstGeom>
          <a:solidFill>
            <a:srgbClr val="4F758B"/>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22" name="椭圆 121">
            <a:extLst>
              <a:ext uri="{FF2B5EF4-FFF2-40B4-BE49-F238E27FC236}">
                <a16:creationId xmlns:a16="http://schemas.microsoft.com/office/drawing/2014/main" id="{3F89811B-1399-FA4D-A450-AA4EFBDC7E42}"/>
              </a:ext>
            </a:extLst>
          </p:cNvPr>
          <p:cNvSpPr/>
          <p:nvPr/>
        </p:nvSpPr>
        <p:spPr>
          <a:xfrm>
            <a:off x="1794578" y="4865564"/>
            <a:ext cx="865676" cy="865676"/>
          </a:xfrm>
          <a:prstGeom prst="ellipse">
            <a:avLst/>
          </a:prstGeom>
          <a:solidFill>
            <a:srgbClr val="4F758B"/>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123" name="组合 122">
            <a:extLst>
              <a:ext uri="{FF2B5EF4-FFF2-40B4-BE49-F238E27FC236}">
                <a16:creationId xmlns:a16="http://schemas.microsoft.com/office/drawing/2014/main" id="{A5F19A34-7D5A-2946-95B7-4403A612B5A2}"/>
              </a:ext>
            </a:extLst>
          </p:cNvPr>
          <p:cNvGrpSpPr/>
          <p:nvPr/>
        </p:nvGrpSpPr>
        <p:grpSpPr>
          <a:xfrm>
            <a:off x="1142099" y="1458422"/>
            <a:ext cx="6054038" cy="963169"/>
            <a:chOff x="1335090" y="1431387"/>
            <a:chExt cx="4137164" cy="658203"/>
          </a:xfrm>
        </p:grpSpPr>
        <p:sp>
          <p:nvSpPr>
            <p:cNvPr id="124" name="矩形: 圆角 6">
              <a:extLst>
                <a:ext uri="{FF2B5EF4-FFF2-40B4-BE49-F238E27FC236}">
                  <a16:creationId xmlns:a16="http://schemas.microsoft.com/office/drawing/2014/main" id="{BE53FC42-32AB-CB49-951F-02C36EB2943A}"/>
                </a:ext>
              </a:extLst>
            </p:cNvPr>
            <p:cNvSpPr/>
            <p:nvPr/>
          </p:nvSpPr>
          <p:spPr>
            <a:xfrm>
              <a:off x="1335090" y="1522896"/>
              <a:ext cx="4137164" cy="566694"/>
            </a:xfrm>
            <a:prstGeom prst="roundRect">
              <a:avLst>
                <a:gd name="adj" fmla="val 50000"/>
              </a:avLst>
            </a:prstGeom>
            <a:solidFill>
              <a:srgbClr val="44546A"/>
            </a:solidFill>
            <a:ln w="508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125" name="Group 19">
              <a:extLst>
                <a:ext uri="{FF2B5EF4-FFF2-40B4-BE49-F238E27FC236}">
                  <a16:creationId xmlns:a16="http://schemas.microsoft.com/office/drawing/2014/main" id="{FE82B683-066E-5B46-83D0-1F55BCCBD636}"/>
                </a:ext>
              </a:extLst>
            </p:cNvPr>
            <p:cNvGrpSpPr>
              <a:grpSpLocks noChangeAspect="1"/>
            </p:cNvGrpSpPr>
            <p:nvPr/>
          </p:nvGrpSpPr>
          <p:grpSpPr bwMode="auto">
            <a:xfrm>
              <a:off x="1371397" y="1431387"/>
              <a:ext cx="472390" cy="605573"/>
              <a:chOff x="2782" y="3145"/>
              <a:chExt cx="454" cy="582"/>
            </a:xfrm>
          </p:grpSpPr>
          <p:sp>
            <p:nvSpPr>
              <p:cNvPr id="127" name="Oval 20">
                <a:extLst>
                  <a:ext uri="{FF2B5EF4-FFF2-40B4-BE49-F238E27FC236}">
                    <a16:creationId xmlns:a16="http://schemas.microsoft.com/office/drawing/2014/main" id="{E985AA5D-BE6B-B541-824A-E20C2E320DC8}"/>
                  </a:ext>
                </a:extLst>
              </p:cNvPr>
              <p:cNvSpPr>
                <a:spLocks noChangeArrowheads="1"/>
              </p:cNvSpPr>
              <p:nvPr/>
            </p:nvSpPr>
            <p:spPr bwMode="auto">
              <a:xfrm>
                <a:off x="2782" y="3271"/>
                <a:ext cx="454" cy="456"/>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28" name="Freeform 21">
                <a:extLst>
                  <a:ext uri="{FF2B5EF4-FFF2-40B4-BE49-F238E27FC236}">
                    <a16:creationId xmlns:a16="http://schemas.microsoft.com/office/drawing/2014/main" id="{F580F2CA-7459-4A48-BDD4-FA7157A76B16}"/>
                  </a:ext>
                </a:extLst>
              </p:cNvPr>
              <p:cNvSpPr>
                <a:spLocks/>
              </p:cNvSpPr>
              <p:nvPr/>
            </p:nvSpPr>
            <p:spPr bwMode="auto">
              <a:xfrm>
                <a:off x="2856" y="3145"/>
                <a:ext cx="306" cy="329"/>
              </a:xfrm>
              <a:custGeom>
                <a:avLst/>
                <a:gdLst>
                  <a:gd name="T0" fmla="*/ 153 w 164"/>
                  <a:gd name="T1" fmla="*/ 75 h 177"/>
                  <a:gd name="T2" fmla="*/ 144 w 164"/>
                  <a:gd name="T3" fmla="*/ 75 h 177"/>
                  <a:gd name="T4" fmla="*/ 147 w 164"/>
                  <a:gd name="T5" fmla="*/ 66 h 177"/>
                  <a:gd name="T6" fmla="*/ 136 w 164"/>
                  <a:gd name="T7" fmla="*/ 21 h 177"/>
                  <a:gd name="T8" fmla="*/ 82 w 164"/>
                  <a:gd name="T9" fmla="*/ 0 h 177"/>
                  <a:gd name="T10" fmla="*/ 29 w 164"/>
                  <a:gd name="T11" fmla="*/ 20 h 177"/>
                  <a:gd name="T12" fmla="*/ 17 w 164"/>
                  <a:gd name="T13" fmla="*/ 66 h 177"/>
                  <a:gd name="T14" fmla="*/ 19 w 164"/>
                  <a:gd name="T15" fmla="*/ 74 h 177"/>
                  <a:gd name="T16" fmla="*/ 12 w 164"/>
                  <a:gd name="T17" fmla="*/ 73 h 177"/>
                  <a:gd name="T18" fmla="*/ 3 w 164"/>
                  <a:gd name="T19" fmla="*/ 97 h 177"/>
                  <a:gd name="T20" fmla="*/ 23 w 164"/>
                  <a:gd name="T21" fmla="*/ 125 h 177"/>
                  <a:gd name="T22" fmla="*/ 25 w 164"/>
                  <a:gd name="T23" fmla="*/ 126 h 177"/>
                  <a:gd name="T24" fmla="*/ 26 w 164"/>
                  <a:gd name="T25" fmla="*/ 128 h 177"/>
                  <a:gd name="T26" fmla="*/ 82 w 164"/>
                  <a:gd name="T27" fmla="*/ 177 h 177"/>
                  <a:gd name="T28" fmla="*/ 138 w 164"/>
                  <a:gd name="T29" fmla="*/ 128 h 177"/>
                  <a:gd name="T30" fmla="*/ 139 w 164"/>
                  <a:gd name="T31" fmla="*/ 126 h 177"/>
                  <a:gd name="T32" fmla="*/ 141 w 164"/>
                  <a:gd name="T33" fmla="*/ 125 h 177"/>
                  <a:gd name="T34" fmla="*/ 162 w 164"/>
                  <a:gd name="T35" fmla="*/ 97 h 177"/>
                  <a:gd name="T36" fmla="*/ 153 w 164"/>
                  <a:gd name="T37" fmla="*/ 7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177">
                    <a:moveTo>
                      <a:pt x="153" y="75"/>
                    </a:moveTo>
                    <a:cubicBezTo>
                      <a:pt x="148" y="73"/>
                      <a:pt x="144" y="75"/>
                      <a:pt x="144" y="75"/>
                    </a:cubicBezTo>
                    <a:cubicBezTo>
                      <a:pt x="147" y="66"/>
                      <a:pt x="147" y="66"/>
                      <a:pt x="147" y="66"/>
                    </a:cubicBezTo>
                    <a:cubicBezTo>
                      <a:pt x="150" y="48"/>
                      <a:pt x="146" y="33"/>
                      <a:pt x="136" y="21"/>
                    </a:cubicBezTo>
                    <a:cubicBezTo>
                      <a:pt x="125" y="8"/>
                      <a:pt x="105" y="0"/>
                      <a:pt x="82" y="0"/>
                    </a:cubicBezTo>
                    <a:cubicBezTo>
                      <a:pt x="59" y="0"/>
                      <a:pt x="41" y="7"/>
                      <a:pt x="29" y="20"/>
                    </a:cubicBezTo>
                    <a:cubicBezTo>
                      <a:pt x="19" y="32"/>
                      <a:pt x="15" y="48"/>
                      <a:pt x="17" y="66"/>
                    </a:cubicBezTo>
                    <a:cubicBezTo>
                      <a:pt x="19" y="74"/>
                      <a:pt x="19" y="74"/>
                      <a:pt x="19" y="74"/>
                    </a:cubicBezTo>
                    <a:cubicBezTo>
                      <a:pt x="19" y="74"/>
                      <a:pt x="16" y="73"/>
                      <a:pt x="12" y="73"/>
                    </a:cubicBezTo>
                    <a:cubicBezTo>
                      <a:pt x="3" y="74"/>
                      <a:pt x="0" y="85"/>
                      <a:pt x="3" y="97"/>
                    </a:cubicBezTo>
                    <a:cubicBezTo>
                      <a:pt x="5" y="109"/>
                      <a:pt x="13" y="121"/>
                      <a:pt x="23" y="125"/>
                    </a:cubicBezTo>
                    <a:cubicBezTo>
                      <a:pt x="25" y="126"/>
                      <a:pt x="25" y="126"/>
                      <a:pt x="25" y="126"/>
                    </a:cubicBezTo>
                    <a:cubicBezTo>
                      <a:pt x="26" y="128"/>
                      <a:pt x="26" y="128"/>
                      <a:pt x="26" y="128"/>
                    </a:cubicBezTo>
                    <a:cubicBezTo>
                      <a:pt x="33" y="156"/>
                      <a:pt x="53" y="177"/>
                      <a:pt x="82" y="177"/>
                    </a:cubicBezTo>
                    <a:cubicBezTo>
                      <a:pt x="111" y="177"/>
                      <a:pt x="133" y="153"/>
                      <a:pt x="138" y="128"/>
                    </a:cubicBezTo>
                    <a:cubicBezTo>
                      <a:pt x="139" y="126"/>
                      <a:pt x="139" y="126"/>
                      <a:pt x="139" y="126"/>
                    </a:cubicBezTo>
                    <a:cubicBezTo>
                      <a:pt x="141" y="125"/>
                      <a:pt x="141" y="125"/>
                      <a:pt x="141" y="125"/>
                    </a:cubicBezTo>
                    <a:cubicBezTo>
                      <a:pt x="151" y="121"/>
                      <a:pt x="159" y="108"/>
                      <a:pt x="162" y="97"/>
                    </a:cubicBezTo>
                    <a:cubicBezTo>
                      <a:pt x="164" y="84"/>
                      <a:pt x="162" y="78"/>
                      <a:pt x="153" y="75"/>
                    </a:cubicBez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29" name="Freeform 22">
                <a:extLst>
                  <a:ext uri="{FF2B5EF4-FFF2-40B4-BE49-F238E27FC236}">
                    <a16:creationId xmlns:a16="http://schemas.microsoft.com/office/drawing/2014/main" id="{DCA7C137-0D96-8A41-974D-1744F36C524B}"/>
                  </a:ext>
                </a:extLst>
              </p:cNvPr>
              <p:cNvSpPr>
                <a:spLocks/>
              </p:cNvSpPr>
              <p:nvPr/>
            </p:nvSpPr>
            <p:spPr bwMode="auto">
              <a:xfrm>
                <a:off x="2868" y="3240"/>
                <a:ext cx="282" cy="223"/>
              </a:xfrm>
              <a:custGeom>
                <a:avLst/>
                <a:gdLst>
                  <a:gd name="T0" fmla="*/ 151 w 152"/>
                  <a:gd name="T1" fmla="*/ 42 h 120"/>
                  <a:gd name="T2" fmla="*/ 133 w 152"/>
                  <a:gd name="T3" fmla="*/ 67 h 120"/>
                  <a:gd name="T4" fmla="*/ 128 w 152"/>
                  <a:gd name="T5" fmla="*/ 71 h 120"/>
                  <a:gd name="T6" fmla="*/ 76 w 152"/>
                  <a:gd name="T7" fmla="*/ 120 h 120"/>
                  <a:gd name="T8" fmla="*/ 24 w 152"/>
                  <a:gd name="T9" fmla="*/ 71 h 120"/>
                  <a:gd name="T10" fmla="*/ 19 w 152"/>
                  <a:gd name="T11" fmla="*/ 67 h 120"/>
                  <a:gd name="T12" fmla="*/ 1 w 152"/>
                  <a:gd name="T13" fmla="*/ 42 h 120"/>
                  <a:gd name="T14" fmla="*/ 2 w 152"/>
                  <a:gd name="T15" fmla="*/ 30 h 120"/>
                  <a:gd name="T16" fmla="*/ 8 w 152"/>
                  <a:gd name="T17" fmla="*/ 27 h 120"/>
                  <a:gd name="T18" fmla="*/ 15 w 152"/>
                  <a:gd name="T19" fmla="*/ 29 h 120"/>
                  <a:gd name="T20" fmla="*/ 18 w 152"/>
                  <a:gd name="T21" fmla="*/ 30 h 120"/>
                  <a:gd name="T22" fmla="*/ 19 w 152"/>
                  <a:gd name="T23" fmla="*/ 32 h 120"/>
                  <a:gd name="T24" fmla="*/ 23 w 152"/>
                  <a:gd name="T25" fmla="*/ 47 h 120"/>
                  <a:gd name="T26" fmla="*/ 23 w 152"/>
                  <a:gd name="T27" fmla="*/ 47 h 120"/>
                  <a:gd name="T28" fmla="*/ 23 w 152"/>
                  <a:gd name="T29" fmla="*/ 30 h 120"/>
                  <a:gd name="T30" fmla="*/ 23 w 152"/>
                  <a:gd name="T31" fmla="*/ 26 h 120"/>
                  <a:gd name="T32" fmla="*/ 24 w 152"/>
                  <a:gd name="T33" fmla="*/ 21 h 120"/>
                  <a:gd name="T34" fmla="*/ 29 w 152"/>
                  <a:gd name="T35" fmla="*/ 21 h 120"/>
                  <a:gd name="T36" fmla="*/ 64 w 152"/>
                  <a:gd name="T37" fmla="*/ 13 h 120"/>
                  <a:gd name="T38" fmla="*/ 90 w 152"/>
                  <a:gd name="T39" fmla="*/ 0 h 120"/>
                  <a:gd name="T40" fmla="*/ 70 w 152"/>
                  <a:gd name="T41" fmla="*/ 20 h 120"/>
                  <a:gd name="T42" fmla="*/ 69 w 152"/>
                  <a:gd name="T43" fmla="*/ 21 h 120"/>
                  <a:gd name="T44" fmla="*/ 61 w 152"/>
                  <a:gd name="T45" fmla="*/ 29 h 120"/>
                  <a:gd name="T46" fmla="*/ 86 w 152"/>
                  <a:gd name="T47" fmla="*/ 22 h 120"/>
                  <a:gd name="T48" fmla="*/ 117 w 152"/>
                  <a:gd name="T49" fmla="*/ 5 h 120"/>
                  <a:gd name="T50" fmla="*/ 123 w 152"/>
                  <a:gd name="T51" fmla="*/ 2 h 120"/>
                  <a:gd name="T52" fmla="*/ 124 w 152"/>
                  <a:gd name="T53" fmla="*/ 9 h 120"/>
                  <a:gd name="T54" fmla="*/ 127 w 152"/>
                  <a:gd name="T55" fmla="*/ 21 h 120"/>
                  <a:gd name="T56" fmla="*/ 129 w 152"/>
                  <a:gd name="T57" fmla="*/ 47 h 120"/>
                  <a:gd name="T58" fmla="*/ 129 w 152"/>
                  <a:gd name="T59" fmla="*/ 47 h 120"/>
                  <a:gd name="T60" fmla="*/ 133 w 152"/>
                  <a:gd name="T61" fmla="*/ 32 h 120"/>
                  <a:gd name="T62" fmla="*/ 134 w 152"/>
                  <a:gd name="T63" fmla="*/ 30 h 120"/>
                  <a:gd name="T64" fmla="*/ 136 w 152"/>
                  <a:gd name="T65" fmla="*/ 30 h 120"/>
                  <a:gd name="T66" fmla="*/ 144 w 152"/>
                  <a:gd name="T67" fmla="*/ 28 h 120"/>
                  <a:gd name="T68" fmla="*/ 149 w 152"/>
                  <a:gd name="T69" fmla="*/ 30 h 120"/>
                  <a:gd name="T70" fmla="*/ 151 w 152"/>
                  <a:gd name="T71" fmla="*/ 4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20">
                    <a:moveTo>
                      <a:pt x="151" y="42"/>
                    </a:moveTo>
                    <a:cubicBezTo>
                      <a:pt x="147" y="60"/>
                      <a:pt x="139" y="64"/>
                      <a:pt x="133" y="67"/>
                    </a:cubicBezTo>
                    <a:cubicBezTo>
                      <a:pt x="130" y="68"/>
                      <a:pt x="129" y="69"/>
                      <a:pt x="128" y="71"/>
                    </a:cubicBezTo>
                    <a:cubicBezTo>
                      <a:pt x="121" y="95"/>
                      <a:pt x="104" y="120"/>
                      <a:pt x="76" y="120"/>
                    </a:cubicBezTo>
                    <a:cubicBezTo>
                      <a:pt x="48" y="120"/>
                      <a:pt x="31" y="95"/>
                      <a:pt x="24" y="71"/>
                    </a:cubicBezTo>
                    <a:cubicBezTo>
                      <a:pt x="23" y="69"/>
                      <a:pt x="22" y="68"/>
                      <a:pt x="19" y="67"/>
                    </a:cubicBezTo>
                    <a:cubicBezTo>
                      <a:pt x="13" y="64"/>
                      <a:pt x="5" y="60"/>
                      <a:pt x="1" y="42"/>
                    </a:cubicBezTo>
                    <a:cubicBezTo>
                      <a:pt x="0" y="37"/>
                      <a:pt x="0" y="33"/>
                      <a:pt x="2" y="30"/>
                    </a:cubicBezTo>
                    <a:cubicBezTo>
                      <a:pt x="4" y="28"/>
                      <a:pt x="6" y="27"/>
                      <a:pt x="8" y="27"/>
                    </a:cubicBezTo>
                    <a:cubicBezTo>
                      <a:pt x="10" y="27"/>
                      <a:pt x="12" y="28"/>
                      <a:pt x="15" y="29"/>
                    </a:cubicBezTo>
                    <a:cubicBezTo>
                      <a:pt x="18" y="30"/>
                      <a:pt x="18" y="30"/>
                      <a:pt x="18" y="30"/>
                    </a:cubicBezTo>
                    <a:cubicBezTo>
                      <a:pt x="19" y="32"/>
                      <a:pt x="19" y="32"/>
                      <a:pt x="19" y="32"/>
                    </a:cubicBezTo>
                    <a:cubicBezTo>
                      <a:pt x="21" y="38"/>
                      <a:pt x="22" y="44"/>
                      <a:pt x="23" y="47"/>
                    </a:cubicBezTo>
                    <a:cubicBezTo>
                      <a:pt x="23" y="47"/>
                      <a:pt x="23" y="47"/>
                      <a:pt x="23" y="47"/>
                    </a:cubicBezTo>
                    <a:cubicBezTo>
                      <a:pt x="22" y="38"/>
                      <a:pt x="22" y="35"/>
                      <a:pt x="23" y="30"/>
                    </a:cubicBezTo>
                    <a:cubicBezTo>
                      <a:pt x="23" y="28"/>
                      <a:pt x="23" y="27"/>
                      <a:pt x="23" y="26"/>
                    </a:cubicBezTo>
                    <a:cubicBezTo>
                      <a:pt x="24" y="21"/>
                      <a:pt x="24" y="21"/>
                      <a:pt x="24" y="21"/>
                    </a:cubicBezTo>
                    <a:cubicBezTo>
                      <a:pt x="29" y="21"/>
                      <a:pt x="29" y="21"/>
                      <a:pt x="29" y="21"/>
                    </a:cubicBezTo>
                    <a:cubicBezTo>
                      <a:pt x="43" y="22"/>
                      <a:pt x="56" y="17"/>
                      <a:pt x="64" y="13"/>
                    </a:cubicBezTo>
                    <a:cubicBezTo>
                      <a:pt x="90" y="0"/>
                      <a:pt x="90" y="0"/>
                      <a:pt x="90" y="0"/>
                    </a:cubicBezTo>
                    <a:cubicBezTo>
                      <a:pt x="70" y="20"/>
                      <a:pt x="70" y="20"/>
                      <a:pt x="70" y="20"/>
                    </a:cubicBezTo>
                    <a:cubicBezTo>
                      <a:pt x="70" y="21"/>
                      <a:pt x="70" y="21"/>
                      <a:pt x="69" y="21"/>
                    </a:cubicBezTo>
                    <a:cubicBezTo>
                      <a:pt x="67" y="24"/>
                      <a:pt x="64" y="26"/>
                      <a:pt x="61" y="29"/>
                    </a:cubicBezTo>
                    <a:cubicBezTo>
                      <a:pt x="69" y="28"/>
                      <a:pt x="77" y="25"/>
                      <a:pt x="86" y="22"/>
                    </a:cubicBezTo>
                    <a:cubicBezTo>
                      <a:pt x="100" y="16"/>
                      <a:pt x="111" y="9"/>
                      <a:pt x="117" y="5"/>
                    </a:cubicBezTo>
                    <a:cubicBezTo>
                      <a:pt x="123" y="2"/>
                      <a:pt x="123" y="2"/>
                      <a:pt x="123" y="2"/>
                    </a:cubicBezTo>
                    <a:cubicBezTo>
                      <a:pt x="124" y="9"/>
                      <a:pt x="124" y="9"/>
                      <a:pt x="124" y="9"/>
                    </a:cubicBezTo>
                    <a:cubicBezTo>
                      <a:pt x="125" y="13"/>
                      <a:pt x="126" y="17"/>
                      <a:pt x="127" y="21"/>
                    </a:cubicBezTo>
                    <a:cubicBezTo>
                      <a:pt x="129" y="30"/>
                      <a:pt x="131" y="35"/>
                      <a:pt x="129" y="47"/>
                    </a:cubicBezTo>
                    <a:cubicBezTo>
                      <a:pt x="129" y="47"/>
                      <a:pt x="129" y="47"/>
                      <a:pt x="129" y="47"/>
                    </a:cubicBezTo>
                    <a:cubicBezTo>
                      <a:pt x="130" y="43"/>
                      <a:pt x="131" y="37"/>
                      <a:pt x="133" y="32"/>
                    </a:cubicBezTo>
                    <a:cubicBezTo>
                      <a:pt x="134" y="30"/>
                      <a:pt x="134" y="30"/>
                      <a:pt x="134" y="30"/>
                    </a:cubicBezTo>
                    <a:cubicBezTo>
                      <a:pt x="136" y="30"/>
                      <a:pt x="136" y="30"/>
                      <a:pt x="136" y="30"/>
                    </a:cubicBezTo>
                    <a:cubicBezTo>
                      <a:pt x="139" y="28"/>
                      <a:pt x="142" y="28"/>
                      <a:pt x="144" y="28"/>
                    </a:cubicBezTo>
                    <a:cubicBezTo>
                      <a:pt x="147" y="28"/>
                      <a:pt x="148" y="29"/>
                      <a:pt x="149" y="30"/>
                    </a:cubicBezTo>
                    <a:cubicBezTo>
                      <a:pt x="152" y="33"/>
                      <a:pt x="151" y="38"/>
                      <a:pt x="151" y="4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30" name="Freeform 23">
                <a:extLst>
                  <a:ext uri="{FF2B5EF4-FFF2-40B4-BE49-F238E27FC236}">
                    <a16:creationId xmlns:a16="http://schemas.microsoft.com/office/drawing/2014/main" id="{294AF5D4-D6FE-0941-BB71-90499AAE07C5}"/>
                  </a:ext>
                </a:extLst>
              </p:cNvPr>
              <p:cNvSpPr>
                <a:spLocks/>
              </p:cNvSpPr>
              <p:nvPr/>
            </p:nvSpPr>
            <p:spPr bwMode="auto">
              <a:xfrm>
                <a:off x="2804" y="3457"/>
                <a:ext cx="410" cy="270"/>
              </a:xfrm>
              <a:custGeom>
                <a:avLst/>
                <a:gdLst>
                  <a:gd name="T0" fmla="*/ 209 w 220"/>
                  <a:gd name="T1" fmla="*/ 31 h 145"/>
                  <a:gd name="T2" fmla="*/ 154 w 220"/>
                  <a:gd name="T3" fmla="*/ 1 h 145"/>
                  <a:gd name="T4" fmla="*/ 146 w 220"/>
                  <a:gd name="T5" fmla="*/ 5 h 145"/>
                  <a:gd name="T6" fmla="*/ 146 w 220"/>
                  <a:gd name="T7" fmla="*/ 6 h 145"/>
                  <a:gd name="T8" fmla="*/ 129 w 220"/>
                  <a:gd name="T9" fmla="*/ 26 h 145"/>
                  <a:gd name="T10" fmla="*/ 110 w 220"/>
                  <a:gd name="T11" fmla="*/ 47 h 145"/>
                  <a:gd name="T12" fmla="*/ 91 w 220"/>
                  <a:gd name="T13" fmla="*/ 26 h 145"/>
                  <a:gd name="T14" fmla="*/ 73 w 220"/>
                  <a:gd name="T15" fmla="*/ 5 h 145"/>
                  <a:gd name="T16" fmla="*/ 72 w 220"/>
                  <a:gd name="T17" fmla="*/ 3 h 145"/>
                  <a:gd name="T18" fmla="*/ 66 w 220"/>
                  <a:gd name="T19" fmla="*/ 1 h 145"/>
                  <a:gd name="T20" fmla="*/ 11 w 220"/>
                  <a:gd name="T21" fmla="*/ 31 h 145"/>
                  <a:gd name="T22" fmla="*/ 0 w 220"/>
                  <a:gd name="T23" fmla="*/ 77 h 145"/>
                  <a:gd name="T24" fmla="*/ 40 w 220"/>
                  <a:gd name="T25" fmla="*/ 123 h 145"/>
                  <a:gd name="T26" fmla="*/ 110 w 220"/>
                  <a:gd name="T27" fmla="*/ 145 h 145"/>
                  <a:gd name="T28" fmla="*/ 180 w 220"/>
                  <a:gd name="T29" fmla="*/ 123 h 145"/>
                  <a:gd name="T30" fmla="*/ 220 w 220"/>
                  <a:gd name="T31" fmla="*/ 77 h 145"/>
                  <a:gd name="T32" fmla="*/ 209 w 220"/>
                  <a:gd name="T33" fmla="*/ 3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145">
                    <a:moveTo>
                      <a:pt x="209" y="31"/>
                    </a:moveTo>
                    <a:cubicBezTo>
                      <a:pt x="204" y="23"/>
                      <a:pt x="167" y="4"/>
                      <a:pt x="154" y="1"/>
                    </a:cubicBezTo>
                    <a:cubicBezTo>
                      <a:pt x="151" y="0"/>
                      <a:pt x="147" y="2"/>
                      <a:pt x="146" y="5"/>
                    </a:cubicBezTo>
                    <a:cubicBezTo>
                      <a:pt x="146" y="5"/>
                      <a:pt x="146" y="6"/>
                      <a:pt x="146" y="6"/>
                    </a:cubicBezTo>
                    <a:cubicBezTo>
                      <a:pt x="144" y="12"/>
                      <a:pt x="137" y="19"/>
                      <a:pt x="129" y="26"/>
                    </a:cubicBezTo>
                    <a:cubicBezTo>
                      <a:pt x="123" y="32"/>
                      <a:pt x="116" y="39"/>
                      <a:pt x="110" y="47"/>
                    </a:cubicBezTo>
                    <a:cubicBezTo>
                      <a:pt x="104" y="39"/>
                      <a:pt x="97" y="32"/>
                      <a:pt x="91" y="26"/>
                    </a:cubicBezTo>
                    <a:cubicBezTo>
                      <a:pt x="83" y="19"/>
                      <a:pt x="75" y="11"/>
                      <a:pt x="73" y="5"/>
                    </a:cubicBezTo>
                    <a:cubicBezTo>
                      <a:pt x="73" y="4"/>
                      <a:pt x="73" y="4"/>
                      <a:pt x="72" y="3"/>
                    </a:cubicBezTo>
                    <a:cubicBezTo>
                      <a:pt x="71" y="1"/>
                      <a:pt x="69" y="0"/>
                      <a:pt x="66" y="1"/>
                    </a:cubicBezTo>
                    <a:cubicBezTo>
                      <a:pt x="55" y="3"/>
                      <a:pt x="16" y="23"/>
                      <a:pt x="11" y="31"/>
                    </a:cubicBezTo>
                    <a:cubicBezTo>
                      <a:pt x="6" y="37"/>
                      <a:pt x="3" y="54"/>
                      <a:pt x="0" y="77"/>
                    </a:cubicBezTo>
                    <a:cubicBezTo>
                      <a:pt x="9" y="95"/>
                      <a:pt x="23" y="111"/>
                      <a:pt x="40" y="123"/>
                    </a:cubicBezTo>
                    <a:cubicBezTo>
                      <a:pt x="60" y="137"/>
                      <a:pt x="84" y="145"/>
                      <a:pt x="110" y="145"/>
                    </a:cubicBezTo>
                    <a:cubicBezTo>
                      <a:pt x="136" y="145"/>
                      <a:pt x="161" y="137"/>
                      <a:pt x="180" y="123"/>
                    </a:cubicBezTo>
                    <a:cubicBezTo>
                      <a:pt x="197" y="111"/>
                      <a:pt x="211" y="95"/>
                      <a:pt x="220" y="77"/>
                    </a:cubicBezTo>
                    <a:cubicBezTo>
                      <a:pt x="217" y="53"/>
                      <a:pt x="214" y="37"/>
                      <a:pt x="209" y="31"/>
                    </a:cubicBezTo>
                    <a:close/>
                  </a:path>
                </a:pathLst>
              </a:custGeom>
              <a:solidFill>
                <a:srgbClr val="AEC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31" name="Freeform 24">
                <a:extLst>
                  <a:ext uri="{FF2B5EF4-FFF2-40B4-BE49-F238E27FC236}">
                    <a16:creationId xmlns:a16="http://schemas.microsoft.com/office/drawing/2014/main" id="{ACA02066-F3A6-2547-878A-C80386FCC1CC}"/>
                  </a:ext>
                </a:extLst>
              </p:cNvPr>
              <p:cNvSpPr>
                <a:spLocks noEditPoints="1"/>
              </p:cNvSpPr>
              <p:nvPr/>
            </p:nvSpPr>
            <p:spPr bwMode="auto">
              <a:xfrm>
                <a:off x="2907" y="3300"/>
                <a:ext cx="204" cy="68"/>
              </a:xfrm>
              <a:custGeom>
                <a:avLst/>
                <a:gdLst>
                  <a:gd name="T0" fmla="*/ 46 w 110"/>
                  <a:gd name="T1" fmla="*/ 26 h 37"/>
                  <a:gd name="T2" fmla="*/ 49 w 110"/>
                  <a:gd name="T3" fmla="*/ 11 h 37"/>
                  <a:gd name="T4" fmla="*/ 49 w 110"/>
                  <a:gd name="T5" fmla="*/ 8 h 37"/>
                  <a:gd name="T6" fmla="*/ 55 w 110"/>
                  <a:gd name="T7" fmla="*/ 9 h 37"/>
                  <a:gd name="T8" fmla="*/ 61 w 110"/>
                  <a:gd name="T9" fmla="*/ 8 h 37"/>
                  <a:gd name="T10" fmla="*/ 60 w 110"/>
                  <a:gd name="T11" fmla="*/ 12 h 37"/>
                  <a:gd name="T12" fmla="*/ 65 w 110"/>
                  <a:gd name="T13" fmla="*/ 26 h 37"/>
                  <a:gd name="T14" fmla="*/ 88 w 110"/>
                  <a:gd name="T15" fmla="*/ 37 h 37"/>
                  <a:gd name="T16" fmla="*/ 100 w 110"/>
                  <a:gd name="T17" fmla="*/ 33 h 37"/>
                  <a:gd name="T18" fmla="*/ 107 w 110"/>
                  <a:gd name="T19" fmla="*/ 15 h 37"/>
                  <a:gd name="T20" fmla="*/ 107 w 110"/>
                  <a:gd name="T21" fmla="*/ 12 h 37"/>
                  <a:gd name="T22" fmla="*/ 109 w 110"/>
                  <a:gd name="T23" fmla="*/ 6 h 37"/>
                  <a:gd name="T24" fmla="*/ 109 w 110"/>
                  <a:gd name="T25" fmla="*/ 4 h 37"/>
                  <a:gd name="T26" fmla="*/ 108 w 110"/>
                  <a:gd name="T27" fmla="*/ 3 h 37"/>
                  <a:gd name="T28" fmla="*/ 72 w 110"/>
                  <a:gd name="T29" fmla="*/ 3 h 37"/>
                  <a:gd name="T30" fmla="*/ 72 w 110"/>
                  <a:gd name="T31" fmla="*/ 3 h 37"/>
                  <a:gd name="T32" fmla="*/ 72 w 110"/>
                  <a:gd name="T33" fmla="*/ 3 h 37"/>
                  <a:gd name="T34" fmla="*/ 63 w 110"/>
                  <a:gd name="T35" fmla="*/ 4 h 37"/>
                  <a:gd name="T36" fmla="*/ 55 w 110"/>
                  <a:gd name="T37" fmla="*/ 5 h 37"/>
                  <a:gd name="T38" fmla="*/ 46 w 110"/>
                  <a:gd name="T39" fmla="*/ 4 h 37"/>
                  <a:gd name="T40" fmla="*/ 38 w 110"/>
                  <a:gd name="T41" fmla="*/ 3 h 37"/>
                  <a:gd name="T42" fmla="*/ 38 w 110"/>
                  <a:gd name="T43" fmla="*/ 3 h 37"/>
                  <a:gd name="T44" fmla="*/ 38 w 110"/>
                  <a:gd name="T45" fmla="*/ 3 h 37"/>
                  <a:gd name="T46" fmla="*/ 2 w 110"/>
                  <a:gd name="T47" fmla="*/ 3 h 37"/>
                  <a:gd name="T48" fmla="*/ 0 w 110"/>
                  <a:gd name="T49" fmla="*/ 4 h 37"/>
                  <a:gd name="T50" fmla="*/ 0 w 110"/>
                  <a:gd name="T51" fmla="*/ 6 h 37"/>
                  <a:gd name="T52" fmla="*/ 2 w 110"/>
                  <a:gd name="T53" fmla="*/ 11 h 37"/>
                  <a:gd name="T54" fmla="*/ 4 w 110"/>
                  <a:gd name="T55" fmla="*/ 15 h 37"/>
                  <a:gd name="T56" fmla="*/ 9 w 110"/>
                  <a:gd name="T57" fmla="*/ 33 h 37"/>
                  <a:gd name="T58" fmla="*/ 21 w 110"/>
                  <a:gd name="T59" fmla="*/ 37 h 37"/>
                  <a:gd name="T60" fmla="*/ 46 w 110"/>
                  <a:gd name="T61" fmla="*/ 26 h 37"/>
                  <a:gd name="T62" fmla="*/ 104 w 110"/>
                  <a:gd name="T63" fmla="*/ 6 h 37"/>
                  <a:gd name="T64" fmla="*/ 102 w 110"/>
                  <a:gd name="T65" fmla="*/ 11 h 37"/>
                  <a:gd name="T66" fmla="*/ 102 w 110"/>
                  <a:gd name="T67" fmla="*/ 15 h 37"/>
                  <a:gd name="T68" fmla="*/ 97 w 110"/>
                  <a:gd name="T69" fmla="*/ 29 h 37"/>
                  <a:gd name="T70" fmla="*/ 88 w 110"/>
                  <a:gd name="T71" fmla="*/ 33 h 37"/>
                  <a:gd name="T72" fmla="*/ 69 w 110"/>
                  <a:gd name="T73" fmla="*/ 24 h 37"/>
                  <a:gd name="T74" fmla="*/ 65 w 110"/>
                  <a:gd name="T75" fmla="*/ 12 h 37"/>
                  <a:gd name="T76" fmla="*/ 72 w 110"/>
                  <a:gd name="T77" fmla="*/ 7 h 37"/>
                  <a:gd name="T78" fmla="*/ 72 w 110"/>
                  <a:gd name="T79" fmla="*/ 7 h 37"/>
                  <a:gd name="T80" fmla="*/ 80 w 110"/>
                  <a:gd name="T81" fmla="*/ 5 h 37"/>
                  <a:gd name="T82" fmla="*/ 104 w 110"/>
                  <a:gd name="T83" fmla="*/ 6 h 37"/>
                  <a:gd name="T84" fmla="*/ 8 w 110"/>
                  <a:gd name="T85" fmla="*/ 15 h 37"/>
                  <a:gd name="T86" fmla="*/ 7 w 110"/>
                  <a:gd name="T87" fmla="*/ 9 h 37"/>
                  <a:gd name="T88" fmla="*/ 6 w 110"/>
                  <a:gd name="T89" fmla="*/ 6 h 37"/>
                  <a:gd name="T90" fmla="*/ 28 w 110"/>
                  <a:gd name="T91" fmla="*/ 5 h 37"/>
                  <a:gd name="T92" fmla="*/ 37 w 110"/>
                  <a:gd name="T93" fmla="*/ 7 h 37"/>
                  <a:gd name="T94" fmla="*/ 37 w 110"/>
                  <a:gd name="T95" fmla="*/ 7 h 37"/>
                  <a:gd name="T96" fmla="*/ 45 w 110"/>
                  <a:gd name="T97" fmla="*/ 12 h 37"/>
                  <a:gd name="T98" fmla="*/ 45 w 110"/>
                  <a:gd name="T99" fmla="*/ 12 h 37"/>
                  <a:gd name="T100" fmla="*/ 41 w 110"/>
                  <a:gd name="T101" fmla="*/ 24 h 37"/>
                  <a:gd name="T102" fmla="*/ 21 w 110"/>
                  <a:gd name="T103" fmla="*/ 33 h 37"/>
                  <a:gd name="T104" fmla="*/ 12 w 110"/>
                  <a:gd name="T105" fmla="*/ 29 h 37"/>
                  <a:gd name="T106" fmla="*/ 8 w 110"/>
                  <a:gd name="T10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37">
                    <a:moveTo>
                      <a:pt x="46" y="26"/>
                    </a:moveTo>
                    <a:cubicBezTo>
                      <a:pt x="49" y="17"/>
                      <a:pt x="49" y="12"/>
                      <a:pt x="49" y="11"/>
                    </a:cubicBezTo>
                    <a:cubicBezTo>
                      <a:pt x="49" y="11"/>
                      <a:pt x="49" y="9"/>
                      <a:pt x="49" y="8"/>
                    </a:cubicBezTo>
                    <a:cubicBezTo>
                      <a:pt x="50" y="8"/>
                      <a:pt x="52" y="9"/>
                      <a:pt x="55" y="9"/>
                    </a:cubicBezTo>
                    <a:cubicBezTo>
                      <a:pt x="57" y="9"/>
                      <a:pt x="59" y="8"/>
                      <a:pt x="61" y="8"/>
                    </a:cubicBezTo>
                    <a:cubicBezTo>
                      <a:pt x="61" y="9"/>
                      <a:pt x="60" y="11"/>
                      <a:pt x="60" y="12"/>
                    </a:cubicBezTo>
                    <a:cubicBezTo>
                      <a:pt x="60" y="12"/>
                      <a:pt x="60" y="17"/>
                      <a:pt x="65" y="26"/>
                    </a:cubicBezTo>
                    <a:cubicBezTo>
                      <a:pt x="69" y="35"/>
                      <a:pt x="75" y="37"/>
                      <a:pt x="88" y="37"/>
                    </a:cubicBezTo>
                    <a:cubicBezTo>
                      <a:pt x="93" y="37"/>
                      <a:pt x="97" y="36"/>
                      <a:pt x="100" y="33"/>
                    </a:cubicBezTo>
                    <a:cubicBezTo>
                      <a:pt x="106" y="27"/>
                      <a:pt x="107" y="19"/>
                      <a:pt x="107" y="15"/>
                    </a:cubicBezTo>
                    <a:cubicBezTo>
                      <a:pt x="107" y="14"/>
                      <a:pt x="107" y="13"/>
                      <a:pt x="107" y="12"/>
                    </a:cubicBezTo>
                    <a:cubicBezTo>
                      <a:pt x="108" y="8"/>
                      <a:pt x="109" y="6"/>
                      <a:pt x="109" y="6"/>
                    </a:cubicBezTo>
                    <a:cubicBezTo>
                      <a:pt x="110" y="5"/>
                      <a:pt x="110" y="4"/>
                      <a:pt x="109" y="4"/>
                    </a:cubicBezTo>
                    <a:cubicBezTo>
                      <a:pt x="109" y="3"/>
                      <a:pt x="109" y="3"/>
                      <a:pt x="108" y="3"/>
                    </a:cubicBezTo>
                    <a:cubicBezTo>
                      <a:pt x="97" y="0"/>
                      <a:pt x="84" y="0"/>
                      <a:pt x="72" y="3"/>
                    </a:cubicBezTo>
                    <a:cubicBezTo>
                      <a:pt x="72" y="3"/>
                      <a:pt x="72" y="3"/>
                      <a:pt x="72" y="3"/>
                    </a:cubicBezTo>
                    <a:cubicBezTo>
                      <a:pt x="72" y="3"/>
                      <a:pt x="72" y="3"/>
                      <a:pt x="72" y="3"/>
                    </a:cubicBezTo>
                    <a:cubicBezTo>
                      <a:pt x="71" y="3"/>
                      <a:pt x="68" y="3"/>
                      <a:pt x="63" y="4"/>
                    </a:cubicBezTo>
                    <a:cubicBezTo>
                      <a:pt x="61" y="4"/>
                      <a:pt x="58" y="5"/>
                      <a:pt x="55" y="5"/>
                    </a:cubicBezTo>
                    <a:cubicBezTo>
                      <a:pt x="52" y="5"/>
                      <a:pt x="49" y="4"/>
                      <a:pt x="46" y="4"/>
                    </a:cubicBezTo>
                    <a:cubicBezTo>
                      <a:pt x="41" y="3"/>
                      <a:pt x="38" y="3"/>
                      <a:pt x="38" y="3"/>
                    </a:cubicBezTo>
                    <a:cubicBezTo>
                      <a:pt x="38" y="3"/>
                      <a:pt x="38" y="3"/>
                      <a:pt x="38" y="3"/>
                    </a:cubicBezTo>
                    <a:cubicBezTo>
                      <a:pt x="38" y="3"/>
                      <a:pt x="38" y="3"/>
                      <a:pt x="38" y="3"/>
                    </a:cubicBezTo>
                    <a:cubicBezTo>
                      <a:pt x="26" y="0"/>
                      <a:pt x="14" y="0"/>
                      <a:pt x="2" y="3"/>
                    </a:cubicBezTo>
                    <a:cubicBezTo>
                      <a:pt x="1" y="3"/>
                      <a:pt x="1" y="3"/>
                      <a:pt x="0" y="4"/>
                    </a:cubicBezTo>
                    <a:cubicBezTo>
                      <a:pt x="0" y="4"/>
                      <a:pt x="0" y="5"/>
                      <a:pt x="0" y="6"/>
                    </a:cubicBezTo>
                    <a:cubicBezTo>
                      <a:pt x="0" y="6"/>
                      <a:pt x="2" y="8"/>
                      <a:pt x="2" y="11"/>
                    </a:cubicBezTo>
                    <a:cubicBezTo>
                      <a:pt x="4" y="12"/>
                      <a:pt x="4" y="14"/>
                      <a:pt x="4" y="15"/>
                    </a:cubicBezTo>
                    <a:cubicBezTo>
                      <a:pt x="4" y="19"/>
                      <a:pt x="5" y="27"/>
                      <a:pt x="9" y="33"/>
                    </a:cubicBezTo>
                    <a:cubicBezTo>
                      <a:pt x="12" y="36"/>
                      <a:pt x="17" y="37"/>
                      <a:pt x="21" y="37"/>
                    </a:cubicBezTo>
                    <a:cubicBezTo>
                      <a:pt x="36" y="37"/>
                      <a:pt x="41" y="35"/>
                      <a:pt x="46" y="26"/>
                    </a:cubicBezTo>
                    <a:close/>
                    <a:moveTo>
                      <a:pt x="104" y="6"/>
                    </a:moveTo>
                    <a:cubicBezTo>
                      <a:pt x="103" y="7"/>
                      <a:pt x="103" y="8"/>
                      <a:pt x="102" y="11"/>
                    </a:cubicBezTo>
                    <a:cubicBezTo>
                      <a:pt x="102" y="12"/>
                      <a:pt x="102" y="14"/>
                      <a:pt x="102" y="15"/>
                    </a:cubicBezTo>
                    <a:cubicBezTo>
                      <a:pt x="102" y="18"/>
                      <a:pt x="101" y="25"/>
                      <a:pt x="97" y="29"/>
                    </a:cubicBezTo>
                    <a:cubicBezTo>
                      <a:pt x="94" y="32"/>
                      <a:pt x="92" y="33"/>
                      <a:pt x="88" y="33"/>
                    </a:cubicBezTo>
                    <a:cubicBezTo>
                      <a:pt x="75" y="33"/>
                      <a:pt x="72" y="32"/>
                      <a:pt x="69" y="24"/>
                    </a:cubicBezTo>
                    <a:cubicBezTo>
                      <a:pt x="65" y="17"/>
                      <a:pt x="65" y="12"/>
                      <a:pt x="65" y="12"/>
                    </a:cubicBezTo>
                    <a:cubicBezTo>
                      <a:pt x="65" y="12"/>
                      <a:pt x="66" y="8"/>
                      <a:pt x="72" y="7"/>
                    </a:cubicBezTo>
                    <a:cubicBezTo>
                      <a:pt x="72" y="7"/>
                      <a:pt x="72" y="7"/>
                      <a:pt x="72" y="7"/>
                    </a:cubicBezTo>
                    <a:cubicBezTo>
                      <a:pt x="76" y="6"/>
                      <a:pt x="78" y="6"/>
                      <a:pt x="80" y="5"/>
                    </a:cubicBezTo>
                    <a:cubicBezTo>
                      <a:pt x="89" y="5"/>
                      <a:pt x="97" y="5"/>
                      <a:pt x="104" y="6"/>
                    </a:cubicBezTo>
                    <a:close/>
                    <a:moveTo>
                      <a:pt x="8" y="15"/>
                    </a:moveTo>
                    <a:cubicBezTo>
                      <a:pt x="8" y="13"/>
                      <a:pt x="8" y="12"/>
                      <a:pt x="7" y="9"/>
                    </a:cubicBezTo>
                    <a:cubicBezTo>
                      <a:pt x="7" y="8"/>
                      <a:pt x="6" y="7"/>
                      <a:pt x="6" y="6"/>
                    </a:cubicBezTo>
                    <a:cubicBezTo>
                      <a:pt x="12" y="5"/>
                      <a:pt x="20" y="5"/>
                      <a:pt x="28" y="5"/>
                    </a:cubicBezTo>
                    <a:cubicBezTo>
                      <a:pt x="31" y="6"/>
                      <a:pt x="35" y="6"/>
                      <a:pt x="37" y="7"/>
                    </a:cubicBezTo>
                    <a:cubicBezTo>
                      <a:pt x="37" y="7"/>
                      <a:pt x="37" y="7"/>
                      <a:pt x="37" y="7"/>
                    </a:cubicBezTo>
                    <a:cubicBezTo>
                      <a:pt x="43" y="8"/>
                      <a:pt x="45" y="12"/>
                      <a:pt x="45" y="12"/>
                    </a:cubicBezTo>
                    <a:cubicBezTo>
                      <a:pt x="45" y="12"/>
                      <a:pt x="45" y="12"/>
                      <a:pt x="45" y="12"/>
                    </a:cubicBezTo>
                    <a:cubicBezTo>
                      <a:pt x="45" y="12"/>
                      <a:pt x="45" y="16"/>
                      <a:pt x="41" y="24"/>
                    </a:cubicBezTo>
                    <a:cubicBezTo>
                      <a:pt x="38" y="32"/>
                      <a:pt x="35" y="33"/>
                      <a:pt x="21" y="33"/>
                    </a:cubicBezTo>
                    <a:cubicBezTo>
                      <a:pt x="18" y="33"/>
                      <a:pt x="15" y="32"/>
                      <a:pt x="12" y="29"/>
                    </a:cubicBezTo>
                    <a:cubicBezTo>
                      <a:pt x="9" y="25"/>
                      <a:pt x="8" y="18"/>
                      <a:pt x="8" y="15"/>
                    </a:cubicBez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32" name="Freeform 25">
                <a:extLst>
                  <a:ext uri="{FF2B5EF4-FFF2-40B4-BE49-F238E27FC236}">
                    <a16:creationId xmlns:a16="http://schemas.microsoft.com/office/drawing/2014/main" id="{28B217BF-A5E8-EF41-A1F9-3F3F942CD33C}"/>
                  </a:ext>
                </a:extLst>
              </p:cNvPr>
              <p:cNvSpPr>
                <a:spLocks/>
              </p:cNvSpPr>
              <p:nvPr/>
            </p:nvSpPr>
            <p:spPr bwMode="auto">
              <a:xfrm>
                <a:off x="2801" y="3452"/>
                <a:ext cx="416" cy="156"/>
              </a:xfrm>
              <a:custGeom>
                <a:avLst/>
                <a:gdLst>
                  <a:gd name="T0" fmla="*/ 213 w 224"/>
                  <a:gd name="T1" fmla="*/ 32 h 84"/>
                  <a:gd name="T2" fmla="*/ 157 w 224"/>
                  <a:gd name="T3" fmla="*/ 1 h 84"/>
                  <a:gd name="T4" fmla="*/ 146 w 224"/>
                  <a:gd name="T5" fmla="*/ 7 h 84"/>
                  <a:gd name="T6" fmla="*/ 145 w 224"/>
                  <a:gd name="T7" fmla="*/ 8 h 84"/>
                  <a:gd name="T8" fmla="*/ 129 w 224"/>
                  <a:gd name="T9" fmla="*/ 27 h 84"/>
                  <a:gd name="T10" fmla="*/ 112 w 224"/>
                  <a:gd name="T11" fmla="*/ 45 h 84"/>
                  <a:gd name="T12" fmla="*/ 95 w 224"/>
                  <a:gd name="T13" fmla="*/ 27 h 84"/>
                  <a:gd name="T14" fmla="*/ 78 w 224"/>
                  <a:gd name="T15" fmla="*/ 7 h 84"/>
                  <a:gd name="T16" fmla="*/ 77 w 224"/>
                  <a:gd name="T17" fmla="*/ 4 h 84"/>
                  <a:gd name="T18" fmla="*/ 68 w 224"/>
                  <a:gd name="T19" fmla="*/ 1 h 84"/>
                  <a:gd name="T20" fmla="*/ 11 w 224"/>
                  <a:gd name="T21" fmla="*/ 32 h 84"/>
                  <a:gd name="T22" fmla="*/ 0 w 224"/>
                  <a:gd name="T23" fmla="*/ 75 h 84"/>
                  <a:gd name="T24" fmla="*/ 5 w 224"/>
                  <a:gd name="T25" fmla="*/ 84 h 84"/>
                  <a:gd name="T26" fmla="*/ 15 w 224"/>
                  <a:gd name="T27" fmla="*/ 35 h 84"/>
                  <a:gd name="T28" fmla="*/ 69 w 224"/>
                  <a:gd name="T29" fmla="*/ 7 h 84"/>
                  <a:gd name="T30" fmla="*/ 72 w 224"/>
                  <a:gd name="T31" fmla="*/ 8 h 84"/>
                  <a:gd name="T32" fmla="*/ 73 w 224"/>
                  <a:gd name="T33" fmla="*/ 9 h 84"/>
                  <a:gd name="T34" fmla="*/ 91 w 224"/>
                  <a:gd name="T35" fmla="*/ 31 h 84"/>
                  <a:gd name="T36" fmla="*/ 110 w 224"/>
                  <a:gd name="T37" fmla="*/ 52 h 84"/>
                  <a:gd name="T38" fmla="*/ 112 w 224"/>
                  <a:gd name="T39" fmla="*/ 55 h 84"/>
                  <a:gd name="T40" fmla="*/ 114 w 224"/>
                  <a:gd name="T41" fmla="*/ 52 h 84"/>
                  <a:gd name="T42" fmla="*/ 134 w 224"/>
                  <a:gd name="T43" fmla="*/ 31 h 84"/>
                  <a:gd name="T44" fmla="*/ 151 w 224"/>
                  <a:gd name="T45" fmla="*/ 10 h 84"/>
                  <a:gd name="T46" fmla="*/ 151 w 224"/>
                  <a:gd name="T47" fmla="*/ 9 h 84"/>
                  <a:gd name="T48" fmla="*/ 151 w 224"/>
                  <a:gd name="T49" fmla="*/ 9 h 84"/>
                  <a:gd name="T50" fmla="*/ 155 w 224"/>
                  <a:gd name="T51" fmla="*/ 7 h 84"/>
                  <a:gd name="T52" fmla="*/ 209 w 224"/>
                  <a:gd name="T53" fmla="*/ 35 h 84"/>
                  <a:gd name="T54" fmla="*/ 219 w 224"/>
                  <a:gd name="T55" fmla="*/ 84 h 84"/>
                  <a:gd name="T56" fmla="*/ 224 w 224"/>
                  <a:gd name="T57" fmla="*/ 75 h 84"/>
                  <a:gd name="T58" fmla="*/ 213 w 224"/>
                  <a:gd name="T59"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4" h="84">
                    <a:moveTo>
                      <a:pt x="213" y="32"/>
                    </a:moveTo>
                    <a:cubicBezTo>
                      <a:pt x="207" y="24"/>
                      <a:pt x="170" y="4"/>
                      <a:pt x="157" y="1"/>
                    </a:cubicBezTo>
                    <a:cubicBezTo>
                      <a:pt x="152" y="0"/>
                      <a:pt x="147" y="3"/>
                      <a:pt x="146" y="7"/>
                    </a:cubicBezTo>
                    <a:cubicBezTo>
                      <a:pt x="146" y="8"/>
                      <a:pt x="145" y="8"/>
                      <a:pt x="145" y="8"/>
                    </a:cubicBezTo>
                    <a:cubicBezTo>
                      <a:pt x="143" y="14"/>
                      <a:pt x="136" y="20"/>
                      <a:pt x="129" y="27"/>
                    </a:cubicBezTo>
                    <a:cubicBezTo>
                      <a:pt x="124" y="32"/>
                      <a:pt x="118" y="38"/>
                      <a:pt x="112" y="45"/>
                    </a:cubicBezTo>
                    <a:cubicBezTo>
                      <a:pt x="106" y="38"/>
                      <a:pt x="100" y="32"/>
                      <a:pt x="95" y="27"/>
                    </a:cubicBezTo>
                    <a:cubicBezTo>
                      <a:pt x="87" y="20"/>
                      <a:pt x="80" y="13"/>
                      <a:pt x="78" y="7"/>
                    </a:cubicBezTo>
                    <a:cubicBezTo>
                      <a:pt x="78" y="6"/>
                      <a:pt x="77" y="5"/>
                      <a:pt x="77" y="4"/>
                    </a:cubicBezTo>
                    <a:cubicBezTo>
                      <a:pt x="75" y="2"/>
                      <a:pt x="71" y="0"/>
                      <a:pt x="68" y="1"/>
                    </a:cubicBezTo>
                    <a:cubicBezTo>
                      <a:pt x="56" y="3"/>
                      <a:pt x="16" y="24"/>
                      <a:pt x="11" y="32"/>
                    </a:cubicBezTo>
                    <a:cubicBezTo>
                      <a:pt x="6" y="38"/>
                      <a:pt x="2" y="57"/>
                      <a:pt x="0" y="75"/>
                    </a:cubicBezTo>
                    <a:cubicBezTo>
                      <a:pt x="1" y="78"/>
                      <a:pt x="3" y="81"/>
                      <a:pt x="5" y="84"/>
                    </a:cubicBezTo>
                    <a:cubicBezTo>
                      <a:pt x="8" y="58"/>
                      <a:pt x="12" y="40"/>
                      <a:pt x="15" y="35"/>
                    </a:cubicBezTo>
                    <a:cubicBezTo>
                      <a:pt x="20" y="29"/>
                      <a:pt x="58" y="9"/>
                      <a:pt x="69" y="7"/>
                    </a:cubicBezTo>
                    <a:cubicBezTo>
                      <a:pt x="70" y="7"/>
                      <a:pt x="71" y="7"/>
                      <a:pt x="72" y="8"/>
                    </a:cubicBezTo>
                    <a:cubicBezTo>
                      <a:pt x="72" y="8"/>
                      <a:pt x="72" y="9"/>
                      <a:pt x="73" y="9"/>
                    </a:cubicBezTo>
                    <a:cubicBezTo>
                      <a:pt x="75" y="16"/>
                      <a:pt x="82" y="23"/>
                      <a:pt x="91" y="31"/>
                    </a:cubicBezTo>
                    <a:cubicBezTo>
                      <a:pt x="97" y="37"/>
                      <a:pt x="104" y="44"/>
                      <a:pt x="110" y="52"/>
                    </a:cubicBezTo>
                    <a:cubicBezTo>
                      <a:pt x="112" y="55"/>
                      <a:pt x="112" y="55"/>
                      <a:pt x="112" y="55"/>
                    </a:cubicBezTo>
                    <a:cubicBezTo>
                      <a:pt x="114" y="52"/>
                      <a:pt x="114" y="52"/>
                      <a:pt x="114" y="52"/>
                    </a:cubicBezTo>
                    <a:cubicBezTo>
                      <a:pt x="120" y="44"/>
                      <a:pt x="127" y="37"/>
                      <a:pt x="134" y="31"/>
                    </a:cubicBezTo>
                    <a:cubicBezTo>
                      <a:pt x="141" y="24"/>
                      <a:pt x="148" y="17"/>
                      <a:pt x="151" y="10"/>
                    </a:cubicBezTo>
                    <a:cubicBezTo>
                      <a:pt x="151" y="9"/>
                      <a:pt x="151" y="9"/>
                      <a:pt x="151" y="9"/>
                    </a:cubicBezTo>
                    <a:cubicBezTo>
                      <a:pt x="151" y="9"/>
                      <a:pt x="151" y="9"/>
                      <a:pt x="151" y="9"/>
                    </a:cubicBezTo>
                    <a:cubicBezTo>
                      <a:pt x="152" y="7"/>
                      <a:pt x="154" y="6"/>
                      <a:pt x="155" y="7"/>
                    </a:cubicBezTo>
                    <a:cubicBezTo>
                      <a:pt x="169" y="10"/>
                      <a:pt x="204" y="29"/>
                      <a:pt x="209" y="35"/>
                    </a:cubicBezTo>
                    <a:cubicBezTo>
                      <a:pt x="212" y="40"/>
                      <a:pt x="216" y="59"/>
                      <a:pt x="219" y="84"/>
                    </a:cubicBezTo>
                    <a:cubicBezTo>
                      <a:pt x="221" y="81"/>
                      <a:pt x="223" y="78"/>
                      <a:pt x="224" y="75"/>
                    </a:cubicBezTo>
                    <a:cubicBezTo>
                      <a:pt x="222" y="59"/>
                      <a:pt x="218" y="38"/>
                      <a:pt x="213" y="32"/>
                    </a:cubicBez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33" name="Freeform 26">
                <a:extLst>
                  <a:ext uri="{FF2B5EF4-FFF2-40B4-BE49-F238E27FC236}">
                    <a16:creationId xmlns:a16="http://schemas.microsoft.com/office/drawing/2014/main" id="{D453B892-2C70-C145-B1D2-1A544C320DD4}"/>
                  </a:ext>
                </a:extLst>
              </p:cNvPr>
              <p:cNvSpPr>
                <a:spLocks/>
              </p:cNvSpPr>
              <p:nvPr/>
            </p:nvSpPr>
            <p:spPr bwMode="auto">
              <a:xfrm>
                <a:off x="3087" y="3465"/>
                <a:ext cx="84" cy="184"/>
              </a:xfrm>
              <a:custGeom>
                <a:avLst/>
                <a:gdLst>
                  <a:gd name="T0" fmla="*/ 41 w 45"/>
                  <a:gd name="T1" fmla="*/ 55 h 99"/>
                  <a:gd name="T2" fmla="*/ 25 w 45"/>
                  <a:gd name="T3" fmla="*/ 35 h 99"/>
                  <a:gd name="T4" fmla="*/ 25 w 45"/>
                  <a:gd name="T5" fmla="*/ 26 h 99"/>
                  <a:gd name="T6" fmla="*/ 15 w 45"/>
                  <a:gd name="T7" fmla="*/ 0 h 99"/>
                  <a:gd name="T8" fmla="*/ 14 w 45"/>
                  <a:gd name="T9" fmla="*/ 0 h 99"/>
                  <a:gd name="T10" fmla="*/ 7 w 45"/>
                  <a:gd name="T11" fmla="*/ 0 h 99"/>
                  <a:gd name="T12" fmla="*/ 9 w 45"/>
                  <a:gd name="T13" fmla="*/ 1 h 99"/>
                  <a:gd name="T14" fmla="*/ 20 w 45"/>
                  <a:gd name="T15" fmla="*/ 26 h 99"/>
                  <a:gd name="T16" fmla="*/ 20 w 45"/>
                  <a:gd name="T17" fmla="*/ 35 h 99"/>
                  <a:gd name="T18" fmla="*/ 3 w 45"/>
                  <a:gd name="T19" fmla="*/ 55 h 99"/>
                  <a:gd name="T20" fmla="*/ 0 w 45"/>
                  <a:gd name="T21" fmla="*/ 87 h 99"/>
                  <a:gd name="T22" fmla="*/ 11 w 45"/>
                  <a:gd name="T23" fmla="*/ 99 h 99"/>
                  <a:gd name="T24" fmla="*/ 18 w 45"/>
                  <a:gd name="T25" fmla="*/ 99 h 99"/>
                  <a:gd name="T26" fmla="*/ 20 w 45"/>
                  <a:gd name="T27" fmla="*/ 96 h 99"/>
                  <a:gd name="T28" fmla="*/ 18 w 45"/>
                  <a:gd name="T29" fmla="*/ 94 h 99"/>
                  <a:gd name="T30" fmla="*/ 11 w 45"/>
                  <a:gd name="T31" fmla="*/ 94 h 99"/>
                  <a:gd name="T32" fmla="*/ 4 w 45"/>
                  <a:gd name="T33" fmla="*/ 87 h 99"/>
                  <a:gd name="T34" fmla="*/ 8 w 45"/>
                  <a:gd name="T35" fmla="*/ 56 h 99"/>
                  <a:gd name="T36" fmla="*/ 23 w 45"/>
                  <a:gd name="T37" fmla="*/ 40 h 99"/>
                  <a:gd name="T38" fmla="*/ 37 w 45"/>
                  <a:gd name="T39" fmla="*/ 56 h 99"/>
                  <a:gd name="T40" fmla="*/ 40 w 45"/>
                  <a:gd name="T41" fmla="*/ 87 h 99"/>
                  <a:gd name="T42" fmla="*/ 34 w 45"/>
                  <a:gd name="T43" fmla="*/ 94 h 99"/>
                  <a:gd name="T44" fmla="*/ 27 w 45"/>
                  <a:gd name="T45" fmla="*/ 94 h 99"/>
                  <a:gd name="T46" fmla="*/ 25 w 45"/>
                  <a:gd name="T47" fmla="*/ 96 h 99"/>
                  <a:gd name="T48" fmla="*/ 27 w 45"/>
                  <a:gd name="T49" fmla="*/ 99 h 99"/>
                  <a:gd name="T50" fmla="*/ 34 w 45"/>
                  <a:gd name="T51" fmla="*/ 99 h 99"/>
                  <a:gd name="T52" fmla="*/ 45 w 45"/>
                  <a:gd name="T53" fmla="*/ 87 h 99"/>
                  <a:gd name="T54" fmla="*/ 41 w 45"/>
                  <a:gd name="T55" fmla="*/ 5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99">
                    <a:moveTo>
                      <a:pt x="41" y="55"/>
                    </a:moveTo>
                    <a:cubicBezTo>
                      <a:pt x="38" y="41"/>
                      <a:pt x="31" y="36"/>
                      <a:pt x="25" y="35"/>
                    </a:cubicBezTo>
                    <a:cubicBezTo>
                      <a:pt x="25" y="26"/>
                      <a:pt x="25" y="26"/>
                      <a:pt x="25" y="26"/>
                    </a:cubicBezTo>
                    <a:cubicBezTo>
                      <a:pt x="25" y="17"/>
                      <a:pt x="21" y="7"/>
                      <a:pt x="15" y="0"/>
                    </a:cubicBezTo>
                    <a:cubicBezTo>
                      <a:pt x="14" y="0"/>
                      <a:pt x="14" y="0"/>
                      <a:pt x="14" y="0"/>
                    </a:cubicBezTo>
                    <a:cubicBezTo>
                      <a:pt x="7" y="0"/>
                      <a:pt x="7" y="0"/>
                      <a:pt x="7" y="0"/>
                    </a:cubicBezTo>
                    <a:cubicBezTo>
                      <a:pt x="9" y="1"/>
                      <a:pt x="9" y="1"/>
                      <a:pt x="9" y="1"/>
                    </a:cubicBezTo>
                    <a:cubicBezTo>
                      <a:pt x="16" y="7"/>
                      <a:pt x="20" y="17"/>
                      <a:pt x="20" y="26"/>
                    </a:cubicBezTo>
                    <a:cubicBezTo>
                      <a:pt x="20" y="35"/>
                      <a:pt x="20" y="35"/>
                      <a:pt x="20" y="35"/>
                    </a:cubicBezTo>
                    <a:cubicBezTo>
                      <a:pt x="16" y="35"/>
                      <a:pt x="7" y="38"/>
                      <a:pt x="3" y="55"/>
                    </a:cubicBezTo>
                    <a:cubicBezTo>
                      <a:pt x="0" y="74"/>
                      <a:pt x="0" y="83"/>
                      <a:pt x="0" y="87"/>
                    </a:cubicBezTo>
                    <a:cubicBezTo>
                      <a:pt x="0" y="93"/>
                      <a:pt x="3" y="99"/>
                      <a:pt x="11" y="99"/>
                    </a:cubicBezTo>
                    <a:cubicBezTo>
                      <a:pt x="18" y="99"/>
                      <a:pt x="18" y="99"/>
                      <a:pt x="18" y="99"/>
                    </a:cubicBezTo>
                    <a:cubicBezTo>
                      <a:pt x="18" y="99"/>
                      <a:pt x="20" y="99"/>
                      <a:pt x="20" y="96"/>
                    </a:cubicBezTo>
                    <a:cubicBezTo>
                      <a:pt x="20" y="95"/>
                      <a:pt x="19" y="94"/>
                      <a:pt x="18" y="94"/>
                    </a:cubicBezTo>
                    <a:cubicBezTo>
                      <a:pt x="11" y="94"/>
                      <a:pt x="11" y="94"/>
                      <a:pt x="11" y="94"/>
                    </a:cubicBezTo>
                    <a:cubicBezTo>
                      <a:pt x="5" y="94"/>
                      <a:pt x="4" y="90"/>
                      <a:pt x="4" y="87"/>
                    </a:cubicBezTo>
                    <a:cubicBezTo>
                      <a:pt x="4" y="83"/>
                      <a:pt x="4" y="74"/>
                      <a:pt x="8" y="56"/>
                    </a:cubicBezTo>
                    <a:cubicBezTo>
                      <a:pt x="11" y="41"/>
                      <a:pt x="20" y="40"/>
                      <a:pt x="23" y="40"/>
                    </a:cubicBezTo>
                    <a:cubicBezTo>
                      <a:pt x="26" y="40"/>
                      <a:pt x="34" y="41"/>
                      <a:pt x="37" y="56"/>
                    </a:cubicBezTo>
                    <a:cubicBezTo>
                      <a:pt x="40" y="72"/>
                      <a:pt x="40" y="81"/>
                      <a:pt x="40" y="87"/>
                    </a:cubicBezTo>
                    <a:cubicBezTo>
                      <a:pt x="40" y="89"/>
                      <a:pt x="40" y="94"/>
                      <a:pt x="34" y="94"/>
                    </a:cubicBezTo>
                    <a:cubicBezTo>
                      <a:pt x="27" y="94"/>
                      <a:pt x="27" y="94"/>
                      <a:pt x="27" y="94"/>
                    </a:cubicBezTo>
                    <a:cubicBezTo>
                      <a:pt x="26" y="94"/>
                      <a:pt x="25" y="95"/>
                      <a:pt x="25" y="96"/>
                    </a:cubicBezTo>
                    <a:cubicBezTo>
                      <a:pt x="25" y="99"/>
                      <a:pt x="27" y="99"/>
                      <a:pt x="27" y="99"/>
                    </a:cubicBezTo>
                    <a:cubicBezTo>
                      <a:pt x="34" y="99"/>
                      <a:pt x="34" y="99"/>
                      <a:pt x="34" y="99"/>
                    </a:cubicBezTo>
                    <a:cubicBezTo>
                      <a:pt x="42" y="99"/>
                      <a:pt x="45" y="93"/>
                      <a:pt x="45" y="87"/>
                    </a:cubicBezTo>
                    <a:cubicBezTo>
                      <a:pt x="45" y="81"/>
                      <a:pt x="45" y="72"/>
                      <a:pt x="41" y="55"/>
                    </a:cubicBez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34" name="Freeform 27">
                <a:extLst>
                  <a:ext uri="{FF2B5EF4-FFF2-40B4-BE49-F238E27FC236}">
                    <a16:creationId xmlns:a16="http://schemas.microsoft.com/office/drawing/2014/main" id="{7FB4D442-37AC-054A-99F5-0FA9D87B7C13}"/>
                  </a:ext>
                </a:extLst>
              </p:cNvPr>
              <p:cNvSpPr>
                <a:spLocks/>
              </p:cNvSpPr>
              <p:nvPr/>
            </p:nvSpPr>
            <p:spPr bwMode="auto">
              <a:xfrm>
                <a:off x="2881" y="3463"/>
                <a:ext cx="29" cy="113"/>
              </a:xfrm>
              <a:custGeom>
                <a:avLst/>
                <a:gdLst>
                  <a:gd name="T0" fmla="*/ 10 w 16"/>
                  <a:gd name="T1" fmla="*/ 0 h 61"/>
                  <a:gd name="T2" fmla="*/ 0 w 16"/>
                  <a:gd name="T3" fmla="*/ 27 h 61"/>
                  <a:gd name="T4" fmla="*/ 0 w 16"/>
                  <a:gd name="T5" fmla="*/ 61 h 61"/>
                  <a:gd name="T6" fmla="*/ 4 w 16"/>
                  <a:gd name="T7" fmla="*/ 61 h 61"/>
                  <a:gd name="T8" fmla="*/ 4 w 16"/>
                  <a:gd name="T9" fmla="*/ 27 h 61"/>
                  <a:gd name="T10" fmla="*/ 15 w 16"/>
                  <a:gd name="T11" fmla="*/ 2 h 61"/>
                  <a:gd name="T12" fmla="*/ 16 w 16"/>
                  <a:gd name="T13" fmla="*/ 0 h 61"/>
                  <a:gd name="T14" fmla="*/ 10 w 16"/>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61">
                    <a:moveTo>
                      <a:pt x="10" y="0"/>
                    </a:moveTo>
                    <a:cubicBezTo>
                      <a:pt x="3" y="8"/>
                      <a:pt x="0" y="18"/>
                      <a:pt x="0" y="27"/>
                    </a:cubicBezTo>
                    <a:cubicBezTo>
                      <a:pt x="0" y="61"/>
                      <a:pt x="0" y="61"/>
                      <a:pt x="0" y="61"/>
                    </a:cubicBezTo>
                    <a:cubicBezTo>
                      <a:pt x="4" y="61"/>
                      <a:pt x="4" y="61"/>
                      <a:pt x="4" y="61"/>
                    </a:cubicBezTo>
                    <a:cubicBezTo>
                      <a:pt x="4" y="27"/>
                      <a:pt x="4" y="27"/>
                      <a:pt x="4" y="27"/>
                    </a:cubicBezTo>
                    <a:cubicBezTo>
                      <a:pt x="4" y="18"/>
                      <a:pt x="8" y="9"/>
                      <a:pt x="15" y="2"/>
                    </a:cubicBezTo>
                    <a:cubicBezTo>
                      <a:pt x="16" y="0"/>
                      <a:pt x="16" y="0"/>
                      <a:pt x="16" y="0"/>
                    </a:cubicBezTo>
                    <a:cubicBezTo>
                      <a:pt x="10" y="0"/>
                      <a:pt x="10" y="0"/>
                      <a:pt x="10" y="0"/>
                    </a:cubicBez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35" name="Oval 28">
                <a:extLst>
                  <a:ext uri="{FF2B5EF4-FFF2-40B4-BE49-F238E27FC236}">
                    <a16:creationId xmlns:a16="http://schemas.microsoft.com/office/drawing/2014/main" id="{F53EEC2C-0918-5940-81A0-77814E5CA666}"/>
                  </a:ext>
                </a:extLst>
              </p:cNvPr>
              <p:cNvSpPr>
                <a:spLocks noChangeArrowheads="1"/>
              </p:cNvSpPr>
              <p:nvPr/>
            </p:nvSpPr>
            <p:spPr bwMode="auto">
              <a:xfrm>
                <a:off x="2870" y="3571"/>
                <a:ext cx="29" cy="29"/>
              </a:xfrm>
              <a:prstGeom prst="ellipse">
                <a:avLst/>
              </a:pr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126" name="文本框 125">
              <a:extLst>
                <a:ext uri="{FF2B5EF4-FFF2-40B4-BE49-F238E27FC236}">
                  <a16:creationId xmlns:a16="http://schemas.microsoft.com/office/drawing/2014/main" id="{22EFA4FC-CDBF-374E-B42B-8455E2C7F8FA}"/>
                </a:ext>
              </a:extLst>
            </p:cNvPr>
            <p:cNvSpPr txBox="1"/>
            <p:nvPr/>
          </p:nvSpPr>
          <p:spPr>
            <a:xfrm>
              <a:off x="1922376" y="1564368"/>
              <a:ext cx="3515162" cy="4837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a:t>
              </a:r>
              <a:r>
                <a:rPr kumimoji="0" lang="zh-CN" altLang="en-US" sz="2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中国丙型病毒性肝炎院内筛查管理流程</a:t>
              </a:r>
              <a:r>
                <a:rPr kumimoji="0" lang="en-US" altLang="zh-CN" sz="20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  </a:t>
              </a:r>
              <a:r>
                <a:rPr kumimoji="0" lang="zh-CN" altLang="en-US" sz="20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建立了临床操作流程</a:t>
              </a:r>
              <a:endParaRPr kumimoji="0" lang="en-US" altLang="zh-CN" sz="20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136" name="文本框 135">
            <a:extLst>
              <a:ext uri="{FF2B5EF4-FFF2-40B4-BE49-F238E27FC236}">
                <a16:creationId xmlns:a16="http://schemas.microsoft.com/office/drawing/2014/main" id="{4FF5D4C0-FAB0-CC49-A2AD-57EF27B95911}"/>
              </a:ext>
            </a:extLst>
          </p:cNvPr>
          <p:cNvSpPr txBox="1"/>
          <p:nvPr/>
        </p:nvSpPr>
        <p:spPr>
          <a:xfrm>
            <a:off x="1855941" y="2920225"/>
            <a:ext cx="742950" cy="400110"/>
          </a:xfrm>
          <a:prstGeom prst="rect">
            <a:avLst/>
          </a:prstGeom>
          <a:noFill/>
        </p:spPr>
        <p:txBody>
          <a:bodyPr wrap="square">
            <a:spAutoFit/>
          </a:bodyPr>
          <a:lstStyle/>
          <a:p>
            <a:pPr algn="ctr"/>
            <a:r>
              <a:rPr lang="zh-CN" altLang="en-US" sz="2000" b="1" dirty="0">
                <a:solidFill>
                  <a:prstClr val="white"/>
                </a:solidFill>
                <a:latin typeface="Microsoft YaHei" panose="020B0503020204020204" pitchFamily="34" charset="-122"/>
                <a:ea typeface="Microsoft YaHei" panose="020B0503020204020204" pitchFamily="34" charset="-122"/>
                <a:cs typeface="+mn-ea"/>
                <a:sym typeface="+mn-lt"/>
              </a:rPr>
              <a:t>筛查</a:t>
            </a:r>
            <a:endParaRPr lang="zh-CN" altLang="en-US" sz="2000" b="1" dirty="0">
              <a:solidFill>
                <a:prstClr val="white"/>
              </a:solidFill>
              <a:latin typeface="Microsoft YaHei" panose="020B0503020204020204" pitchFamily="34" charset="-122"/>
              <a:ea typeface="Microsoft YaHei" panose="020B0503020204020204" pitchFamily="34" charset="-122"/>
            </a:endParaRPr>
          </a:p>
        </p:txBody>
      </p:sp>
      <p:sp>
        <p:nvSpPr>
          <p:cNvPr id="137" name="文本框 136">
            <a:extLst>
              <a:ext uri="{FF2B5EF4-FFF2-40B4-BE49-F238E27FC236}">
                <a16:creationId xmlns:a16="http://schemas.microsoft.com/office/drawing/2014/main" id="{66598574-44DE-284B-9515-4430552B8143}"/>
              </a:ext>
            </a:extLst>
          </p:cNvPr>
          <p:cNvSpPr txBox="1"/>
          <p:nvPr/>
        </p:nvSpPr>
        <p:spPr>
          <a:xfrm>
            <a:off x="1855941" y="4009286"/>
            <a:ext cx="742950" cy="400110"/>
          </a:xfrm>
          <a:prstGeom prst="rect">
            <a:avLst/>
          </a:prstGeom>
          <a:noFill/>
        </p:spPr>
        <p:txBody>
          <a:bodyPr wrap="square">
            <a:spAutoFit/>
          </a:bodyPr>
          <a:lstStyle/>
          <a:p>
            <a:pPr algn="ctr"/>
            <a:r>
              <a:rPr lang="zh-CN" altLang="en-US" sz="2000" b="1" dirty="0">
                <a:solidFill>
                  <a:prstClr val="white"/>
                </a:solidFill>
                <a:latin typeface="Microsoft YaHei" panose="020B0503020204020204" pitchFamily="34" charset="-122"/>
                <a:ea typeface="Microsoft YaHei" panose="020B0503020204020204" pitchFamily="34" charset="-122"/>
                <a:cs typeface="+mn-ea"/>
                <a:sym typeface="+mn-lt"/>
              </a:rPr>
              <a:t>诊断</a:t>
            </a:r>
            <a:endParaRPr lang="zh-CN" altLang="en-US" sz="2000" b="1" dirty="0">
              <a:solidFill>
                <a:prstClr val="white"/>
              </a:solidFill>
              <a:latin typeface="Microsoft YaHei" panose="020B0503020204020204" pitchFamily="34" charset="-122"/>
              <a:ea typeface="Microsoft YaHei" panose="020B0503020204020204" pitchFamily="34" charset="-122"/>
            </a:endParaRPr>
          </a:p>
        </p:txBody>
      </p:sp>
      <p:sp>
        <p:nvSpPr>
          <p:cNvPr id="138" name="文本框 137">
            <a:extLst>
              <a:ext uri="{FF2B5EF4-FFF2-40B4-BE49-F238E27FC236}">
                <a16:creationId xmlns:a16="http://schemas.microsoft.com/office/drawing/2014/main" id="{CC75A9D7-5935-A945-AF19-D7C7DD6FEB27}"/>
              </a:ext>
            </a:extLst>
          </p:cNvPr>
          <p:cNvSpPr txBox="1"/>
          <p:nvPr/>
        </p:nvSpPr>
        <p:spPr>
          <a:xfrm>
            <a:off x="1855941" y="5098347"/>
            <a:ext cx="742950" cy="400110"/>
          </a:xfrm>
          <a:prstGeom prst="rect">
            <a:avLst/>
          </a:prstGeom>
          <a:noFill/>
        </p:spPr>
        <p:txBody>
          <a:bodyPr wrap="square">
            <a:spAutoFit/>
          </a:bodyPr>
          <a:lstStyle/>
          <a:p>
            <a:pPr algn="ctr"/>
            <a:r>
              <a:rPr lang="zh-CN" altLang="en-US" sz="2000" b="1" dirty="0">
                <a:solidFill>
                  <a:prstClr val="white"/>
                </a:solidFill>
                <a:latin typeface="Microsoft YaHei" panose="020B0503020204020204" pitchFamily="34" charset="-122"/>
                <a:ea typeface="Microsoft YaHei" panose="020B0503020204020204" pitchFamily="34" charset="-122"/>
                <a:cs typeface="+mn-ea"/>
                <a:sym typeface="+mn-lt"/>
              </a:rPr>
              <a:t>治疗</a:t>
            </a:r>
            <a:endParaRPr lang="zh-CN" altLang="en-US" sz="2000" b="1" dirty="0">
              <a:solidFill>
                <a:prstClr val="white"/>
              </a:solidFill>
              <a:latin typeface="Microsoft YaHei" panose="020B0503020204020204" pitchFamily="34" charset="-122"/>
              <a:ea typeface="Microsoft YaHei" panose="020B0503020204020204" pitchFamily="34" charset="-122"/>
            </a:endParaRPr>
          </a:p>
        </p:txBody>
      </p:sp>
      <p:sp>
        <p:nvSpPr>
          <p:cNvPr id="139" name="文本框 138">
            <a:extLst>
              <a:ext uri="{FF2B5EF4-FFF2-40B4-BE49-F238E27FC236}">
                <a16:creationId xmlns:a16="http://schemas.microsoft.com/office/drawing/2014/main" id="{AEDE02DC-E9C0-D84B-B727-C88F6FE515C4}"/>
              </a:ext>
            </a:extLst>
          </p:cNvPr>
          <p:cNvSpPr txBox="1"/>
          <p:nvPr/>
        </p:nvSpPr>
        <p:spPr>
          <a:xfrm>
            <a:off x="2941664" y="2803590"/>
            <a:ext cx="7353300" cy="499624"/>
          </a:xfrm>
          <a:prstGeom prst="rect">
            <a:avLst/>
          </a:prstGeom>
          <a:noFill/>
        </p:spPr>
        <p:txBody>
          <a:bodyPr wrap="square">
            <a:spAutoFit/>
          </a:bodyPr>
          <a:lstStyle/>
          <a:p>
            <a:pPr marL="0" lvl="1">
              <a:lnSpc>
                <a:spcPct val="150000"/>
              </a:lnSpc>
            </a:pPr>
            <a:r>
              <a:rPr lang="zh-CN" altLang="en-US" sz="2000" dirty="0">
                <a:solidFill>
                  <a:srgbClr val="44546A"/>
                </a:solidFill>
                <a:latin typeface="Microsoft YaHei" panose="020B0503020204020204" pitchFamily="34" charset="-122"/>
                <a:ea typeface="Microsoft YaHei" panose="020B0503020204020204" pitchFamily="34" charset="-122"/>
                <a:cs typeface="+mn-ea"/>
                <a:sym typeface="+mn-lt"/>
              </a:rPr>
              <a:t>加大检测力度，提高检测发现率，实施“应检尽检”策略</a:t>
            </a:r>
            <a:endParaRPr lang="en-US" altLang="zh-CN" sz="2000"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140" name="文本框 139">
            <a:extLst>
              <a:ext uri="{FF2B5EF4-FFF2-40B4-BE49-F238E27FC236}">
                <a16:creationId xmlns:a16="http://schemas.microsoft.com/office/drawing/2014/main" id="{B2C823D2-8AB0-F348-8233-F04ADCA97CFA}"/>
              </a:ext>
            </a:extLst>
          </p:cNvPr>
          <p:cNvSpPr txBox="1"/>
          <p:nvPr/>
        </p:nvSpPr>
        <p:spPr>
          <a:xfrm>
            <a:off x="2941664" y="3855398"/>
            <a:ext cx="7465448" cy="707886"/>
          </a:xfrm>
          <a:prstGeom prst="rect">
            <a:avLst/>
          </a:prstGeom>
          <a:noFill/>
        </p:spPr>
        <p:txBody>
          <a:bodyPr wrap="square">
            <a:spAutoFit/>
          </a:bodyPr>
          <a:lstStyle/>
          <a:p>
            <a:r>
              <a:rPr lang="zh-CN" altLang="en-US" sz="2000" dirty="0">
                <a:solidFill>
                  <a:srgbClr val="44546A"/>
                </a:solidFill>
                <a:latin typeface="Microsoft YaHei" panose="020B0503020204020204" pitchFamily="34" charset="-122"/>
                <a:ea typeface="Microsoft YaHei" panose="020B0503020204020204" pitchFamily="34" charset="-122"/>
                <a:cs typeface="+mn-ea"/>
                <a:sym typeface="+mn-lt"/>
              </a:rPr>
              <a:t>应诊尽诊，核酸检测全覆盖；</a:t>
            </a:r>
            <a:r>
              <a:rPr lang="en-US" altLang="zh-CN" sz="2000" dirty="0">
                <a:solidFill>
                  <a:srgbClr val="44546A"/>
                </a:solidFill>
                <a:latin typeface="Microsoft YaHei" panose="020B0503020204020204" pitchFamily="34" charset="-122"/>
                <a:ea typeface="Microsoft YaHei" panose="020B0503020204020204" pitchFamily="34" charset="-122"/>
                <a:cs typeface="+mn-ea"/>
                <a:sym typeface="+mn-lt"/>
              </a:rPr>
              <a:t>HCV RNA</a:t>
            </a:r>
            <a:r>
              <a:rPr lang="zh-CN" altLang="en-US" sz="2000" dirty="0">
                <a:solidFill>
                  <a:srgbClr val="44546A"/>
                </a:solidFill>
                <a:latin typeface="Microsoft YaHei" panose="020B0503020204020204" pitchFamily="34" charset="-122"/>
                <a:ea typeface="Microsoft YaHei" panose="020B0503020204020204" pitchFamily="34" charset="-122"/>
                <a:cs typeface="+mn-ea"/>
                <a:sym typeface="+mn-lt"/>
              </a:rPr>
              <a:t>触发试验即时检测可简化</a:t>
            </a:r>
            <a:r>
              <a:rPr lang="en-US" altLang="zh-CN" sz="2000" dirty="0">
                <a:solidFill>
                  <a:srgbClr val="44546A"/>
                </a:solidFill>
                <a:latin typeface="Microsoft YaHei" panose="020B0503020204020204" pitchFamily="34" charset="-122"/>
                <a:ea typeface="Microsoft YaHei" panose="020B0503020204020204" pitchFamily="34" charset="-122"/>
                <a:cs typeface="+mn-ea"/>
                <a:sym typeface="+mn-lt"/>
              </a:rPr>
              <a:t>HCV</a:t>
            </a:r>
            <a:r>
              <a:rPr lang="zh-CN" altLang="en-US" sz="2000" dirty="0">
                <a:solidFill>
                  <a:srgbClr val="44546A"/>
                </a:solidFill>
                <a:latin typeface="Microsoft YaHei" panose="020B0503020204020204" pitchFamily="34" charset="-122"/>
                <a:ea typeface="Microsoft YaHei" panose="020B0503020204020204" pitchFamily="34" charset="-122"/>
                <a:cs typeface="+mn-ea"/>
                <a:sym typeface="+mn-lt"/>
              </a:rPr>
              <a:t>诊断的流程</a:t>
            </a:r>
            <a:endParaRPr lang="zh-CN" altLang="en-US" sz="2000" dirty="0">
              <a:solidFill>
                <a:srgbClr val="44546A"/>
              </a:solidFill>
              <a:latin typeface="Microsoft YaHei" panose="020B0503020204020204" pitchFamily="34" charset="-122"/>
              <a:ea typeface="Microsoft YaHei" panose="020B0503020204020204" pitchFamily="34" charset="-122"/>
            </a:endParaRPr>
          </a:p>
        </p:txBody>
      </p:sp>
      <p:sp>
        <p:nvSpPr>
          <p:cNvPr id="141" name="文本框 140">
            <a:extLst>
              <a:ext uri="{FF2B5EF4-FFF2-40B4-BE49-F238E27FC236}">
                <a16:creationId xmlns:a16="http://schemas.microsoft.com/office/drawing/2014/main" id="{2400DA0D-5033-6E4B-83F6-6A70410BA816}"/>
              </a:ext>
            </a:extLst>
          </p:cNvPr>
          <p:cNvSpPr txBox="1"/>
          <p:nvPr/>
        </p:nvSpPr>
        <p:spPr>
          <a:xfrm>
            <a:off x="2941664" y="4936839"/>
            <a:ext cx="7527441" cy="707886"/>
          </a:xfrm>
          <a:prstGeom prst="rect">
            <a:avLst/>
          </a:prstGeom>
          <a:noFill/>
        </p:spPr>
        <p:txBody>
          <a:bodyPr wrap="square">
            <a:spAutoFit/>
          </a:bodyPr>
          <a:lstStyle/>
          <a:p>
            <a:pPr marL="0" lvl="1"/>
            <a:r>
              <a:rPr lang="zh-CN" altLang="en-US" sz="2000" dirty="0">
                <a:solidFill>
                  <a:srgbClr val="4F758B"/>
                </a:solidFill>
                <a:latin typeface="Microsoft YaHei" panose="020B0503020204020204" pitchFamily="34" charset="-122"/>
                <a:ea typeface="Microsoft YaHei" panose="020B0503020204020204" pitchFamily="34" charset="-122"/>
                <a:cs typeface="+mn-ea"/>
                <a:sym typeface="+mn-lt"/>
              </a:rPr>
              <a:t>应治尽治，泛基因型</a:t>
            </a:r>
            <a:r>
              <a:rPr lang="en-US" altLang="zh-CN" sz="2000" dirty="0">
                <a:solidFill>
                  <a:srgbClr val="4F758B"/>
                </a:solidFill>
                <a:latin typeface="Microsoft YaHei" panose="020B0503020204020204" pitchFamily="34" charset="-122"/>
                <a:ea typeface="Microsoft YaHei" panose="020B0503020204020204" pitchFamily="34" charset="-122"/>
                <a:cs typeface="+mn-ea"/>
                <a:sym typeface="+mn-lt"/>
              </a:rPr>
              <a:t>DAAs</a:t>
            </a:r>
            <a:r>
              <a:rPr lang="zh-CN" altLang="en-US" sz="2000" dirty="0">
                <a:solidFill>
                  <a:srgbClr val="4F758B"/>
                </a:solidFill>
                <a:latin typeface="Microsoft YaHei" panose="020B0503020204020204" pitchFamily="34" charset="-122"/>
                <a:ea typeface="Microsoft YaHei" panose="020B0503020204020204" pitchFamily="34" charset="-122"/>
                <a:cs typeface="+mn-ea"/>
                <a:sym typeface="+mn-lt"/>
              </a:rPr>
              <a:t>方案的应用是实现消除丙肝目标的主要推荐方案</a:t>
            </a:r>
            <a:endParaRPr lang="zh-CN" altLang="en-US" sz="2000"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142" name="等腰三角形 74">
            <a:extLst>
              <a:ext uri="{FF2B5EF4-FFF2-40B4-BE49-F238E27FC236}">
                <a16:creationId xmlns:a16="http://schemas.microsoft.com/office/drawing/2014/main" id="{7F0C9B9D-0B4B-AE40-840A-E4E170C823E3}"/>
              </a:ext>
            </a:extLst>
          </p:cNvPr>
          <p:cNvSpPr/>
          <p:nvPr/>
        </p:nvSpPr>
        <p:spPr>
          <a:xfrm rot="5400000">
            <a:off x="2395811" y="4051022"/>
            <a:ext cx="488235" cy="316640"/>
          </a:xfrm>
          <a:prstGeom prst="triangle">
            <a:avLst/>
          </a:prstGeom>
          <a:solidFill>
            <a:srgbClr val="4F758B"/>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endParaRPr>
          </a:p>
        </p:txBody>
      </p:sp>
      <p:sp>
        <p:nvSpPr>
          <p:cNvPr id="143" name="等腰三角形 75">
            <a:extLst>
              <a:ext uri="{FF2B5EF4-FFF2-40B4-BE49-F238E27FC236}">
                <a16:creationId xmlns:a16="http://schemas.microsoft.com/office/drawing/2014/main" id="{3CA78D06-748D-374B-A958-07F4F3134015}"/>
              </a:ext>
            </a:extLst>
          </p:cNvPr>
          <p:cNvSpPr/>
          <p:nvPr/>
        </p:nvSpPr>
        <p:spPr>
          <a:xfrm rot="5400000">
            <a:off x="2395811" y="5140082"/>
            <a:ext cx="488235" cy="316640"/>
          </a:xfrm>
          <a:prstGeom prst="triangle">
            <a:avLst/>
          </a:prstGeom>
          <a:solidFill>
            <a:srgbClr val="4F758B"/>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endParaRPr>
          </a:p>
        </p:txBody>
      </p:sp>
    </p:spTree>
    <p:extLst>
      <p:ext uri="{BB962C8B-B14F-4D97-AF65-F5344CB8AC3E}">
        <p14:creationId xmlns:p14="http://schemas.microsoft.com/office/powerpoint/2010/main" val="8863373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E8A04D15-1554-2A4C-AE49-B058A3541438}"/>
              </a:ext>
            </a:extLst>
          </p:cNvPr>
          <p:cNvSpPr>
            <a:spLocks noGrp="1"/>
          </p:cNvSpPr>
          <p:nvPr>
            <p:ph type="title"/>
          </p:nvPr>
        </p:nvSpPr>
        <p:spPr>
          <a:xfrm>
            <a:off x="4525683" y="2520785"/>
            <a:ext cx="6924912" cy="1655623"/>
          </a:xfrm>
        </p:spPr>
        <p:txBody>
          <a:bodyPr>
            <a:noAutofit/>
          </a:bodyPr>
          <a:lstStyle/>
          <a:p>
            <a:r>
              <a:rPr lang="zh-CN" altLang="en-US" sz="5400" dirty="0">
                <a:solidFill>
                  <a:srgbClr val="4F758B"/>
                </a:solidFill>
                <a:latin typeface="Microsoft YaHei" panose="020B0503020204020204" pitchFamily="34" charset="-122"/>
                <a:ea typeface="Microsoft YaHei" panose="020B0503020204020204" pitchFamily="34" charset="-122"/>
                <a:sym typeface="+mn-lt"/>
              </a:rPr>
              <a:t>丙肝院内规范管理的健康教育</a:t>
            </a:r>
            <a:endParaRPr lang="zh-CN" altLang="en-US" sz="5000" dirty="0">
              <a:solidFill>
                <a:srgbClr val="4F758B"/>
              </a:solidFill>
              <a:sym typeface="+mn-lt"/>
            </a:endParaRPr>
          </a:p>
        </p:txBody>
      </p:sp>
      <p:sp>
        <p:nvSpPr>
          <p:cNvPr id="4" name="文本框 3">
            <a:extLst>
              <a:ext uri="{FF2B5EF4-FFF2-40B4-BE49-F238E27FC236}">
                <a16:creationId xmlns:a16="http://schemas.microsoft.com/office/drawing/2014/main" id="{5DFA5008-B50B-694B-9C33-268A07DB01F0}"/>
              </a:ext>
            </a:extLst>
          </p:cNvPr>
          <p:cNvSpPr txBox="1"/>
          <p:nvPr/>
        </p:nvSpPr>
        <p:spPr>
          <a:xfrm>
            <a:off x="1129863" y="3618867"/>
            <a:ext cx="2515138" cy="1015663"/>
          </a:xfrm>
          <a:prstGeom prst="rect">
            <a:avLst/>
          </a:prstGeom>
          <a:noFill/>
        </p:spPr>
        <p:txBody>
          <a:bodyPr wrap="square" rtlCol="0">
            <a:spAutoFit/>
          </a:bodyPr>
          <a:lstStyle/>
          <a:p>
            <a:pPr algn="ctr"/>
            <a:r>
              <a:rPr lang="en-US" altLang="zh-CN" sz="6000" b="1" i="1" dirty="0">
                <a:solidFill>
                  <a:srgbClr val="4F758B"/>
                </a:solidFill>
                <a:cs typeface="+mn-ea"/>
                <a:sym typeface="+mn-lt"/>
              </a:rPr>
              <a:t>04</a:t>
            </a:r>
            <a:endParaRPr lang="zh-CN" altLang="en-US" sz="6000" b="1" i="1" dirty="0">
              <a:solidFill>
                <a:srgbClr val="4F758B"/>
              </a:solidFill>
              <a:cs typeface="+mn-ea"/>
              <a:sym typeface="+mn-lt"/>
            </a:endParaRPr>
          </a:p>
        </p:txBody>
      </p:sp>
      <p:grpSp>
        <p:nvGrpSpPr>
          <p:cNvPr id="5" name="组合 4">
            <a:extLst>
              <a:ext uri="{FF2B5EF4-FFF2-40B4-BE49-F238E27FC236}">
                <a16:creationId xmlns:a16="http://schemas.microsoft.com/office/drawing/2014/main" id="{F4F30C06-1A28-E54E-BEE7-310C2A4A40DF}"/>
              </a:ext>
            </a:extLst>
          </p:cNvPr>
          <p:cNvGrpSpPr/>
          <p:nvPr/>
        </p:nvGrpSpPr>
        <p:grpSpPr>
          <a:xfrm>
            <a:off x="1003764" y="1975120"/>
            <a:ext cx="3321889" cy="2755361"/>
            <a:chOff x="436399" y="2484595"/>
            <a:chExt cx="3321889" cy="2755361"/>
          </a:xfrm>
        </p:grpSpPr>
        <p:sp>
          <p:nvSpPr>
            <p:cNvPr id="6" name="Freeform 42">
              <a:extLst>
                <a:ext uri="{FF2B5EF4-FFF2-40B4-BE49-F238E27FC236}">
                  <a16:creationId xmlns:a16="http://schemas.microsoft.com/office/drawing/2014/main" id="{B41C5303-5C28-0248-8721-3C93E077575F}"/>
                </a:ext>
              </a:extLst>
            </p:cNvPr>
            <p:cNvSpPr>
              <a:spLocks/>
            </p:cNvSpPr>
            <p:nvPr/>
          </p:nvSpPr>
          <p:spPr bwMode="auto">
            <a:xfrm>
              <a:off x="467006" y="4115087"/>
              <a:ext cx="2706122" cy="1124869"/>
            </a:xfrm>
            <a:custGeom>
              <a:avLst/>
              <a:gdLst>
                <a:gd name="T0" fmla="*/ 1297 w 1297"/>
                <a:gd name="T1" fmla="*/ 0 h 540"/>
                <a:gd name="T2" fmla="*/ 648 w 1297"/>
                <a:gd name="T3" fmla="*/ 540 h 540"/>
                <a:gd name="T4" fmla="*/ 0 w 1297"/>
                <a:gd name="T5" fmla="*/ 7 h 540"/>
              </a:gdLst>
              <a:ahLst/>
              <a:cxnLst>
                <a:cxn ang="0">
                  <a:pos x="T0" y="T1"/>
                </a:cxn>
                <a:cxn ang="0">
                  <a:pos x="T2" y="T3"/>
                </a:cxn>
                <a:cxn ang="0">
                  <a:pos x="T4" y="T5"/>
                </a:cxn>
              </a:cxnLst>
              <a:rect l="0" t="0" r="r" b="b"/>
              <a:pathLst>
                <a:path w="1297" h="540">
                  <a:moveTo>
                    <a:pt x="1297" y="0"/>
                  </a:moveTo>
                  <a:cubicBezTo>
                    <a:pt x="1240" y="307"/>
                    <a:pt x="971" y="540"/>
                    <a:pt x="648" y="540"/>
                  </a:cubicBezTo>
                  <a:cubicBezTo>
                    <a:pt x="327" y="540"/>
                    <a:pt x="59" y="311"/>
                    <a:pt x="0" y="7"/>
                  </a:cubicBezTo>
                </a:path>
              </a:pathLst>
            </a:custGeom>
            <a:noFill/>
            <a:ln w="38100" cap="rnd">
              <a:solidFill>
                <a:srgbClr val="4F758B"/>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44">
              <a:extLst>
                <a:ext uri="{FF2B5EF4-FFF2-40B4-BE49-F238E27FC236}">
                  <a16:creationId xmlns:a16="http://schemas.microsoft.com/office/drawing/2014/main" id="{86BF4CF6-464B-814C-89AD-DF97D47352C5}"/>
                </a:ext>
              </a:extLst>
            </p:cNvPr>
            <p:cNvSpPr>
              <a:spLocks/>
            </p:cNvSpPr>
            <p:nvPr/>
          </p:nvSpPr>
          <p:spPr bwMode="auto">
            <a:xfrm>
              <a:off x="2627738" y="3467436"/>
              <a:ext cx="1130550" cy="810510"/>
            </a:xfrm>
            <a:custGeom>
              <a:avLst/>
              <a:gdLst>
                <a:gd name="T0" fmla="*/ 0 w 597"/>
                <a:gd name="T1" fmla="*/ 349 h 428"/>
                <a:gd name="T2" fmla="*/ 386 w 597"/>
                <a:gd name="T3" fmla="*/ 349 h 428"/>
                <a:gd name="T4" fmla="*/ 386 w 597"/>
                <a:gd name="T5" fmla="*/ 428 h 428"/>
                <a:gd name="T6" fmla="*/ 597 w 597"/>
                <a:gd name="T7" fmla="*/ 217 h 428"/>
                <a:gd name="T8" fmla="*/ 384 w 597"/>
                <a:gd name="T9" fmla="*/ 0 h 428"/>
                <a:gd name="T10" fmla="*/ 384 w 597"/>
                <a:gd name="T11" fmla="*/ 93 h 428"/>
                <a:gd name="T12" fmla="*/ 219 w 597"/>
                <a:gd name="T13" fmla="*/ 93 h 428"/>
                <a:gd name="T14" fmla="*/ 0 w 597"/>
                <a:gd name="T15" fmla="*/ 349 h 4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 h="428">
                  <a:moveTo>
                    <a:pt x="0" y="349"/>
                  </a:moveTo>
                  <a:lnTo>
                    <a:pt x="386" y="349"/>
                  </a:lnTo>
                  <a:lnTo>
                    <a:pt x="386" y="428"/>
                  </a:lnTo>
                  <a:lnTo>
                    <a:pt x="597" y="217"/>
                  </a:lnTo>
                  <a:lnTo>
                    <a:pt x="384" y="0"/>
                  </a:lnTo>
                  <a:lnTo>
                    <a:pt x="384" y="93"/>
                  </a:lnTo>
                  <a:lnTo>
                    <a:pt x="219" y="93"/>
                  </a:lnTo>
                  <a:lnTo>
                    <a:pt x="0" y="349"/>
                  </a:lnTo>
                  <a:close/>
                </a:path>
              </a:pathLst>
            </a:custGeom>
            <a:solidFill>
              <a:srgbClr val="C0D1DA"/>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Freeform 41">
              <a:extLst>
                <a:ext uri="{FF2B5EF4-FFF2-40B4-BE49-F238E27FC236}">
                  <a16:creationId xmlns:a16="http://schemas.microsoft.com/office/drawing/2014/main" id="{1DD0E729-39E9-7447-899E-F1263CDA0293}"/>
                </a:ext>
              </a:extLst>
            </p:cNvPr>
            <p:cNvSpPr>
              <a:spLocks/>
            </p:cNvSpPr>
            <p:nvPr/>
          </p:nvSpPr>
          <p:spPr bwMode="auto">
            <a:xfrm>
              <a:off x="436399" y="2484595"/>
              <a:ext cx="2739137" cy="1643747"/>
            </a:xfrm>
            <a:custGeom>
              <a:avLst/>
              <a:gdLst>
                <a:gd name="T0" fmla="*/ 13 w 1313"/>
                <a:gd name="T1" fmla="*/ 788 h 788"/>
                <a:gd name="T2" fmla="*/ 0 w 1313"/>
                <a:gd name="T3" fmla="*/ 660 h 788"/>
                <a:gd name="T4" fmla="*/ 661 w 1313"/>
                <a:gd name="T5" fmla="*/ 0 h 788"/>
                <a:gd name="T6" fmla="*/ 1313 w 1313"/>
                <a:gd name="T7" fmla="*/ 557 h 788"/>
                <a:gd name="connsiteX0" fmla="*/ 102 w 10003"/>
                <a:gd name="connsiteY0" fmla="*/ 10000 h 10000"/>
                <a:gd name="connsiteX1" fmla="*/ 3 w 10003"/>
                <a:gd name="connsiteY1" fmla="*/ 8376 h 10000"/>
                <a:gd name="connsiteX2" fmla="*/ 5037 w 10003"/>
                <a:gd name="connsiteY2" fmla="*/ 0 h 10000"/>
                <a:gd name="connsiteX3" fmla="*/ 10003 w 10003"/>
                <a:gd name="connsiteY3" fmla="*/ 7069 h 10000"/>
              </a:gdLst>
              <a:ahLst/>
              <a:cxnLst>
                <a:cxn ang="0">
                  <a:pos x="connsiteX0" y="connsiteY0"/>
                </a:cxn>
                <a:cxn ang="0">
                  <a:pos x="connsiteX1" y="connsiteY1"/>
                </a:cxn>
                <a:cxn ang="0">
                  <a:pos x="connsiteX2" y="connsiteY2"/>
                </a:cxn>
                <a:cxn ang="0">
                  <a:pos x="connsiteX3" y="connsiteY3"/>
                </a:cxn>
              </a:cxnLst>
              <a:rect l="l" t="t" r="r" b="b"/>
              <a:pathLst>
                <a:path w="10003" h="10000">
                  <a:moveTo>
                    <a:pt x="102" y="10000"/>
                  </a:moveTo>
                  <a:cubicBezTo>
                    <a:pt x="41" y="9480"/>
                    <a:pt x="15" y="8894"/>
                    <a:pt x="3" y="8376"/>
                  </a:cubicBezTo>
                  <a:cubicBezTo>
                    <a:pt x="-104" y="3757"/>
                    <a:pt x="2257" y="0"/>
                    <a:pt x="5037" y="0"/>
                  </a:cubicBezTo>
                  <a:cubicBezTo>
                    <a:pt x="7543" y="0"/>
                    <a:pt x="9622" y="3058"/>
                    <a:pt x="10003" y="7069"/>
                  </a:cubicBezTo>
                </a:path>
              </a:pathLst>
            </a:custGeom>
            <a:noFill/>
            <a:ln w="38100"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43">
              <a:extLst>
                <a:ext uri="{FF2B5EF4-FFF2-40B4-BE49-F238E27FC236}">
                  <a16:creationId xmlns:a16="http://schemas.microsoft.com/office/drawing/2014/main" id="{4FCCDF8E-6AA9-0240-9D4F-31E16C2EE95E}"/>
                </a:ext>
              </a:extLst>
            </p:cNvPr>
            <p:cNvSpPr>
              <a:spLocks/>
            </p:cNvSpPr>
            <p:nvPr/>
          </p:nvSpPr>
          <p:spPr bwMode="auto">
            <a:xfrm>
              <a:off x="741595" y="3467436"/>
              <a:ext cx="3016692" cy="810510"/>
            </a:xfrm>
            <a:custGeom>
              <a:avLst/>
              <a:gdLst>
                <a:gd name="T0" fmla="*/ 0 w 1593"/>
                <a:gd name="T1" fmla="*/ 349 h 428"/>
                <a:gd name="T2" fmla="*/ 1382 w 1593"/>
                <a:gd name="T3" fmla="*/ 349 h 428"/>
                <a:gd name="T4" fmla="*/ 1382 w 1593"/>
                <a:gd name="T5" fmla="*/ 428 h 428"/>
                <a:gd name="T6" fmla="*/ 1593 w 1593"/>
                <a:gd name="T7" fmla="*/ 217 h 428"/>
                <a:gd name="T8" fmla="*/ 1380 w 1593"/>
                <a:gd name="T9" fmla="*/ 0 h 428"/>
                <a:gd name="T10" fmla="*/ 1380 w 1593"/>
                <a:gd name="T11" fmla="*/ 93 h 428"/>
                <a:gd name="T12" fmla="*/ 1058 w 1593"/>
                <a:gd name="T13" fmla="*/ 93 h 428"/>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 name="connsiteX7" fmla="*/ 6642 w 10000"/>
                <a:gd name="connsiteY7" fmla="*/ 2173 h 10000"/>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8154"/>
                  </a:moveTo>
                  <a:lnTo>
                    <a:pt x="8675" y="8154"/>
                  </a:lnTo>
                  <a:lnTo>
                    <a:pt x="8675" y="10000"/>
                  </a:lnTo>
                  <a:lnTo>
                    <a:pt x="10000" y="5070"/>
                  </a:lnTo>
                  <a:lnTo>
                    <a:pt x="8663" y="0"/>
                  </a:lnTo>
                  <a:lnTo>
                    <a:pt x="8663" y="2173"/>
                  </a:lnTo>
                  <a:lnTo>
                    <a:pt x="7224" y="2168"/>
                  </a:lnTo>
                </a:path>
              </a:pathLst>
            </a:custGeom>
            <a:noFill/>
            <a:ln w="38100"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0" name="Group 68">
            <a:extLst>
              <a:ext uri="{FF2B5EF4-FFF2-40B4-BE49-F238E27FC236}">
                <a16:creationId xmlns:a16="http://schemas.microsoft.com/office/drawing/2014/main" id="{D3C4B1CF-E131-724F-B7A7-C4939DCEFB92}"/>
              </a:ext>
            </a:extLst>
          </p:cNvPr>
          <p:cNvGrpSpPr>
            <a:grpSpLocks noChangeAspect="1"/>
          </p:cNvGrpSpPr>
          <p:nvPr/>
        </p:nvGrpSpPr>
        <p:grpSpPr bwMode="auto">
          <a:xfrm>
            <a:off x="1845272" y="2343151"/>
            <a:ext cx="1084321" cy="1019174"/>
            <a:chOff x="568" y="608"/>
            <a:chExt cx="441" cy="461"/>
          </a:xfrm>
          <a:solidFill>
            <a:srgbClr val="4F758B"/>
          </a:solidFill>
        </p:grpSpPr>
        <p:sp>
          <p:nvSpPr>
            <p:cNvPr id="11" name="Freeform 69">
              <a:extLst>
                <a:ext uri="{FF2B5EF4-FFF2-40B4-BE49-F238E27FC236}">
                  <a16:creationId xmlns:a16="http://schemas.microsoft.com/office/drawing/2014/main" id="{DDD89FA1-5299-C648-AF79-025621AC6B01}"/>
                </a:ext>
              </a:extLst>
            </p:cNvPr>
            <p:cNvSpPr>
              <a:spLocks/>
            </p:cNvSpPr>
            <p:nvPr/>
          </p:nvSpPr>
          <p:spPr bwMode="auto">
            <a:xfrm>
              <a:off x="797" y="632"/>
              <a:ext cx="165" cy="109"/>
            </a:xfrm>
            <a:custGeom>
              <a:avLst/>
              <a:gdLst>
                <a:gd name="T0" fmla="*/ 0 w 165"/>
                <a:gd name="T1" fmla="*/ 109 h 109"/>
                <a:gd name="T2" fmla="*/ 165 w 165"/>
                <a:gd name="T3" fmla="*/ 36 h 109"/>
                <a:gd name="T4" fmla="*/ 165 w 165"/>
                <a:gd name="T5" fmla="*/ 0 h 109"/>
                <a:gd name="T6" fmla="*/ 0 w 165"/>
                <a:gd name="T7" fmla="*/ 109 h 109"/>
              </a:gdLst>
              <a:ahLst/>
              <a:cxnLst>
                <a:cxn ang="0">
                  <a:pos x="T0" y="T1"/>
                </a:cxn>
                <a:cxn ang="0">
                  <a:pos x="T2" y="T3"/>
                </a:cxn>
                <a:cxn ang="0">
                  <a:pos x="T4" y="T5"/>
                </a:cxn>
                <a:cxn ang="0">
                  <a:pos x="T6" y="T7"/>
                </a:cxn>
              </a:cxnLst>
              <a:rect l="0" t="0" r="r" b="b"/>
              <a:pathLst>
                <a:path w="165" h="109">
                  <a:moveTo>
                    <a:pt x="0" y="109"/>
                  </a:moveTo>
                  <a:lnTo>
                    <a:pt x="165" y="36"/>
                  </a:lnTo>
                  <a:lnTo>
                    <a:pt x="165" y="0"/>
                  </a:lnTo>
                  <a:lnTo>
                    <a:pt x="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70">
              <a:extLst>
                <a:ext uri="{FF2B5EF4-FFF2-40B4-BE49-F238E27FC236}">
                  <a16:creationId xmlns:a16="http://schemas.microsoft.com/office/drawing/2014/main" id="{D60D2198-BBB2-DB43-8597-2D50C25BCA61}"/>
                </a:ext>
              </a:extLst>
            </p:cNvPr>
            <p:cNvSpPr>
              <a:spLocks/>
            </p:cNvSpPr>
            <p:nvPr/>
          </p:nvSpPr>
          <p:spPr bwMode="auto">
            <a:xfrm>
              <a:off x="797" y="608"/>
              <a:ext cx="122" cy="116"/>
            </a:xfrm>
            <a:custGeom>
              <a:avLst/>
              <a:gdLst>
                <a:gd name="T0" fmla="*/ 0 w 122"/>
                <a:gd name="T1" fmla="*/ 116 h 116"/>
                <a:gd name="T2" fmla="*/ 122 w 122"/>
                <a:gd name="T3" fmla="*/ 36 h 116"/>
                <a:gd name="T4" fmla="*/ 122 w 122"/>
                <a:gd name="T5" fmla="*/ 0 h 116"/>
                <a:gd name="T6" fmla="*/ 0 w 122"/>
                <a:gd name="T7" fmla="*/ 116 h 116"/>
              </a:gdLst>
              <a:ahLst/>
              <a:cxnLst>
                <a:cxn ang="0">
                  <a:pos x="T0" y="T1"/>
                </a:cxn>
                <a:cxn ang="0">
                  <a:pos x="T2" y="T3"/>
                </a:cxn>
                <a:cxn ang="0">
                  <a:pos x="T4" y="T5"/>
                </a:cxn>
                <a:cxn ang="0">
                  <a:pos x="T6" y="T7"/>
                </a:cxn>
              </a:cxnLst>
              <a:rect l="0" t="0" r="r" b="b"/>
              <a:pathLst>
                <a:path w="122" h="116">
                  <a:moveTo>
                    <a:pt x="0" y="116"/>
                  </a:moveTo>
                  <a:lnTo>
                    <a:pt x="122" y="36"/>
                  </a:lnTo>
                  <a:lnTo>
                    <a:pt x="122" y="0"/>
                  </a:lnTo>
                  <a:lnTo>
                    <a:pt x="0"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71">
              <a:extLst>
                <a:ext uri="{FF2B5EF4-FFF2-40B4-BE49-F238E27FC236}">
                  <a16:creationId xmlns:a16="http://schemas.microsoft.com/office/drawing/2014/main" id="{6B62A090-4DBA-0A4B-98BE-FA641CAB147A}"/>
                </a:ext>
              </a:extLst>
            </p:cNvPr>
            <p:cNvSpPr>
              <a:spLocks/>
            </p:cNvSpPr>
            <p:nvPr/>
          </p:nvSpPr>
          <p:spPr bwMode="auto">
            <a:xfrm>
              <a:off x="568" y="663"/>
              <a:ext cx="212" cy="406"/>
            </a:xfrm>
            <a:custGeom>
              <a:avLst/>
              <a:gdLst>
                <a:gd name="T0" fmla="*/ 0 w 212"/>
                <a:gd name="T1" fmla="*/ 314 h 406"/>
                <a:gd name="T2" fmla="*/ 210 w 212"/>
                <a:gd name="T3" fmla="*/ 406 h 406"/>
                <a:gd name="T4" fmla="*/ 212 w 212"/>
                <a:gd name="T5" fmla="*/ 406 h 406"/>
                <a:gd name="T6" fmla="*/ 212 w 212"/>
                <a:gd name="T7" fmla="*/ 92 h 406"/>
                <a:gd name="T8" fmla="*/ 0 w 212"/>
                <a:gd name="T9" fmla="*/ 0 h 406"/>
                <a:gd name="T10" fmla="*/ 0 w 212"/>
                <a:gd name="T11" fmla="*/ 314 h 406"/>
              </a:gdLst>
              <a:ahLst/>
              <a:cxnLst>
                <a:cxn ang="0">
                  <a:pos x="T0" y="T1"/>
                </a:cxn>
                <a:cxn ang="0">
                  <a:pos x="T2" y="T3"/>
                </a:cxn>
                <a:cxn ang="0">
                  <a:pos x="T4" y="T5"/>
                </a:cxn>
                <a:cxn ang="0">
                  <a:pos x="T6" y="T7"/>
                </a:cxn>
                <a:cxn ang="0">
                  <a:pos x="T8" y="T9"/>
                </a:cxn>
                <a:cxn ang="0">
                  <a:pos x="T10" y="T11"/>
                </a:cxn>
              </a:cxnLst>
              <a:rect l="0" t="0" r="r" b="b"/>
              <a:pathLst>
                <a:path w="212" h="406">
                  <a:moveTo>
                    <a:pt x="0" y="314"/>
                  </a:moveTo>
                  <a:lnTo>
                    <a:pt x="210" y="406"/>
                  </a:lnTo>
                  <a:lnTo>
                    <a:pt x="212" y="406"/>
                  </a:lnTo>
                  <a:lnTo>
                    <a:pt x="212" y="92"/>
                  </a:lnTo>
                  <a:lnTo>
                    <a:pt x="0" y="0"/>
                  </a:lnTo>
                  <a:lnTo>
                    <a:pt x="0"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72">
              <a:extLst>
                <a:ext uri="{FF2B5EF4-FFF2-40B4-BE49-F238E27FC236}">
                  <a16:creationId xmlns:a16="http://schemas.microsoft.com/office/drawing/2014/main" id="{3437D063-0F8E-B34C-958B-4BC56686E435}"/>
                </a:ext>
              </a:extLst>
            </p:cNvPr>
            <p:cNvSpPr>
              <a:spLocks/>
            </p:cNvSpPr>
            <p:nvPr/>
          </p:nvSpPr>
          <p:spPr bwMode="auto">
            <a:xfrm>
              <a:off x="615" y="632"/>
              <a:ext cx="165" cy="109"/>
            </a:xfrm>
            <a:custGeom>
              <a:avLst/>
              <a:gdLst>
                <a:gd name="T0" fmla="*/ 165 w 165"/>
                <a:gd name="T1" fmla="*/ 109 h 109"/>
                <a:gd name="T2" fmla="*/ 0 w 165"/>
                <a:gd name="T3" fmla="*/ 36 h 109"/>
                <a:gd name="T4" fmla="*/ 0 w 165"/>
                <a:gd name="T5" fmla="*/ 0 h 109"/>
                <a:gd name="T6" fmla="*/ 165 w 165"/>
                <a:gd name="T7" fmla="*/ 109 h 109"/>
              </a:gdLst>
              <a:ahLst/>
              <a:cxnLst>
                <a:cxn ang="0">
                  <a:pos x="T0" y="T1"/>
                </a:cxn>
                <a:cxn ang="0">
                  <a:pos x="T2" y="T3"/>
                </a:cxn>
                <a:cxn ang="0">
                  <a:pos x="T4" y="T5"/>
                </a:cxn>
                <a:cxn ang="0">
                  <a:pos x="T6" y="T7"/>
                </a:cxn>
              </a:cxnLst>
              <a:rect l="0" t="0" r="r" b="b"/>
              <a:pathLst>
                <a:path w="165" h="109">
                  <a:moveTo>
                    <a:pt x="165" y="109"/>
                  </a:moveTo>
                  <a:lnTo>
                    <a:pt x="0" y="36"/>
                  </a:lnTo>
                  <a:lnTo>
                    <a:pt x="0" y="0"/>
                  </a:ln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73">
              <a:extLst>
                <a:ext uri="{FF2B5EF4-FFF2-40B4-BE49-F238E27FC236}">
                  <a16:creationId xmlns:a16="http://schemas.microsoft.com/office/drawing/2014/main" id="{31A9769F-1A1D-7040-A782-FA80061FB0C2}"/>
                </a:ext>
              </a:extLst>
            </p:cNvPr>
            <p:cNvSpPr>
              <a:spLocks/>
            </p:cNvSpPr>
            <p:nvPr/>
          </p:nvSpPr>
          <p:spPr bwMode="auto">
            <a:xfrm>
              <a:off x="657" y="608"/>
              <a:ext cx="123" cy="116"/>
            </a:xfrm>
            <a:custGeom>
              <a:avLst/>
              <a:gdLst>
                <a:gd name="T0" fmla="*/ 123 w 123"/>
                <a:gd name="T1" fmla="*/ 116 h 116"/>
                <a:gd name="T2" fmla="*/ 0 w 123"/>
                <a:gd name="T3" fmla="*/ 36 h 116"/>
                <a:gd name="T4" fmla="*/ 0 w 123"/>
                <a:gd name="T5" fmla="*/ 0 h 116"/>
                <a:gd name="T6" fmla="*/ 123 w 123"/>
                <a:gd name="T7" fmla="*/ 116 h 116"/>
              </a:gdLst>
              <a:ahLst/>
              <a:cxnLst>
                <a:cxn ang="0">
                  <a:pos x="T0" y="T1"/>
                </a:cxn>
                <a:cxn ang="0">
                  <a:pos x="T2" y="T3"/>
                </a:cxn>
                <a:cxn ang="0">
                  <a:pos x="T4" y="T5"/>
                </a:cxn>
                <a:cxn ang="0">
                  <a:pos x="T6" y="T7"/>
                </a:cxn>
              </a:cxnLst>
              <a:rect l="0" t="0" r="r" b="b"/>
              <a:pathLst>
                <a:path w="123" h="116">
                  <a:moveTo>
                    <a:pt x="123" y="116"/>
                  </a:moveTo>
                  <a:lnTo>
                    <a:pt x="0" y="36"/>
                  </a:lnTo>
                  <a:lnTo>
                    <a:pt x="0" y="0"/>
                  </a:lnTo>
                  <a:lnTo>
                    <a:pt x="123"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74">
              <a:extLst>
                <a:ext uri="{FF2B5EF4-FFF2-40B4-BE49-F238E27FC236}">
                  <a16:creationId xmlns:a16="http://schemas.microsoft.com/office/drawing/2014/main" id="{7D5AFB5A-2615-5945-97BB-6E633D508266}"/>
                </a:ext>
              </a:extLst>
            </p:cNvPr>
            <p:cNvSpPr>
              <a:spLocks noEditPoints="1"/>
            </p:cNvSpPr>
            <p:nvPr/>
          </p:nvSpPr>
          <p:spPr bwMode="auto">
            <a:xfrm>
              <a:off x="797" y="663"/>
              <a:ext cx="212" cy="406"/>
            </a:xfrm>
            <a:custGeom>
              <a:avLst/>
              <a:gdLst>
                <a:gd name="T0" fmla="*/ 212 w 212"/>
                <a:gd name="T1" fmla="*/ 0 h 406"/>
                <a:gd name="T2" fmla="*/ 0 w 212"/>
                <a:gd name="T3" fmla="*/ 92 h 406"/>
                <a:gd name="T4" fmla="*/ 0 w 212"/>
                <a:gd name="T5" fmla="*/ 406 h 406"/>
                <a:gd name="T6" fmla="*/ 0 w 212"/>
                <a:gd name="T7" fmla="*/ 406 h 406"/>
                <a:gd name="T8" fmla="*/ 212 w 212"/>
                <a:gd name="T9" fmla="*/ 314 h 406"/>
                <a:gd name="T10" fmla="*/ 212 w 212"/>
                <a:gd name="T11" fmla="*/ 0 h 406"/>
                <a:gd name="T12" fmla="*/ 184 w 212"/>
                <a:gd name="T13" fmla="*/ 286 h 406"/>
                <a:gd name="T14" fmla="*/ 30 w 212"/>
                <a:gd name="T15" fmla="*/ 354 h 406"/>
                <a:gd name="T16" fmla="*/ 33 w 212"/>
                <a:gd name="T17" fmla="*/ 333 h 406"/>
                <a:gd name="T18" fmla="*/ 184 w 212"/>
                <a:gd name="T19" fmla="*/ 267 h 406"/>
                <a:gd name="T20" fmla="*/ 184 w 212"/>
                <a:gd name="T21" fmla="*/ 286 h 406"/>
                <a:gd name="T22" fmla="*/ 184 w 212"/>
                <a:gd name="T23" fmla="*/ 232 h 406"/>
                <a:gd name="T24" fmla="*/ 33 w 212"/>
                <a:gd name="T25" fmla="*/ 300 h 406"/>
                <a:gd name="T26" fmla="*/ 33 w 212"/>
                <a:gd name="T27" fmla="*/ 279 h 406"/>
                <a:gd name="T28" fmla="*/ 184 w 212"/>
                <a:gd name="T29" fmla="*/ 210 h 406"/>
                <a:gd name="T30" fmla="*/ 184 w 212"/>
                <a:gd name="T31" fmla="*/ 232 h 406"/>
                <a:gd name="T32" fmla="*/ 184 w 212"/>
                <a:gd name="T33" fmla="*/ 175 h 406"/>
                <a:gd name="T34" fmla="*/ 33 w 212"/>
                <a:gd name="T35" fmla="*/ 243 h 406"/>
                <a:gd name="T36" fmla="*/ 33 w 212"/>
                <a:gd name="T37" fmla="*/ 224 h 406"/>
                <a:gd name="T38" fmla="*/ 184 w 212"/>
                <a:gd name="T39" fmla="*/ 156 h 406"/>
                <a:gd name="T40" fmla="*/ 184 w 212"/>
                <a:gd name="T41" fmla="*/ 17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406">
                  <a:moveTo>
                    <a:pt x="212" y="0"/>
                  </a:moveTo>
                  <a:lnTo>
                    <a:pt x="0" y="92"/>
                  </a:lnTo>
                  <a:lnTo>
                    <a:pt x="0" y="406"/>
                  </a:lnTo>
                  <a:lnTo>
                    <a:pt x="0" y="406"/>
                  </a:lnTo>
                  <a:lnTo>
                    <a:pt x="212" y="314"/>
                  </a:lnTo>
                  <a:lnTo>
                    <a:pt x="212" y="0"/>
                  </a:lnTo>
                  <a:close/>
                  <a:moveTo>
                    <a:pt x="184" y="286"/>
                  </a:moveTo>
                  <a:lnTo>
                    <a:pt x="30" y="354"/>
                  </a:lnTo>
                  <a:lnTo>
                    <a:pt x="33" y="333"/>
                  </a:lnTo>
                  <a:lnTo>
                    <a:pt x="184" y="267"/>
                  </a:lnTo>
                  <a:lnTo>
                    <a:pt x="184" y="286"/>
                  </a:lnTo>
                  <a:close/>
                  <a:moveTo>
                    <a:pt x="184" y="232"/>
                  </a:moveTo>
                  <a:lnTo>
                    <a:pt x="33" y="300"/>
                  </a:lnTo>
                  <a:lnTo>
                    <a:pt x="33" y="279"/>
                  </a:lnTo>
                  <a:lnTo>
                    <a:pt x="184" y="210"/>
                  </a:lnTo>
                  <a:lnTo>
                    <a:pt x="184" y="232"/>
                  </a:lnTo>
                  <a:close/>
                  <a:moveTo>
                    <a:pt x="184" y="175"/>
                  </a:moveTo>
                  <a:lnTo>
                    <a:pt x="33" y="243"/>
                  </a:lnTo>
                  <a:lnTo>
                    <a:pt x="33" y="224"/>
                  </a:lnTo>
                  <a:lnTo>
                    <a:pt x="184" y="156"/>
                  </a:lnTo>
                  <a:lnTo>
                    <a:pt x="184"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Tree>
    <p:extLst>
      <p:ext uri="{BB962C8B-B14F-4D97-AF65-F5344CB8AC3E}">
        <p14:creationId xmlns:p14="http://schemas.microsoft.com/office/powerpoint/2010/main" val="1008469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33F174-7A2E-0D49-ACEC-9CFC0CAFED88}"/>
              </a:ext>
            </a:extLst>
          </p:cNvPr>
          <p:cNvSpPr>
            <a:spLocks noGrp="1"/>
          </p:cNvSpPr>
          <p:nvPr>
            <p:ph type="title"/>
          </p:nvPr>
        </p:nvSpPr>
        <p:spPr>
          <a:xfrm>
            <a:off x="582841" y="613094"/>
            <a:ext cx="9935785" cy="430522"/>
          </a:xfrm>
        </p:spPr>
        <p:txBody>
          <a:bodyPr/>
          <a:lstStyle/>
          <a:p>
            <a:r>
              <a:rPr lang="zh-CN" altLang="zh-CN" dirty="0"/>
              <a:t>伴随着</a:t>
            </a:r>
            <a:r>
              <a:rPr lang="en-US" altLang="zh-CN" dirty="0"/>
              <a:t>HCV</a:t>
            </a:r>
            <a:r>
              <a:rPr lang="zh-CN" altLang="zh-CN" dirty="0"/>
              <a:t>筛诊治的简化及普及，非感染科医生的培训越发重要并紧迫</a:t>
            </a:r>
          </a:p>
        </p:txBody>
      </p:sp>
      <p:sp>
        <p:nvSpPr>
          <p:cNvPr id="30" name="文本占位符 2">
            <a:extLst>
              <a:ext uri="{FF2B5EF4-FFF2-40B4-BE49-F238E27FC236}">
                <a16:creationId xmlns:a16="http://schemas.microsoft.com/office/drawing/2014/main" id="{40FD7A16-78A7-5443-822D-458291CD759B}"/>
              </a:ext>
            </a:extLst>
          </p:cNvPr>
          <p:cNvSpPr txBox="1">
            <a:spLocks/>
          </p:cNvSpPr>
          <p:nvPr/>
        </p:nvSpPr>
        <p:spPr>
          <a:xfrm>
            <a:off x="587949" y="6308167"/>
            <a:ext cx="11162693" cy="3397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中联肝健康促进中心，中华医学会肝病学分会，中华医学会检验医学分会，中国医院协会医院感染管理专业委员会。中国丙型病毒性肝炎院内筛查管理流程（试行）。</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Chin J </a:t>
            </a:r>
            <a:r>
              <a:rPr lang="en-US" altLang="zh-CN" sz="1000" dirty="0" err="1">
                <a:solidFill>
                  <a:prstClr val="black"/>
                </a:solidFill>
                <a:latin typeface="Microsoft YaHei" panose="020B0503020204020204" pitchFamily="34" charset="-122"/>
                <a:ea typeface="Microsoft YaHei" panose="020B0503020204020204" pitchFamily="34" charset="-122"/>
                <a:cs typeface="+mn-ea"/>
                <a:sym typeface="+mn-lt"/>
              </a:rPr>
              <a:t>Hepatol</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April 2021, Vol.29, No.4 319-325)</a:t>
            </a:r>
            <a:endParaRPr lang="zh-CN" altLang="en-US" sz="1000" dirty="0">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31" name="圆角矩形 30"/>
          <p:cNvSpPr/>
          <p:nvPr/>
        </p:nvSpPr>
        <p:spPr>
          <a:xfrm>
            <a:off x="513622" y="3832136"/>
            <a:ext cx="4003786" cy="1435895"/>
          </a:xfrm>
          <a:prstGeom prst="roundRect">
            <a:avLst>
              <a:gd name="adj" fmla="val 3712"/>
            </a:avLst>
          </a:prstGeom>
          <a:solidFill>
            <a:srgbClr val="4F758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511350" y="2218072"/>
            <a:ext cx="4006058" cy="1476000"/>
          </a:xfrm>
          <a:prstGeom prst="roundRect">
            <a:avLst>
              <a:gd name="adj" fmla="val 3712"/>
            </a:avLst>
          </a:prstGeom>
          <a:solidFill>
            <a:srgbClr val="4F758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50146" y="2345953"/>
            <a:ext cx="3852337" cy="1215717"/>
          </a:xfrm>
          <a:prstGeom prst="rect">
            <a:avLst/>
          </a:prstGeom>
          <a:noFill/>
        </p:spPr>
        <p:txBody>
          <a:bodyPr wrap="none" rtlCol="0">
            <a:spAutoFit/>
          </a:bodyPr>
          <a:lstStyle/>
          <a:p>
            <a:pPr marL="36000" indent="285750">
              <a:spcAft>
                <a:spcPts val="600"/>
              </a:spcAft>
              <a:buClr>
                <a:srgbClr val="35C4AF"/>
              </a:buClr>
              <a:buFont typeface="Arial" pitchFamily="34" charset="0"/>
              <a:buChar char="•"/>
            </a:pPr>
            <a:r>
              <a:rPr lang="zh-CN" altLang="en-US" sz="1600" b="1" dirty="0">
                <a:latin typeface="微软雅黑" pitchFamily="34" charset="-122"/>
                <a:ea typeface="微软雅黑" pitchFamily="34" charset="-122"/>
              </a:rPr>
              <a:t>岗前教育</a:t>
            </a:r>
            <a:endParaRPr lang="en-US" altLang="zh-CN" sz="1600" b="1" dirty="0">
              <a:latin typeface="微软雅黑" pitchFamily="34" charset="-122"/>
              <a:ea typeface="微软雅黑" pitchFamily="34" charset="-122"/>
            </a:endParaRPr>
          </a:p>
          <a:p>
            <a:pPr marL="252000" indent="180000">
              <a:spcAft>
                <a:spcPts val="600"/>
              </a:spcAft>
              <a:buFont typeface="+mj-lt"/>
              <a:buAutoNum type="arabicPeriod"/>
            </a:pPr>
            <a:r>
              <a:rPr lang="zh-CN" altLang="en-US" sz="1400" dirty="0">
                <a:latin typeface="微软雅黑" pitchFamily="34" charset="-122"/>
                <a:ea typeface="微软雅黑" pitchFamily="34" charset="-122"/>
              </a:rPr>
              <a:t>了解丙肝的基本知识</a:t>
            </a:r>
            <a:endParaRPr lang="en-US" altLang="zh-CN" sz="1400" dirty="0">
              <a:latin typeface="微软雅黑" pitchFamily="34" charset="-122"/>
              <a:ea typeface="微软雅黑" pitchFamily="34" charset="-122"/>
            </a:endParaRPr>
          </a:p>
          <a:p>
            <a:pPr marL="252000" indent="180000">
              <a:spcAft>
                <a:spcPts val="600"/>
              </a:spcAft>
              <a:buFont typeface="+mj-lt"/>
              <a:buAutoNum type="arabicPeriod"/>
            </a:pPr>
            <a:r>
              <a:rPr lang="zh-CN" altLang="en-US" sz="1400" dirty="0">
                <a:latin typeface="微软雅黑" pitchFamily="34" charset="-122"/>
                <a:ea typeface="微软雅黑" pitchFamily="34" charset="-122"/>
              </a:rPr>
              <a:t>熟悉丙肝病毒的传播途径及危险因素</a:t>
            </a:r>
            <a:endParaRPr lang="en-US" altLang="zh-CN" sz="1400" dirty="0">
              <a:latin typeface="微软雅黑" pitchFamily="34" charset="-122"/>
              <a:ea typeface="微软雅黑" pitchFamily="34" charset="-122"/>
            </a:endParaRPr>
          </a:p>
          <a:p>
            <a:pPr marL="252000" indent="180000">
              <a:spcAft>
                <a:spcPts val="600"/>
              </a:spcAft>
              <a:buFont typeface="+mj-lt"/>
              <a:buAutoNum type="arabicPeriod"/>
            </a:pPr>
            <a:r>
              <a:rPr lang="zh-CN" altLang="en-US" sz="1400" dirty="0">
                <a:latin typeface="微软雅黑" pitchFamily="34" charset="-122"/>
                <a:ea typeface="微软雅黑" pitchFamily="34" charset="-122"/>
              </a:rPr>
              <a:t>熟悉丙肝的筛查、诊断、会诊和转诊流程</a:t>
            </a:r>
            <a:endParaRPr lang="en-US" altLang="zh-CN" sz="1400" dirty="0">
              <a:latin typeface="微软雅黑" pitchFamily="34" charset="-122"/>
              <a:ea typeface="微软雅黑" pitchFamily="34" charset="-122"/>
            </a:endParaRPr>
          </a:p>
        </p:txBody>
      </p:sp>
      <p:sp>
        <p:nvSpPr>
          <p:cNvPr id="34" name="TextBox 33"/>
          <p:cNvSpPr txBox="1"/>
          <p:nvPr/>
        </p:nvSpPr>
        <p:spPr>
          <a:xfrm>
            <a:off x="583922" y="3982264"/>
            <a:ext cx="3818561" cy="1138773"/>
          </a:xfrm>
          <a:prstGeom prst="rect">
            <a:avLst/>
          </a:prstGeom>
          <a:noFill/>
        </p:spPr>
        <p:txBody>
          <a:bodyPr wrap="square" rtlCol="0">
            <a:spAutoFit/>
          </a:bodyPr>
          <a:lstStyle/>
          <a:p>
            <a:pPr marL="36000" indent="285750">
              <a:spcAft>
                <a:spcPts val="600"/>
              </a:spcAft>
              <a:buClr>
                <a:srgbClr val="35C4AF"/>
              </a:buClr>
              <a:buFont typeface="Arial" pitchFamily="34" charset="0"/>
              <a:buChar char="•"/>
            </a:pPr>
            <a:r>
              <a:rPr lang="zh-CN" altLang="en-US" sz="1600" b="1" dirty="0">
                <a:latin typeface="微软雅黑" pitchFamily="34" charset="-122"/>
                <a:ea typeface="微软雅黑" pitchFamily="34" charset="-122"/>
              </a:rPr>
              <a:t>继续教育</a:t>
            </a:r>
            <a:endParaRPr lang="en-US" altLang="zh-CN" sz="1600" b="1" dirty="0">
              <a:latin typeface="微软雅黑" pitchFamily="34" charset="-122"/>
              <a:ea typeface="微软雅黑" pitchFamily="34" charset="-122"/>
            </a:endParaRPr>
          </a:p>
          <a:p>
            <a:pPr marL="252000" indent="180000">
              <a:spcAft>
                <a:spcPts val="600"/>
              </a:spcAft>
              <a:buFont typeface="+mj-lt"/>
              <a:buAutoNum type="arabicPeriod"/>
            </a:pPr>
            <a:r>
              <a:rPr lang="zh-CN" altLang="en-US" sz="1400" dirty="0">
                <a:latin typeface="微软雅黑" pitchFamily="34" charset="-122"/>
                <a:ea typeface="微软雅黑" pitchFamily="34" charset="-122"/>
              </a:rPr>
              <a:t>基于丙肝相关共识、标准和指南等，进一步了解丙肝的基本知识和最新进展</a:t>
            </a:r>
            <a:endParaRPr lang="en-US" altLang="zh-CN" sz="1400" dirty="0">
              <a:latin typeface="微软雅黑" pitchFamily="34" charset="-122"/>
              <a:ea typeface="微软雅黑" pitchFamily="34" charset="-122"/>
            </a:endParaRPr>
          </a:p>
          <a:p>
            <a:pPr marL="252000" indent="180000">
              <a:spcAft>
                <a:spcPts val="600"/>
              </a:spcAft>
              <a:buFont typeface="+mj-lt"/>
              <a:buAutoNum type="arabicPeriod"/>
            </a:pPr>
            <a:r>
              <a:rPr lang="zh-CN" altLang="en-US" sz="1400" dirty="0">
                <a:latin typeface="微软雅黑" pitchFamily="34" charset="-122"/>
                <a:ea typeface="微软雅黑" pitchFamily="34" charset="-122"/>
              </a:rPr>
              <a:t>强化丙肝的筛查、诊断、会诊和转诊流程</a:t>
            </a:r>
            <a:endParaRPr lang="en-US" altLang="zh-CN" sz="1400" dirty="0">
              <a:latin typeface="微软雅黑" pitchFamily="34" charset="-122"/>
              <a:ea typeface="微软雅黑" pitchFamily="34" charset="-122"/>
            </a:endParaRPr>
          </a:p>
        </p:txBody>
      </p:sp>
      <p:sp>
        <p:nvSpPr>
          <p:cNvPr id="35" name="圆角矩形 34"/>
          <p:cNvSpPr/>
          <p:nvPr/>
        </p:nvSpPr>
        <p:spPr>
          <a:xfrm>
            <a:off x="1448204" y="1518308"/>
            <a:ext cx="2088000" cy="540000"/>
          </a:xfrm>
          <a:prstGeom prst="roundRect">
            <a:avLst>
              <a:gd name="adj" fmla="val 50000"/>
            </a:avLst>
          </a:prstGeom>
          <a:solidFill>
            <a:schemeClr val="bg1"/>
          </a:solidFill>
          <a:ln w="19050">
            <a:solidFill>
              <a:srgbClr val="4F7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4F758B"/>
                </a:solidFill>
                <a:latin typeface="微软雅黑" pitchFamily="34" charset="-122"/>
                <a:ea typeface="微软雅黑" pitchFamily="34" charset="-122"/>
              </a:rPr>
              <a:t>医生培训</a:t>
            </a:r>
          </a:p>
        </p:txBody>
      </p:sp>
      <p:grpSp>
        <p:nvGrpSpPr>
          <p:cNvPr id="37" name="组合 36"/>
          <p:cNvGrpSpPr/>
          <p:nvPr/>
        </p:nvGrpSpPr>
        <p:grpSpPr>
          <a:xfrm>
            <a:off x="5004954" y="2221516"/>
            <a:ext cx="3060000" cy="3060000"/>
            <a:chOff x="6465644" y="1627597"/>
            <a:chExt cx="4248000" cy="4248000"/>
          </a:xfrm>
        </p:grpSpPr>
        <p:grpSp>
          <p:nvGrpSpPr>
            <p:cNvPr id="38" name="组合 37"/>
            <p:cNvGrpSpPr/>
            <p:nvPr/>
          </p:nvGrpSpPr>
          <p:grpSpPr>
            <a:xfrm>
              <a:off x="6465644" y="1627597"/>
              <a:ext cx="4248000" cy="4248000"/>
              <a:chOff x="7432239" y="1559009"/>
              <a:chExt cx="3678237" cy="3678238"/>
            </a:xfrm>
          </p:grpSpPr>
          <p:sp>
            <p:nvSpPr>
              <p:cNvPr id="47" name="菱形 46"/>
              <p:cNvSpPr/>
              <p:nvPr/>
            </p:nvSpPr>
            <p:spPr>
              <a:xfrm>
                <a:off x="7432239" y="1559009"/>
                <a:ext cx="3678237" cy="3678238"/>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48" name="任意多边形 47"/>
              <p:cNvSpPr>
                <a:spLocks/>
              </p:cNvSpPr>
              <p:nvPr/>
            </p:nvSpPr>
            <p:spPr bwMode="auto">
              <a:xfrm>
                <a:off x="7654489" y="1924134"/>
                <a:ext cx="1435100" cy="1435100"/>
              </a:xfrm>
              <a:custGeom>
                <a:avLst/>
                <a:gdLst>
                  <a:gd name="T0" fmla="*/ 0 w 1584960"/>
                  <a:gd name="T1" fmla="*/ 216465 h 1584960"/>
                  <a:gd name="T2" fmla="*/ 216465 w 1584960"/>
                  <a:gd name="T3" fmla="*/ 0 h 1584960"/>
                  <a:gd name="T4" fmla="*/ 1082301 w 1584960"/>
                  <a:gd name="T5" fmla="*/ 0 h 1584960"/>
                  <a:gd name="T6" fmla="*/ 1298766 w 1584960"/>
                  <a:gd name="T7" fmla="*/ 216465 h 1584960"/>
                  <a:gd name="T8" fmla="*/ 1298766 w 1584960"/>
                  <a:gd name="T9" fmla="*/ 1082301 h 1584960"/>
                  <a:gd name="T10" fmla="*/ 1082301 w 1584960"/>
                  <a:gd name="T11" fmla="*/ 1298766 h 1584960"/>
                  <a:gd name="T12" fmla="*/ 216465 w 1584960"/>
                  <a:gd name="T13" fmla="*/ 1298766 h 1584960"/>
                  <a:gd name="T14" fmla="*/ 0 w 1584960"/>
                  <a:gd name="T15" fmla="*/ 1082301 h 1584960"/>
                  <a:gd name="T16" fmla="*/ 0 w 1584960"/>
                  <a:gd name="T17" fmla="*/ 216465 h 1584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4960"/>
                  <a:gd name="T28" fmla="*/ 0 h 1584960"/>
                  <a:gd name="T29" fmla="*/ 1584960 w 1584960"/>
                  <a:gd name="T30" fmla="*/ 1584960 h 15849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4F758B"/>
              </a:solidFill>
              <a:ln>
                <a:noFill/>
              </a:ln>
            </p:spPr>
            <p:txBody>
              <a:bodyPr anchor="ctr"/>
              <a:lstStyle/>
              <a:p>
                <a:pPr algn="ctr"/>
                <a:endParaRPr lang="en-US" altLang="zh-CN" dirty="0">
                  <a:solidFill>
                    <a:schemeClr val="bg1"/>
                  </a:solidFill>
                  <a:cs typeface="+mn-ea"/>
                  <a:sym typeface="+mn-lt"/>
                </a:endParaRPr>
              </a:p>
            </p:txBody>
          </p:sp>
          <p:sp>
            <p:nvSpPr>
              <p:cNvPr id="49" name="任意多边形 48"/>
              <p:cNvSpPr>
                <a:spLocks/>
              </p:cNvSpPr>
              <p:nvPr/>
            </p:nvSpPr>
            <p:spPr bwMode="auto">
              <a:xfrm>
                <a:off x="9361051" y="1924134"/>
                <a:ext cx="1435100" cy="1435100"/>
              </a:xfrm>
              <a:custGeom>
                <a:avLst/>
                <a:gdLst>
                  <a:gd name="T0" fmla="*/ 0 w 1584960"/>
                  <a:gd name="T1" fmla="*/ 216465 h 1584960"/>
                  <a:gd name="T2" fmla="*/ 216465 w 1584960"/>
                  <a:gd name="T3" fmla="*/ 0 h 1584960"/>
                  <a:gd name="T4" fmla="*/ 1082301 w 1584960"/>
                  <a:gd name="T5" fmla="*/ 0 h 1584960"/>
                  <a:gd name="T6" fmla="*/ 1298766 w 1584960"/>
                  <a:gd name="T7" fmla="*/ 216465 h 1584960"/>
                  <a:gd name="T8" fmla="*/ 1298766 w 1584960"/>
                  <a:gd name="T9" fmla="*/ 1082301 h 1584960"/>
                  <a:gd name="T10" fmla="*/ 1082301 w 1584960"/>
                  <a:gd name="T11" fmla="*/ 1298766 h 1584960"/>
                  <a:gd name="T12" fmla="*/ 216465 w 1584960"/>
                  <a:gd name="T13" fmla="*/ 1298766 h 1584960"/>
                  <a:gd name="T14" fmla="*/ 0 w 1584960"/>
                  <a:gd name="T15" fmla="*/ 1082301 h 1584960"/>
                  <a:gd name="T16" fmla="*/ 0 w 1584960"/>
                  <a:gd name="T17" fmla="*/ 216465 h 1584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4960"/>
                  <a:gd name="T28" fmla="*/ 0 h 1584960"/>
                  <a:gd name="T29" fmla="*/ 1584960 w 1584960"/>
                  <a:gd name="T30" fmla="*/ 1584960 h 15849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35C4AF"/>
              </a:solidFill>
              <a:ln>
                <a:noFill/>
              </a:ln>
            </p:spPr>
            <p:txBody>
              <a:bodyPr anchor="ctr"/>
              <a:lstStyle/>
              <a:p>
                <a:pPr algn="ctr"/>
                <a:endParaRPr lang="en-US" altLang="zh-CN" dirty="0">
                  <a:solidFill>
                    <a:schemeClr val="bg1"/>
                  </a:solidFill>
                  <a:cs typeface="+mn-ea"/>
                  <a:sym typeface="+mn-lt"/>
                </a:endParaRPr>
              </a:p>
            </p:txBody>
          </p:sp>
          <p:sp>
            <p:nvSpPr>
              <p:cNvPr id="50" name="任意多边形 49"/>
              <p:cNvSpPr>
                <a:spLocks/>
              </p:cNvSpPr>
              <p:nvPr/>
            </p:nvSpPr>
            <p:spPr bwMode="auto">
              <a:xfrm>
                <a:off x="7654489" y="3630697"/>
                <a:ext cx="1435100" cy="1435100"/>
              </a:xfrm>
              <a:custGeom>
                <a:avLst/>
                <a:gdLst>
                  <a:gd name="T0" fmla="*/ 0 w 1584960"/>
                  <a:gd name="T1" fmla="*/ 216465 h 1584960"/>
                  <a:gd name="T2" fmla="*/ 216465 w 1584960"/>
                  <a:gd name="T3" fmla="*/ 0 h 1584960"/>
                  <a:gd name="T4" fmla="*/ 1082301 w 1584960"/>
                  <a:gd name="T5" fmla="*/ 0 h 1584960"/>
                  <a:gd name="T6" fmla="*/ 1298766 w 1584960"/>
                  <a:gd name="T7" fmla="*/ 216465 h 1584960"/>
                  <a:gd name="T8" fmla="*/ 1298766 w 1584960"/>
                  <a:gd name="T9" fmla="*/ 1082301 h 1584960"/>
                  <a:gd name="T10" fmla="*/ 1082301 w 1584960"/>
                  <a:gd name="T11" fmla="*/ 1298766 h 1584960"/>
                  <a:gd name="T12" fmla="*/ 216465 w 1584960"/>
                  <a:gd name="T13" fmla="*/ 1298766 h 1584960"/>
                  <a:gd name="T14" fmla="*/ 0 w 1584960"/>
                  <a:gd name="T15" fmla="*/ 1082301 h 1584960"/>
                  <a:gd name="T16" fmla="*/ 0 w 1584960"/>
                  <a:gd name="T17" fmla="*/ 216465 h 1584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4960"/>
                  <a:gd name="T28" fmla="*/ 0 h 1584960"/>
                  <a:gd name="T29" fmla="*/ 1584960 w 1584960"/>
                  <a:gd name="T30" fmla="*/ 1584960 h 15849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35C4AF"/>
              </a:solidFill>
              <a:ln>
                <a:noFill/>
              </a:ln>
            </p:spPr>
            <p:txBody>
              <a:bodyPr anchor="ctr"/>
              <a:lstStyle/>
              <a:p>
                <a:pPr algn="ctr"/>
                <a:endParaRPr lang="en-US" altLang="zh-CN" dirty="0">
                  <a:solidFill>
                    <a:schemeClr val="bg1"/>
                  </a:solidFill>
                  <a:cs typeface="+mn-ea"/>
                  <a:sym typeface="+mn-lt"/>
                </a:endParaRPr>
              </a:p>
            </p:txBody>
          </p:sp>
          <p:sp>
            <p:nvSpPr>
              <p:cNvPr id="51" name="任意多边形 50"/>
              <p:cNvSpPr>
                <a:spLocks/>
              </p:cNvSpPr>
              <p:nvPr/>
            </p:nvSpPr>
            <p:spPr bwMode="auto">
              <a:xfrm>
                <a:off x="9361051" y="3630697"/>
                <a:ext cx="1435100" cy="1435100"/>
              </a:xfrm>
              <a:custGeom>
                <a:avLst/>
                <a:gdLst>
                  <a:gd name="T0" fmla="*/ 0 w 1584960"/>
                  <a:gd name="T1" fmla="*/ 216465 h 1584960"/>
                  <a:gd name="T2" fmla="*/ 216465 w 1584960"/>
                  <a:gd name="T3" fmla="*/ 0 h 1584960"/>
                  <a:gd name="T4" fmla="*/ 1082301 w 1584960"/>
                  <a:gd name="T5" fmla="*/ 0 h 1584960"/>
                  <a:gd name="T6" fmla="*/ 1298766 w 1584960"/>
                  <a:gd name="T7" fmla="*/ 216465 h 1584960"/>
                  <a:gd name="T8" fmla="*/ 1298766 w 1584960"/>
                  <a:gd name="T9" fmla="*/ 1082301 h 1584960"/>
                  <a:gd name="T10" fmla="*/ 1082301 w 1584960"/>
                  <a:gd name="T11" fmla="*/ 1298766 h 1584960"/>
                  <a:gd name="T12" fmla="*/ 216465 w 1584960"/>
                  <a:gd name="T13" fmla="*/ 1298766 h 1584960"/>
                  <a:gd name="T14" fmla="*/ 0 w 1584960"/>
                  <a:gd name="T15" fmla="*/ 1082301 h 1584960"/>
                  <a:gd name="T16" fmla="*/ 0 w 1584960"/>
                  <a:gd name="T17" fmla="*/ 216465 h 1584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4960"/>
                  <a:gd name="T28" fmla="*/ 0 h 1584960"/>
                  <a:gd name="T29" fmla="*/ 1584960 w 1584960"/>
                  <a:gd name="T30" fmla="*/ 1584960 h 15849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4F758B"/>
              </a:solidFill>
              <a:ln>
                <a:noFill/>
              </a:ln>
            </p:spPr>
            <p:txBody>
              <a:bodyPr anchor="ctr"/>
              <a:lstStyle/>
              <a:p>
                <a:pPr algn="ctr"/>
                <a:endParaRPr lang="en-US" altLang="zh-CN" dirty="0">
                  <a:solidFill>
                    <a:schemeClr val="bg1"/>
                  </a:solidFill>
                  <a:cs typeface="+mn-ea"/>
                  <a:sym typeface="+mn-lt"/>
                </a:endParaRPr>
              </a:p>
            </p:txBody>
          </p:sp>
        </p:grpSp>
        <p:sp>
          <p:nvSpPr>
            <p:cNvPr id="39" name="TextBox 38"/>
            <p:cNvSpPr txBox="1"/>
            <p:nvPr/>
          </p:nvSpPr>
          <p:spPr>
            <a:xfrm>
              <a:off x="6941645" y="2216253"/>
              <a:ext cx="1217710" cy="512720"/>
            </a:xfrm>
            <a:prstGeom prst="rect">
              <a:avLst/>
            </a:prstGeom>
            <a:noFill/>
          </p:spPr>
          <p:txBody>
            <a:bodyPr wrap="none" rtlCol="0">
              <a:spAutoFit/>
            </a:bodyPr>
            <a:lstStyle/>
            <a:p>
              <a:pPr algn="ctr"/>
              <a:r>
                <a:rPr lang="zh-CN" altLang="en-US" b="1" dirty="0">
                  <a:solidFill>
                    <a:schemeClr val="bg1"/>
                  </a:solidFill>
                  <a:latin typeface="微软雅黑" pitchFamily="34" charset="-122"/>
                  <a:ea typeface="微软雅黑" pitchFamily="34" charset="-122"/>
                </a:rPr>
                <a:t>有危害</a:t>
              </a:r>
            </a:p>
          </p:txBody>
        </p:sp>
        <p:sp>
          <p:nvSpPr>
            <p:cNvPr id="40" name="TextBox 39"/>
            <p:cNvSpPr txBox="1"/>
            <p:nvPr/>
          </p:nvSpPr>
          <p:spPr>
            <a:xfrm>
              <a:off x="8884743" y="2216253"/>
              <a:ext cx="1217710" cy="512720"/>
            </a:xfrm>
            <a:prstGeom prst="rect">
              <a:avLst/>
            </a:prstGeom>
            <a:noFill/>
          </p:spPr>
          <p:txBody>
            <a:bodyPr wrap="none" rtlCol="0">
              <a:spAutoFit/>
            </a:bodyPr>
            <a:lstStyle>
              <a:defPPr>
                <a:defRPr lang="zh-CN"/>
              </a:defPPr>
              <a:lvl1pPr>
                <a:defRPr b="1">
                  <a:solidFill>
                    <a:schemeClr val="bg1"/>
                  </a:solidFill>
                  <a:latin typeface="微软雅黑" pitchFamily="34" charset="-122"/>
                  <a:ea typeface="微软雅黑" pitchFamily="34" charset="-122"/>
                </a:defRPr>
              </a:lvl1pPr>
            </a:lstStyle>
            <a:p>
              <a:pPr algn="ctr"/>
              <a:r>
                <a:rPr lang="zh-CN" altLang="en-US" dirty="0"/>
                <a:t>可治愈</a:t>
              </a:r>
            </a:p>
          </p:txBody>
        </p:sp>
        <p:sp>
          <p:nvSpPr>
            <p:cNvPr id="41" name="TextBox 40"/>
            <p:cNvSpPr txBox="1"/>
            <p:nvPr/>
          </p:nvSpPr>
          <p:spPr>
            <a:xfrm>
              <a:off x="6922698" y="4195419"/>
              <a:ext cx="1217710" cy="512720"/>
            </a:xfrm>
            <a:prstGeom prst="rect">
              <a:avLst/>
            </a:prstGeom>
            <a:noFill/>
          </p:spPr>
          <p:txBody>
            <a:bodyPr wrap="none" rtlCol="0">
              <a:spAutoFit/>
            </a:bodyPr>
            <a:lstStyle>
              <a:defPPr>
                <a:defRPr lang="zh-CN"/>
              </a:defPPr>
              <a:lvl1pPr>
                <a:defRPr b="1">
                  <a:solidFill>
                    <a:schemeClr val="bg1"/>
                  </a:solidFill>
                  <a:latin typeface="微软雅黑" pitchFamily="34" charset="-122"/>
                  <a:ea typeface="微软雅黑" pitchFamily="34" charset="-122"/>
                </a:defRPr>
              </a:lvl1pPr>
            </a:lstStyle>
            <a:p>
              <a:pPr algn="ctr"/>
              <a:r>
                <a:rPr lang="zh-CN" altLang="en-US" dirty="0"/>
                <a:t>药可及</a:t>
              </a:r>
            </a:p>
          </p:txBody>
        </p:sp>
        <p:sp>
          <p:nvSpPr>
            <p:cNvPr id="42" name="TextBox 41"/>
            <p:cNvSpPr txBox="1"/>
            <p:nvPr/>
          </p:nvSpPr>
          <p:spPr>
            <a:xfrm>
              <a:off x="8884743" y="4195419"/>
              <a:ext cx="1217710" cy="512720"/>
            </a:xfrm>
            <a:prstGeom prst="rect">
              <a:avLst/>
            </a:prstGeom>
            <a:noFill/>
          </p:spPr>
          <p:txBody>
            <a:bodyPr wrap="none" rtlCol="0">
              <a:spAutoFit/>
            </a:bodyPr>
            <a:lstStyle>
              <a:defPPr>
                <a:defRPr lang="zh-CN"/>
              </a:defPPr>
              <a:lvl1pPr>
                <a:defRPr b="1">
                  <a:solidFill>
                    <a:schemeClr val="bg1"/>
                  </a:solidFill>
                  <a:latin typeface="微软雅黑" pitchFamily="34" charset="-122"/>
                  <a:ea typeface="微软雅黑" pitchFamily="34" charset="-122"/>
                </a:defRPr>
              </a:lvl1pPr>
            </a:lstStyle>
            <a:p>
              <a:pPr algn="ctr"/>
              <a:r>
                <a:rPr lang="zh-CN" altLang="en-US" dirty="0"/>
                <a:t>需预防</a:t>
              </a:r>
            </a:p>
          </p:txBody>
        </p:sp>
        <p:sp>
          <p:nvSpPr>
            <p:cNvPr id="43" name="TextBox 42"/>
            <p:cNvSpPr txBox="1"/>
            <p:nvPr/>
          </p:nvSpPr>
          <p:spPr>
            <a:xfrm>
              <a:off x="6803612" y="2694188"/>
              <a:ext cx="1494819" cy="650320"/>
            </a:xfrm>
            <a:prstGeom prst="rect">
              <a:avLst/>
            </a:prstGeom>
            <a:noFill/>
          </p:spPr>
          <p:txBody>
            <a:bodyPr wrap="none" rtlCol="0">
              <a:spAutoFit/>
            </a:bodyPr>
            <a:lstStyle/>
            <a:p>
              <a:pPr algn="ctr"/>
              <a:r>
                <a:rPr lang="zh-CN" altLang="en-US" sz="1400" dirty="0">
                  <a:solidFill>
                    <a:schemeClr val="bg1"/>
                  </a:solidFill>
                  <a:latin typeface="微软雅黑" pitchFamily="34" charset="-122"/>
                  <a:ea typeface="微软雅黑" pitchFamily="34" charset="-122"/>
                </a:rPr>
                <a:t>丙肝危害及</a:t>
              </a:r>
              <a:endParaRPr lang="en-US" altLang="zh-CN" sz="1400" dirty="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如何避免传播</a:t>
              </a:r>
            </a:p>
          </p:txBody>
        </p:sp>
        <p:sp>
          <p:nvSpPr>
            <p:cNvPr id="44" name="TextBox 43"/>
            <p:cNvSpPr txBox="1"/>
            <p:nvPr/>
          </p:nvSpPr>
          <p:spPr>
            <a:xfrm>
              <a:off x="8686404" y="2694188"/>
              <a:ext cx="1707496" cy="918100"/>
            </a:xfrm>
            <a:prstGeom prst="rect">
              <a:avLst/>
            </a:prstGeom>
            <a:noFill/>
          </p:spPr>
          <p:txBody>
            <a:bodyPr wrap="none" rtlCol="0">
              <a:spAutoFit/>
            </a:bodyPr>
            <a:lstStyle/>
            <a:p>
              <a:pPr algn="ctr"/>
              <a:r>
                <a:rPr lang="zh-CN" altLang="en-US" sz="1400" dirty="0">
                  <a:solidFill>
                    <a:schemeClr val="bg1"/>
                  </a:solidFill>
                  <a:latin typeface="微软雅黑" pitchFamily="34" charset="-122"/>
                  <a:ea typeface="微软雅黑" pitchFamily="34" charset="-122"/>
                </a:rPr>
                <a:t>丙肝有药可治，</a:t>
              </a:r>
              <a:endParaRPr lang="en-US" altLang="zh-CN" sz="1400" dirty="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一般疗程</a:t>
              </a:r>
              <a:r>
                <a:rPr lang="en-US" altLang="zh-CN" sz="1400" dirty="0">
                  <a:solidFill>
                    <a:schemeClr val="bg1"/>
                  </a:solidFill>
                  <a:latin typeface="微软雅黑" pitchFamily="34" charset="-122"/>
                  <a:ea typeface="微软雅黑" pitchFamily="34" charset="-122"/>
                </a:rPr>
                <a:t>3</a:t>
              </a:r>
              <a:r>
                <a:rPr lang="zh-CN" altLang="en-US" sz="1400" dirty="0">
                  <a:solidFill>
                    <a:schemeClr val="bg1"/>
                  </a:solidFill>
                  <a:latin typeface="微软雅黑" pitchFamily="34" charset="-122"/>
                  <a:ea typeface="微软雅黑" pitchFamily="34" charset="-122"/>
                </a:rPr>
                <a:t>个月</a:t>
              </a:r>
              <a:endParaRPr lang="en-US" altLang="zh-CN" sz="1400" dirty="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可治愈</a:t>
              </a:r>
            </a:p>
          </p:txBody>
        </p:sp>
        <p:sp>
          <p:nvSpPr>
            <p:cNvPr id="45" name="TextBox 44"/>
            <p:cNvSpPr txBox="1"/>
            <p:nvPr/>
          </p:nvSpPr>
          <p:spPr>
            <a:xfrm>
              <a:off x="6813100" y="4665100"/>
              <a:ext cx="1282141" cy="382542"/>
            </a:xfrm>
            <a:prstGeom prst="rect">
              <a:avLst/>
            </a:prstGeom>
            <a:noFill/>
          </p:spPr>
          <p:txBody>
            <a:bodyPr wrap="none" rtlCol="0">
              <a:spAutoFit/>
            </a:bodyPr>
            <a:lstStyle/>
            <a:p>
              <a:r>
                <a:rPr lang="zh-CN" altLang="en-US" sz="1400" dirty="0">
                  <a:solidFill>
                    <a:schemeClr val="bg1"/>
                  </a:solidFill>
                  <a:latin typeface="微软雅黑" pitchFamily="34" charset="-122"/>
                  <a:ea typeface="微软雅黑" pitchFamily="34" charset="-122"/>
                </a:rPr>
                <a:t>医保可报销</a:t>
              </a:r>
            </a:p>
          </p:txBody>
        </p:sp>
        <p:sp>
          <p:nvSpPr>
            <p:cNvPr id="46" name="TextBox 45"/>
            <p:cNvSpPr txBox="1"/>
            <p:nvPr/>
          </p:nvSpPr>
          <p:spPr>
            <a:xfrm>
              <a:off x="8774521" y="4665100"/>
              <a:ext cx="1494818" cy="650320"/>
            </a:xfrm>
            <a:prstGeom prst="rect">
              <a:avLst/>
            </a:prstGeom>
            <a:noFill/>
          </p:spPr>
          <p:txBody>
            <a:bodyPr wrap="none" rtlCol="0">
              <a:spAutoFit/>
            </a:bodyPr>
            <a:lstStyle/>
            <a:p>
              <a:pPr algn="ctr"/>
              <a:r>
                <a:rPr lang="zh-CN" altLang="en-US" sz="1400" dirty="0">
                  <a:solidFill>
                    <a:schemeClr val="bg1"/>
                  </a:solidFill>
                  <a:latin typeface="微软雅黑" pitchFamily="34" charset="-122"/>
                  <a:ea typeface="微软雅黑" pitchFamily="34" charset="-122"/>
                </a:rPr>
                <a:t>保护肝脏免受</a:t>
              </a:r>
              <a:endParaRPr lang="en-US" altLang="zh-CN" sz="1400" dirty="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进一步损害</a:t>
              </a:r>
            </a:p>
          </p:txBody>
        </p:sp>
      </p:grpSp>
      <p:cxnSp>
        <p:nvCxnSpPr>
          <p:cNvPr id="52" name="直接箭头连接符 51"/>
          <p:cNvCxnSpPr/>
          <p:nvPr/>
        </p:nvCxnSpPr>
        <p:spPr>
          <a:xfrm>
            <a:off x="7814537" y="4712907"/>
            <a:ext cx="504000" cy="0"/>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8325591" y="2987950"/>
            <a:ext cx="0" cy="215240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434374" y="3074472"/>
            <a:ext cx="288862" cy="338554"/>
          </a:xfrm>
          <a:prstGeom prst="rect">
            <a:avLst/>
          </a:prstGeom>
          <a:solidFill>
            <a:srgbClr val="4F758B"/>
          </a:solidFill>
        </p:spPr>
        <p:txBody>
          <a:bodyPr wrap="none" rtlCol="0">
            <a:spAutoFit/>
          </a:bodyPr>
          <a:lstStyle/>
          <a:p>
            <a:pPr algn="ctr"/>
            <a:r>
              <a:rPr lang="en-US" altLang="zh-CN" sz="1600" b="1" dirty="0">
                <a:solidFill>
                  <a:schemeClr val="bg1"/>
                </a:solidFill>
              </a:rPr>
              <a:t>1</a:t>
            </a:r>
            <a:endParaRPr lang="zh-CN" altLang="en-US" sz="1600" b="1" dirty="0">
              <a:solidFill>
                <a:schemeClr val="bg1"/>
              </a:solidFill>
            </a:endParaRPr>
          </a:p>
        </p:txBody>
      </p:sp>
      <p:sp>
        <p:nvSpPr>
          <p:cNvPr id="55" name="TextBox 54"/>
          <p:cNvSpPr txBox="1"/>
          <p:nvPr/>
        </p:nvSpPr>
        <p:spPr>
          <a:xfrm>
            <a:off x="8434374" y="3611453"/>
            <a:ext cx="288862" cy="338554"/>
          </a:xfrm>
          <a:prstGeom prst="rect">
            <a:avLst/>
          </a:prstGeom>
          <a:solidFill>
            <a:srgbClr val="4F758B"/>
          </a:solidFill>
        </p:spPr>
        <p:txBody>
          <a:bodyPr wrap="none" rtlCol="0">
            <a:spAutoFit/>
          </a:bodyPr>
          <a:lstStyle/>
          <a:p>
            <a:pPr algn="ctr"/>
            <a:r>
              <a:rPr lang="en-US" altLang="zh-CN" sz="1600" b="1" dirty="0">
                <a:solidFill>
                  <a:schemeClr val="bg1"/>
                </a:solidFill>
              </a:rPr>
              <a:t>2</a:t>
            </a:r>
            <a:endParaRPr lang="zh-CN" altLang="en-US" sz="1600" b="1" dirty="0">
              <a:solidFill>
                <a:schemeClr val="bg1"/>
              </a:solidFill>
            </a:endParaRPr>
          </a:p>
        </p:txBody>
      </p:sp>
      <p:sp>
        <p:nvSpPr>
          <p:cNvPr id="56" name="TextBox 55"/>
          <p:cNvSpPr txBox="1"/>
          <p:nvPr/>
        </p:nvSpPr>
        <p:spPr>
          <a:xfrm>
            <a:off x="8434374" y="4148434"/>
            <a:ext cx="288862" cy="338554"/>
          </a:xfrm>
          <a:prstGeom prst="rect">
            <a:avLst/>
          </a:prstGeom>
          <a:solidFill>
            <a:srgbClr val="4F758B"/>
          </a:solidFill>
        </p:spPr>
        <p:txBody>
          <a:bodyPr wrap="none" rtlCol="0">
            <a:spAutoFit/>
          </a:bodyPr>
          <a:lstStyle/>
          <a:p>
            <a:pPr algn="ctr"/>
            <a:r>
              <a:rPr lang="en-US" altLang="zh-CN" sz="1600" b="1" dirty="0">
                <a:solidFill>
                  <a:schemeClr val="bg1"/>
                </a:solidFill>
              </a:rPr>
              <a:t>3</a:t>
            </a:r>
            <a:endParaRPr lang="zh-CN" altLang="en-US" sz="1600" b="1" dirty="0">
              <a:solidFill>
                <a:schemeClr val="bg1"/>
              </a:solidFill>
            </a:endParaRPr>
          </a:p>
        </p:txBody>
      </p:sp>
      <p:sp>
        <p:nvSpPr>
          <p:cNvPr id="57" name="TextBox 56"/>
          <p:cNvSpPr txBox="1"/>
          <p:nvPr/>
        </p:nvSpPr>
        <p:spPr>
          <a:xfrm>
            <a:off x="8434374" y="4685415"/>
            <a:ext cx="288862" cy="338554"/>
          </a:xfrm>
          <a:prstGeom prst="rect">
            <a:avLst/>
          </a:prstGeom>
          <a:solidFill>
            <a:srgbClr val="4F758B"/>
          </a:solidFill>
        </p:spPr>
        <p:txBody>
          <a:bodyPr wrap="none" rtlCol="0">
            <a:spAutoFit/>
          </a:bodyPr>
          <a:lstStyle/>
          <a:p>
            <a:pPr algn="ctr"/>
            <a:r>
              <a:rPr lang="en-US" altLang="zh-CN" sz="1600" b="1" dirty="0">
                <a:solidFill>
                  <a:schemeClr val="bg1"/>
                </a:solidFill>
              </a:rPr>
              <a:t>4</a:t>
            </a:r>
            <a:endParaRPr lang="zh-CN" altLang="en-US" sz="1600" b="1" dirty="0">
              <a:solidFill>
                <a:schemeClr val="bg1"/>
              </a:solidFill>
            </a:endParaRPr>
          </a:p>
        </p:txBody>
      </p:sp>
      <p:sp>
        <p:nvSpPr>
          <p:cNvPr id="58" name="TextBox 57"/>
          <p:cNvSpPr txBox="1"/>
          <p:nvPr/>
        </p:nvSpPr>
        <p:spPr>
          <a:xfrm>
            <a:off x="8693395" y="3075042"/>
            <a:ext cx="1980029" cy="307777"/>
          </a:xfrm>
          <a:prstGeom prst="rect">
            <a:avLst/>
          </a:prstGeom>
          <a:noFill/>
        </p:spPr>
        <p:txBody>
          <a:bodyPr wrap="none" rtlCol="0">
            <a:spAutoFit/>
          </a:bodyPr>
          <a:lstStyle/>
          <a:p>
            <a:r>
              <a:rPr lang="zh-CN" altLang="en-US" sz="1400" u="sng" dirty="0">
                <a:latin typeface="微软雅黑" pitchFamily="34" charset="-122"/>
                <a:ea typeface="微软雅黑" pitchFamily="34" charset="-122"/>
              </a:rPr>
              <a:t>到丙肝专科医生处就诊</a:t>
            </a:r>
          </a:p>
        </p:txBody>
      </p:sp>
      <p:sp>
        <p:nvSpPr>
          <p:cNvPr id="59" name="TextBox 58"/>
          <p:cNvSpPr txBox="1"/>
          <p:nvPr/>
        </p:nvSpPr>
        <p:spPr>
          <a:xfrm>
            <a:off x="8693395" y="3622525"/>
            <a:ext cx="2518638" cy="307777"/>
          </a:xfrm>
          <a:prstGeom prst="rect">
            <a:avLst/>
          </a:prstGeom>
          <a:noFill/>
        </p:spPr>
        <p:txBody>
          <a:bodyPr wrap="none" rtlCol="0">
            <a:spAutoFit/>
          </a:bodyPr>
          <a:lstStyle/>
          <a:p>
            <a:r>
              <a:rPr lang="zh-CN" altLang="en-US" sz="1400" u="sng" dirty="0">
                <a:latin typeface="微软雅黑" pitchFamily="34" charset="-122"/>
                <a:ea typeface="微软雅黑" pitchFamily="34" charset="-122"/>
              </a:rPr>
              <a:t>慎用可能损害肝脏功能的药物</a:t>
            </a:r>
          </a:p>
        </p:txBody>
      </p:sp>
      <p:sp>
        <p:nvSpPr>
          <p:cNvPr id="60" name="TextBox 59"/>
          <p:cNvSpPr txBox="1"/>
          <p:nvPr/>
        </p:nvSpPr>
        <p:spPr>
          <a:xfrm>
            <a:off x="8693395" y="4717490"/>
            <a:ext cx="3057247" cy="307777"/>
          </a:xfrm>
          <a:prstGeom prst="rect">
            <a:avLst/>
          </a:prstGeom>
          <a:noFill/>
        </p:spPr>
        <p:txBody>
          <a:bodyPr wrap="none" rtlCol="0">
            <a:spAutoFit/>
          </a:bodyPr>
          <a:lstStyle/>
          <a:p>
            <a:r>
              <a:rPr lang="zh-CN" altLang="en-US" sz="1400" u="sng" dirty="0">
                <a:latin typeface="微软雅黑" pitchFamily="34" charset="-122"/>
                <a:ea typeface="微软雅黑" pitchFamily="34" charset="-122"/>
              </a:rPr>
              <a:t>必要时注射甲型肝炎和乙型肝炎疫苗</a:t>
            </a:r>
          </a:p>
        </p:txBody>
      </p:sp>
      <p:sp>
        <p:nvSpPr>
          <p:cNvPr id="61" name="TextBox 60"/>
          <p:cNvSpPr txBox="1"/>
          <p:nvPr/>
        </p:nvSpPr>
        <p:spPr>
          <a:xfrm>
            <a:off x="8693395" y="4170008"/>
            <a:ext cx="543739" cy="307777"/>
          </a:xfrm>
          <a:prstGeom prst="rect">
            <a:avLst/>
          </a:prstGeom>
          <a:noFill/>
        </p:spPr>
        <p:txBody>
          <a:bodyPr wrap="none" rtlCol="0">
            <a:spAutoFit/>
          </a:bodyPr>
          <a:lstStyle/>
          <a:p>
            <a:r>
              <a:rPr lang="zh-CN" altLang="en-US" sz="1400" u="sng" dirty="0">
                <a:latin typeface="微软雅黑" pitchFamily="34" charset="-122"/>
                <a:ea typeface="微软雅黑" pitchFamily="34" charset="-122"/>
              </a:rPr>
              <a:t>忌酒</a:t>
            </a:r>
          </a:p>
        </p:txBody>
      </p:sp>
      <p:sp>
        <p:nvSpPr>
          <p:cNvPr id="62" name="圆角矩形 61"/>
          <p:cNvSpPr/>
          <p:nvPr/>
        </p:nvSpPr>
        <p:spPr>
          <a:xfrm>
            <a:off x="4831304" y="2044660"/>
            <a:ext cx="6932986" cy="3346203"/>
          </a:xfrm>
          <a:prstGeom prst="roundRect">
            <a:avLst>
              <a:gd name="adj" fmla="val 4839"/>
            </a:avLst>
          </a:prstGeom>
          <a:noFill/>
          <a:ln>
            <a:solidFill>
              <a:srgbClr val="4F7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62"/>
          <p:cNvSpPr/>
          <p:nvPr/>
        </p:nvSpPr>
        <p:spPr>
          <a:xfrm>
            <a:off x="349485" y="2064766"/>
            <a:ext cx="4304400" cy="3346203"/>
          </a:xfrm>
          <a:prstGeom prst="roundRect">
            <a:avLst>
              <a:gd name="adj" fmla="val 4839"/>
            </a:avLst>
          </a:prstGeom>
          <a:noFill/>
          <a:ln>
            <a:solidFill>
              <a:srgbClr val="4F7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7211042" y="1510580"/>
            <a:ext cx="2088000" cy="540000"/>
          </a:xfrm>
          <a:prstGeom prst="roundRect">
            <a:avLst>
              <a:gd name="adj" fmla="val 50000"/>
            </a:avLst>
          </a:prstGeom>
          <a:solidFill>
            <a:schemeClr val="bg1"/>
          </a:solidFill>
          <a:ln w="19050">
            <a:solidFill>
              <a:srgbClr val="4F7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4F758B"/>
                </a:solidFill>
                <a:latin typeface="微软雅黑" pitchFamily="34" charset="-122"/>
                <a:ea typeface="微软雅黑" pitchFamily="34" charset="-122"/>
              </a:rPr>
              <a:t>患者教育</a:t>
            </a:r>
          </a:p>
        </p:txBody>
      </p:sp>
    </p:spTree>
    <p:extLst>
      <p:ext uri="{BB962C8B-B14F-4D97-AF65-F5344CB8AC3E}">
        <p14:creationId xmlns:p14="http://schemas.microsoft.com/office/powerpoint/2010/main" val="3723542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2">
            <a:extLst>
              <a:ext uri="{FF2B5EF4-FFF2-40B4-BE49-F238E27FC236}">
                <a16:creationId xmlns:a16="http://schemas.microsoft.com/office/drawing/2014/main" id="{91E93DAA-83D3-E84E-B73B-70C86D68B5F2}"/>
              </a:ext>
            </a:extLst>
          </p:cNvPr>
          <p:cNvSpPr txBox="1">
            <a:spLocks/>
          </p:cNvSpPr>
          <p:nvPr/>
        </p:nvSpPr>
        <p:spPr>
          <a:xfrm>
            <a:off x="9448799" y="643519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4906F94-0D75-4E60-BC28-643360A0A3A8}" type="slidenum">
              <a:rPr kumimoji="0" lang="zh-CN" altLang="en-US" sz="1200" b="0" i="0" u="none" strike="noStrike" kern="1200" cap="none" spc="0" normalizeH="0" baseline="0" noProof="0" smtClean="0">
                <a:ln>
                  <a:noFill/>
                </a:ln>
                <a:solidFill>
                  <a:prstClr val="black">
                    <a:tint val="75000"/>
                  </a:prstClr>
                </a:solidFill>
                <a:effectLst/>
                <a:uLnTx/>
                <a:uFillTx/>
                <a:latin typeface="Microsoft YaHei" panose="020B0503020204020204" pitchFamily="34" charset="-122"/>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tint val="7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154" name="标题 92">
            <a:extLst>
              <a:ext uri="{FF2B5EF4-FFF2-40B4-BE49-F238E27FC236}">
                <a16:creationId xmlns:a16="http://schemas.microsoft.com/office/drawing/2014/main" id="{BB345208-F982-204F-A2DD-74E941855561}"/>
              </a:ext>
            </a:extLst>
          </p:cNvPr>
          <p:cNvSpPr>
            <a:spLocks noGrp="1"/>
          </p:cNvSpPr>
          <p:nvPr>
            <p:ph type="title"/>
          </p:nvPr>
        </p:nvSpPr>
        <p:spPr>
          <a:xfrm>
            <a:off x="582841" y="365126"/>
            <a:ext cx="9935785" cy="430522"/>
          </a:xfrm>
        </p:spPr>
        <p:txBody>
          <a:bodyPr/>
          <a:lstStyle/>
          <a:p>
            <a:r>
              <a:rPr lang="zh-CN" altLang="en-US" sz="3200" dirty="0">
                <a:solidFill>
                  <a:srgbClr val="5E8093"/>
                </a:solidFill>
                <a:latin typeface="Microsoft YaHei" panose="020B0503020204020204" pitchFamily="34" charset="-122"/>
                <a:ea typeface="Microsoft YaHei" panose="020B0503020204020204" pitchFamily="34" charset="-122"/>
                <a:cs typeface="+mn-ea"/>
                <a:sym typeface="+mn-lt"/>
              </a:rPr>
              <a:t>总结</a:t>
            </a:r>
          </a:p>
        </p:txBody>
      </p:sp>
      <p:grpSp>
        <p:nvGrpSpPr>
          <p:cNvPr id="58" name="组合 57">
            <a:extLst>
              <a:ext uri="{FF2B5EF4-FFF2-40B4-BE49-F238E27FC236}">
                <a16:creationId xmlns:a16="http://schemas.microsoft.com/office/drawing/2014/main" id="{F806E686-A2E0-3441-BF9A-BB73CCCF6644}"/>
              </a:ext>
            </a:extLst>
          </p:cNvPr>
          <p:cNvGrpSpPr/>
          <p:nvPr/>
        </p:nvGrpSpPr>
        <p:grpSpPr>
          <a:xfrm>
            <a:off x="1160360" y="1460674"/>
            <a:ext cx="9568675" cy="2504812"/>
            <a:chOff x="1608841" y="1507366"/>
            <a:chExt cx="9568675" cy="2504812"/>
          </a:xfrm>
        </p:grpSpPr>
        <p:sp>
          <p:nvSpPr>
            <p:cNvPr id="59" name="矩形: 圆角 26">
              <a:extLst>
                <a:ext uri="{FF2B5EF4-FFF2-40B4-BE49-F238E27FC236}">
                  <a16:creationId xmlns:a16="http://schemas.microsoft.com/office/drawing/2014/main" id="{F6893891-B5AD-814A-A592-DF96B93B4EF2}"/>
                </a:ext>
              </a:extLst>
            </p:cNvPr>
            <p:cNvSpPr/>
            <p:nvPr/>
          </p:nvSpPr>
          <p:spPr>
            <a:xfrm>
              <a:off x="2197099" y="1507366"/>
              <a:ext cx="8980417" cy="2504812"/>
            </a:xfrm>
            <a:prstGeom prst="roundRect">
              <a:avLst>
                <a:gd name="adj" fmla="val 10041"/>
              </a:avLst>
            </a:prstGeom>
            <a:gradFill>
              <a:gsLst>
                <a:gs pos="0">
                  <a:srgbClr val="077296">
                    <a:alpha val="10000"/>
                  </a:srgbClr>
                </a:gs>
                <a:gs pos="100000">
                  <a:srgbClr val="077296">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endParaRPr>
            </a:p>
          </p:txBody>
        </p:sp>
        <p:grpSp>
          <p:nvGrpSpPr>
            <p:cNvPr id="60" name="组合 59">
              <a:extLst>
                <a:ext uri="{FF2B5EF4-FFF2-40B4-BE49-F238E27FC236}">
                  <a16:creationId xmlns:a16="http://schemas.microsoft.com/office/drawing/2014/main" id="{8B2F9FEF-303A-8044-95E7-8CB8E5FF4E95}"/>
                </a:ext>
              </a:extLst>
            </p:cNvPr>
            <p:cNvGrpSpPr/>
            <p:nvPr/>
          </p:nvGrpSpPr>
          <p:grpSpPr>
            <a:xfrm>
              <a:off x="1608841" y="2166513"/>
              <a:ext cx="1375659" cy="1186519"/>
              <a:chOff x="1608841" y="2968242"/>
              <a:chExt cx="1003671" cy="865676"/>
            </a:xfrm>
          </p:grpSpPr>
          <p:sp>
            <p:nvSpPr>
              <p:cNvPr id="61" name="等腰三角形 24">
                <a:extLst>
                  <a:ext uri="{FF2B5EF4-FFF2-40B4-BE49-F238E27FC236}">
                    <a16:creationId xmlns:a16="http://schemas.microsoft.com/office/drawing/2014/main" id="{2B81A251-D087-634F-BCDB-464AC82100A2}"/>
                  </a:ext>
                </a:extLst>
              </p:cNvPr>
              <p:cNvSpPr/>
              <p:nvPr/>
            </p:nvSpPr>
            <p:spPr>
              <a:xfrm rot="5400000">
                <a:off x="2210074" y="3242760"/>
                <a:ext cx="488235" cy="316640"/>
              </a:xfrm>
              <a:prstGeom prst="triangle">
                <a:avLst/>
              </a:prstGeom>
              <a:solidFill>
                <a:srgbClr val="4F758B"/>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endParaRPr>
              </a:p>
            </p:txBody>
          </p:sp>
          <p:sp>
            <p:nvSpPr>
              <p:cNvPr id="62" name="椭圆 61">
                <a:extLst>
                  <a:ext uri="{FF2B5EF4-FFF2-40B4-BE49-F238E27FC236}">
                    <a16:creationId xmlns:a16="http://schemas.microsoft.com/office/drawing/2014/main" id="{AF83B8A7-7A81-614C-847C-B86D5A5D6D64}"/>
                  </a:ext>
                </a:extLst>
              </p:cNvPr>
              <p:cNvSpPr/>
              <p:nvPr/>
            </p:nvSpPr>
            <p:spPr>
              <a:xfrm>
                <a:off x="1608841" y="2968242"/>
                <a:ext cx="865676" cy="865676"/>
              </a:xfrm>
              <a:prstGeom prst="ellipse">
                <a:avLst/>
              </a:prstGeom>
              <a:solidFill>
                <a:srgbClr val="4F758B"/>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grpSp>
      <p:sp>
        <p:nvSpPr>
          <p:cNvPr id="69" name="内容占位符 2">
            <a:extLst>
              <a:ext uri="{FF2B5EF4-FFF2-40B4-BE49-F238E27FC236}">
                <a16:creationId xmlns:a16="http://schemas.microsoft.com/office/drawing/2014/main" id="{F46876B6-E38D-0942-92C4-48A6A725AD90}"/>
              </a:ext>
            </a:extLst>
          </p:cNvPr>
          <p:cNvSpPr txBox="1">
            <a:spLocks/>
          </p:cNvSpPr>
          <p:nvPr/>
        </p:nvSpPr>
        <p:spPr>
          <a:xfrm>
            <a:off x="2546786" y="1510630"/>
            <a:ext cx="8666237" cy="2495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SzPct val="80000"/>
              <a:buFont typeface="Wingdings" panose="05000000000000000000" pitchFamily="2" charset="2"/>
              <a:buChar char="l"/>
              <a:defRPr sz="2400" kern="1200">
                <a:solidFill>
                  <a:schemeClr val="tx1">
                    <a:lumMod val="65000"/>
                    <a:lumOff val="35000"/>
                  </a:schemeClr>
                </a:solidFill>
                <a:latin typeface="等线" panose="02010600030101010101" pitchFamily="2" charset="-122"/>
                <a:ea typeface="等线" panose="02010600030101010101" pitchFamily="2" charset="-122"/>
                <a:cs typeface="+mn-cs"/>
              </a:defRPr>
            </a:lvl1pPr>
            <a:lvl2pPr marL="685800" indent="-228600" algn="l" defTabSz="914400" rtl="0" eaLnBrk="1" latinLnBrk="0" hangingPunct="1">
              <a:lnSpc>
                <a:spcPct val="90000"/>
              </a:lnSpc>
              <a:spcBef>
                <a:spcPts val="500"/>
              </a:spcBef>
              <a:buClr>
                <a:srgbClr val="C00000"/>
              </a:buClr>
              <a:buSzPct val="80000"/>
              <a:buFont typeface="Wingdings" panose="05000000000000000000" pitchFamily="2" charset="2"/>
              <a:buChar char="Ø"/>
              <a:defRPr sz="2000" kern="1200">
                <a:solidFill>
                  <a:schemeClr val="tx1">
                    <a:lumMod val="65000"/>
                    <a:lumOff val="35000"/>
                  </a:schemeClr>
                </a:solidFill>
                <a:latin typeface="等线" panose="02010600030101010101" pitchFamily="2" charset="-122"/>
                <a:ea typeface="等线" panose="02010600030101010101" pitchFamily="2" charset="-122"/>
                <a:cs typeface="+mn-cs"/>
              </a:defRPr>
            </a:lvl2pPr>
            <a:lvl3pPr marL="1143000" indent="-228600" algn="l" defTabSz="914400" rtl="0" eaLnBrk="1" latinLnBrk="0" hangingPunct="1">
              <a:lnSpc>
                <a:spcPct val="90000"/>
              </a:lnSpc>
              <a:spcBef>
                <a:spcPts val="500"/>
              </a:spcBef>
              <a:buClr>
                <a:srgbClr val="C00000"/>
              </a:buClr>
              <a:buSzPct val="70000"/>
              <a:buFont typeface="Wingdings" panose="05000000000000000000" pitchFamily="2" charset="2"/>
              <a:buChar char="l"/>
              <a:defRPr sz="1800" kern="1200">
                <a:solidFill>
                  <a:schemeClr val="tx1">
                    <a:lumMod val="65000"/>
                    <a:lumOff val="35000"/>
                  </a:schemeClr>
                </a:solidFill>
                <a:latin typeface="等线" panose="02010600030101010101" pitchFamily="2" charset="-122"/>
                <a:ea typeface="等线" panose="02010600030101010101" pitchFamily="2" charset="-122"/>
                <a:cs typeface="+mn-cs"/>
              </a:defRPr>
            </a:lvl3pPr>
            <a:lvl4pPr marL="1600200" indent="-228600" algn="l" defTabSz="914400" rtl="0" eaLnBrk="1" latinLnBrk="0" hangingPunct="1">
              <a:lnSpc>
                <a:spcPct val="90000"/>
              </a:lnSpc>
              <a:spcBef>
                <a:spcPts val="500"/>
              </a:spcBef>
              <a:buClr>
                <a:srgbClr val="C00000"/>
              </a:buClr>
              <a:buSzPct val="80000"/>
              <a:buFont typeface="Wingdings" panose="05000000000000000000" pitchFamily="2" charset="2"/>
              <a:buChar char="ü"/>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4pPr>
            <a:lvl5pPr marL="2057400" indent="-228600" algn="l" defTabSz="914400" rtl="0" eaLnBrk="1" latinLnBrk="0" hangingPunct="1">
              <a:lnSpc>
                <a:spcPct val="90000"/>
              </a:lnSpc>
              <a:spcBef>
                <a:spcPts val="500"/>
              </a:spcBef>
              <a:buClr>
                <a:srgbClr val="C00000"/>
              </a:buClr>
              <a:buSzPct val="80000"/>
              <a:buFont typeface="Arial" panose="020B0604020202020204" pitchFamily="34" charset="0"/>
              <a:buChar char="•"/>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009999"/>
              </a:buClr>
            </a:pPr>
            <a:r>
              <a:rPr lang="zh-CN" altLang="zh-CN" sz="2000" dirty="0">
                <a:latin typeface="微软雅黑" pitchFamily="34" charset="-122"/>
                <a:ea typeface="微软雅黑" pitchFamily="34" charset="-122"/>
              </a:rPr>
              <a:t>国际、国内</a:t>
            </a:r>
            <a:r>
              <a:rPr lang="en-US" altLang="zh-CN" sz="2000" dirty="0">
                <a:latin typeface="微软雅黑" pitchFamily="34" charset="-122"/>
                <a:ea typeface="微软雅黑" pitchFamily="34" charset="-122"/>
              </a:rPr>
              <a:t>2030</a:t>
            </a:r>
            <a:r>
              <a:rPr lang="zh-CN" altLang="zh-CN" sz="2000" dirty="0">
                <a:latin typeface="微软雅黑" pitchFamily="34" charset="-122"/>
                <a:ea typeface="微软雅黑" pitchFamily="34" charset="-122"/>
              </a:rPr>
              <a:t>消除丙肝目标明确，坚定</a:t>
            </a:r>
          </a:p>
          <a:p>
            <a:pPr>
              <a:lnSpc>
                <a:spcPct val="150000"/>
              </a:lnSpc>
              <a:buClr>
                <a:srgbClr val="009999"/>
              </a:buClr>
            </a:pPr>
            <a:r>
              <a:rPr lang="zh-CN" altLang="zh-CN" sz="2000" dirty="0">
                <a:latin typeface="微软雅黑" pitchFamily="34" charset="-122"/>
                <a:ea typeface="微软雅黑" pitchFamily="34" charset="-122"/>
              </a:rPr>
              <a:t>院内</a:t>
            </a:r>
            <a:r>
              <a:rPr lang="en-US" altLang="zh-CN" sz="2000" dirty="0">
                <a:latin typeface="微软雅黑" pitchFamily="34" charset="-122"/>
                <a:ea typeface="微软雅黑" pitchFamily="34" charset="-122"/>
              </a:rPr>
              <a:t>HCV</a:t>
            </a:r>
            <a:r>
              <a:rPr lang="zh-CN" altLang="zh-CN" sz="2000" dirty="0">
                <a:latin typeface="微软雅黑" pitchFamily="34" charset="-122"/>
                <a:ea typeface="微软雅黑" pitchFamily="34" charset="-122"/>
              </a:rPr>
              <a:t>筛诊治扩大可及，流程已逐步清晰</a:t>
            </a:r>
          </a:p>
          <a:p>
            <a:pPr>
              <a:lnSpc>
                <a:spcPct val="150000"/>
              </a:lnSpc>
              <a:buClr>
                <a:srgbClr val="009999"/>
              </a:buClr>
            </a:pPr>
            <a:r>
              <a:rPr lang="zh-CN" altLang="zh-CN" sz="2000" dirty="0">
                <a:latin typeface="微软雅黑" pitchFamily="34" charset="-122"/>
                <a:ea typeface="微软雅黑" pitchFamily="34" charset="-122"/>
              </a:rPr>
              <a:t>院内临床应筛尽筛、应诊尽诊、应治尽治及行政管理势在必行</a:t>
            </a:r>
          </a:p>
          <a:p>
            <a:pPr>
              <a:lnSpc>
                <a:spcPct val="150000"/>
              </a:lnSpc>
              <a:buClr>
                <a:srgbClr val="009999"/>
              </a:buClr>
            </a:pPr>
            <a:r>
              <a:rPr lang="zh-CN" altLang="zh-CN" sz="2000" dirty="0">
                <a:latin typeface="微软雅黑" pitchFamily="34" charset="-122"/>
                <a:ea typeface="微软雅黑" pitchFamily="34" charset="-122"/>
              </a:rPr>
              <a:t>伴随着</a:t>
            </a:r>
            <a:r>
              <a:rPr lang="en-US" altLang="zh-CN" sz="2000" dirty="0">
                <a:latin typeface="微软雅黑" pitchFamily="34" charset="-122"/>
                <a:ea typeface="微软雅黑" pitchFamily="34" charset="-122"/>
              </a:rPr>
              <a:t>HCV</a:t>
            </a:r>
            <a:r>
              <a:rPr lang="zh-CN" altLang="zh-CN" sz="2000" dirty="0">
                <a:latin typeface="微软雅黑" pitchFamily="34" charset="-122"/>
                <a:ea typeface="微软雅黑" pitchFamily="34" charset="-122"/>
              </a:rPr>
              <a:t>筛诊治的简化及普及，非感染科医生的培训越发重要并紧迫</a:t>
            </a:r>
          </a:p>
        </p:txBody>
      </p:sp>
      <p:grpSp>
        <p:nvGrpSpPr>
          <p:cNvPr id="70" name="Group 24">
            <a:extLst>
              <a:ext uri="{FF2B5EF4-FFF2-40B4-BE49-F238E27FC236}">
                <a16:creationId xmlns:a16="http://schemas.microsoft.com/office/drawing/2014/main" id="{4AFE517B-9EF1-B044-B6DB-87CCF1E82927}"/>
              </a:ext>
            </a:extLst>
          </p:cNvPr>
          <p:cNvGrpSpPr>
            <a:grpSpLocks noChangeAspect="1"/>
          </p:cNvGrpSpPr>
          <p:nvPr/>
        </p:nvGrpSpPr>
        <p:grpSpPr bwMode="auto">
          <a:xfrm>
            <a:off x="1468582" y="4635207"/>
            <a:ext cx="475967" cy="637084"/>
            <a:chOff x="2527" y="1143"/>
            <a:chExt cx="709" cy="949"/>
          </a:xfrm>
          <a:solidFill>
            <a:sysClr val="window" lastClr="FFFFFF"/>
          </a:solidFill>
        </p:grpSpPr>
        <p:sp>
          <p:nvSpPr>
            <p:cNvPr id="71" name="Freeform 25">
              <a:extLst>
                <a:ext uri="{FF2B5EF4-FFF2-40B4-BE49-F238E27FC236}">
                  <a16:creationId xmlns:a16="http://schemas.microsoft.com/office/drawing/2014/main" id="{09A6AFC7-27A6-B54B-AB72-982CAD1A2948}"/>
                </a:ext>
              </a:extLst>
            </p:cNvPr>
            <p:cNvSpPr>
              <a:spLocks noEditPoints="1"/>
            </p:cNvSpPr>
            <p:nvPr/>
          </p:nvSpPr>
          <p:spPr bwMode="auto">
            <a:xfrm>
              <a:off x="2527" y="1143"/>
              <a:ext cx="709" cy="949"/>
            </a:xfrm>
            <a:custGeom>
              <a:avLst/>
              <a:gdLst>
                <a:gd name="T0" fmla="*/ 300 w 300"/>
                <a:gd name="T1" fmla="*/ 130 h 402"/>
                <a:gd name="T2" fmla="*/ 296 w 300"/>
                <a:gd name="T3" fmla="*/ 121 h 402"/>
                <a:gd name="T4" fmla="*/ 178 w 300"/>
                <a:gd name="T5" fmla="*/ 4 h 402"/>
                <a:gd name="T6" fmla="*/ 170 w 300"/>
                <a:gd name="T7" fmla="*/ 0 h 402"/>
                <a:gd name="T8" fmla="*/ 170 w 300"/>
                <a:gd name="T9" fmla="*/ 0 h 402"/>
                <a:gd name="T10" fmla="*/ 12 w 300"/>
                <a:gd name="T11" fmla="*/ 0 h 402"/>
                <a:gd name="T12" fmla="*/ 0 w 300"/>
                <a:gd name="T13" fmla="*/ 12 h 402"/>
                <a:gd name="T14" fmla="*/ 0 w 300"/>
                <a:gd name="T15" fmla="*/ 390 h 402"/>
                <a:gd name="T16" fmla="*/ 12 w 300"/>
                <a:gd name="T17" fmla="*/ 402 h 402"/>
                <a:gd name="T18" fmla="*/ 288 w 300"/>
                <a:gd name="T19" fmla="*/ 402 h 402"/>
                <a:gd name="T20" fmla="*/ 300 w 300"/>
                <a:gd name="T21" fmla="*/ 390 h 402"/>
                <a:gd name="T22" fmla="*/ 300 w 300"/>
                <a:gd name="T23" fmla="*/ 130 h 402"/>
                <a:gd name="T24" fmla="*/ 182 w 300"/>
                <a:gd name="T25" fmla="*/ 42 h 402"/>
                <a:gd name="T26" fmla="*/ 258 w 300"/>
                <a:gd name="T27" fmla="*/ 118 h 402"/>
                <a:gd name="T28" fmla="*/ 182 w 300"/>
                <a:gd name="T29" fmla="*/ 118 h 402"/>
                <a:gd name="T30" fmla="*/ 182 w 300"/>
                <a:gd name="T31" fmla="*/ 42 h 402"/>
                <a:gd name="T32" fmla="*/ 24 w 300"/>
                <a:gd name="T33" fmla="*/ 378 h 402"/>
                <a:gd name="T34" fmla="*/ 24 w 300"/>
                <a:gd name="T35" fmla="*/ 24 h 402"/>
                <a:gd name="T36" fmla="*/ 158 w 300"/>
                <a:gd name="T37" fmla="*/ 24 h 402"/>
                <a:gd name="T38" fmla="*/ 158 w 300"/>
                <a:gd name="T39" fmla="*/ 130 h 402"/>
                <a:gd name="T40" fmla="*/ 170 w 300"/>
                <a:gd name="T41" fmla="*/ 142 h 402"/>
                <a:gd name="T42" fmla="*/ 275 w 300"/>
                <a:gd name="T43" fmla="*/ 142 h 402"/>
                <a:gd name="T44" fmla="*/ 275 w 300"/>
                <a:gd name="T45" fmla="*/ 378 h 402"/>
                <a:gd name="T46" fmla="*/ 24 w 300"/>
                <a:gd name="T47" fmla="*/ 37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0" h="402">
                  <a:moveTo>
                    <a:pt x="300" y="130"/>
                  </a:moveTo>
                  <a:cubicBezTo>
                    <a:pt x="300" y="127"/>
                    <a:pt x="299" y="124"/>
                    <a:pt x="296" y="121"/>
                  </a:cubicBezTo>
                  <a:cubicBezTo>
                    <a:pt x="178" y="4"/>
                    <a:pt x="178" y="4"/>
                    <a:pt x="178" y="4"/>
                  </a:cubicBezTo>
                  <a:cubicBezTo>
                    <a:pt x="176" y="1"/>
                    <a:pt x="173" y="0"/>
                    <a:pt x="170" y="0"/>
                  </a:cubicBezTo>
                  <a:cubicBezTo>
                    <a:pt x="170" y="0"/>
                    <a:pt x="170" y="0"/>
                    <a:pt x="170" y="0"/>
                  </a:cubicBezTo>
                  <a:cubicBezTo>
                    <a:pt x="12" y="0"/>
                    <a:pt x="12" y="0"/>
                    <a:pt x="12" y="0"/>
                  </a:cubicBezTo>
                  <a:cubicBezTo>
                    <a:pt x="5" y="0"/>
                    <a:pt x="0" y="5"/>
                    <a:pt x="0" y="12"/>
                  </a:cubicBezTo>
                  <a:cubicBezTo>
                    <a:pt x="0" y="390"/>
                    <a:pt x="0" y="390"/>
                    <a:pt x="0" y="390"/>
                  </a:cubicBezTo>
                  <a:cubicBezTo>
                    <a:pt x="0" y="397"/>
                    <a:pt x="5" y="402"/>
                    <a:pt x="12" y="402"/>
                  </a:cubicBezTo>
                  <a:cubicBezTo>
                    <a:pt x="288" y="402"/>
                    <a:pt x="288" y="402"/>
                    <a:pt x="288" y="402"/>
                  </a:cubicBezTo>
                  <a:cubicBezTo>
                    <a:pt x="294" y="402"/>
                    <a:pt x="300" y="397"/>
                    <a:pt x="300" y="390"/>
                  </a:cubicBezTo>
                  <a:cubicBezTo>
                    <a:pt x="300" y="130"/>
                    <a:pt x="300" y="130"/>
                    <a:pt x="300" y="130"/>
                  </a:cubicBezTo>
                  <a:close/>
                  <a:moveTo>
                    <a:pt x="182" y="42"/>
                  </a:moveTo>
                  <a:cubicBezTo>
                    <a:pt x="258" y="118"/>
                    <a:pt x="258" y="118"/>
                    <a:pt x="258" y="118"/>
                  </a:cubicBezTo>
                  <a:cubicBezTo>
                    <a:pt x="182" y="118"/>
                    <a:pt x="182" y="118"/>
                    <a:pt x="182" y="118"/>
                  </a:cubicBezTo>
                  <a:lnTo>
                    <a:pt x="182" y="42"/>
                  </a:lnTo>
                  <a:close/>
                  <a:moveTo>
                    <a:pt x="24" y="378"/>
                  </a:moveTo>
                  <a:cubicBezTo>
                    <a:pt x="24" y="24"/>
                    <a:pt x="24" y="24"/>
                    <a:pt x="24" y="24"/>
                  </a:cubicBezTo>
                  <a:cubicBezTo>
                    <a:pt x="158" y="24"/>
                    <a:pt x="158" y="24"/>
                    <a:pt x="158" y="24"/>
                  </a:cubicBezTo>
                  <a:cubicBezTo>
                    <a:pt x="158" y="130"/>
                    <a:pt x="158" y="130"/>
                    <a:pt x="158" y="130"/>
                  </a:cubicBezTo>
                  <a:cubicBezTo>
                    <a:pt x="158" y="137"/>
                    <a:pt x="163" y="142"/>
                    <a:pt x="170" y="142"/>
                  </a:cubicBezTo>
                  <a:cubicBezTo>
                    <a:pt x="275" y="142"/>
                    <a:pt x="275" y="142"/>
                    <a:pt x="275" y="142"/>
                  </a:cubicBezTo>
                  <a:cubicBezTo>
                    <a:pt x="275" y="378"/>
                    <a:pt x="275" y="378"/>
                    <a:pt x="275" y="378"/>
                  </a:cubicBezTo>
                  <a:lnTo>
                    <a:pt x="24"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72" name="Freeform 26">
              <a:extLst>
                <a:ext uri="{FF2B5EF4-FFF2-40B4-BE49-F238E27FC236}">
                  <a16:creationId xmlns:a16="http://schemas.microsoft.com/office/drawing/2014/main" id="{54EA5B4D-C019-6549-A028-848342C85C76}"/>
                </a:ext>
              </a:extLst>
            </p:cNvPr>
            <p:cNvSpPr>
              <a:spLocks/>
            </p:cNvSpPr>
            <p:nvPr/>
          </p:nvSpPr>
          <p:spPr bwMode="auto">
            <a:xfrm>
              <a:off x="2653" y="1247"/>
              <a:ext cx="194" cy="236"/>
            </a:xfrm>
            <a:custGeom>
              <a:avLst/>
              <a:gdLst>
                <a:gd name="T0" fmla="*/ 14 w 82"/>
                <a:gd name="T1" fmla="*/ 100 h 100"/>
                <a:gd name="T2" fmla="*/ 69 w 82"/>
                <a:gd name="T3" fmla="*/ 100 h 100"/>
                <a:gd name="T4" fmla="*/ 81 w 82"/>
                <a:gd name="T5" fmla="*/ 86 h 100"/>
                <a:gd name="T6" fmla="*/ 52 w 82"/>
                <a:gd name="T7" fmla="*/ 46 h 100"/>
                <a:gd name="T8" fmla="*/ 65 w 82"/>
                <a:gd name="T9" fmla="*/ 24 h 100"/>
                <a:gd name="T10" fmla="*/ 42 w 82"/>
                <a:gd name="T11" fmla="*/ 1 h 100"/>
                <a:gd name="T12" fmla="*/ 17 w 82"/>
                <a:gd name="T13" fmla="*/ 24 h 100"/>
                <a:gd name="T14" fmla="*/ 31 w 82"/>
                <a:gd name="T15" fmla="*/ 46 h 100"/>
                <a:gd name="T16" fmla="*/ 1 w 82"/>
                <a:gd name="T17" fmla="*/ 86 h 100"/>
                <a:gd name="T18" fmla="*/ 14 w 82"/>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00">
                  <a:moveTo>
                    <a:pt x="14" y="100"/>
                  </a:moveTo>
                  <a:cubicBezTo>
                    <a:pt x="69" y="100"/>
                    <a:pt x="69" y="100"/>
                    <a:pt x="69" y="100"/>
                  </a:cubicBezTo>
                  <a:cubicBezTo>
                    <a:pt x="76" y="100"/>
                    <a:pt x="82" y="94"/>
                    <a:pt x="81" y="86"/>
                  </a:cubicBezTo>
                  <a:cubicBezTo>
                    <a:pt x="78" y="62"/>
                    <a:pt x="67" y="49"/>
                    <a:pt x="52" y="46"/>
                  </a:cubicBezTo>
                  <a:cubicBezTo>
                    <a:pt x="60" y="42"/>
                    <a:pt x="65" y="33"/>
                    <a:pt x="65" y="24"/>
                  </a:cubicBezTo>
                  <a:cubicBezTo>
                    <a:pt x="65" y="11"/>
                    <a:pt x="54" y="1"/>
                    <a:pt x="42" y="1"/>
                  </a:cubicBezTo>
                  <a:cubicBezTo>
                    <a:pt x="28" y="0"/>
                    <a:pt x="17" y="11"/>
                    <a:pt x="17" y="24"/>
                  </a:cubicBezTo>
                  <a:cubicBezTo>
                    <a:pt x="17" y="34"/>
                    <a:pt x="23" y="42"/>
                    <a:pt x="31" y="46"/>
                  </a:cubicBezTo>
                  <a:cubicBezTo>
                    <a:pt x="16" y="49"/>
                    <a:pt x="4" y="62"/>
                    <a:pt x="1" y="86"/>
                  </a:cubicBezTo>
                  <a:cubicBezTo>
                    <a:pt x="0" y="94"/>
                    <a:pt x="6" y="100"/>
                    <a:pt x="1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73" name="Freeform 27">
              <a:extLst>
                <a:ext uri="{FF2B5EF4-FFF2-40B4-BE49-F238E27FC236}">
                  <a16:creationId xmlns:a16="http://schemas.microsoft.com/office/drawing/2014/main" id="{37CD3B64-19F9-1744-B9B0-11B2261EF1B4}"/>
                </a:ext>
              </a:extLst>
            </p:cNvPr>
            <p:cNvSpPr>
              <a:spLocks/>
            </p:cNvSpPr>
            <p:nvPr/>
          </p:nvSpPr>
          <p:spPr bwMode="auto">
            <a:xfrm>
              <a:off x="2653" y="1537"/>
              <a:ext cx="463" cy="40"/>
            </a:xfrm>
            <a:custGeom>
              <a:avLst/>
              <a:gdLst>
                <a:gd name="T0" fmla="*/ 188 w 196"/>
                <a:gd name="T1" fmla="*/ 0 h 17"/>
                <a:gd name="T2" fmla="*/ 9 w 196"/>
                <a:gd name="T3" fmla="*/ 0 h 17"/>
                <a:gd name="T4" fmla="*/ 0 w 196"/>
                <a:gd name="T5" fmla="*/ 9 h 17"/>
                <a:gd name="T6" fmla="*/ 9 w 196"/>
                <a:gd name="T7" fmla="*/ 17 h 17"/>
                <a:gd name="T8" fmla="*/ 188 w 196"/>
                <a:gd name="T9" fmla="*/ 17 h 17"/>
                <a:gd name="T10" fmla="*/ 196 w 196"/>
                <a:gd name="T11" fmla="*/ 9 h 17"/>
                <a:gd name="T12" fmla="*/ 188 w 19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96" h="17">
                  <a:moveTo>
                    <a:pt x="188" y="0"/>
                  </a:moveTo>
                  <a:cubicBezTo>
                    <a:pt x="9" y="0"/>
                    <a:pt x="9" y="0"/>
                    <a:pt x="9" y="0"/>
                  </a:cubicBezTo>
                  <a:cubicBezTo>
                    <a:pt x="4" y="0"/>
                    <a:pt x="0" y="4"/>
                    <a:pt x="0" y="9"/>
                  </a:cubicBezTo>
                  <a:cubicBezTo>
                    <a:pt x="0" y="13"/>
                    <a:pt x="4" y="17"/>
                    <a:pt x="9" y="17"/>
                  </a:cubicBezTo>
                  <a:cubicBezTo>
                    <a:pt x="188" y="17"/>
                    <a:pt x="188" y="17"/>
                    <a:pt x="188" y="17"/>
                  </a:cubicBezTo>
                  <a:cubicBezTo>
                    <a:pt x="193" y="17"/>
                    <a:pt x="196" y="13"/>
                    <a:pt x="196" y="9"/>
                  </a:cubicBezTo>
                  <a:cubicBezTo>
                    <a:pt x="196" y="4"/>
                    <a:pt x="193" y="0"/>
                    <a:pt x="1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74" name="Freeform 28">
              <a:extLst>
                <a:ext uri="{FF2B5EF4-FFF2-40B4-BE49-F238E27FC236}">
                  <a16:creationId xmlns:a16="http://schemas.microsoft.com/office/drawing/2014/main" id="{BE8F48E1-8E21-4E46-BE5A-232FEA454FB3}"/>
                </a:ext>
              </a:extLst>
            </p:cNvPr>
            <p:cNvSpPr>
              <a:spLocks/>
            </p:cNvSpPr>
            <p:nvPr/>
          </p:nvSpPr>
          <p:spPr bwMode="auto">
            <a:xfrm>
              <a:off x="2653" y="1634"/>
              <a:ext cx="463" cy="37"/>
            </a:xfrm>
            <a:custGeom>
              <a:avLst/>
              <a:gdLst>
                <a:gd name="T0" fmla="*/ 188 w 196"/>
                <a:gd name="T1" fmla="*/ 0 h 16"/>
                <a:gd name="T2" fmla="*/ 9 w 196"/>
                <a:gd name="T3" fmla="*/ 0 h 16"/>
                <a:gd name="T4" fmla="*/ 0 w 196"/>
                <a:gd name="T5" fmla="*/ 8 h 16"/>
                <a:gd name="T6" fmla="*/ 9 w 196"/>
                <a:gd name="T7" fmla="*/ 16 h 16"/>
                <a:gd name="T8" fmla="*/ 188 w 196"/>
                <a:gd name="T9" fmla="*/ 16 h 16"/>
                <a:gd name="T10" fmla="*/ 196 w 196"/>
                <a:gd name="T11" fmla="*/ 8 h 16"/>
                <a:gd name="T12" fmla="*/ 188 w 1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6" h="16">
                  <a:moveTo>
                    <a:pt x="188" y="0"/>
                  </a:moveTo>
                  <a:cubicBezTo>
                    <a:pt x="9" y="0"/>
                    <a:pt x="9" y="0"/>
                    <a:pt x="9" y="0"/>
                  </a:cubicBezTo>
                  <a:cubicBezTo>
                    <a:pt x="4" y="0"/>
                    <a:pt x="0" y="4"/>
                    <a:pt x="0" y="8"/>
                  </a:cubicBezTo>
                  <a:cubicBezTo>
                    <a:pt x="0" y="13"/>
                    <a:pt x="4" y="16"/>
                    <a:pt x="9" y="16"/>
                  </a:cubicBezTo>
                  <a:cubicBezTo>
                    <a:pt x="188" y="16"/>
                    <a:pt x="188" y="16"/>
                    <a:pt x="188" y="16"/>
                  </a:cubicBezTo>
                  <a:cubicBezTo>
                    <a:pt x="193" y="16"/>
                    <a:pt x="196" y="13"/>
                    <a:pt x="196" y="8"/>
                  </a:cubicBezTo>
                  <a:cubicBezTo>
                    <a:pt x="196" y="4"/>
                    <a:pt x="193" y="0"/>
                    <a:pt x="1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75" name="Freeform 29">
              <a:extLst>
                <a:ext uri="{FF2B5EF4-FFF2-40B4-BE49-F238E27FC236}">
                  <a16:creationId xmlns:a16="http://schemas.microsoft.com/office/drawing/2014/main" id="{54406ECE-3D59-6C40-9A50-D32DE644BC04}"/>
                </a:ext>
              </a:extLst>
            </p:cNvPr>
            <p:cNvSpPr>
              <a:spLocks/>
            </p:cNvSpPr>
            <p:nvPr/>
          </p:nvSpPr>
          <p:spPr bwMode="auto">
            <a:xfrm>
              <a:off x="2653" y="1728"/>
              <a:ext cx="463" cy="40"/>
            </a:xfrm>
            <a:custGeom>
              <a:avLst/>
              <a:gdLst>
                <a:gd name="T0" fmla="*/ 188 w 196"/>
                <a:gd name="T1" fmla="*/ 0 h 17"/>
                <a:gd name="T2" fmla="*/ 9 w 196"/>
                <a:gd name="T3" fmla="*/ 0 h 17"/>
                <a:gd name="T4" fmla="*/ 0 w 196"/>
                <a:gd name="T5" fmla="*/ 9 h 17"/>
                <a:gd name="T6" fmla="*/ 9 w 196"/>
                <a:gd name="T7" fmla="*/ 17 h 17"/>
                <a:gd name="T8" fmla="*/ 188 w 196"/>
                <a:gd name="T9" fmla="*/ 17 h 17"/>
                <a:gd name="T10" fmla="*/ 196 w 196"/>
                <a:gd name="T11" fmla="*/ 9 h 17"/>
                <a:gd name="T12" fmla="*/ 188 w 19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96" h="17">
                  <a:moveTo>
                    <a:pt x="188" y="0"/>
                  </a:moveTo>
                  <a:cubicBezTo>
                    <a:pt x="9" y="0"/>
                    <a:pt x="9" y="0"/>
                    <a:pt x="9" y="0"/>
                  </a:cubicBezTo>
                  <a:cubicBezTo>
                    <a:pt x="4" y="0"/>
                    <a:pt x="0" y="4"/>
                    <a:pt x="0" y="9"/>
                  </a:cubicBezTo>
                  <a:cubicBezTo>
                    <a:pt x="0" y="13"/>
                    <a:pt x="4" y="17"/>
                    <a:pt x="9" y="17"/>
                  </a:cubicBezTo>
                  <a:cubicBezTo>
                    <a:pt x="188" y="17"/>
                    <a:pt x="188" y="17"/>
                    <a:pt x="188" y="17"/>
                  </a:cubicBezTo>
                  <a:cubicBezTo>
                    <a:pt x="193" y="17"/>
                    <a:pt x="196" y="13"/>
                    <a:pt x="196" y="9"/>
                  </a:cubicBezTo>
                  <a:cubicBezTo>
                    <a:pt x="196" y="4"/>
                    <a:pt x="193" y="0"/>
                    <a:pt x="1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76" name="Freeform 30">
              <a:extLst>
                <a:ext uri="{FF2B5EF4-FFF2-40B4-BE49-F238E27FC236}">
                  <a16:creationId xmlns:a16="http://schemas.microsoft.com/office/drawing/2014/main" id="{79159B24-CB2C-C24B-886A-B411BC73FA45}"/>
                </a:ext>
              </a:extLst>
            </p:cNvPr>
            <p:cNvSpPr>
              <a:spLocks/>
            </p:cNvSpPr>
            <p:nvPr/>
          </p:nvSpPr>
          <p:spPr bwMode="auto">
            <a:xfrm>
              <a:off x="2653" y="1825"/>
              <a:ext cx="349" cy="42"/>
            </a:xfrm>
            <a:custGeom>
              <a:avLst/>
              <a:gdLst>
                <a:gd name="T0" fmla="*/ 139 w 148"/>
                <a:gd name="T1" fmla="*/ 1 h 18"/>
                <a:gd name="T2" fmla="*/ 9 w 148"/>
                <a:gd name="T3" fmla="*/ 0 h 18"/>
                <a:gd name="T4" fmla="*/ 9 w 148"/>
                <a:gd name="T5" fmla="*/ 0 h 18"/>
                <a:gd name="T6" fmla="*/ 0 w 148"/>
                <a:gd name="T7" fmla="*/ 8 h 18"/>
                <a:gd name="T8" fmla="*/ 9 w 148"/>
                <a:gd name="T9" fmla="*/ 17 h 18"/>
                <a:gd name="T10" fmla="*/ 139 w 148"/>
                <a:gd name="T11" fmla="*/ 18 h 18"/>
                <a:gd name="T12" fmla="*/ 139 w 148"/>
                <a:gd name="T13" fmla="*/ 18 h 18"/>
                <a:gd name="T14" fmla="*/ 148 w 148"/>
                <a:gd name="T15" fmla="*/ 9 h 18"/>
                <a:gd name="T16" fmla="*/ 139 w 148"/>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8">
                  <a:moveTo>
                    <a:pt x="139" y="1"/>
                  </a:moveTo>
                  <a:cubicBezTo>
                    <a:pt x="9" y="0"/>
                    <a:pt x="9" y="0"/>
                    <a:pt x="9" y="0"/>
                  </a:cubicBezTo>
                  <a:cubicBezTo>
                    <a:pt x="9" y="0"/>
                    <a:pt x="9" y="0"/>
                    <a:pt x="9" y="0"/>
                  </a:cubicBezTo>
                  <a:cubicBezTo>
                    <a:pt x="4" y="0"/>
                    <a:pt x="1" y="4"/>
                    <a:pt x="0" y="8"/>
                  </a:cubicBezTo>
                  <a:cubicBezTo>
                    <a:pt x="0" y="13"/>
                    <a:pt x="4" y="17"/>
                    <a:pt x="9" y="17"/>
                  </a:cubicBezTo>
                  <a:cubicBezTo>
                    <a:pt x="139" y="18"/>
                    <a:pt x="139" y="18"/>
                    <a:pt x="139" y="18"/>
                  </a:cubicBezTo>
                  <a:cubicBezTo>
                    <a:pt x="139" y="18"/>
                    <a:pt x="139" y="18"/>
                    <a:pt x="139" y="18"/>
                  </a:cubicBezTo>
                  <a:cubicBezTo>
                    <a:pt x="144" y="18"/>
                    <a:pt x="148" y="14"/>
                    <a:pt x="148" y="9"/>
                  </a:cubicBezTo>
                  <a:cubicBezTo>
                    <a:pt x="148" y="5"/>
                    <a:pt x="144" y="1"/>
                    <a:pt x="13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77" name="Freeform 31">
              <a:extLst>
                <a:ext uri="{FF2B5EF4-FFF2-40B4-BE49-F238E27FC236}">
                  <a16:creationId xmlns:a16="http://schemas.microsoft.com/office/drawing/2014/main" id="{8D3390B1-0690-FF49-AEE3-5A55EA9A2DC8}"/>
                </a:ext>
              </a:extLst>
            </p:cNvPr>
            <p:cNvSpPr>
              <a:spLocks/>
            </p:cNvSpPr>
            <p:nvPr/>
          </p:nvSpPr>
          <p:spPr bwMode="auto">
            <a:xfrm>
              <a:off x="2653" y="1922"/>
              <a:ext cx="349" cy="40"/>
            </a:xfrm>
            <a:custGeom>
              <a:avLst/>
              <a:gdLst>
                <a:gd name="T0" fmla="*/ 139 w 148"/>
                <a:gd name="T1" fmla="*/ 1 h 17"/>
                <a:gd name="T2" fmla="*/ 9 w 148"/>
                <a:gd name="T3" fmla="*/ 0 h 17"/>
                <a:gd name="T4" fmla="*/ 9 w 148"/>
                <a:gd name="T5" fmla="*/ 0 h 17"/>
                <a:gd name="T6" fmla="*/ 0 w 148"/>
                <a:gd name="T7" fmla="*/ 8 h 17"/>
                <a:gd name="T8" fmla="*/ 9 w 148"/>
                <a:gd name="T9" fmla="*/ 16 h 17"/>
                <a:gd name="T10" fmla="*/ 139 w 148"/>
                <a:gd name="T11" fmla="*/ 17 h 17"/>
                <a:gd name="T12" fmla="*/ 139 w 148"/>
                <a:gd name="T13" fmla="*/ 17 h 17"/>
                <a:gd name="T14" fmla="*/ 148 w 148"/>
                <a:gd name="T15" fmla="*/ 9 h 17"/>
                <a:gd name="T16" fmla="*/ 139 w 148"/>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7">
                  <a:moveTo>
                    <a:pt x="139" y="1"/>
                  </a:moveTo>
                  <a:cubicBezTo>
                    <a:pt x="9" y="0"/>
                    <a:pt x="9" y="0"/>
                    <a:pt x="9" y="0"/>
                  </a:cubicBezTo>
                  <a:cubicBezTo>
                    <a:pt x="9" y="0"/>
                    <a:pt x="9" y="0"/>
                    <a:pt x="9" y="0"/>
                  </a:cubicBezTo>
                  <a:cubicBezTo>
                    <a:pt x="4" y="0"/>
                    <a:pt x="1" y="3"/>
                    <a:pt x="0" y="8"/>
                  </a:cubicBezTo>
                  <a:cubicBezTo>
                    <a:pt x="0" y="12"/>
                    <a:pt x="4" y="16"/>
                    <a:pt x="9" y="16"/>
                  </a:cubicBezTo>
                  <a:cubicBezTo>
                    <a:pt x="139" y="17"/>
                    <a:pt x="139" y="17"/>
                    <a:pt x="139" y="17"/>
                  </a:cubicBezTo>
                  <a:cubicBezTo>
                    <a:pt x="139" y="17"/>
                    <a:pt x="139" y="17"/>
                    <a:pt x="139" y="17"/>
                  </a:cubicBezTo>
                  <a:cubicBezTo>
                    <a:pt x="144" y="17"/>
                    <a:pt x="148" y="14"/>
                    <a:pt x="148" y="9"/>
                  </a:cubicBezTo>
                  <a:cubicBezTo>
                    <a:pt x="148" y="4"/>
                    <a:pt x="144" y="1"/>
                    <a:pt x="13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grpSp>
      <p:grpSp>
        <p:nvGrpSpPr>
          <p:cNvPr id="78" name="组合 77">
            <a:extLst>
              <a:ext uri="{FF2B5EF4-FFF2-40B4-BE49-F238E27FC236}">
                <a16:creationId xmlns:a16="http://schemas.microsoft.com/office/drawing/2014/main" id="{8D1229B6-DE06-BB41-AD25-E9A45BA37775}"/>
              </a:ext>
            </a:extLst>
          </p:cNvPr>
          <p:cNvGrpSpPr/>
          <p:nvPr/>
        </p:nvGrpSpPr>
        <p:grpSpPr>
          <a:xfrm>
            <a:off x="1309622" y="2341255"/>
            <a:ext cx="709221" cy="725472"/>
            <a:chOff x="1288193" y="2360704"/>
            <a:chExt cx="709221" cy="725472"/>
          </a:xfrm>
          <a:solidFill>
            <a:sysClr val="window" lastClr="FFFFFF"/>
          </a:solidFill>
        </p:grpSpPr>
        <p:grpSp>
          <p:nvGrpSpPr>
            <p:cNvPr id="79" name="组合 78">
              <a:extLst>
                <a:ext uri="{FF2B5EF4-FFF2-40B4-BE49-F238E27FC236}">
                  <a16:creationId xmlns:a16="http://schemas.microsoft.com/office/drawing/2014/main" id="{434A7672-EF04-4049-848A-0C511AAF5AF3}"/>
                </a:ext>
              </a:extLst>
            </p:cNvPr>
            <p:cNvGrpSpPr/>
            <p:nvPr/>
          </p:nvGrpSpPr>
          <p:grpSpPr>
            <a:xfrm>
              <a:off x="1288193" y="2360704"/>
              <a:ext cx="709221" cy="725472"/>
              <a:chOff x="2090094" y="4472190"/>
              <a:chExt cx="1009693" cy="1032830"/>
            </a:xfrm>
            <a:grpFill/>
          </p:grpSpPr>
          <p:sp>
            <p:nvSpPr>
              <p:cNvPr id="81" name="Freeform 51">
                <a:extLst>
                  <a:ext uri="{FF2B5EF4-FFF2-40B4-BE49-F238E27FC236}">
                    <a16:creationId xmlns:a16="http://schemas.microsoft.com/office/drawing/2014/main" id="{724584D5-BF19-1746-BB14-9C2DC353832B}"/>
                  </a:ext>
                </a:extLst>
              </p:cNvPr>
              <p:cNvSpPr>
                <a:spLocks noEditPoints="1"/>
              </p:cNvSpPr>
              <p:nvPr/>
            </p:nvSpPr>
            <p:spPr bwMode="auto">
              <a:xfrm>
                <a:off x="2090094" y="4472190"/>
                <a:ext cx="852395" cy="851237"/>
              </a:xfrm>
              <a:custGeom>
                <a:avLst/>
                <a:gdLst>
                  <a:gd name="T0" fmla="*/ 382 w 764"/>
                  <a:gd name="T1" fmla="*/ 763 h 763"/>
                  <a:gd name="T2" fmla="*/ 0 w 764"/>
                  <a:gd name="T3" fmla="*/ 381 h 763"/>
                  <a:gd name="T4" fmla="*/ 382 w 764"/>
                  <a:gd name="T5" fmla="*/ 0 h 763"/>
                  <a:gd name="T6" fmla="*/ 764 w 764"/>
                  <a:gd name="T7" fmla="*/ 381 h 763"/>
                  <a:gd name="T8" fmla="*/ 382 w 764"/>
                  <a:gd name="T9" fmla="*/ 763 h 763"/>
                  <a:gd name="T10" fmla="*/ 382 w 764"/>
                  <a:gd name="T11" fmla="*/ 56 h 763"/>
                  <a:gd name="T12" fmla="*/ 57 w 764"/>
                  <a:gd name="T13" fmla="*/ 381 h 763"/>
                  <a:gd name="T14" fmla="*/ 382 w 764"/>
                  <a:gd name="T15" fmla="*/ 706 h 763"/>
                  <a:gd name="T16" fmla="*/ 707 w 764"/>
                  <a:gd name="T17" fmla="*/ 381 h 763"/>
                  <a:gd name="T18" fmla="*/ 382 w 764"/>
                  <a:gd name="T19" fmla="*/ 5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63">
                    <a:moveTo>
                      <a:pt x="382" y="763"/>
                    </a:moveTo>
                    <a:cubicBezTo>
                      <a:pt x="172" y="763"/>
                      <a:pt x="0" y="592"/>
                      <a:pt x="0" y="381"/>
                    </a:cubicBezTo>
                    <a:cubicBezTo>
                      <a:pt x="0" y="171"/>
                      <a:pt x="172" y="0"/>
                      <a:pt x="382" y="0"/>
                    </a:cubicBezTo>
                    <a:cubicBezTo>
                      <a:pt x="592" y="0"/>
                      <a:pt x="764" y="171"/>
                      <a:pt x="764" y="381"/>
                    </a:cubicBezTo>
                    <a:cubicBezTo>
                      <a:pt x="764" y="592"/>
                      <a:pt x="592" y="763"/>
                      <a:pt x="382" y="763"/>
                    </a:cubicBezTo>
                    <a:close/>
                    <a:moveTo>
                      <a:pt x="382" y="56"/>
                    </a:moveTo>
                    <a:cubicBezTo>
                      <a:pt x="203" y="56"/>
                      <a:pt x="57" y="202"/>
                      <a:pt x="57" y="381"/>
                    </a:cubicBezTo>
                    <a:cubicBezTo>
                      <a:pt x="57" y="561"/>
                      <a:pt x="203" y="706"/>
                      <a:pt x="382" y="706"/>
                    </a:cubicBezTo>
                    <a:cubicBezTo>
                      <a:pt x="561" y="706"/>
                      <a:pt x="707" y="561"/>
                      <a:pt x="707" y="381"/>
                    </a:cubicBezTo>
                    <a:cubicBezTo>
                      <a:pt x="707" y="202"/>
                      <a:pt x="561" y="56"/>
                      <a:pt x="38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82" name="Freeform 52">
                <a:extLst>
                  <a:ext uri="{FF2B5EF4-FFF2-40B4-BE49-F238E27FC236}">
                    <a16:creationId xmlns:a16="http://schemas.microsoft.com/office/drawing/2014/main" id="{9C69298A-5A4D-FA46-86FD-76E428CB4046}"/>
                  </a:ext>
                </a:extLst>
              </p:cNvPr>
              <p:cNvSpPr>
                <a:spLocks/>
              </p:cNvSpPr>
              <p:nvPr/>
            </p:nvSpPr>
            <p:spPr bwMode="auto">
              <a:xfrm>
                <a:off x="2757440" y="5170765"/>
                <a:ext cx="212810" cy="212810"/>
              </a:xfrm>
              <a:custGeom>
                <a:avLst/>
                <a:gdLst>
                  <a:gd name="T0" fmla="*/ 145 w 184"/>
                  <a:gd name="T1" fmla="*/ 184 h 184"/>
                  <a:gd name="T2" fmla="*/ 0 w 184"/>
                  <a:gd name="T3" fmla="*/ 38 h 184"/>
                  <a:gd name="T4" fmla="*/ 38 w 184"/>
                  <a:gd name="T5" fmla="*/ 0 h 184"/>
                  <a:gd name="T6" fmla="*/ 184 w 184"/>
                  <a:gd name="T7" fmla="*/ 145 h 184"/>
                  <a:gd name="T8" fmla="*/ 145 w 184"/>
                  <a:gd name="T9" fmla="*/ 184 h 184"/>
                </a:gdLst>
                <a:ahLst/>
                <a:cxnLst>
                  <a:cxn ang="0">
                    <a:pos x="T0" y="T1"/>
                  </a:cxn>
                  <a:cxn ang="0">
                    <a:pos x="T2" y="T3"/>
                  </a:cxn>
                  <a:cxn ang="0">
                    <a:pos x="T4" y="T5"/>
                  </a:cxn>
                  <a:cxn ang="0">
                    <a:pos x="T6" y="T7"/>
                  </a:cxn>
                  <a:cxn ang="0">
                    <a:pos x="T8" y="T9"/>
                  </a:cxn>
                </a:cxnLst>
                <a:rect l="0" t="0" r="r" b="b"/>
                <a:pathLst>
                  <a:path w="184" h="184">
                    <a:moveTo>
                      <a:pt x="145" y="184"/>
                    </a:moveTo>
                    <a:lnTo>
                      <a:pt x="0" y="38"/>
                    </a:lnTo>
                    <a:lnTo>
                      <a:pt x="38" y="0"/>
                    </a:lnTo>
                    <a:lnTo>
                      <a:pt x="184" y="145"/>
                    </a:lnTo>
                    <a:lnTo>
                      <a:pt x="14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83" name="Freeform 53">
                <a:extLst>
                  <a:ext uri="{FF2B5EF4-FFF2-40B4-BE49-F238E27FC236}">
                    <a16:creationId xmlns:a16="http://schemas.microsoft.com/office/drawing/2014/main" id="{493457F8-E404-0B44-AE23-499AF152F33A}"/>
                  </a:ext>
                </a:extLst>
              </p:cNvPr>
              <p:cNvSpPr>
                <a:spLocks/>
              </p:cNvSpPr>
              <p:nvPr/>
            </p:nvSpPr>
            <p:spPr bwMode="auto">
              <a:xfrm>
                <a:off x="2794451" y="5207780"/>
                <a:ext cx="305336" cy="297240"/>
              </a:xfrm>
              <a:custGeom>
                <a:avLst/>
                <a:gdLst>
                  <a:gd name="T0" fmla="*/ 199 w 274"/>
                  <a:gd name="T1" fmla="*/ 267 h 267"/>
                  <a:gd name="T2" fmla="*/ 151 w 274"/>
                  <a:gd name="T3" fmla="*/ 247 h 267"/>
                  <a:gd name="T4" fmla="*/ 27 w 274"/>
                  <a:gd name="T5" fmla="*/ 123 h 267"/>
                  <a:gd name="T6" fmla="*/ 27 w 274"/>
                  <a:gd name="T7" fmla="*/ 27 h 267"/>
                  <a:gd name="T8" fmla="*/ 123 w 274"/>
                  <a:gd name="T9" fmla="*/ 27 h 267"/>
                  <a:gd name="T10" fmla="*/ 247 w 274"/>
                  <a:gd name="T11" fmla="*/ 151 h 267"/>
                  <a:gd name="T12" fmla="*/ 247 w 274"/>
                  <a:gd name="T13" fmla="*/ 247 h 267"/>
                  <a:gd name="T14" fmla="*/ 199 w 274"/>
                  <a:gd name="T15" fmla="*/ 2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67">
                    <a:moveTo>
                      <a:pt x="199" y="267"/>
                    </a:moveTo>
                    <a:cubicBezTo>
                      <a:pt x="182" y="267"/>
                      <a:pt x="164" y="260"/>
                      <a:pt x="151" y="247"/>
                    </a:cubicBezTo>
                    <a:cubicBezTo>
                      <a:pt x="27" y="123"/>
                      <a:pt x="27" y="123"/>
                      <a:pt x="27" y="123"/>
                    </a:cubicBezTo>
                    <a:cubicBezTo>
                      <a:pt x="0" y="97"/>
                      <a:pt x="0" y="53"/>
                      <a:pt x="27" y="27"/>
                    </a:cubicBezTo>
                    <a:cubicBezTo>
                      <a:pt x="53" y="0"/>
                      <a:pt x="97" y="0"/>
                      <a:pt x="123" y="27"/>
                    </a:cubicBezTo>
                    <a:cubicBezTo>
                      <a:pt x="247" y="151"/>
                      <a:pt x="247" y="151"/>
                      <a:pt x="247" y="151"/>
                    </a:cubicBezTo>
                    <a:cubicBezTo>
                      <a:pt x="274" y="177"/>
                      <a:pt x="274" y="221"/>
                      <a:pt x="247" y="247"/>
                    </a:cubicBezTo>
                    <a:cubicBezTo>
                      <a:pt x="234" y="260"/>
                      <a:pt x="216" y="267"/>
                      <a:pt x="199"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p:grpSp>
        <p:sp>
          <p:nvSpPr>
            <p:cNvPr id="80" name="Freeform 20">
              <a:extLst>
                <a:ext uri="{FF2B5EF4-FFF2-40B4-BE49-F238E27FC236}">
                  <a16:creationId xmlns:a16="http://schemas.microsoft.com/office/drawing/2014/main" id="{1CCF308A-E7B4-5A4D-BC4A-CBDCE6DA37AD}"/>
                </a:ext>
              </a:extLst>
            </p:cNvPr>
            <p:cNvSpPr>
              <a:spLocks noEditPoints="1"/>
            </p:cNvSpPr>
            <p:nvPr/>
          </p:nvSpPr>
          <p:spPr bwMode="auto">
            <a:xfrm>
              <a:off x="1401330" y="2479140"/>
              <a:ext cx="527467" cy="335161"/>
            </a:xfrm>
            <a:custGeom>
              <a:avLst/>
              <a:gdLst>
                <a:gd name="T0" fmla="*/ 227 w 366"/>
                <a:gd name="T1" fmla="*/ 120 h 232"/>
                <a:gd name="T2" fmla="*/ 226 w 366"/>
                <a:gd name="T3" fmla="*/ 161 h 232"/>
                <a:gd name="T4" fmla="*/ 230 w 366"/>
                <a:gd name="T5" fmla="*/ 165 h 232"/>
                <a:gd name="T6" fmla="*/ 297 w 366"/>
                <a:gd name="T7" fmla="*/ 117 h 232"/>
                <a:gd name="T8" fmla="*/ 363 w 366"/>
                <a:gd name="T9" fmla="*/ 49 h 232"/>
                <a:gd name="T10" fmla="*/ 363 w 366"/>
                <a:gd name="T11" fmla="*/ 37 h 232"/>
                <a:gd name="T12" fmla="*/ 248 w 366"/>
                <a:gd name="T13" fmla="*/ 20 h 232"/>
                <a:gd name="T14" fmla="*/ 245 w 366"/>
                <a:gd name="T15" fmla="*/ 25 h 232"/>
                <a:gd name="T16" fmla="*/ 227 w 366"/>
                <a:gd name="T17" fmla="*/ 120 h 232"/>
                <a:gd name="T18" fmla="*/ 195 w 366"/>
                <a:gd name="T19" fmla="*/ 93 h 232"/>
                <a:gd name="T20" fmla="*/ 186 w 366"/>
                <a:gd name="T21" fmla="*/ 34 h 232"/>
                <a:gd name="T22" fmla="*/ 186 w 366"/>
                <a:gd name="T23" fmla="*/ 24 h 232"/>
                <a:gd name="T24" fmla="*/ 176 w 366"/>
                <a:gd name="T25" fmla="*/ 21 h 232"/>
                <a:gd name="T26" fmla="*/ 12 w 366"/>
                <a:gd name="T27" fmla="*/ 97 h 232"/>
                <a:gd name="T28" fmla="*/ 8 w 366"/>
                <a:gd name="T29" fmla="*/ 206 h 232"/>
                <a:gd name="T30" fmla="*/ 17 w 366"/>
                <a:gd name="T31" fmla="*/ 226 h 232"/>
                <a:gd name="T32" fmla="*/ 31 w 366"/>
                <a:gd name="T33" fmla="*/ 229 h 232"/>
                <a:gd name="T34" fmla="*/ 44 w 366"/>
                <a:gd name="T35" fmla="*/ 221 h 232"/>
                <a:gd name="T36" fmla="*/ 151 w 366"/>
                <a:gd name="T37" fmla="*/ 198 h 232"/>
                <a:gd name="T38" fmla="*/ 198 w 366"/>
                <a:gd name="T39" fmla="*/ 173 h 232"/>
                <a:gd name="T40" fmla="*/ 208 w 366"/>
                <a:gd name="T41" fmla="*/ 159 h 232"/>
                <a:gd name="T42" fmla="*/ 195 w 366"/>
                <a:gd name="T43" fmla="*/ 93 h 232"/>
                <a:gd name="T44" fmla="*/ 202 w 366"/>
                <a:gd name="T45" fmla="*/ 93 h 232"/>
                <a:gd name="T46" fmla="*/ 211 w 366"/>
                <a:gd name="T47" fmla="*/ 163 h 232"/>
                <a:gd name="T48" fmla="*/ 215 w 366"/>
                <a:gd name="T49" fmla="*/ 180 h 232"/>
                <a:gd name="T50" fmla="*/ 235 w 366"/>
                <a:gd name="T51" fmla="*/ 191 h 232"/>
                <a:gd name="T52" fmla="*/ 234 w 366"/>
                <a:gd name="T53" fmla="*/ 185 h 232"/>
                <a:gd name="T54" fmla="*/ 222 w 366"/>
                <a:gd name="T55" fmla="*/ 163 h 232"/>
                <a:gd name="T56" fmla="*/ 228 w 366"/>
                <a:gd name="T57" fmla="*/ 76 h 232"/>
                <a:gd name="T58" fmla="*/ 238 w 366"/>
                <a:gd name="T59" fmla="*/ 41 h 232"/>
                <a:gd name="T60" fmla="*/ 239 w 366"/>
                <a:gd name="T61" fmla="*/ 33 h 232"/>
                <a:gd name="T62" fmla="*/ 230 w 366"/>
                <a:gd name="T63" fmla="*/ 24 h 232"/>
                <a:gd name="T64" fmla="*/ 227 w 366"/>
                <a:gd name="T65" fmla="*/ 23 h 232"/>
                <a:gd name="T66" fmla="*/ 228 w 366"/>
                <a:gd name="T67" fmla="*/ 20 h 232"/>
                <a:gd name="T68" fmla="*/ 236 w 366"/>
                <a:gd name="T69" fmla="*/ 8 h 232"/>
                <a:gd name="T70" fmla="*/ 236 w 366"/>
                <a:gd name="T71" fmla="*/ 3 h 232"/>
                <a:gd name="T72" fmla="*/ 220 w 366"/>
                <a:gd name="T73" fmla="*/ 5 h 232"/>
                <a:gd name="T74" fmla="*/ 207 w 366"/>
                <a:gd name="T75" fmla="*/ 20 h 232"/>
                <a:gd name="T76" fmla="*/ 196 w 366"/>
                <a:gd name="T77" fmla="*/ 24 h 232"/>
                <a:gd name="T78" fmla="*/ 190 w 366"/>
                <a:gd name="T79" fmla="*/ 29 h 232"/>
                <a:gd name="T80" fmla="*/ 202 w 366"/>
                <a:gd name="T81" fmla="*/ 9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6" h="232">
                  <a:moveTo>
                    <a:pt x="227" y="120"/>
                  </a:moveTo>
                  <a:cubicBezTo>
                    <a:pt x="226" y="134"/>
                    <a:pt x="225" y="147"/>
                    <a:pt x="226" y="161"/>
                  </a:cubicBezTo>
                  <a:cubicBezTo>
                    <a:pt x="226" y="164"/>
                    <a:pt x="226" y="166"/>
                    <a:pt x="230" y="165"/>
                  </a:cubicBezTo>
                  <a:cubicBezTo>
                    <a:pt x="262" y="161"/>
                    <a:pt x="285" y="147"/>
                    <a:pt x="297" y="117"/>
                  </a:cubicBezTo>
                  <a:cubicBezTo>
                    <a:pt x="317" y="67"/>
                    <a:pt x="352" y="74"/>
                    <a:pt x="363" y="49"/>
                  </a:cubicBezTo>
                  <a:cubicBezTo>
                    <a:pt x="365" y="45"/>
                    <a:pt x="366" y="41"/>
                    <a:pt x="363" y="37"/>
                  </a:cubicBezTo>
                  <a:cubicBezTo>
                    <a:pt x="335" y="2"/>
                    <a:pt x="287" y="11"/>
                    <a:pt x="248" y="20"/>
                  </a:cubicBezTo>
                  <a:cubicBezTo>
                    <a:pt x="245" y="20"/>
                    <a:pt x="245" y="22"/>
                    <a:pt x="245" y="25"/>
                  </a:cubicBezTo>
                  <a:cubicBezTo>
                    <a:pt x="242" y="57"/>
                    <a:pt x="230" y="87"/>
                    <a:pt x="227" y="120"/>
                  </a:cubicBezTo>
                  <a:close/>
                  <a:moveTo>
                    <a:pt x="195" y="93"/>
                  </a:moveTo>
                  <a:cubicBezTo>
                    <a:pt x="188" y="74"/>
                    <a:pt x="185" y="54"/>
                    <a:pt x="186" y="34"/>
                  </a:cubicBezTo>
                  <a:cubicBezTo>
                    <a:pt x="186" y="30"/>
                    <a:pt x="187" y="26"/>
                    <a:pt x="186" y="24"/>
                  </a:cubicBezTo>
                  <a:cubicBezTo>
                    <a:pt x="184" y="20"/>
                    <a:pt x="180" y="22"/>
                    <a:pt x="176" y="21"/>
                  </a:cubicBezTo>
                  <a:cubicBezTo>
                    <a:pt x="115" y="0"/>
                    <a:pt x="33" y="30"/>
                    <a:pt x="12" y="97"/>
                  </a:cubicBezTo>
                  <a:cubicBezTo>
                    <a:pt x="4" y="125"/>
                    <a:pt x="0" y="177"/>
                    <a:pt x="8" y="206"/>
                  </a:cubicBezTo>
                  <a:cubicBezTo>
                    <a:pt x="9" y="213"/>
                    <a:pt x="12" y="221"/>
                    <a:pt x="17" y="226"/>
                  </a:cubicBezTo>
                  <a:cubicBezTo>
                    <a:pt x="21" y="232"/>
                    <a:pt x="24" y="232"/>
                    <a:pt x="31" y="229"/>
                  </a:cubicBezTo>
                  <a:cubicBezTo>
                    <a:pt x="36" y="228"/>
                    <a:pt x="40" y="225"/>
                    <a:pt x="44" y="221"/>
                  </a:cubicBezTo>
                  <a:cubicBezTo>
                    <a:pt x="71" y="199"/>
                    <a:pt x="116" y="208"/>
                    <a:pt x="151" y="198"/>
                  </a:cubicBezTo>
                  <a:cubicBezTo>
                    <a:pt x="167" y="192"/>
                    <a:pt x="184" y="186"/>
                    <a:pt x="198" y="173"/>
                  </a:cubicBezTo>
                  <a:cubicBezTo>
                    <a:pt x="206" y="167"/>
                    <a:pt x="208" y="170"/>
                    <a:pt x="208" y="159"/>
                  </a:cubicBezTo>
                  <a:cubicBezTo>
                    <a:pt x="208" y="138"/>
                    <a:pt x="202" y="113"/>
                    <a:pt x="195" y="93"/>
                  </a:cubicBezTo>
                  <a:close/>
                  <a:moveTo>
                    <a:pt x="202" y="93"/>
                  </a:moveTo>
                  <a:cubicBezTo>
                    <a:pt x="210" y="116"/>
                    <a:pt x="214" y="139"/>
                    <a:pt x="211" y="163"/>
                  </a:cubicBezTo>
                  <a:cubicBezTo>
                    <a:pt x="210" y="170"/>
                    <a:pt x="212" y="175"/>
                    <a:pt x="215" y="180"/>
                  </a:cubicBezTo>
                  <a:cubicBezTo>
                    <a:pt x="218" y="184"/>
                    <a:pt x="230" y="198"/>
                    <a:pt x="235" y="191"/>
                  </a:cubicBezTo>
                  <a:cubicBezTo>
                    <a:pt x="237" y="189"/>
                    <a:pt x="236" y="187"/>
                    <a:pt x="234" y="185"/>
                  </a:cubicBezTo>
                  <a:cubicBezTo>
                    <a:pt x="226" y="180"/>
                    <a:pt x="223" y="173"/>
                    <a:pt x="222" y="163"/>
                  </a:cubicBezTo>
                  <a:cubicBezTo>
                    <a:pt x="219" y="134"/>
                    <a:pt x="220" y="105"/>
                    <a:pt x="228" y="76"/>
                  </a:cubicBezTo>
                  <a:cubicBezTo>
                    <a:pt x="231" y="64"/>
                    <a:pt x="233" y="52"/>
                    <a:pt x="238" y="41"/>
                  </a:cubicBezTo>
                  <a:cubicBezTo>
                    <a:pt x="239" y="38"/>
                    <a:pt x="239" y="35"/>
                    <a:pt x="239" y="33"/>
                  </a:cubicBezTo>
                  <a:cubicBezTo>
                    <a:pt x="242" y="19"/>
                    <a:pt x="245" y="21"/>
                    <a:pt x="230" y="24"/>
                  </a:cubicBezTo>
                  <a:cubicBezTo>
                    <a:pt x="229" y="24"/>
                    <a:pt x="228" y="24"/>
                    <a:pt x="227" y="23"/>
                  </a:cubicBezTo>
                  <a:cubicBezTo>
                    <a:pt x="226" y="22"/>
                    <a:pt x="227" y="21"/>
                    <a:pt x="228" y="20"/>
                  </a:cubicBezTo>
                  <a:cubicBezTo>
                    <a:pt x="230" y="16"/>
                    <a:pt x="233" y="12"/>
                    <a:pt x="236" y="8"/>
                  </a:cubicBezTo>
                  <a:cubicBezTo>
                    <a:pt x="236" y="6"/>
                    <a:pt x="238" y="5"/>
                    <a:pt x="236" y="3"/>
                  </a:cubicBezTo>
                  <a:cubicBezTo>
                    <a:pt x="233" y="0"/>
                    <a:pt x="223" y="0"/>
                    <a:pt x="220" y="5"/>
                  </a:cubicBezTo>
                  <a:cubicBezTo>
                    <a:pt x="216" y="10"/>
                    <a:pt x="211" y="15"/>
                    <a:pt x="207" y="20"/>
                  </a:cubicBezTo>
                  <a:cubicBezTo>
                    <a:pt x="204" y="23"/>
                    <a:pt x="200" y="24"/>
                    <a:pt x="196" y="24"/>
                  </a:cubicBezTo>
                  <a:cubicBezTo>
                    <a:pt x="190" y="23"/>
                    <a:pt x="189" y="24"/>
                    <a:pt x="190" y="29"/>
                  </a:cubicBezTo>
                  <a:cubicBezTo>
                    <a:pt x="191" y="51"/>
                    <a:pt x="195" y="73"/>
                    <a:pt x="202" y="9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222497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1">
            <a:extLst>
              <a:ext uri="{FF2B5EF4-FFF2-40B4-BE49-F238E27FC236}">
                <a16:creationId xmlns:a16="http://schemas.microsoft.com/office/drawing/2014/main" id="{601C6994-59BA-1B40-B3EE-BD852F978B9F}"/>
              </a:ext>
            </a:extLst>
          </p:cNvPr>
          <p:cNvSpPr txBox="1">
            <a:spLocks/>
          </p:cNvSpPr>
          <p:nvPr/>
        </p:nvSpPr>
        <p:spPr>
          <a:xfrm>
            <a:off x="4525684" y="2530927"/>
            <a:ext cx="6191744" cy="16437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5E7F92"/>
                </a:solidFill>
                <a:latin typeface="微软雅黑" panose="020B0503020204020204" pitchFamily="34" charset="-122"/>
                <a:ea typeface="微软雅黑" panose="020B0503020204020204" pitchFamily="34" charset="-122"/>
                <a:cs typeface="+mj-cs"/>
              </a:defRPr>
            </a:lvl1pPr>
          </a:lstStyle>
          <a:p>
            <a:pPr>
              <a:lnSpc>
                <a:spcPct val="100000"/>
              </a:lnSpc>
            </a:pPr>
            <a:r>
              <a:rPr lang="zh-CN" altLang="en-US" sz="5000" dirty="0">
                <a:solidFill>
                  <a:srgbClr val="4F758B"/>
                </a:solidFill>
                <a:latin typeface="Microsoft YaHei" panose="020B0503020204020204" pitchFamily="34" charset="-122"/>
                <a:ea typeface="Microsoft YaHei" panose="020B0503020204020204" pitchFamily="34" charset="-122"/>
                <a:cs typeface="+mn-ea"/>
                <a:sym typeface="+mn-lt"/>
              </a:rPr>
              <a:t>丙肝院内规范管理的背景</a:t>
            </a:r>
            <a:endParaRPr lang="en-US" altLang="zh-CN" sz="5000" dirty="0">
              <a:solidFill>
                <a:srgbClr val="4F758B"/>
              </a:solidFill>
              <a:latin typeface="Microsoft YaHei" panose="020B0503020204020204" pitchFamily="34" charset="-122"/>
              <a:ea typeface="Microsoft YaHei" panose="020B0503020204020204" pitchFamily="34" charset="-122"/>
              <a:cs typeface="+mn-ea"/>
              <a:sym typeface="+mn-lt"/>
            </a:endParaRPr>
          </a:p>
        </p:txBody>
      </p:sp>
      <p:sp>
        <p:nvSpPr>
          <p:cNvPr id="35" name="文本框 34">
            <a:extLst>
              <a:ext uri="{FF2B5EF4-FFF2-40B4-BE49-F238E27FC236}">
                <a16:creationId xmlns:a16="http://schemas.microsoft.com/office/drawing/2014/main" id="{A6738DD1-8AA9-A74A-B9C8-0618D46DEC93}"/>
              </a:ext>
            </a:extLst>
          </p:cNvPr>
          <p:cNvSpPr txBox="1"/>
          <p:nvPr/>
        </p:nvSpPr>
        <p:spPr>
          <a:xfrm>
            <a:off x="1129863" y="3618867"/>
            <a:ext cx="2515138" cy="1015663"/>
          </a:xfrm>
          <a:prstGeom prst="rect">
            <a:avLst/>
          </a:prstGeom>
          <a:noFill/>
        </p:spPr>
        <p:txBody>
          <a:bodyPr wrap="square" rtlCol="0">
            <a:spAutoFit/>
          </a:bodyPr>
          <a:lstStyle/>
          <a:p>
            <a:pPr algn="ctr"/>
            <a:r>
              <a:rPr lang="en-US" altLang="zh-CN" sz="6000" b="1" i="1" dirty="0">
                <a:solidFill>
                  <a:srgbClr val="4F758B"/>
                </a:solidFill>
                <a:latin typeface="Microsoft YaHei" panose="020B0503020204020204" pitchFamily="34" charset="-122"/>
                <a:ea typeface="Microsoft YaHei" panose="020B0503020204020204" pitchFamily="34" charset="-122"/>
                <a:cs typeface="+mn-ea"/>
                <a:sym typeface="+mn-lt"/>
              </a:rPr>
              <a:t>01</a:t>
            </a:r>
            <a:endParaRPr lang="zh-CN" altLang="en-US" sz="6000" b="1" i="1" dirty="0">
              <a:solidFill>
                <a:srgbClr val="4F758B"/>
              </a:solidFill>
              <a:latin typeface="Microsoft YaHei" panose="020B0503020204020204" pitchFamily="34" charset="-122"/>
              <a:ea typeface="Microsoft YaHei" panose="020B0503020204020204" pitchFamily="34" charset="-122"/>
              <a:cs typeface="+mn-ea"/>
              <a:sym typeface="+mn-lt"/>
            </a:endParaRPr>
          </a:p>
        </p:txBody>
      </p:sp>
      <p:grpSp>
        <p:nvGrpSpPr>
          <p:cNvPr id="36" name="组合 35">
            <a:extLst>
              <a:ext uri="{FF2B5EF4-FFF2-40B4-BE49-F238E27FC236}">
                <a16:creationId xmlns:a16="http://schemas.microsoft.com/office/drawing/2014/main" id="{4F8FE5D4-AA57-6E46-8096-F847F9248B87}"/>
              </a:ext>
            </a:extLst>
          </p:cNvPr>
          <p:cNvGrpSpPr/>
          <p:nvPr/>
        </p:nvGrpSpPr>
        <p:grpSpPr>
          <a:xfrm>
            <a:off x="1003764" y="1975120"/>
            <a:ext cx="3321889" cy="2755361"/>
            <a:chOff x="436399" y="2484595"/>
            <a:chExt cx="3321889" cy="2755361"/>
          </a:xfrm>
        </p:grpSpPr>
        <p:sp>
          <p:nvSpPr>
            <p:cNvPr id="37" name="Freeform 42">
              <a:extLst>
                <a:ext uri="{FF2B5EF4-FFF2-40B4-BE49-F238E27FC236}">
                  <a16:creationId xmlns:a16="http://schemas.microsoft.com/office/drawing/2014/main" id="{61A86C3B-1F3A-ED46-B9CB-853BD139F251}"/>
                </a:ext>
              </a:extLst>
            </p:cNvPr>
            <p:cNvSpPr>
              <a:spLocks/>
            </p:cNvSpPr>
            <p:nvPr/>
          </p:nvSpPr>
          <p:spPr bwMode="auto">
            <a:xfrm>
              <a:off x="467006" y="4115087"/>
              <a:ext cx="2706122" cy="1124869"/>
            </a:xfrm>
            <a:custGeom>
              <a:avLst/>
              <a:gdLst>
                <a:gd name="T0" fmla="*/ 1297 w 1297"/>
                <a:gd name="T1" fmla="*/ 0 h 540"/>
                <a:gd name="T2" fmla="*/ 648 w 1297"/>
                <a:gd name="T3" fmla="*/ 540 h 540"/>
                <a:gd name="T4" fmla="*/ 0 w 1297"/>
                <a:gd name="T5" fmla="*/ 7 h 540"/>
              </a:gdLst>
              <a:ahLst/>
              <a:cxnLst>
                <a:cxn ang="0">
                  <a:pos x="T0" y="T1"/>
                </a:cxn>
                <a:cxn ang="0">
                  <a:pos x="T2" y="T3"/>
                </a:cxn>
                <a:cxn ang="0">
                  <a:pos x="T4" y="T5"/>
                </a:cxn>
              </a:cxnLst>
              <a:rect l="0" t="0" r="r" b="b"/>
              <a:pathLst>
                <a:path w="1297" h="540">
                  <a:moveTo>
                    <a:pt x="1297" y="0"/>
                  </a:moveTo>
                  <a:cubicBezTo>
                    <a:pt x="1240" y="307"/>
                    <a:pt x="971" y="540"/>
                    <a:pt x="648" y="540"/>
                  </a:cubicBezTo>
                  <a:cubicBezTo>
                    <a:pt x="327" y="540"/>
                    <a:pt x="59" y="311"/>
                    <a:pt x="0" y="7"/>
                  </a:cubicBezTo>
                </a:path>
              </a:pathLst>
            </a:custGeom>
            <a:noFill/>
            <a:ln w="38100" cap="rnd">
              <a:solidFill>
                <a:srgbClr val="4F758B"/>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8" name="Freeform 44">
              <a:extLst>
                <a:ext uri="{FF2B5EF4-FFF2-40B4-BE49-F238E27FC236}">
                  <a16:creationId xmlns:a16="http://schemas.microsoft.com/office/drawing/2014/main" id="{D6302E8C-ED85-8A43-BBE1-B74C581105EE}"/>
                </a:ext>
              </a:extLst>
            </p:cNvPr>
            <p:cNvSpPr>
              <a:spLocks/>
            </p:cNvSpPr>
            <p:nvPr/>
          </p:nvSpPr>
          <p:spPr bwMode="auto">
            <a:xfrm>
              <a:off x="2627738" y="3467436"/>
              <a:ext cx="1130550" cy="810510"/>
            </a:xfrm>
            <a:custGeom>
              <a:avLst/>
              <a:gdLst>
                <a:gd name="T0" fmla="*/ 0 w 597"/>
                <a:gd name="T1" fmla="*/ 349 h 428"/>
                <a:gd name="T2" fmla="*/ 386 w 597"/>
                <a:gd name="T3" fmla="*/ 349 h 428"/>
                <a:gd name="T4" fmla="*/ 386 w 597"/>
                <a:gd name="T5" fmla="*/ 428 h 428"/>
                <a:gd name="T6" fmla="*/ 597 w 597"/>
                <a:gd name="T7" fmla="*/ 217 h 428"/>
                <a:gd name="T8" fmla="*/ 384 w 597"/>
                <a:gd name="T9" fmla="*/ 0 h 428"/>
                <a:gd name="T10" fmla="*/ 384 w 597"/>
                <a:gd name="T11" fmla="*/ 93 h 428"/>
                <a:gd name="T12" fmla="*/ 219 w 597"/>
                <a:gd name="T13" fmla="*/ 93 h 428"/>
                <a:gd name="T14" fmla="*/ 0 w 597"/>
                <a:gd name="T15" fmla="*/ 349 h 4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 h="428">
                  <a:moveTo>
                    <a:pt x="0" y="349"/>
                  </a:moveTo>
                  <a:lnTo>
                    <a:pt x="386" y="349"/>
                  </a:lnTo>
                  <a:lnTo>
                    <a:pt x="386" y="428"/>
                  </a:lnTo>
                  <a:lnTo>
                    <a:pt x="597" y="217"/>
                  </a:lnTo>
                  <a:lnTo>
                    <a:pt x="384" y="0"/>
                  </a:lnTo>
                  <a:lnTo>
                    <a:pt x="384" y="93"/>
                  </a:lnTo>
                  <a:lnTo>
                    <a:pt x="219" y="93"/>
                  </a:lnTo>
                  <a:lnTo>
                    <a:pt x="0" y="349"/>
                  </a:lnTo>
                  <a:close/>
                </a:path>
              </a:pathLst>
            </a:custGeom>
            <a:solidFill>
              <a:srgbClr val="C0D1DA"/>
            </a:solidFill>
            <a:ln>
              <a:noFill/>
            </a:ln>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39" name="Freeform 41">
              <a:extLst>
                <a:ext uri="{FF2B5EF4-FFF2-40B4-BE49-F238E27FC236}">
                  <a16:creationId xmlns:a16="http://schemas.microsoft.com/office/drawing/2014/main" id="{1BC52640-7BFB-0B41-B06A-01A819AB9918}"/>
                </a:ext>
              </a:extLst>
            </p:cNvPr>
            <p:cNvSpPr>
              <a:spLocks/>
            </p:cNvSpPr>
            <p:nvPr/>
          </p:nvSpPr>
          <p:spPr bwMode="auto">
            <a:xfrm>
              <a:off x="436399" y="2484595"/>
              <a:ext cx="2739137" cy="1643747"/>
            </a:xfrm>
            <a:custGeom>
              <a:avLst/>
              <a:gdLst>
                <a:gd name="T0" fmla="*/ 13 w 1313"/>
                <a:gd name="T1" fmla="*/ 788 h 788"/>
                <a:gd name="T2" fmla="*/ 0 w 1313"/>
                <a:gd name="T3" fmla="*/ 660 h 788"/>
                <a:gd name="T4" fmla="*/ 661 w 1313"/>
                <a:gd name="T5" fmla="*/ 0 h 788"/>
                <a:gd name="T6" fmla="*/ 1313 w 1313"/>
                <a:gd name="T7" fmla="*/ 557 h 788"/>
                <a:gd name="connsiteX0" fmla="*/ 102 w 10003"/>
                <a:gd name="connsiteY0" fmla="*/ 10000 h 10000"/>
                <a:gd name="connsiteX1" fmla="*/ 3 w 10003"/>
                <a:gd name="connsiteY1" fmla="*/ 8376 h 10000"/>
                <a:gd name="connsiteX2" fmla="*/ 5037 w 10003"/>
                <a:gd name="connsiteY2" fmla="*/ 0 h 10000"/>
                <a:gd name="connsiteX3" fmla="*/ 10003 w 10003"/>
                <a:gd name="connsiteY3" fmla="*/ 7069 h 10000"/>
              </a:gdLst>
              <a:ahLst/>
              <a:cxnLst>
                <a:cxn ang="0">
                  <a:pos x="connsiteX0" y="connsiteY0"/>
                </a:cxn>
                <a:cxn ang="0">
                  <a:pos x="connsiteX1" y="connsiteY1"/>
                </a:cxn>
                <a:cxn ang="0">
                  <a:pos x="connsiteX2" y="connsiteY2"/>
                </a:cxn>
                <a:cxn ang="0">
                  <a:pos x="connsiteX3" y="connsiteY3"/>
                </a:cxn>
              </a:cxnLst>
              <a:rect l="l" t="t" r="r" b="b"/>
              <a:pathLst>
                <a:path w="10003" h="10000">
                  <a:moveTo>
                    <a:pt x="102" y="10000"/>
                  </a:moveTo>
                  <a:cubicBezTo>
                    <a:pt x="41" y="9480"/>
                    <a:pt x="15" y="8894"/>
                    <a:pt x="3" y="8376"/>
                  </a:cubicBezTo>
                  <a:cubicBezTo>
                    <a:pt x="-104" y="3757"/>
                    <a:pt x="2257" y="0"/>
                    <a:pt x="5037" y="0"/>
                  </a:cubicBezTo>
                  <a:cubicBezTo>
                    <a:pt x="7543" y="0"/>
                    <a:pt x="9622" y="3058"/>
                    <a:pt x="10003" y="7069"/>
                  </a:cubicBezTo>
                </a:path>
              </a:pathLst>
            </a:custGeom>
            <a:noFill/>
            <a:ln w="38100"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40" name="Freeform 43">
              <a:extLst>
                <a:ext uri="{FF2B5EF4-FFF2-40B4-BE49-F238E27FC236}">
                  <a16:creationId xmlns:a16="http://schemas.microsoft.com/office/drawing/2014/main" id="{DD55078E-1260-E347-8F9B-B69C3321D485}"/>
                </a:ext>
              </a:extLst>
            </p:cNvPr>
            <p:cNvSpPr>
              <a:spLocks/>
            </p:cNvSpPr>
            <p:nvPr/>
          </p:nvSpPr>
          <p:spPr bwMode="auto">
            <a:xfrm>
              <a:off x="741595" y="3467436"/>
              <a:ext cx="3016692" cy="810510"/>
            </a:xfrm>
            <a:custGeom>
              <a:avLst/>
              <a:gdLst>
                <a:gd name="T0" fmla="*/ 0 w 1593"/>
                <a:gd name="T1" fmla="*/ 349 h 428"/>
                <a:gd name="T2" fmla="*/ 1382 w 1593"/>
                <a:gd name="T3" fmla="*/ 349 h 428"/>
                <a:gd name="T4" fmla="*/ 1382 w 1593"/>
                <a:gd name="T5" fmla="*/ 428 h 428"/>
                <a:gd name="T6" fmla="*/ 1593 w 1593"/>
                <a:gd name="T7" fmla="*/ 217 h 428"/>
                <a:gd name="T8" fmla="*/ 1380 w 1593"/>
                <a:gd name="T9" fmla="*/ 0 h 428"/>
                <a:gd name="T10" fmla="*/ 1380 w 1593"/>
                <a:gd name="T11" fmla="*/ 93 h 428"/>
                <a:gd name="T12" fmla="*/ 1058 w 1593"/>
                <a:gd name="T13" fmla="*/ 93 h 428"/>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 name="connsiteX7" fmla="*/ 6642 w 10000"/>
                <a:gd name="connsiteY7" fmla="*/ 2173 h 10000"/>
                <a:gd name="connsiteX0" fmla="*/ 0 w 10000"/>
                <a:gd name="connsiteY0" fmla="*/ 8154 h 10000"/>
                <a:gd name="connsiteX1" fmla="*/ 8675 w 10000"/>
                <a:gd name="connsiteY1" fmla="*/ 8154 h 10000"/>
                <a:gd name="connsiteX2" fmla="*/ 8675 w 10000"/>
                <a:gd name="connsiteY2" fmla="*/ 10000 h 10000"/>
                <a:gd name="connsiteX3" fmla="*/ 10000 w 10000"/>
                <a:gd name="connsiteY3" fmla="*/ 5070 h 10000"/>
                <a:gd name="connsiteX4" fmla="*/ 8663 w 10000"/>
                <a:gd name="connsiteY4" fmla="*/ 0 h 10000"/>
                <a:gd name="connsiteX5" fmla="*/ 8663 w 10000"/>
                <a:gd name="connsiteY5" fmla="*/ 2173 h 10000"/>
                <a:gd name="connsiteX6" fmla="*/ 7224 w 10000"/>
                <a:gd name="connsiteY6" fmla="*/ 21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8154"/>
                  </a:moveTo>
                  <a:lnTo>
                    <a:pt x="8675" y="8154"/>
                  </a:lnTo>
                  <a:lnTo>
                    <a:pt x="8675" y="10000"/>
                  </a:lnTo>
                  <a:lnTo>
                    <a:pt x="10000" y="5070"/>
                  </a:lnTo>
                  <a:lnTo>
                    <a:pt x="8663" y="0"/>
                  </a:lnTo>
                  <a:lnTo>
                    <a:pt x="8663" y="2173"/>
                  </a:lnTo>
                  <a:lnTo>
                    <a:pt x="7224" y="2168"/>
                  </a:lnTo>
                </a:path>
              </a:pathLst>
            </a:custGeom>
            <a:noFill/>
            <a:ln w="38100" cap="flat">
              <a:solidFill>
                <a:srgbClr val="4F75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grpSp>
      <p:grpSp>
        <p:nvGrpSpPr>
          <p:cNvPr id="41" name="Group 97">
            <a:extLst>
              <a:ext uri="{FF2B5EF4-FFF2-40B4-BE49-F238E27FC236}">
                <a16:creationId xmlns:a16="http://schemas.microsoft.com/office/drawing/2014/main" id="{BC96A938-F119-D649-8B28-36DBF96E9128}"/>
              </a:ext>
            </a:extLst>
          </p:cNvPr>
          <p:cNvGrpSpPr>
            <a:grpSpLocks noChangeAspect="1"/>
          </p:cNvGrpSpPr>
          <p:nvPr/>
        </p:nvGrpSpPr>
        <p:grpSpPr bwMode="auto">
          <a:xfrm>
            <a:off x="1956364" y="2308490"/>
            <a:ext cx="944329" cy="1023904"/>
            <a:chOff x="156" y="576"/>
            <a:chExt cx="356" cy="386"/>
          </a:xfrm>
          <a:solidFill>
            <a:srgbClr val="4F758B"/>
          </a:solidFill>
        </p:grpSpPr>
        <p:sp>
          <p:nvSpPr>
            <p:cNvPr id="42" name="Freeform 98">
              <a:extLst>
                <a:ext uri="{FF2B5EF4-FFF2-40B4-BE49-F238E27FC236}">
                  <a16:creationId xmlns:a16="http://schemas.microsoft.com/office/drawing/2014/main" id="{B6443366-9957-E840-82DA-C7E73B59588B}"/>
                </a:ext>
              </a:extLst>
            </p:cNvPr>
            <p:cNvSpPr>
              <a:spLocks noEditPoints="1"/>
            </p:cNvSpPr>
            <p:nvPr/>
          </p:nvSpPr>
          <p:spPr bwMode="auto">
            <a:xfrm>
              <a:off x="156" y="576"/>
              <a:ext cx="356" cy="386"/>
            </a:xfrm>
            <a:custGeom>
              <a:avLst/>
              <a:gdLst>
                <a:gd name="T0" fmla="*/ 35 w 151"/>
                <a:gd name="T1" fmla="*/ 3 h 163"/>
                <a:gd name="T2" fmla="*/ 115 w 151"/>
                <a:gd name="T3" fmla="*/ 0 h 163"/>
                <a:gd name="T4" fmla="*/ 126 w 151"/>
                <a:gd name="T5" fmla="*/ 23 h 163"/>
                <a:gd name="T6" fmla="*/ 115 w 151"/>
                <a:gd name="T7" fmla="*/ 32 h 163"/>
                <a:gd name="T8" fmla="*/ 47 w 151"/>
                <a:gd name="T9" fmla="*/ 12 h 163"/>
                <a:gd name="T10" fmla="*/ 38 w 151"/>
                <a:gd name="T11" fmla="*/ 47 h 163"/>
                <a:gd name="T12" fmla="*/ 11 w 151"/>
                <a:gd name="T13" fmla="*/ 151 h 163"/>
                <a:gd name="T14" fmla="*/ 115 w 151"/>
                <a:gd name="T15" fmla="*/ 105 h 163"/>
                <a:gd name="T16" fmla="*/ 126 w 151"/>
                <a:gd name="T17" fmla="*/ 94 h 163"/>
                <a:gd name="T18" fmla="*/ 115 w 151"/>
                <a:gd name="T19" fmla="*/ 163 h 163"/>
                <a:gd name="T20" fmla="*/ 0 w 151"/>
                <a:gd name="T21" fmla="*/ 152 h 163"/>
                <a:gd name="T22" fmla="*/ 3 w 151"/>
                <a:gd name="T23" fmla="*/ 35 h 163"/>
                <a:gd name="T24" fmla="*/ 38 w 151"/>
                <a:gd name="T25" fmla="*/ 40 h 163"/>
                <a:gd name="T26" fmla="*/ 39 w 151"/>
                <a:gd name="T27" fmla="*/ 15 h 163"/>
                <a:gd name="T28" fmla="*/ 25 w 151"/>
                <a:gd name="T29" fmla="*/ 97 h 163"/>
                <a:gd name="T30" fmla="*/ 75 w 151"/>
                <a:gd name="T31" fmla="*/ 104 h 163"/>
                <a:gd name="T32" fmla="*/ 25 w 151"/>
                <a:gd name="T33" fmla="*/ 97 h 163"/>
                <a:gd name="T34" fmla="*/ 92 w 151"/>
                <a:gd name="T35" fmla="*/ 80 h 163"/>
                <a:gd name="T36" fmla="*/ 25 w 151"/>
                <a:gd name="T37" fmla="*/ 88 h 163"/>
                <a:gd name="T38" fmla="*/ 25 w 151"/>
                <a:gd name="T39" fmla="*/ 64 h 163"/>
                <a:gd name="T40" fmla="*/ 89 w 151"/>
                <a:gd name="T41" fmla="*/ 71 h 163"/>
                <a:gd name="T42" fmla="*/ 25 w 151"/>
                <a:gd name="T43" fmla="*/ 64 h 163"/>
                <a:gd name="T44" fmla="*/ 120 w 151"/>
                <a:gd name="T45" fmla="*/ 90 h 163"/>
                <a:gd name="T46" fmla="*/ 116 w 151"/>
                <a:gd name="T47" fmla="*/ 90 h 163"/>
                <a:gd name="T48" fmla="*/ 79 w 151"/>
                <a:gd name="T49" fmla="*/ 134 h 163"/>
                <a:gd name="T50" fmla="*/ 76 w 151"/>
                <a:gd name="T51" fmla="*/ 136 h 163"/>
                <a:gd name="T52" fmla="*/ 72 w 151"/>
                <a:gd name="T53" fmla="*/ 133 h 163"/>
                <a:gd name="T54" fmla="*/ 73 w 151"/>
                <a:gd name="T55" fmla="*/ 129 h 163"/>
                <a:gd name="T56" fmla="*/ 102 w 151"/>
                <a:gd name="T57" fmla="*/ 80 h 163"/>
                <a:gd name="T58" fmla="*/ 123 w 151"/>
                <a:gd name="T59" fmla="*/ 45 h 163"/>
                <a:gd name="T60" fmla="*/ 101 w 151"/>
                <a:gd name="T61" fmla="*/ 71 h 163"/>
                <a:gd name="T62" fmla="*/ 97 w 151"/>
                <a:gd name="T63" fmla="*/ 68 h 163"/>
                <a:gd name="T64" fmla="*/ 128 w 151"/>
                <a:gd name="T65" fmla="*/ 31 h 163"/>
                <a:gd name="T66" fmla="*/ 126 w 151"/>
                <a:gd name="T67" fmla="*/ 37 h 163"/>
                <a:gd name="T68" fmla="*/ 131 w 151"/>
                <a:gd name="T69" fmla="*/ 36 h 163"/>
                <a:gd name="T70" fmla="*/ 27 w 151"/>
                <a:gd name="T71" fmla="*/ 121 h 163"/>
                <a:gd name="T72" fmla="*/ 31 w 151"/>
                <a:gd name="T73" fmla="*/ 119 h 163"/>
                <a:gd name="T74" fmla="*/ 32 w 151"/>
                <a:gd name="T75" fmla="*/ 119 h 163"/>
                <a:gd name="T76" fmla="*/ 34 w 151"/>
                <a:gd name="T77" fmla="*/ 118 h 163"/>
                <a:gd name="T78" fmla="*/ 39 w 151"/>
                <a:gd name="T79" fmla="*/ 121 h 163"/>
                <a:gd name="T80" fmla="*/ 32 w 151"/>
                <a:gd name="T81" fmla="*/ 124 h 163"/>
                <a:gd name="T82" fmla="*/ 27 w 151"/>
                <a:gd name="T83" fmla="*/ 121 h 163"/>
                <a:gd name="T84" fmla="*/ 28 w 151"/>
                <a:gd name="T85" fmla="*/ 139 h 163"/>
                <a:gd name="T86" fmla="*/ 27 w 151"/>
                <a:gd name="T87" fmla="*/ 130 h 163"/>
                <a:gd name="T88" fmla="*/ 35 w 151"/>
                <a:gd name="T89" fmla="*/ 128 h 163"/>
                <a:gd name="T90" fmla="*/ 45 w 151"/>
                <a:gd name="T91" fmla="*/ 133 h 163"/>
                <a:gd name="T92" fmla="*/ 66 w 151"/>
                <a:gd name="T93" fmla="*/ 135 h 163"/>
                <a:gd name="T94" fmla="*/ 48 w 151"/>
                <a:gd name="T95" fmla="*/ 138 h 163"/>
                <a:gd name="T96" fmla="*/ 34 w 151"/>
                <a:gd name="T97" fmla="*/ 133 h 163"/>
                <a:gd name="T98" fmla="*/ 31 w 151"/>
                <a:gd name="T99" fmla="*/ 13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 h="163">
                  <a:moveTo>
                    <a:pt x="3" y="35"/>
                  </a:moveTo>
                  <a:cubicBezTo>
                    <a:pt x="35" y="3"/>
                    <a:pt x="35" y="3"/>
                    <a:pt x="35" y="3"/>
                  </a:cubicBezTo>
                  <a:cubicBezTo>
                    <a:pt x="37" y="1"/>
                    <a:pt x="40" y="0"/>
                    <a:pt x="42" y="0"/>
                  </a:cubicBezTo>
                  <a:cubicBezTo>
                    <a:pt x="115" y="0"/>
                    <a:pt x="115" y="0"/>
                    <a:pt x="115" y="0"/>
                  </a:cubicBezTo>
                  <a:cubicBezTo>
                    <a:pt x="121" y="0"/>
                    <a:pt x="126" y="5"/>
                    <a:pt x="126" y="11"/>
                  </a:cubicBezTo>
                  <a:cubicBezTo>
                    <a:pt x="126" y="23"/>
                    <a:pt x="126" y="23"/>
                    <a:pt x="126" y="23"/>
                  </a:cubicBezTo>
                  <a:cubicBezTo>
                    <a:pt x="123" y="23"/>
                    <a:pt x="120" y="24"/>
                    <a:pt x="118" y="27"/>
                  </a:cubicBezTo>
                  <a:cubicBezTo>
                    <a:pt x="115" y="32"/>
                    <a:pt x="115" y="32"/>
                    <a:pt x="115" y="32"/>
                  </a:cubicBezTo>
                  <a:cubicBezTo>
                    <a:pt x="115" y="12"/>
                    <a:pt x="115" y="12"/>
                    <a:pt x="115" y="12"/>
                  </a:cubicBezTo>
                  <a:cubicBezTo>
                    <a:pt x="47" y="12"/>
                    <a:pt x="47" y="12"/>
                    <a:pt x="47" y="12"/>
                  </a:cubicBezTo>
                  <a:cubicBezTo>
                    <a:pt x="47" y="39"/>
                    <a:pt x="47" y="39"/>
                    <a:pt x="47" y="39"/>
                  </a:cubicBezTo>
                  <a:cubicBezTo>
                    <a:pt x="47" y="43"/>
                    <a:pt x="43" y="47"/>
                    <a:pt x="38" y="47"/>
                  </a:cubicBezTo>
                  <a:cubicBezTo>
                    <a:pt x="11" y="47"/>
                    <a:pt x="11" y="47"/>
                    <a:pt x="11" y="47"/>
                  </a:cubicBezTo>
                  <a:cubicBezTo>
                    <a:pt x="11" y="151"/>
                    <a:pt x="11" y="151"/>
                    <a:pt x="11" y="151"/>
                  </a:cubicBezTo>
                  <a:cubicBezTo>
                    <a:pt x="115" y="151"/>
                    <a:pt x="115" y="151"/>
                    <a:pt x="115" y="151"/>
                  </a:cubicBezTo>
                  <a:cubicBezTo>
                    <a:pt x="115" y="105"/>
                    <a:pt x="115" y="105"/>
                    <a:pt x="115" y="105"/>
                  </a:cubicBezTo>
                  <a:cubicBezTo>
                    <a:pt x="119" y="99"/>
                    <a:pt x="119" y="99"/>
                    <a:pt x="119" y="99"/>
                  </a:cubicBezTo>
                  <a:cubicBezTo>
                    <a:pt x="122" y="98"/>
                    <a:pt x="124" y="97"/>
                    <a:pt x="126" y="94"/>
                  </a:cubicBezTo>
                  <a:cubicBezTo>
                    <a:pt x="126" y="152"/>
                    <a:pt x="126" y="152"/>
                    <a:pt x="126" y="152"/>
                  </a:cubicBezTo>
                  <a:cubicBezTo>
                    <a:pt x="126" y="158"/>
                    <a:pt x="121" y="163"/>
                    <a:pt x="115" y="163"/>
                  </a:cubicBezTo>
                  <a:cubicBezTo>
                    <a:pt x="10" y="163"/>
                    <a:pt x="10" y="163"/>
                    <a:pt x="10" y="163"/>
                  </a:cubicBezTo>
                  <a:cubicBezTo>
                    <a:pt x="4" y="163"/>
                    <a:pt x="0" y="158"/>
                    <a:pt x="0" y="152"/>
                  </a:cubicBezTo>
                  <a:cubicBezTo>
                    <a:pt x="0" y="43"/>
                    <a:pt x="0" y="43"/>
                    <a:pt x="0" y="43"/>
                  </a:cubicBezTo>
                  <a:cubicBezTo>
                    <a:pt x="0" y="40"/>
                    <a:pt x="1" y="37"/>
                    <a:pt x="3" y="35"/>
                  </a:cubicBezTo>
                  <a:close/>
                  <a:moveTo>
                    <a:pt x="15" y="40"/>
                  </a:moveTo>
                  <a:cubicBezTo>
                    <a:pt x="38" y="40"/>
                    <a:pt x="38" y="40"/>
                    <a:pt x="38" y="40"/>
                  </a:cubicBezTo>
                  <a:cubicBezTo>
                    <a:pt x="39" y="40"/>
                    <a:pt x="39" y="39"/>
                    <a:pt x="39" y="39"/>
                  </a:cubicBezTo>
                  <a:cubicBezTo>
                    <a:pt x="39" y="15"/>
                    <a:pt x="39" y="15"/>
                    <a:pt x="39" y="15"/>
                  </a:cubicBezTo>
                  <a:cubicBezTo>
                    <a:pt x="15" y="40"/>
                    <a:pt x="15" y="40"/>
                    <a:pt x="15" y="40"/>
                  </a:cubicBezTo>
                  <a:close/>
                  <a:moveTo>
                    <a:pt x="25" y="97"/>
                  </a:moveTo>
                  <a:cubicBezTo>
                    <a:pt x="80" y="97"/>
                    <a:pt x="80" y="97"/>
                    <a:pt x="80" y="97"/>
                  </a:cubicBezTo>
                  <a:cubicBezTo>
                    <a:pt x="78" y="99"/>
                    <a:pt x="77" y="102"/>
                    <a:pt x="75" y="104"/>
                  </a:cubicBezTo>
                  <a:cubicBezTo>
                    <a:pt x="25" y="104"/>
                    <a:pt x="25" y="104"/>
                    <a:pt x="25" y="104"/>
                  </a:cubicBezTo>
                  <a:cubicBezTo>
                    <a:pt x="25" y="97"/>
                    <a:pt x="25" y="97"/>
                    <a:pt x="25" y="97"/>
                  </a:cubicBezTo>
                  <a:close/>
                  <a:moveTo>
                    <a:pt x="25" y="80"/>
                  </a:moveTo>
                  <a:cubicBezTo>
                    <a:pt x="92" y="80"/>
                    <a:pt x="92" y="80"/>
                    <a:pt x="92" y="80"/>
                  </a:cubicBezTo>
                  <a:cubicBezTo>
                    <a:pt x="86" y="88"/>
                    <a:pt x="86" y="88"/>
                    <a:pt x="86" y="88"/>
                  </a:cubicBezTo>
                  <a:cubicBezTo>
                    <a:pt x="25" y="88"/>
                    <a:pt x="25" y="88"/>
                    <a:pt x="25" y="88"/>
                  </a:cubicBezTo>
                  <a:cubicBezTo>
                    <a:pt x="25" y="80"/>
                    <a:pt x="25" y="80"/>
                    <a:pt x="25" y="80"/>
                  </a:cubicBezTo>
                  <a:close/>
                  <a:moveTo>
                    <a:pt x="25" y="64"/>
                  </a:moveTo>
                  <a:cubicBezTo>
                    <a:pt x="90" y="64"/>
                    <a:pt x="90" y="64"/>
                    <a:pt x="90" y="64"/>
                  </a:cubicBezTo>
                  <a:cubicBezTo>
                    <a:pt x="89" y="66"/>
                    <a:pt x="88" y="69"/>
                    <a:pt x="89" y="71"/>
                  </a:cubicBezTo>
                  <a:cubicBezTo>
                    <a:pt x="25" y="71"/>
                    <a:pt x="25" y="71"/>
                    <a:pt x="25" y="71"/>
                  </a:cubicBezTo>
                  <a:cubicBezTo>
                    <a:pt x="25" y="64"/>
                    <a:pt x="25" y="64"/>
                    <a:pt x="25" y="64"/>
                  </a:cubicBezTo>
                  <a:close/>
                  <a:moveTo>
                    <a:pt x="147" y="47"/>
                  </a:moveTo>
                  <a:cubicBezTo>
                    <a:pt x="120" y="90"/>
                    <a:pt x="120" y="90"/>
                    <a:pt x="120" y="90"/>
                  </a:cubicBezTo>
                  <a:cubicBezTo>
                    <a:pt x="119" y="91"/>
                    <a:pt x="119" y="91"/>
                    <a:pt x="118" y="91"/>
                  </a:cubicBezTo>
                  <a:cubicBezTo>
                    <a:pt x="117" y="91"/>
                    <a:pt x="117" y="91"/>
                    <a:pt x="116" y="90"/>
                  </a:cubicBezTo>
                  <a:cubicBezTo>
                    <a:pt x="112" y="96"/>
                    <a:pt x="108" y="101"/>
                    <a:pt x="104" y="107"/>
                  </a:cubicBezTo>
                  <a:cubicBezTo>
                    <a:pt x="97" y="117"/>
                    <a:pt x="90" y="128"/>
                    <a:pt x="79" y="134"/>
                  </a:cubicBezTo>
                  <a:cubicBezTo>
                    <a:pt x="78" y="133"/>
                    <a:pt x="78" y="133"/>
                    <a:pt x="78" y="133"/>
                  </a:cubicBezTo>
                  <a:cubicBezTo>
                    <a:pt x="76" y="136"/>
                    <a:pt x="76" y="136"/>
                    <a:pt x="76" y="136"/>
                  </a:cubicBezTo>
                  <a:cubicBezTo>
                    <a:pt x="75" y="137"/>
                    <a:pt x="73" y="138"/>
                    <a:pt x="72" y="137"/>
                  </a:cubicBezTo>
                  <a:cubicBezTo>
                    <a:pt x="71" y="136"/>
                    <a:pt x="71" y="135"/>
                    <a:pt x="72" y="133"/>
                  </a:cubicBezTo>
                  <a:cubicBezTo>
                    <a:pt x="74" y="130"/>
                    <a:pt x="74" y="130"/>
                    <a:pt x="74" y="130"/>
                  </a:cubicBezTo>
                  <a:cubicBezTo>
                    <a:pt x="73" y="129"/>
                    <a:pt x="73" y="129"/>
                    <a:pt x="73" y="129"/>
                  </a:cubicBezTo>
                  <a:cubicBezTo>
                    <a:pt x="76" y="115"/>
                    <a:pt x="81" y="109"/>
                    <a:pt x="90" y="96"/>
                  </a:cubicBezTo>
                  <a:cubicBezTo>
                    <a:pt x="102" y="80"/>
                    <a:pt x="102" y="80"/>
                    <a:pt x="102" y="80"/>
                  </a:cubicBezTo>
                  <a:cubicBezTo>
                    <a:pt x="100" y="79"/>
                    <a:pt x="99" y="77"/>
                    <a:pt x="100" y="76"/>
                  </a:cubicBezTo>
                  <a:cubicBezTo>
                    <a:pt x="123" y="45"/>
                    <a:pt x="123" y="45"/>
                    <a:pt x="123" y="45"/>
                  </a:cubicBezTo>
                  <a:cubicBezTo>
                    <a:pt x="121" y="44"/>
                    <a:pt x="121" y="44"/>
                    <a:pt x="121" y="44"/>
                  </a:cubicBezTo>
                  <a:cubicBezTo>
                    <a:pt x="101" y="71"/>
                    <a:pt x="101" y="71"/>
                    <a:pt x="101" y="71"/>
                  </a:cubicBezTo>
                  <a:cubicBezTo>
                    <a:pt x="100" y="72"/>
                    <a:pt x="99" y="72"/>
                    <a:pt x="97" y="71"/>
                  </a:cubicBezTo>
                  <a:cubicBezTo>
                    <a:pt x="96" y="70"/>
                    <a:pt x="96" y="69"/>
                    <a:pt x="97" y="68"/>
                  </a:cubicBezTo>
                  <a:cubicBezTo>
                    <a:pt x="125" y="31"/>
                    <a:pt x="125" y="31"/>
                    <a:pt x="125" y="31"/>
                  </a:cubicBezTo>
                  <a:cubicBezTo>
                    <a:pt x="125" y="30"/>
                    <a:pt x="127" y="30"/>
                    <a:pt x="128" y="31"/>
                  </a:cubicBezTo>
                  <a:cubicBezTo>
                    <a:pt x="129" y="31"/>
                    <a:pt x="129" y="33"/>
                    <a:pt x="129" y="34"/>
                  </a:cubicBezTo>
                  <a:cubicBezTo>
                    <a:pt x="126" y="37"/>
                    <a:pt x="126" y="37"/>
                    <a:pt x="126" y="37"/>
                  </a:cubicBezTo>
                  <a:cubicBezTo>
                    <a:pt x="128" y="39"/>
                    <a:pt x="128" y="39"/>
                    <a:pt x="128" y="39"/>
                  </a:cubicBezTo>
                  <a:cubicBezTo>
                    <a:pt x="131" y="36"/>
                    <a:pt x="131" y="36"/>
                    <a:pt x="131" y="36"/>
                  </a:cubicBezTo>
                  <a:cubicBezTo>
                    <a:pt x="135" y="30"/>
                    <a:pt x="151" y="42"/>
                    <a:pt x="147" y="47"/>
                  </a:cubicBezTo>
                  <a:close/>
                  <a:moveTo>
                    <a:pt x="27" y="121"/>
                  </a:moveTo>
                  <a:cubicBezTo>
                    <a:pt x="26" y="120"/>
                    <a:pt x="27" y="118"/>
                    <a:pt x="28" y="118"/>
                  </a:cubicBezTo>
                  <a:cubicBezTo>
                    <a:pt x="29" y="117"/>
                    <a:pt x="31" y="118"/>
                    <a:pt x="31" y="119"/>
                  </a:cubicBezTo>
                  <a:cubicBezTo>
                    <a:pt x="31" y="119"/>
                    <a:pt x="31" y="119"/>
                    <a:pt x="31" y="119"/>
                  </a:cubicBezTo>
                  <a:cubicBezTo>
                    <a:pt x="32" y="119"/>
                    <a:pt x="32" y="119"/>
                    <a:pt x="32" y="119"/>
                  </a:cubicBezTo>
                  <a:cubicBezTo>
                    <a:pt x="33" y="119"/>
                    <a:pt x="33" y="119"/>
                    <a:pt x="34" y="119"/>
                  </a:cubicBezTo>
                  <a:cubicBezTo>
                    <a:pt x="34" y="119"/>
                    <a:pt x="34" y="119"/>
                    <a:pt x="34" y="118"/>
                  </a:cubicBezTo>
                  <a:cubicBezTo>
                    <a:pt x="35" y="117"/>
                    <a:pt x="36" y="117"/>
                    <a:pt x="38" y="117"/>
                  </a:cubicBezTo>
                  <a:cubicBezTo>
                    <a:pt x="39" y="118"/>
                    <a:pt x="39" y="120"/>
                    <a:pt x="39" y="121"/>
                  </a:cubicBezTo>
                  <a:cubicBezTo>
                    <a:pt x="38" y="122"/>
                    <a:pt x="37" y="123"/>
                    <a:pt x="35" y="124"/>
                  </a:cubicBezTo>
                  <a:cubicBezTo>
                    <a:pt x="34" y="124"/>
                    <a:pt x="33" y="124"/>
                    <a:pt x="32" y="124"/>
                  </a:cubicBezTo>
                  <a:cubicBezTo>
                    <a:pt x="31" y="124"/>
                    <a:pt x="30" y="124"/>
                    <a:pt x="29" y="124"/>
                  </a:cubicBezTo>
                  <a:cubicBezTo>
                    <a:pt x="28" y="123"/>
                    <a:pt x="27" y="122"/>
                    <a:pt x="27" y="121"/>
                  </a:cubicBezTo>
                  <a:close/>
                  <a:moveTo>
                    <a:pt x="30" y="136"/>
                  </a:moveTo>
                  <a:cubicBezTo>
                    <a:pt x="30" y="138"/>
                    <a:pt x="29" y="139"/>
                    <a:pt x="28" y="139"/>
                  </a:cubicBezTo>
                  <a:cubicBezTo>
                    <a:pt x="27" y="139"/>
                    <a:pt x="25" y="138"/>
                    <a:pt x="25" y="136"/>
                  </a:cubicBezTo>
                  <a:cubicBezTo>
                    <a:pt x="25" y="134"/>
                    <a:pt x="26" y="132"/>
                    <a:pt x="27" y="130"/>
                  </a:cubicBezTo>
                  <a:cubicBezTo>
                    <a:pt x="28" y="129"/>
                    <a:pt x="29" y="128"/>
                    <a:pt x="31" y="128"/>
                  </a:cubicBezTo>
                  <a:cubicBezTo>
                    <a:pt x="32" y="127"/>
                    <a:pt x="34" y="127"/>
                    <a:pt x="35" y="128"/>
                  </a:cubicBezTo>
                  <a:cubicBezTo>
                    <a:pt x="37" y="129"/>
                    <a:pt x="40" y="130"/>
                    <a:pt x="42" y="133"/>
                  </a:cubicBezTo>
                  <a:cubicBezTo>
                    <a:pt x="43" y="135"/>
                    <a:pt x="44" y="134"/>
                    <a:pt x="45" y="133"/>
                  </a:cubicBezTo>
                  <a:cubicBezTo>
                    <a:pt x="49" y="131"/>
                    <a:pt x="54" y="128"/>
                    <a:pt x="64" y="132"/>
                  </a:cubicBezTo>
                  <a:cubicBezTo>
                    <a:pt x="66" y="132"/>
                    <a:pt x="66" y="134"/>
                    <a:pt x="66" y="135"/>
                  </a:cubicBezTo>
                  <a:cubicBezTo>
                    <a:pt x="65" y="136"/>
                    <a:pt x="64" y="137"/>
                    <a:pt x="63" y="137"/>
                  </a:cubicBezTo>
                  <a:cubicBezTo>
                    <a:pt x="54" y="134"/>
                    <a:pt x="50" y="136"/>
                    <a:pt x="48" y="138"/>
                  </a:cubicBezTo>
                  <a:cubicBezTo>
                    <a:pt x="44" y="140"/>
                    <a:pt x="42" y="142"/>
                    <a:pt x="37" y="136"/>
                  </a:cubicBezTo>
                  <a:cubicBezTo>
                    <a:pt x="36" y="134"/>
                    <a:pt x="35" y="133"/>
                    <a:pt x="34" y="133"/>
                  </a:cubicBezTo>
                  <a:cubicBezTo>
                    <a:pt x="33" y="133"/>
                    <a:pt x="32" y="133"/>
                    <a:pt x="32" y="133"/>
                  </a:cubicBezTo>
                  <a:cubicBezTo>
                    <a:pt x="32" y="133"/>
                    <a:pt x="31" y="133"/>
                    <a:pt x="31" y="133"/>
                  </a:cubicBezTo>
                  <a:cubicBezTo>
                    <a:pt x="31" y="134"/>
                    <a:pt x="30" y="135"/>
                    <a:pt x="3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sp>
          <p:nvSpPr>
            <p:cNvPr id="43" name="Freeform 99">
              <a:extLst>
                <a:ext uri="{FF2B5EF4-FFF2-40B4-BE49-F238E27FC236}">
                  <a16:creationId xmlns:a16="http://schemas.microsoft.com/office/drawing/2014/main" id="{CB36C404-3B74-294E-812D-22C596DA204A}"/>
                </a:ext>
              </a:extLst>
            </p:cNvPr>
            <p:cNvSpPr>
              <a:spLocks noEditPoints="1"/>
            </p:cNvSpPr>
            <p:nvPr/>
          </p:nvSpPr>
          <p:spPr bwMode="auto">
            <a:xfrm>
              <a:off x="156" y="576"/>
              <a:ext cx="356" cy="386"/>
            </a:xfrm>
            <a:custGeom>
              <a:avLst/>
              <a:gdLst>
                <a:gd name="T0" fmla="*/ 35 w 151"/>
                <a:gd name="T1" fmla="*/ 3 h 163"/>
                <a:gd name="T2" fmla="*/ 115 w 151"/>
                <a:gd name="T3" fmla="*/ 0 h 163"/>
                <a:gd name="T4" fmla="*/ 126 w 151"/>
                <a:gd name="T5" fmla="*/ 23 h 163"/>
                <a:gd name="T6" fmla="*/ 115 w 151"/>
                <a:gd name="T7" fmla="*/ 32 h 163"/>
                <a:gd name="T8" fmla="*/ 47 w 151"/>
                <a:gd name="T9" fmla="*/ 12 h 163"/>
                <a:gd name="T10" fmla="*/ 38 w 151"/>
                <a:gd name="T11" fmla="*/ 47 h 163"/>
                <a:gd name="T12" fmla="*/ 11 w 151"/>
                <a:gd name="T13" fmla="*/ 151 h 163"/>
                <a:gd name="T14" fmla="*/ 115 w 151"/>
                <a:gd name="T15" fmla="*/ 105 h 163"/>
                <a:gd name="T16" fmla="*/ 126 w 151"/>
                <a:gd name="T17" fmla="*/ 94 h 163"/>
                <a:gd name="T18" fmla="*/ 115 w 151"/>
                <a:gd name="T19" fmla="*/ 163 h 163"/>
                <a:gd name="T20" fmla="*/ 0 w 151"/>
                <a:gd name="T21" fmla="*/ 152 h 163"/>
                <a:gd name="T22" fmla="*/ 3 w 151"/>
                <a:gd name="T23" fmla="*/ 35 h 163"/>
                <a:gd name="T24" fmla="*/ 38 w 151"/>
                <a:gd name="T25" fmla="*/ 40 h 163"/>
                <a:gd name="T26" fmla="*/ 39 w 151"/>
                <a:gd name="T27" fmla="*/ 15 h 163"/>
                <a:gd name="T28" fmla="*/ 25 w 151"/>
                <a:gd name="T29" fmla="*/ 97 h 163"/>
                <a:gd name="T30" fmla="*/ 75 w 151"/>
                <a:gd name="T31" fmla="*/ 104 h 163"/>
                <a:gd name="T32" fmla="*/ 25 w 151"/>
                <a:gd name="T33" fmla="*/ 97 h 163"/>
                <a:gd name="T34" fmla="*/ 92 w 151"/>
                <a:gd name="T35" fmla="*/ 80 h 163"/>
                <a:gd name="T36" fmla="*/ 25 w 151"/>
                <a:gd name="T37" fmla="*/ 88 h 163"/>
                <a:gd name="T38" fmla="*/ 25 w 151"/>
                <a:gd name="T39" fmla="*/ 64 h 163"/>
                <a:gd name="T40" fmla="*/ 89 w 151"/>
                <a:gd name="T41" fmla="*/ 71 h 163"/>
                <a:gd name="T42" fmla="*/ 25 w 151"/>
                <a:gd name="T43" fmla="*/ 64 h 163"/>
                <a:gd name="T44" fmla="*/ 120 w 151"/>
                <a:gd name="T45" fmla="*/ 90 h 163"/>
                <a:gd name="T46" fmla="*/ 116 w 151"/>
                <a:gd name="T47" fmla="*/ 90 h 163"/>
                <a:gd name="T48" fmla="*/ 79 w 151"/>
                <a:gd name="T49" fmla="*/ 134 h 163"/>
                <a:gd name="T50" fmla="*/ 76 w 151"/>
                <a:gd name="T51" fmla="*/ 136 h 163"/>
                <a:gd name="T52" fmla="*/ 72 w 151"/>
                <a:gd name="T53" fmla="*/ 133 h 163"/>
                <a:gd name="T54" fmla="*/ 73 w 151"/>
                <a:gd name="T55" fmla="*/ 129 h 163"/>
                <a:gd name="T56" fmla="*/ 102 w 151"/>
                <a:gd name="T57" fmla="*/ 80 h 163"/>
                <a:gd name="T58" fmla="*/ 123 w 151"/>
                <a:gd name="T59" fmla="*/ 45 h 163"/>
                <a:gd name="T60" fmla="*/ 101 w 151"/>
                <a:gd name="T61" fmla="*/ 71 h 163"/>
                <a:gd name="T62" fmla="*/ 97 w 151"/>
                <a:gd name="T63" fmla="*/ 68 h 163"/>
                <a:gd name="T64" fmla="*/ 128 w 151"/>
                <a:gd name="T65" fmla="*/ 31 h 163"/>
                <a:gd name="T66" fmla="*/ 126 w 151"/>
                <a:gd name="T67" fmla="*/ 37 h 163"/>
                <a:gd name="T68" fmla="*/ 131 w 151"/>
                <a:gd name="T69" fmla="*/ 36 h 163"/>
                <a:gd name="T70" fmla="*/ 27 w 151"/>
                <a:gd name="T71" fmla="*/ 121 h 163"/>
                <a:gd name="T72" fmla="*/ 31 w 151"/>
                <a:gd name="T73" fmla="*/ 119 h 163"/>
                <a:gd name="T74" fmla="*/ 32 w 151"/>
                <a:gd name="T75" fmla="*/ 119 h 163"/>
                <a:gd name="T76" fmla="*/ 34 w 151"/>
                <a:gd name="T77" fmla="*/ 118 h 163"/>
                <a:gd name="T78" fmla="*/ 39 w 151"/>
                <a:gd name="T79" fmla="*/ 121 h 163"/>
                <a:gd name="T80" fmla="*/ 32 w 151"/>
                <a:gd name="T81" fmla="*/ 124 h 163"/>
                <a:gd name="T82" fmla="*/ 27 w 151"/>
                <a:gd name="T83" fmla="*/ 121 h 163"/>
                <a:gd name="T84" fmla="*/ 28 w 151"/>
                <a:gd name="T85" fmla="*/ 139 h 163"/>
                <a:gd name="T86" fmla="*/ 27 w 151"/>
                <a:gd name="T87" fmla="*/ 130 h 163"/>
                <a:gd name="T88" fmla="*/ 35 w 151"/>
                <a:gd name="T89" fmla="*/ 128 h 163"/>
                <a:gd name="T90" fmla="*/ 45 w 151"/>
                <a:gd name="T91" fmla="*/ 133 h 163"/>
                <a:gd name="T92" fmla="*/ 66 w 151"/>
                <a:gd name="T93" fmla="*/ 135 h 163"/>
                <a:gd name="T94" fmla="*/ 48 w 151"/>
                <a:gd name="T95" fmla="*/ 138 h 163"/>
                <a:gd name="T96" fmla="*/ 34 w 151"/>
                <a:gd name="T97" fmla="*/ 133 h 163"/>
                <a:gd name="T98" fmla="*/ 31 w 151"/>
                <a:gd name="T99" fmla="*/ 13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 h="163">
                  <a:moveTo>
                    <a:pt x="3" y="35"/>
                  </a:moveTo>
                  <a:cubicBezTo>
                    <a:pt x="35" y="3"/>
                    <a:pt x="35" y="3"/>
                    <a:pt x="35" y="3"/>
                  </a:cubicBezTo>
                  <a:cubicBezTo>
                    <a:pt x="37" y="1"/>
                    <a:pt x="40" y="0"/>
                    <a:pt x="42" y="0"/>
                  </a:cubicBezTo>
                  <a:cubicBezTo>
                    <a:pt x="115" y="0"/>
                    <a:pt x="115" y="0"/>
                    <a:pt x="115" y="0"/>
                  </a:cubicBezTo>
                  <a:cubicBezTo>
                    <a:pt x="121" y="0"/>
                    <a:pt x="126" y="5"/>
                    <a:pt x="126" y="11"/>
                  </a:cubicBezTo>
                  <a:cubicBezTo>
                    <a:pt x="126" y="23"/>
                    <a:pt x="126" y="23"/>
                    <a:pt x="126" y="23"/>
                  </a:cubicBezTo>
                  <a:cubicBezTo>
                    <a:pt x="123" y="23"/>
                    <a:pt x="120" y="24"/>
                    <a:pt x="118" y="27"/>
                  </a:cubicBezTo>
                  <a:cubicBezTo>
                    <a:pt x="115" y="32"/>
                    <a:pt x="115" y="32"/>
                    <a:pt x="115" y="32"/>
                  </a:cubicBezTo>
                  <a:cubicBezTo>
                    <a:pt x="115" y="12"/>
                    <a:pt x="115" y="12"/>
                    <a:pt x="115" y="12"/>
                  </a:cubicBezTo>
                  <a:cubicBezTo>
                    <a:pt x="47" y="12"/>
                    <a:pt x="47" y="12"/>
                    <a:pt x="47" y="12"/>
                  </a:cubicBezTo>
                  <a:cubicBezTo>
                    <a:pt x="47" y="39"/>
                    <a:pt x="47" y="39"/>
                    <a:pt x="47" y="39"/>
                  </a:cubicBezTo>
                  <a:cubicBezTo>
                    <a:pt x="47" y="43"/>
                    <a:pt x="43" y="47"/>
                    <a:pt x="38" y="47"/>
                  </a:cubicBezTo>
                  <a:cubicBezTo>
                    <a:pt x="11" y="47"/>
                    <a:pt x="11" y="47"/>
                    <a:pt x="11" y="47"/>
                  </a:cubicBezTo>
                  <a:cubicBezTo>
                    <a:pt x="11" y="151"/>
                    <a:pt x="11" y="151"/>
                    <a:pt x="11" y="151"/>
                  </a:cubicBezTo>
                  <a:cubicBezTo>
                    <a:pt x="115" y="151"/>
                    <a:pt x="115" y="151"/>
                    <a:pt x="115" y="151"/>
                  </a:cubicBezTo>
                  <a:cubicBezTo>
                    <a:pt x="115" y="105"/>
                    <a:pt x="115" y="105"/>
                    <a:pt x="115" y="105"/>
                  </a:cubicBezTo>
                  <a:cubicBezTo>
                    <a:pt x="119" y="99"/>
                    <a:pt x="119" y="99"/>
                    <a:pt x="119" y="99"/>
                  </a:cubicBezTo>
                  <a:cubicBezTo>
                    <a:pt x="122" y="98"/>
                    <a:pt x="124" y="97"/>
                    <a:pt x="126" y="94"/>
                  </a:cubicBezTo>
                  <a:cubicBezTo>
                    <a:pt x="126" y="152"/>
                    <a:pt x="126" y="152"/>
                    <a:pt x="126" y="152"/>
                  </a:cubicBezTo>
                  <a:cubicBezTo>
                    <a:pt x="126" y="158"/>
                    <a:pt x="121" y="163"/>
                    <a:pt x="115" y="163"/>
                  </a:cubicBezTo>
                  <a:cubicBezTo>
                    <a:pt x="10" y="163"/>
                    <a:pt x="10" y="163"/>
                    <a:pt x="10" y="163"/>
                  </a:cubicBezTo>
                  <a:cubicBezTo>
                    <a:pt x="4" y="163"/>
                    <a:pt x="0" y="158"/>
                    <a:pt x="0" y="152"/>
                  </a:cubicBezTo>
                  <a:cubicBezTo>
                    <a:pt x="0" y="43"/>
                    <a:pt x="0" y="43"/>
                    <a:pt x="0" y="43"/>
                  </a:cubicBezTo>
                  <a:cubicBezTo>
                    <a:pt x="0" y="40"/>
                    <a:pt x="1" y="37"/>
                    <a:pt x="3" y="35"/>
                  </a:cubicBezTo>
                  <a:close/>
                  <a:moveTo>
                    <a:pt x="15" y="40"/>
                  </a:moveTo>
                  <a:cubicBezTo>
                    <a:pt x="38" y="40"/>
                    <a:pt x="38" y="40"/>
                    <a:pt x="38" y="40"/>
                  </a:cubicBezTo>
                  <a:cubicBezTo>
                    <a:pt x="39" y="40"/>
                    <a:pt x="39" y="39"/>
                    <a:pt x="39" y="39"/>
                  </a:cubicBezTo>
                  <a:cubicBezTo>
                    <a:pt x="39" y="15"/>
                    <a:pt x="39" y="15"/>
                    <a:pt x="39" y="15"/>
                  </a:cubicBezTo>
                  <a:cubicBezTo>
                    <a:pt x="15" y="40"/>
                    <a:pt x="15" y="40"/>
                    <a:pt x="15" y="40"/>
                  </a:cubicBezTo>
                  <a:close/>
                  <a:moveTo>
                    <a:pt x="25" y="97"/>
                  </a:moveTo>
                  <a:cubicBezTo>
                    <a:pt x="80" y="97"/>
                    <a:pt x="80" y="97"/>
                    <a:pt x="80" y="97"/>
                  </a:cubicBezTo>
                  <a:cubicBezTo>
                    <a:pt x="78" y="99"/>
                    <a:pt x="77" y="102"/>
                    <a:pt x="75" y="104"/>
                  </a:cubicBezTo>
                  <a:cubicBezTo>
                    <a:pt x="25" y="104"/>
                    <a:pt x="25" y="104"/>
                    <a:pt x="25" y="104"/>
                  </a:cubicBezTo>
                  <a:cubicBezTo>
                    <a:pt x="25" y="97"/>
                    <a:pt x="25" y="97"/>
                    <a:pt x="25" y="97"/>
                  </a:cubicBezTo>
                  <a:close/>
                  <a:moveTo>
                    <a:pt x="25" y="80"/>
                  </a:moveTo>
                  <a:cubicBezTo>
                    <a:pt x="92" y="80"/>
                    <a:pt x="92" y="80"/>
                    <a:pt x="92" y="80"/>
                  </a:cubicBezTo>
                  <a:cubicBezTo>
                    <a:pt x="86" y="88"/>
                    <a:pt x="86" y="88"/>
                    <a:pt x="86" y="88"/>
                  </a:cubicBezTo>
                  <a:cubicBezTo>
                    <a:pt x="25" y="88"/>
                    <a:pt x="25" y="88"/>
                    <a:pt x="25" y="88"/>
                  </a:cubicBezTo>
                  <a:cubicBezTo>
                    <a:pt x="25" y="80"/>
                    <a:pt x="25" y="80"/>
                    <a:pt x="25" y="80"/>
                  </a:cubicBezTo>
                  <a:close/>
                  <a:moveTo>
                    <a:pt x="25" y="64"/>
                  </a:moveTo>
                  <a:cubicBezTo>
                    <a:pt x="90" y="64"/>
                    <a:pt x="90" y="64"/>
                    <a:pt x="90" y="64"/>
                  </a:cubicBezTo>
                  <a:cubicBezTo>
                    <a:pt x="89" y="66"/>
                    <a:pt x="88" y="69"/>
                    <a:pt x="89" y="71"/>
                  </a:cubicBezTo>
                  <a:cubicBezTo>
                    <a:pt x="25" y="71"/>
                    <a:pt x="25" y="71"/>
                    <a:pt x="25" y="71"/>
                  </a:cubicBezTo>
                  <a:cubicBezTo>
                    <a:pt x="25" y="64"/>
                    <a:pt x="25" y="64"/>
                    <a:pt x="25" y="64"/>
                  </a:cubicBezTo>
                  <a:close/>
                  <a:moveTo>
                    <a:pt x="147" y="47"/>
                  </a:moveTo>
                  <a:cubicBezTo>
                    <a:pt x="120" y="90"/>
                    <a:pt x="120" y="90"/>
                    <a:pt x="120" y="90"/>
                  </a:cubicBezTo>
                  <a:cubicBezTo>
                    <a:pt x="119" y="91"/>
                    <a:pt x="119" y="91"/>
                    <a:pt x="118" y="91"/>
                  </a:cubicBezTo>
                  <a:cubicBezTo>
                    <a:pt x="117" y="91"/>
                    <a:pt x="117" y="91"/>
                    <a:pt x="116" y="90"/>
                  </a:cubicBezTo>
                  <a:cubicBezTo>
                    <a:pt x="112" y="96"/>
                    <a:pt x="108" y="101"/>
                    <a:pt x="104" y="107"/>
                  </a:cubicBezTo>
                  <a:cubicBezTo>
                    <a:pt x="97" y="117"/>
                    <a:pt x="90" y="128"/>
                    <a:pt x="79" y="134"/>
                  </a:cubicBezTo>
                  <a:cubicBezTo>
                    <a:pt x="78" y="133"/>
                    <a:pt x="78" y="133"/>
                    <a:pt x="78" y="133"/>
                  </a:cubicBezTo>
                  <a:cubicBezTo>
                    <a:pt x="76" y="136"/>
                    <a:pt x="76" y="136"/>
                    <a:pt x="76" y="136"/>
                  </a:cubicBezTo>
                  <a:cubicBezTo>
                    <a:pt x="75" y="137"/>
                    <a:pt x="73" y="138"/>
                    <a:pt x="72" y="137"/>
                  </a:cubicBezTo>
                  <a:cubicBezTo>
                    <a:pt x="71" y="136"/>
                    <a:pt x="71" y="135"/>
                    <a:pt x="72" y="133"/>
                  </a:cubicBezTo>
                  <a:cubicBezTo>
                    <a:pt x="74" y="130"/>
                    <a:pt x="74" y="130"/>
                    <a:pt x="74" y="130"/>
                  </a:cubicBezTo>
                  <a:cubicBezTo>
                    <a:pt x="73" y="129"/>
                    <a:pt x="73" y="129"/>
                    <a:pt x="73" y="129"/>
                  </a:cubicBezTo>
                  <a:cubicBezTo>
                    <a:pt x="76" y="115"/>
                    <a:pt x="81" y="109"/>
                    <a:pt x="90" y="96"/>
                  </a:cubicBezTo>
                  <a:cubicBezTo>
                    <a:pt x="102" y="80"/>
                    <a:pt x="102" y="80"/>
                    <a:pt x="102" y="80"/>
                  </a:cubicBezTo>
                  <a:cubicBezTo>
                    <a:pt x="100" y="79"/>
                    <a:pt x="99" y="77"/>
                    <a:pt x="100" y="76"/>
                  </a:cubicBezTo>
                  <a:cubicBezTo>
                    <a:pt x="123" y="45"/>
                    <a:pt x="123" y="45"/>
                    <a:pt x="123" y="45"/>
                  </a:cubicBezTo>
                  <a:cubicBezTo>
                    <a:pt x="121" y="44"/>
                    <a:pt x="121" y="44"/>
                    <a:pt x="121" y="44"/>
                  </a:cubicBezTo>
                  <a:cubicBezTo>
                    <a:pt x="101" y="71"/>
                    <a:pt x="101" y="71"/>
                    <a:pt x="101" y="71"/>
                  </a:cubicBezTo>
                  <a:cubicBezTo>
                    <a:pt x="100" y="72"/>
                    <a:pt x="99" y="72"/>
                    <a:pt x="97" y="71"/>
                  </a:cubicBezTo>
                  <a:cubicBezTo>
                    <a:pt x="96" y="70"/>
                    <a:pt x="96" y="69"/>
                    <a:pt x="97" y="68"/>
                  </a:cubicBezTo>
                  <a:cubicBezTo>
                    <a:pt x="125" y="31"/>
                    <a:pt x="125" y="31"/>
                    <a:pt x="125" y="31"/>
                  </a:cubicBezTo>
                  <a:cubicBezTo>
                    <a:pt x="125" y="30"/>
                    <a:pt x="127" y="30"/>
                    <a:pt x="128" y="31"/>
                  </a:cubicBezTo>
                  <a:cubicBezTo>
                    <a:pt x="129" y="31"/>
                    <a:pt x="129" y="33"/>
                    <a:pt x="129" y="34"/>
                  </a:cubicBezTo>
                  <a:cubicBezTo>
                    <a:pt x="126" y="37"/>
                    <a:pt x="126" y="37"/>
                    <a:pt x="126" y="37"/>
                  </a:cubicBezTo>
                  <a:cubicBezTo>
                    <a:pt x="128" y="39"/>
                    <a:pt x="128" y="39"/>
                    <a:pt x="128" y="39"/>
                  </a:cubicBezTo>
                  <a:cubicBezTo>
                    <a:pt x="131" y="36"/>
                    <a:pt x="131" y="36"/>
                    <a:pt x="131" y="36"/>
                  </a:cubicBezTo>
                  <a:cubicBezTo>
                    <a:pt x="135" y="30"/>
                    <a:pt x="151" y="42"/>
                    <a:pt x="147" y="47"/>
                  </a:cubicBezTo>
                  <a:close/>
                  <a:moveTo>
                    <a:pt x="27" y="121"/>
                  </a:moveTo>
                  <a:cubicBezTo>
                    <a:pt x="26" y="120"/>
                    <a:pt x="27" y="118"/>
                    <a:pt x="28" y="118"/>
                  </a:cubicBezTo>
                  <a:cubicBezTo>
                    <a:pt x="29" y="117"/>
                    <a:pt x="31" y="118"/>
                    <a:pt x="31" y="119"/>
                  </a:cubicBezTo>
                  <a:cubicBezTo>
                    <a:pt x="31" y="119"/>
                    <a:pt x="31" y="119"/>
                    <a:pt x="31" y="119"/>
                  </a:cubicBezTo>
                  <a:cubicBezTo>
                    <a:pt x="32" y="119"/>
                    <a:pt x="32" y="119"/>
                    <a:pt x="32" y="119"/>
                  </a:cubicBezTo>
                  <a:cubicBezTo>
                    <a:pt x="33" y="119"/>
                    <a:pt x="33" y="119"/>
                    <a:pt x="34" y="119"/>
                  </a:cubicBezTo>
                  <a:cubicBezTo>
                    <a:pt x="34" y="119"/>
                    <a:pt x="34" y="119"/>
                    <a:pt x="34" y="118"/>
                  </a:cubicBezTo>
                  <a:cubicBezTo>
                    <a:pt x="35" y="117"/>
                    <a:pt x="36" y="117"/>
                    <a:pt x="38" y="117"/>
                  </a:cubicBezTo>
                  <a:cubicBezTo>
                    <a:pt x="39" y="118"/>
                    <a:pt x="39" y="120"/>
                    <a:pt x="39" y="121"/>
                  </a:cubicBezTo>
                  <a:cubicBezTo>
                    <a:pt x="38" y="122"/>
                    <a:pt x="37" y="123"/>
                    <a:pt x="35" y="124"/>
                  </a:cubicBezTo>
                  <a:cubicBezTo>
                    <a:pt x="34" y="124"/>
                    <a:pt x="33" y="124"/>
                    <a:pt x="32" y="124"/>
                  </a:cubicBezTo>
                  <a:cubicBezTo>
                    <a:pt x="31" y="124"/>
                    <a:pt x="30" y="124"/>
                    <a:pt x="29" y="124"/>
                  </a:cubicBezTo>
                  <a:cubicBezTo>
                    <a:pt x="28" y="123"/>
                    <a:pt x="27" y="122"/>
                    <a:pt x="27" y="121"/>
                  </a:cubicBezTo>
                  <a:close/>
                  <a:moveTo>
                    <a:pt x="30" y="136"/>
                  </a:moveTo>
                  <a:cubicBezTo>
                    <a:pt x="30" y="138"/>
                    <a:pt x="29" y="139"/>
                    <a:pt x="28" y="139"/>
                  </a:cubicBezTo>
                  <a:cubicBezTo>
                    <a:pt x="27" y="139"/>
                    <a:pt x="25" y="138"/>
                    <a:pt x="25" y="136"/>
                  </a:cubicBezTo>
                  <a:cubicBezTo>
                    <a:pt x="25" y="134"/>
                    <a:pt x="26" y="132"/>
                    <a:pt x="27" y="130"/>
                  </a:cubicBezTo>
                  <a:cubicBezTo>
                    <a:pt x="28" y="129"/>
                    <a:pt x="29" y="128"/>
                    <a:pt x="31" y="128"/>
                  </a:cubicBezTo>
                  <a:cubicBezTo>
                    <a:pt x="32" y="127"/>
                    <a:pt x="34" y="127"/>
                    <a:pt x="35" y="128"/>
                  </a:cubicBezTo>
                  <a:cubicBezTo>
                    <a:pt x="37" y="129"/>
                    <a:pt x="40" y="130"/>
                    <a:pt x="42" y="133"/>
                  </a:cubicBezTo>
                  <a:cubicBezTo>
                    <a:pt x="43" y="135"/>
                    <a:pt x="44" y="134"/>
                    <a:pt x="45" y="133"/>
                  </a:cubicBezTo>
                  <a:cubicBezTo>
                    <a:pt x="49" y="131"/>
                    <a:pt x="54" y="128"/>
                    <a:pt x="64" y="132"/>
                  </a:cubicBezTo>
                  <a:cubicBezTo>
                    <a:pt x="66" y="132"/>
                    <a:pt x="66" y="134"/>
                    <a:pt x="66" y="135"/>
                  </a:cubicBezTo>
                  <a:cubicBezTo>
                    <a:pt x="65" y="136"/>
                    <a:pt x="64" y="137"/>
                    <a:pt x="63" y="137"/>
                  </a:cubicBezTo>
                  <a:cubicBezTo>
                    <a:pt x="54" y="134"/>
                    <a:pt x="50" y="136"/>
                    <a:pt x="48" y="138"/>
                  </a:cubicBezTo>
                  <a:cubicBezTo>
                    <a:pt x="44" y="140"/>
                    <a:pt x="42" y="142"/>
                    <a:pt x="37" y="136"/>
                  </a:cubicBezTo>
                  <a:cubicBezTo>
                    <a:pt x="36" y="134"/>
                    <a:pt x="35" y="133"/>
                    <a:pt x="34" y="133"/>
                  </a:cubicBezTo>
                  <a:cubicBezTo>
                    <a:pt x="33" y="133"/>
                    <a:pt x="32" y="133"/>
                    <a:pt x="32" y="133"/>
                  </a:cubicBezTo>
                  <a:cubicBezTo>
                    <a:pt x="32" y="133"/>
                    <a:pt x="31" y="133"/>
                    <a:pt x="31" y="133"/>
                  </a:cubicBezTo>
                  <a:cubicBezTo>
                    <a:pt x="31" y="134"/>
                    <a:pt x="30" y="135"/>
                    <a:pt x="3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panose="020B0503020204020204" pitchFamily="34" charset="-122"/>
                <a:ea typeface="Microsoft YaHei" panose="020B0503020204020204" pitchFamily="34" charset="-122"/>
                <a:cs typeface="+mn-ea"/>
                <a:sym typeface="+mn-lt"/>
              </a:endParaRPr>
            </a:p>
          </p:txBody>
        </p:sp>
      </p:grpSp>
      <p:sp>
        <p:nvSpPr>
          <p:cNvPr id="45" name="灯片编号占位符 2">
            <a:extLst>
              <a:ext uri="{FF2B5EF4-FFF2-40B4-BE49-F238E27FC236}">
                <a16:creationId xmlns:a16="http://schemas.microsoft.com/office/drawing/2014/main" id="{5A3B5729-5694-A647-B38B-9FFB7137ED57}"/>
              </a:ext>
            </a:extLst>
          </p:cNvPr>
          <p:cNvSpPr txBox="1">
            <a:spLocks/>
          </p:cNvSpPr>
          <p:nvPr/>
        </p:nvSpPr>
        <p:spPr>
          <a:xfrm>
            <a:off x="9448799" y="643519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06F94-0D75-4E60-BC28-643360A0A3A8}" type="slidenum">
              <a:rPr lang="zh-CN" altLang="en-US" smtClean="0">
                <a:solidFill>
                  <a:prstClr val="black">
                    <a:tint val="75000"/>
                  </a:prstClr>
                </a:solidFill>
                <a:latin typeface="Microsoft YaHei" panose="020B0503020204020204" pitchFamily="34" charset="-122"/>
                <a:ea typeface="Microsoft YaHei" panose="020B0503020204020204" pitchFamily="34" charset="-122"/>
              </a:rPr>
              <a:pPr/>
              <a:t>3</a:t>
            </a:fld>
            <a:endParaRPr lang="zh-CN" altLang="en-US">
              <a:solidFill>
                <a:prstClr val="black">
                  <a:tint val="75000"/>
                </a:prst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26470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371741D-C787-4842-8BA1-A9A5E2E33010}"/>
              </a:ext>
            </a:extLst>
          </p:cNvPr>
          <p:cNvSpPr/>
          <p:nvPr/>
        </p:nvSpPr>
        <p:spPr>
          <a:xfrm>
            <a:off x="10200806" y="6193436"/>
            <a:ext cx="1991193" cy="622092"/>
          </a:xfrm>
          <a:prstGeom prst="rect">
            <a:avLst/>
          </a:prstGeom>
          <a:solidFill>
            <a:srgbClr val="4DB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47BBAB"/>
              </a:highligh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标题 1">
            <a:extLst>
              <a:ext uri="{FF2B5EF4-FFF2-40B4-BE49-F238E27FC236}">
                <a16:creationId xmlns:a16="http://schemas.microsoft.com/office/drawing/2014/main" id="{7880ACDA-E933-0546-9C7A-E4A0308D9068}"/>
              </a:ext>
            </a:extLst>
          </p:cNvPr>
          <p:cNvSpPr txBox="1">
            <a:spLocks/>
          </p:cNvSpPr>
          <p:nvPr/>
        </p:nvSpPr>
        <p:spPr>
          <a:xfrm>
            <a:off x="488145" y="1355912"/>
            <a:ext cx="6389163" cy="129448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3600" b="1" kern="1200" baseline="0">
                <a:ln>
                  <a:solidFill>
                    <a:schemeClr val="bg1"/>
                  </a:solidFill>
                </a:ln>
                <a:solidFill>
                  <a:schemeClr val="bg1"/>
                </a:solidFill>
                <a:effectLst/>
                <a:latin typeface="微软雅黑" panose="020B0503020204020204" pitchFamily="34" charset="-122"/>
                <a:ea typeface="微软雅黑" panose="020B0503020204020204" pitchFamily="34" charset="-122"/>
                <a:cs typeface="+mj-cs"/>
              </a:defRPr>
            </a:lvl1pPr>
          </a:lstStyle>
          <a:p>
            <a:pPr algn="l">
              <a:lnSpc>
                <a:spcPct val="100000"/>
              </a:lnSpc>
              <a:spcBef>
                <a:spcPts val="0"/>
              </a:spcBef>
            </a:pPr>
            <a:r>
              <a:rPr lang="zh-CN" altLang="en-US" sz="5400" dirty="0">
                <a:latin typeface="Microsoft YaHei" panose="020B0503020204020204" pitchFamily="34" charset="-122"/>
                <a:ea typeface="Microsoft YaHei" panose="020B0503020204020204" pitchFamily="34" charset="-122"/>
                <a:cs typeface="+mn-ea"/>
                <a:sym typeface="+mn-lt"/>
              </a:rPr>
              <a:t>谢谢聆听！</a:t>
            </a:r>
            <a:endParaRPr lang="en-US" altLang="zh-CN" sz="5400" dirty="0">
              <a:solidFill>
                <a:srgbClr val="C00000"/>
              </a:solidFill>
              <a:latin typeface="Microsoft YaHei" panose="020B0503020204020204" pitchFamily="34" charset="-122"/>
              <a:ea typeface="Microsoft YaHei" panose="020B0503020204020204" pitchFamily="34" charset="-122"/>
              <a:cs typeface="+mn-ea"/>
              <a:sym typeface="+mn-lt"/>
            </a:endParaRPr>
          </a:p>
        </p:txBody>
      </p:sp>
      <p:sp>
        <p:nvSpPr>
          <p:cNvPr id="12" name="灯片编号占位符 2">
            <a:extLst>
              <a:ext uri="{FF2B5EF4-FFF2-40B4-BE49-F238E27FC236}">
                <a16:creationId xmlns:a16="http://schemas.microsoft.com/office/drawing/2014/main" id="{7A9C1B96-9725-A342-ADB7-2714E166F785}"/>
              </a:ext>
            </a:extLst>
          </p:cNvPr>
          <p:cNvSpPr txBox="1">
            <a:spLocks/>
          </p:cNvSpPr>
          <p:nvPr/>
        </p:nvSpPr>
        <p:spPr>
          <a:xfrm>
            <a:off x="9448799" y="643519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06F94-0D75-4E60-BC28-643360A0A3A8}" type="slidenum">
              <a:rPr lang="zh-CN" altLang="en-US" smtClean="0">
                <a:solidFill>
                  <a:prstClr val="black">
                    <a:tint val="75000"/>
                  </a:prstClr>
                </a:solidFill>
                <a:latin typeface="Arial" panose="020F0502020204030204"/>
                <a:ea typeface="微软雅黑"/>
              </a:rPr>
              <a:pPr/>
              <a:t>30</a:t>
            </a:fld>
            <a:endParaRPr lang="zh-CN" altLang="en-US">
              <a:solidFill>
                <a:prstClr val="black">
                  <a:tint val="75000"/>
                </a:prstClr>
              </a:solidFill>
              <a:latin typeface="Arial" panose="020F0502020204030204"/>
              <a:ea typeface="微软雅黑"/>
            </a:endParaRPr>
          </a:p>
        </p:txBody>
      </p:sp>
    </p:spTree>
    <p:extLst>
      <p:ext uri="{BB962C8B-B14F-4D97-AF65-F5344CB8AC3E}">
        <p14:creationId xmlns:p14="http://schemas.microsoft.com/office/powerpoint/2010/main" val="236576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a:extLst>
              <a:ext uri="{FF2B5EF4-FFF2-40B4-BE49-F238E27FC236}">
                <a16:creationId xmlns:a16="http://schemas.microsoft.com/office/drawing/2014/main" id="{183B4F1D-CFBB-4039-AF64-8AEC6EDBA4C7}"/>
              </a:ext>
            </a:extLst>
          </p:cNvPr>
          <p:cNvSpPr txBox="1"/>
          <p:nvPr/>
        </p:nvSpPr>
        <p:spPr>
          <a:xfrm>
            <a:off x="7072375" y="2830018"/>
            <a:ext cx="15835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1"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(3,722/4,129)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1"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90.14%</a:t>
            </a:r>
            <a:endParaRPr kumimoji="0" lang="zh-CN" altLang="en-US" sz="1400" b="1" i="1"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5" name="矩形 64">
            <a:extLst>
              <a:ext uri="{FF2B5EF4-FFF2-40B4-BE49-F238E27FC236}">
                <a16:creationId xmlns:a16="http://schemas.microsoft.com/office/drawing/2014/main" id="{E5FB664D-DD9D-9249-BA28-30996ECC0CE5}"/>
              </a:ext>
            </a:extLst>
          </p:cNvPr>
          <p:cNvSpPr/>
          <p:nvPr/>
        </p:nvSpPr>
        <p:spPr>
          <a:xfrm>
            <a:off x="588940" y="331655"/>
            <a:ext cx="9683600" cy="58477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srgbClr val="4F758B"/>
                </a:solidFill>
                <a:effectLst/>
                <a:uLnTx/>
                <a:uFillTx/>
                <a:latin typeface="Microsoft YaHei" panose="020B0503020204020204" pitchFamily="34" charset="-122"/>
                <a:ea typeface="Microsoft YaHei" panose="020B0503020204020204" pitchFamily="34" charset="-122"/>
                <a:cs typeface="+mn-ea"/>
                <a:sym typeface="+mn-lt"/>
              </a:rPr>
              <a:t>我国丙肝的诊断及治疗率距离</a:t>
            </a:r>
            <a:r>
              <a:rPr kumimoji="0" lang="en-US" altLang="zh-CN" sz="2800" b="1" i="0" u="none" strike="noStrike" kern="1200" cap="none" spc="0" normalizeH="0" baseline="0" noProof="0" dirty="0">
                <a:ln>
                  <a:noFill/>
                </a:ln>
                <a:solidFill>
                  <a:srgbClr val="4F758B"/>
                </a:solidFill>
                <a:effectLst/>
                <a:uLnTx/>
                <a:uFillTx/>
                <a:latin typeface="Microsoft YaHei" panose="020B0503020204020204" pitchFamily="34" charset="-122"/>
                <a:ea typeface="Microsoft YaHei" panose="020B0503020204020204" pitchFamily="34" charset="-122"/>
                <a:cs typeface="+mn-ea"/>
                <a:sym typeface="+mn-lt"/>
              </a:rPr>
              <a:t>WHO</a:t>
            </a:r>
            <a:r>
              <a:rPr kumimoji="0" lang="zh-CN" altLang="en-US" sz="2800" b="1" i="0" u="none" strike="noStrike" kern="1200" cap="none" spc="0" normalizeH="0" baseline="0" noProof="0" dirty="0">
                <a:ln>
                  <a:noFill/>
                </a:ln>
                <a:solidFill>
                  <a:srgbClr val="4F758B"/>
                </a:solidFill>
                <a:effectLst/>
                <a:uLnTx/>
                <a:uFillTx/>
                <a:latin typeface="Microsoft YaHei" panose="020B0503020204020204" pitchFamily="34" charset="-122"/>
                <a:ea typeface="Microsoft YaHei" panose="020B0503020204020204" pitchFamily="34" charset="-122"/>
                <a:cs typeface="+mn-ea"/>
                <a:sym typeface="+mn-lt"/>
              </a:rPr>
              <a:t>目标仍有很大差距</a:t>
            </a:r>
            <a:endParaRPr kumimoji="0" lang="zh-CN" altLang="en-US" sz="2800" b="1" i="0" u="none" strike="noStrike" kern="1200" cap="none" spc="0" normalizeH="0" baseline="0" noProof="0" dirty="0">
              <a:ln>
                <a:noFill/>
              </a:ln>
              <a:solidFill>
                <a:srgbClr val="4F758B"/>
              </a:solidFill>
              <a:effectLst/>
              <a:uLnTx/>
              <a:uFillTx/>
              <a:latin typeface="Microsoft YaHei" panose="020B0503020204020204" pitchFamily="34" charset="-122"/>
              <a:ea typeface="Microsoft YaHei" panose="020B0503020204020204" pitchFamily="34" charset="-122"/>
              <a:cs typeface="+mn-ea"/>
            </a:endParaRPr>
          </a:p>
        </p:txBody>
      </p:sp>
      <p:sp>
        <p:nvSpPr>
          <p:cNvPr id="66" name="灯片编号占位符 2">
            <a:extLst>
              <a:ext uri="{FF2B5EF4-FFF2-40B4-BE49-F238E27FC236}">
                <a16:creationId xmlns:a16="http://schemas.microsoft.com/office/drawing/2014/main" id="{82765B53-BCDC-7B42-8DFC-C455973B1360}"/>
              </a:ext>
            </a:extLst>
          </p:cNvPr>
          <p:cNvSpPr txBox="1">
            <a:spLocks/>
          </p:cNvSpPr>
          <p:nvPr/>
        </p:nvSpPr>
        <p:spPr>
          <a:xfrm>
            <a:off x="9448799" y="643519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4906F94-0D75-4E60-BC28-643360A0A3A8}" type="slidenum">
              <a:rPr kumimoji="0" lang="zh-CN" altLang="en-US" sz="1200" b="0" i="0" u="none" strike="noStrike" kern="1200" cap="none" spc="0" normalizeH="0" baseline="0" noProof="0" smtClean="0">
                <a:ln>
                  <a:noFill/>
                </a:ln>
                <a:solidFill>
                  <a:prstClr val="black">
                    <a:tint val="75000"/>
                  </a:prstClr>
                </a:solidFill>
                <a:effectLst/>
                <a:uLnTx/>
                <a:uFillTx/>
                <a:latin typeface="Microsoft YaHei" panose="020B0503020204020204" pitchFamily="34" charset="-122"/>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tint val="75000"/>
                </a:prstClr>
              </a:solidFill>
              <a:effectLst/>
              <a:uLnTx/>
              <a:uFillTx/>
              <a:latin typeface="Microsoft YaHei" panose="020B0503020204020204" pitchFamily="34" charset="-122"/>
              <a:ea typeface="Microsoft YaHei" panose="020B0503020204020204" pitchFamily="34" charset="-122"/>
              <a:cs typeface="+mn-cs"/>
            </a:endParaRPr>
          </a:p>
        </p:txBody>
      </p:sp>
      <p:grpSp>
        <p:nvGrpSpPr>
          <p:cNvPr id="54" name="组合 53">
            <a:extLst>
              <a:ext uri="{FF2B5EF4-FFF2-40B4-BE49-F238E27FC236}">
                <a16:creationId xmlns:a16="http://schemas.microsoft.com/office/drawing/2014/main" id="{4CDD0549-66DD-4F5B-010C-DA0B70A12602}"/>
              </a:ext>
            </a:extLst>
          </p:cNvPr>
          <p:cNvGrpSpPr/>
          <p:nvPr/>
        </p:nvGrpSpPr>
        <p:grpSpPr>
          <a:xfrm>
            <a:off x="1189404" y="1533906"/>
            <a:ext cx="4517901" cy="3995803"/>
            <a:chOff x="1181684" y="1561515"/>
            <a:chExt cx="4320000" cy="3996000"/>
          </a:xfrm>
        </p:grpSpPr>
        <p:sp>
          <p:nvSpPr>
            <p:cNvPr id="69" name="文本框 21">
              <a:extLst>
                <a:ext uri="{FF2B5EF4-FFF2-40B4-BE49-F238E27FC236}">
                  <a16:creationId xmlns:a16="http://schemas.microsoft.com/office/drawing/2014/main" id="{E6EB668C-F38D-4848-9D1A-1887471E1AD9}"/>
                </a:ext>
              </a:extLst>
            </p:cNvPr>
            <p:cNvSpPr txBox="1"/>
            <p:nvPr/>
          </p:nvSpPr>
          <p:spPr>
            <a:xfrm>
              <a:off x="1842874" y="5162839"/>
              <a:ext cx="1236236" cy="337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HCV</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诊断率</a:t>
              </a:r>
            </a:p>
          </p:txBody>
        </p:sp>
        <p:sp>
          <p:nvSpPr>
            <p:cNvPr id="70" name="文本框 22">
              <a:extLst>
                <a:ext uri="{FF2B5EF4-FFF2-40B4-BE49-F238E27FC236}">
                  <a16:creationId xmlns:a16="http://schemas.microsoft.com/office/drawing/2014/main" id="{52777912-BA41-F5CA-A20B-2B560AAA12B5}"/>
                </a:ext>
              </a:extLst>
            </p:cNvPr>
            <p:cNvSpPr txBox="1"/>
            <p:nvPr/>
          </p:nvSpPr>
          <p:spPr>
            <a:xfrm>
              <a:off x="3331702" y="5162839"/>
              <a:ext cx="1236236" cy="337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HCV</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治疗率</a:t>
              </a:r>
            </a:p>
          </p:txBody>
        </p:sp>
        <p:cxnSp>
          <p:nvCxnSpPr>
            <p:cNvPr id="71" name="直接连接符 70">
              <a:extLst>
                <a:ext uri="{FF2B5EF4-FFF2-40B4-BE49-F238E27FC236}">
                  <a16:creationId xmlns:a16="http://schemas.microsoft.com/office/drawing/2014/main" id="{F7CFBC47-6EE4-A0F5-709E-7D92B524AA39}"/>
                </a:ext>
              </a:extLst>
            </p:cNvPr>
            <p:cNvCxnSpPr/>
            <p:nvPr/>
          </p:nvCxnSpPr>
          <p:spPr>
            <a:xfrm>
              <a:off x="1631854" y="5134706"/>
              <a:ext cx="334811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72" name="文本框 24">
              <a:extLst>
                <a:ext uri="{FF2B5EF4-FFF2-40B4-BE49-F238E27FC236}">
                  <a16:creationId xmlns:a16="http://schemas.microsoft.com/office/drawing/2014/main" id="{98F1F435-AE0F-6CA7-1518-027690F5A1EA}"/>
                </a:ext>
              </a:extLst>
            </p:cNvPr>
            <p:cNvSpPr txBox="1"/>
            <p:nvPr/>
          </p:nvSpPr>
          <p:spPr>
            <a:xfrm>
              <a:off x="1918160" y="1782621"/>
              <a:ext cx="2844048" cy="368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2030WHO</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消除丙肝目标</a:t>
              </a:r>
              <a:r>
                <a:rPr kumimoji="0" lang="en-US" altLang="zh-CN" sz="18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3" name="文本框 25">
              <a:extLst>
                <a:ext uri="{FF2B5EF4-FFF2-40B4-BE49-F238E27FC236}">
                  <a16:creationId xmlns:a16="http://schemas.microsoft.com/office/drawing/2014/main" id="{22A43862-6A3B-AAD6-A39E-5DDB9C0BDE88}"/>
                </a:ext>
              </a:extLst>
            </p:cNvPr>
            <p:cNvSpPr txBox="1"/>
            <p:nvPr/>
          </p:nvSpPr>
          <p:spPr>
            <a:xfrm>
              <a:off x="2144517" y="2180661"/>
              <a:ext cx="659155" cy="368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90%</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4" name="文本框 26">
              <a:extLst>
                <a:ext uri="{FF2B5EF4-FFF2-40B4-BE49-F238E27FC236}">
                  <a16:creationId xmlns:a16="http://schemas.microsoft.com/office/drawing/2014/main" id="{ED34895D-1961-3E64-2CC6-CE7EC9E6A2A0}"/>
                </a:ext>
              </a:extLst>
            </p:cNvPr>
            <p:cNvSpPr txBox="1"/>
            <p:nvPr/>
          </p:nvSpPr>
          <p:spPr>
            <a:xfrm>
              <a:off x="3600747" y="2460229"/>
              <a:ext cx="659155" cy="368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80%</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5" name="矩形 74">
              <a:extLst>
                <a:ext uri="{FF2B5EF4-FFF2-40B4-BE49-F238E27FC236}">
                  <a16:creationId xmlns:a16="http://schemas.microsoft.com/office/drawing/2014/main" id="{CB03D7C7-C191-ED68-0FB4-F64AE840C1C8}"/>
                </a:ext>
              </a:extLst>
            </p:cNvPr>
            <p:cNvSpPr/>
            <p:nvPr/>
          </p:nvSpPr>
          <p:spPr>
            <a:xfrm>
              <a:off x="1181684" y="1561515"/>
              <a:ext cx="4320000" cy="3996000"/>
            </a:xfrm>
            <a:prstGeom prst="rect">
              <a:avLst/>
            </a:prstGeom>
            <a:noFill/>
            <a:ln>
              <a:solidFill>
                <a:srgbClr val="4F758B">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0" name="矩形 29">
              <a:extLst>
                <a:ext uri="{FF2B5EF4-FFF2-40B4-BE49-F238E27FC236}">
                  <a16:creationId xmlns:a16="http://schemas.microsoft.com/office/drawing/2014/main" id="{A184B4A6-FA78-7DDA-3294-89AF1E4E1695}"/>
                </a:ext>
              </a:extLst>
            </p:cNvPr>
            <p:cNvSpPr/>
            <p:nvPr/>
          </p:nvSpPr>
          <p:spPr>
            <a:xfrm>
              <a:off x="3615399" y="2834278"/>
              <a:ext cx="661182" cy="2304114"/>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1" name="矩形 30">
              <a:extLst>
                <a:ext uri="{FF2B5EF4-FFF2-40B4-BE49-F238E27FC236}">
                  <a16:creationId xmlns:a16="http://schemas.microsoft.com/office/drawing/2014/main" id="{1014904E-45DC-6D70-48CE-E19BC2438657}"/>
                </a:ext>
              </a:extLst>
            </p:cNvPr>
            <p:cNvSpPr/>
            <p:nvPr/>
          </p:nvSpPr>
          <p:spPr>
            <a:xfrm>
              <a:off x="2133461" y="2545351"/>
              <a:ext cx="661182" cy="259212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76" name="组合 75">
            <a:extLst>
              <a:ext uri="{FF2B5EF4-FFF2-40B4-BE49-F238E27FC236}">
                <a16:creationId xmlns:a16="http://schemas.microsoft.com/office/drawing/2014/main" id="{F7DC5E83-8B81-C28D-BC72-8FD664BCE578}"/>
              </a:ext>
            </a:extLst>
          </p:cNvPr>
          <p:cNvGrpSpPr/>
          <p:nvPr/>
        </p:nvGrpSpPr>
        <p:grpSpPr>
          <a:xfrm>
            <a:off x="6266353" y="1533906"/>
            <a:ext cx="4517901" cy="3995803"/>
            <a:chOff x="6036243" y="1561515"/>
            <a:chExt cx="4320000" cy="3996000"/>
          </a:xfrm>
        </p:grpSpPr>
        <p:sp>
          <p:nvSpPr>
            <p:cNvPr id="77" name="文本框 9">
              <a:extLst>
                <a:ext uri="{FF2B5EF4-FFF2-40B4-BE49-F238E27FC236}">
                  <a16:creationId xmlns:a16="http://schemas.microsoft.com/office/drawing/2014/main" id="{87E2CC67-04D3-4D07-C48C-0D5FF51D27C3}"/>
                </a:ext>
              </a:extLst>
            </p:cNvPr>
            <p:cNvSpPr txBox="1"/>
            <p:nvPr/>
          </p:nvSpPr>
          <p:spPr>
            <a:xfrm>
              <a:off x="6140508" y="1799547"/>
              <a:ext cx="4192173" cy="368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2020</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我国</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HCV</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累计诊断率和治疗率</a:t>
              </a:r>
              <a:r>
                <a:rPr kumimoji="0" lang="en-US" altLang="zh-CN" sz="18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78" name="组合 77">
              <a:extLst>
                <a:ext uri="{FF2B5EF4-FFF2-40B4-BE49-F238E27FC236}">
                  <a16:creationId xmlns:a16="http://schemas.microsoft.com/office/drawing/2014/main" id="{99E9AF79-0E7E-451F-9251-811DD804CDC7}"/>
                </a:ext>
              </a:extLst>
            </p:cNvPr>
            <p:cNvGrpSpPr/>
            <p:nvPr/>
          </p:nvGrpSpPr>
          <p:grpSpPr>
            <a:xfrm>
              <a:off x="6511002" y="3828144"/>
              <a:ext cx="3348110" cy="1678838"/>
              <a:chOff x="5610671" y="3828144"/>
              <a:chExt cx="3348110" cy="1678838"/>
            </a:xfrm>
          </p:grpSpPr>
          <p:sp>
            <p:nvSpPr>
              <p:cNvPr id="80" name="矩形 79">
                <a:extLst>
                  <a:ext uri="{FF2B5EF4-FFF2-40B4-BE49-F238E27FC236}">
                    <a16:creationId xmlns:a16="http://schemas.microsoft.com/office/drawing/2014/main" id="{C489DF13-9F5E-31AF-A338-CDD049416E2E}"/>
                  </a:ext>
                </a:extLst>
              </p:cNvPr>
              <p:cNvSpPr/>
              <p:nvPr/>
            </p:nvSpPr>
            <p:spPr>
              <a:xfrm>
                <a:off x="6148197" y="4202346"/>
                <a:ext cx="661182" cy="93604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1" name="矩形 80">
                <a:extLst>
                  <a:ext uri="{FF2B5EF4-FFF2-40B4-BE49-F238E27FC236}">
                    <a16:creationId xmlns:a16="http://schemas.microsoft.com/office/drawing/2014/main" id="{85EA062C-7747-4A98-0C3C-E680DADCC495}"/>
                  </a:ext>
                </a:extLst>
              </p:cNvPr>
              <p:cNvSpPr/>
              <p:nvPr/>
            </p:nvSpPr>
            <p:spPr>
              <a:xfrm>
                <a:off x="7751295" y="4818650"/>
                <a:ext cx="661182" cy="31681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2" name="文本框 14">
                <a:extLst>
                  <a:ext uri="{FF2B5EF4-FFF2-40B4-BE49-F238E27FC236}">
                    <a16:creationId xmlns:a16="http://schemas.microsoft.com/office/drawing/2014/main" id="{B341B596-CAAD-0EF7-B118-EDB819E0713E}"/>
                  </a:ext>
                </a:extLst>
              </p:cNvPr>
              <p:cNvSpPr txBox="1"/>
              <p:nvPr/>
            </p:nvSpPr>
            <p:spPr>
              <a:xfrm>
                <a:off x="5894367" y="5162839"/>
                <a:ext cx="1236236" cy="337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HCV</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诊断率</a:t>
                </a:r>
              </a:p>
            </p:txBody>
          </p:sp>
          <p:sp>
            <p:nvSpPr>
              <p:cNvPr id="83" name="文本框 15">
                <a:extLst>
                  <a:ext uri="{FF2B5EF4-FFF2-40B4-BE49-F238E27FC236}">
                    <a16:creationId xmlns:a16="http://schemas.microsoft.com/office/drawing/2014/main" id="{0D1B0959-E8C0-049A-DD91-A3999FAF0A2F}"/>
                  </a:ext>
                </a:extLst>
              </p:cNvPr>
              <p:cNvSpPr txBox="1"/>
              <p:nvPr/>
            </p:nvSpPr>
            <p:spPr>
              <a:xfrm>
                <a:off x="7464063" y="5169780"/>
                <a:ext cx="1236236" cy="337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HCV</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治疗率</a:t>
                </a:r>
              </a:p>
            </p:txBody>
          </p:sp>
          <p:cxnSp>
            <p:nvCxnSpPr>
              <p:cNvPr id="84" name="直接连接符 83">
                <a:extLst>
                  <a:ext uri="{FF2B5EF4-FFF2-40B4-BE49-F238E27FC236}">
                    <a16:creationId xmlns:a16="http://schemas.microsoft.com/office/drawing/2014/main" id="{107E59FF-1ABD-4884-BABB-8F718552A09D}"/>
                  </a:ext>
                </a:extLst>
              </p:cNvPr>
              <p:cNvCxnSpPr/>
              <p:nvPr/>
            </p:nvCxnSpPr>
            <p:spPr>
              <a:xfrm>
                <a:off x="5610671" y="5134707"/>
                <a:ext cx="334811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85" name="文本框 17">
                <a:extLst>
                  <a:ext uri="{FF2B5EF4-FFF2-40B4-BE49-F238E27FC236}">
                    <a16:creationId xmlns:a16="http://schemas.microsoft.com/office/drawing/2014/main" id="{1E3EE8FA-CA4C-7313-EF1C-26207F74466F}"/>
                  </a:ext>
                </a:extLst>
              </p:cNvPr>
              <p:cNvSpPr txBox="1"/>
              <p:nvPr/>
            </p:nvSpPr>
            <p:spPr>
              <a:xfrm>
                <a:off x="6075990" y="3828144"/>
                <a:ext cx="816109" cy="369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32.7%</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6" name="文本框 18">
                <a:extLst>
                  <a:ext uri="{FF2B5EF4-FFF2-40B4-BE49-F238E27FC236}">
                    <a16:creationId xmlns:a16="http://schemas.microsoft.com/office/drawing/2014/main" id="{4FD32761-2917-B735-24C2-403C4A2A3CA3}"/>
                  </a:ext>
                </a:extLst>
              </p:cNvPr>
              <p:cNvSpPr txBox="1"/>
              <p:nvPr/>
            </p:nvSpPr>
            <p:spPr>
              <a:xfrm>
                <a:off x="7744316" y="4434002"/>
                <a:ext cx="659155" cy="368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11%</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9" name="矩形 78">
              <a:extLst>
                <a:ext uri="{FF2B5EF4-FFF2-40B4-BE49-F238E27FC236}">
                  <a16:creationId xmlns:a16="http://schemas.microsoft.com/office/drawing/2014/main" id="{75184B55-DC33-C116-AACD-0980F0E109A1}"/>
                </a:ext>
              </a:extLst>
            </p:cNvPr>
            <p:cNvSpPr/>
            <p:nvPr/>
          </p:nvSpPr>
          <p:spPr>
            <a:xfrm>
              <a:off x="6036243" y="1561515"/>
              <a:ext cx="4320000" cy="3996000"/>
            </a:xfrm>
            <a:prstGeom prst="rect">
              <a:avLst/>
            </a:prstGeom>
            <a:noFill/>
            <a:ln>
              <a:solidFill>
                <a:srgbClr val="4F758B">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87" name="组合 86">
            <a:extLst>
              <a:ext uri="{FF2B5EF4-FFF2-40B4-BE49-F238E27FC236}">
                <a16:creationId xmlns:a16="http://schemas.microsoft.com/office/drawing/2014/main" id="{37E8EF6D-1A3D-2602-61C5-A50005FA8744}"/>
              </a:ext>
            </a:extLst>
          </p:cNvPr>
          <p:cNvGrpSpPr/>
          <p:nvPr/>
        </p:nvGrpSpPr>
        <p:grpSpPr>
          <a:xfrm>
            <a:off x="9444238" y="2329657"/>
            <a:ext cx="1135331" cy="1237333"/>
            <a:chOff x="4969645" y="2633555"/>
            <a:chExt cx="1135331" cy="1237333"/>
          </a:xfrm>
        </p:grpSpPr>
        <p:pic>
          <p:nvPicPr>
            <p:cNvPr id="88" name="Picture 2" descr="C:\Users\SONJA WEI\Desktop\cropped-Logo-CDAF-e1625150550129.png">
              <a:extLst>
                <a:ext uri="{FF2B5EF4-FFF2-40B4-BE49-F238E27FC236}">
                  <a16:creationId xmlns:a16="http://schemas.microsoft.com/office/drawing/2014/main" id="{1807C3A3-EF30-63E5-A7F2-AD6125A7DF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3584" y="2633555"/>
              <a:ext cx="694979" cy="62826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 descr="C:\Users\SONJA WEI\Desktop\fav2.png">
              <a:extLst>
                <a:ext uri="{FF2B5EF4-FFF2-40B4-BE49-F238E27FC236}">
                  <a16:creationId xmlns:a16="http://schemas.microsoft.com/office/drawing/2014/main" id="{685279AB-689D-9AB4-5439-FF89E5DC00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645" y="3416756"/>
              <a:ext cx="1135331" cy="454132"/>
            </a:xfrm>
            <a:prstGeom prst="rect">
              <a:avLst/>
            </a:prstGeom>
            <a:noFill/>
            <a:extLst>
              <a:ext uri="{909E8E84-426E-40DD-AFC4-6F175D3DCCD1}">
                <a14:hiddenFill xmlns:a14="http://schemas.microsoft.com/office/drawing/2010/main">
                  <a:solidFill>
                    <a:srgbClr val="FFFFFF"/>
                  </a:solidFill>
                </a14:hiddenFill>
              </a:ext>
            </a:extLst>
          </p:spPr>
        </p:pic>
      </p:grpSp>
      <p:sp>
        <p:nvSpPr>
          <p:cNvPr id="90" name="文本框 34">
            <a:extLst>
              <a:ext uri="{FF2B5EF4-FFF2-40B4-BE49-F238E27FC236}">
                <a16:creationId xmlns:a16="http://schemas.microsoft.com/office/drawing/2014/main" id="{0772FBE5-C02F-1F52-D0E5-EA2B6F73FCAE}"/>
              </a:ext>
            </a:extLst>
          </p:cNvPr>
          <p:cNvSpPr txBox="1"/>
          <p:nvPr/>
        </p:nvSpPr>
        <p:spPr>
          <a:xfrm>
            <a:off x="591280" y="6280281"/>
            <a:ext cx="106810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1. World Health Organization. Global Health Sector Strategy on Viral Hepatitis 2016-2021 Towards Ending Viral Hepatitis. June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 </a:t>
            </a:r>
            <a:r>
              <a:rPr kumimoji="0" lang="en-US" altLang="zh-CN" sz="10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hlinkClick r:id="rId4">
                  <a:extLst>
                    <a:ext uri="{A12FA001-AC4F-418D-AE19-62706E023703}">
                      <ahyp:hlinkClr xmlns:ahyp="http://schemas.microsoft.com/office/drawing/2018/hyperlinkcolor" val="tx"/>
                    </a:ext>
                  </a:extLst>
                </a:hlinkClick>
              </a:rPr>
              <a:t>https://cdafound.org/dashboard/polaris/dashboard.html</a:t>
            </a:r>
            <a:r>
              <a:rPr kumimoji="0" lang="en-US" altLang="zh-CN" sz="10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 </a:t>
            </a:r>
            <a:r>
              <a:rPr kumimoji="0" lang="zh-CN" altLang="en-US" sz="10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访问日期</a:t>
            </a:r>
            <a:r>
              <a:rPr kumimoji="0" lang="en-US" altLang="zh-CN" sz="10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2022</a:t>
            </a:r>
            <a:r>
              <a:rPr kumimoji="0" lang="zh-CN" altLang="en-US" sz="10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年</a:t>
            </a:r>
            <a:r>
              <a:rPr kumimoji="0" lang="en-US" altLang="zh-CN" sz="10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9</a:t>
            </a:r>
            <a:r>
              <a:rPr kumimoji="0" lang="zh-CN" altLang="en-US" sz="10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月</a:t>
            </a:r>
            <a:r>
              <a:rPr kumimoji="0" lang="en-US" altLang="zh-CN" sz="10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 </a:t>
            </a:r>
            <a:r>
              <a:rPr kumimoji="0" lang="zh-CN" altLang="en-US" sz="10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需要说明的是：丙肝诊断率和治疗率尚缺乏官方认可的数据。</a:t>
            </a:r>
            <a:endParaRPr kumimoji="0" lang="en-US" altLang="zh-CN" sz="10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195677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灯片编号占位符 2">
            <a:extLst>
              <a:ext uri="{FF2B5EF4-FFF2-40B4-BE49-F238E27FC236}">
                <a16:creationId xmlns:a16="http://schemas.microsoft.com/office/drawing/2014/main" id="{91E93DAA-83D3-E84E-B73B-70C86D68B5F2}"/>
              </a:ext>
            </a:extLst>
          </p:cNvPr>
          <p:cNvSpPr txBox="1">
            <a:spLocks/>
          </p:cNvSpPr>
          <p:nvPr/>
        </p:nvSpPr>
        <p:spPr>
          <a:xfrm>
            <a:off x="9448799" y="643519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06F94-0D75-4E60-BC28-643360A0A3A8}" type="slidenum">
              <a:rPr lang="zh-CN" altLang="en-US" smtClean="0">
                <a:solidFill>
                  <a:prstClr val="black">
                    <a:tint val="75000"/>
                  </a:prstClr>
                </a:solidFill>
                <a:latin typeface="Microsoft YaHei" panose="020B0503020204020204" pitchFamily="34" charset="-122"/>
                <a:ea typeface="Microsoft YaHei" panose="020B0503020204020204" pitchFamily="34" charset="-122"/>
              </a:rPr>
              <a:pPr/>
              <a:t>5</a:t>
            </a:fld>
            <a:endParaRPr lang="zh-CN" altLang="en-US">
              <a:solidFill>
                <a:prstClr val="black">
                  <a:tint val="75000"/>
                </a:prstClr>
              </a:solidFill>
              <a:latin typeface="Microsoft YaHei" panose="020B0503020204020204" pitchFamily="34" charset="-122"/>
              <a:ea typeface="Microsoft YaHei" panose="020B0503020204020204" pitchFamily="34" charset="-122"/>
            </a:endParaRPr>
          </a:p>
        </p:txBody>
      </p:sp>
      <p:sp>
        <p:nvSpPr>
          <p:cNvPr id="41" name="标题 1">
            <a:extLst>
              <a:ext uri="{FF2B5EF4-FFF2-40B4-BE49-F238E27FC236}">
                <a16:creationId xmlns:a16="http://schemas.microsoft.com/office/drawing/2014/main" id="{D1D9B078-9717-894C-B275-D507D88AC081}"/>
              </a:ext>
            </a:extLst>
          </p:cNvPr>
          <p:cNvSpPr txBox="1">
            <a:spLocks/>
          </p:cNvSpPr>
          <p:nvPr/>
        </p:nvSpPr>
        <p:spPr>
          <a:xfrm>
            <a:off x="585917" y="160778"/>
            <a:ext cx="11241206" cy="917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rgbClr val="077296"/>
                </a:solidFill>
                <a:latin typeface="等线" panose="02010600030101010101" pitchFamily="2" charset="-122"/>
                <a:ea typeface="微软雅黑" panose="020B0503020204020204" pitchFamily="34" charset="-122"/>
                <a:cs typeface="+mj-cs"/>
              </a:defRPr>
            </a:lvl1pPr>
          </a:lstStyle>
          <a:p>
            <a:r>
              <a:rPr lang="zh-CN" altLang="en-US" sz="2800" dirty="0">
                <a:solidFill>
                  <a:srgbClr val="4F758B"/>
                </a:solidFill>
                <a:latin typeface="Microsoft YaHei" panose="020B0503020204020204" pitchFamily="34" charset="-122"/>
                <a:ea typeface="Microsoft YaHei" panose="020B0503020204020204" pitchFamily="34" charset="-122"/>
                <a:cs typeface="+mn-ea"/>
                <a:sym typeface="+mn-lt"/>
              </a:rPr>
              <a:t>当前医务人员对丙肝诊疗认知不足，院内丙肝管理现状欠佳</a:t>
            </a:r>
          </a:p>
        </p:txBody>
      </p:sp>
      <p:graphicFrame>
        <p:nvGraphicFramePr>
          <p:cNvPr id="42" name="图表 41">
            <a:extLst>
              <a:ext uri="{FF2B5EF4-FFF2-40B4-BE49-F238E27FC236}">
                <a16:creationId xmlns:a16="http://schemas.microsoft.com/office/drawing/2014/main" id="{3C1D07E3-9771-5448-8DC1-98B63BFC3C04}"/>
              </a:ext>
            </a:extLst>
          </p:cNvPr>
          <p:cNvGraphicFramePr/>
          <p:nvPr>
            <p:extLst>
              <p:ext uri="{D42A27DB-BD31-4B8C-83A1-F6EECF244321}">
                <p14:modId xmlns:p14="http://schemas.microsoft.com/office/powerpoint/2010/main" val="3507445288"/>
              </p:ext>
            </p:extLst>
          </p:nvPr>
        </p:nvGraphicFramePr>
        <p:xfrm>
          <a:off x="1351838" y="2108589"/>
          <a:ext cx="9795769" cy="3238253"/>
        </p:xfrm>
        <a:graphic>
          <a:graphicData uri="http://schemas.openxmlformats.org/drawingml/2006/chart">
            <c:chart xmlns:c="http://schemas.openxmlformats.org/drawingml/2006/chart" xmlns:r="http://schemas.openxmlformats.org/officeDocument/2006/relationships" r:id="rId3"/>
          </a:graphicData>
        </a:graphic>
      </p:graphicFrame>
      <p:sp>
        <p:nvSpPr>
          <p:cNvPr id="43" name="文本框 42">
            <a:extLst>
              <a:ext uri="{FF2B5EF4-FFF2-40B4-BE49-F238E27FC236}">
                <a16:creationId xmlns:a16="http://schemas.microsoft.com/office/drawing/2014/main" id="{8D883315-F059-7A4A-A5BB-FDA03FF21D80}"/>
              </a:ext>
            </a:extLst>
          </p:cNvPr>
          <p:cNvSpPr txBox="1"/>
          <p:nvPr/>
        </p:nvSpPr>
        <p:spPr>
          <a:xfrm rot="16200000">
            <a:off x="397276" y="3392407"/>
            <a:ext cx="1422142" cy="307777"/>
          </a:xfrm>
          <a:prstGeom prst="rect">
            <a:avLst/>
          </a:prstGeom>
          <a:noFill/>
        </p:spPr>
        <p:txBody>
          <a:bodyPr wrap="square">
            <a:spAutoFit/>
          </a:bodyPr>
          <a:lstStyle/>
          <a:p>
            <a:pPr algn="ctr"/>
            <a:r>
              <a:rPr lang="zh-CN" altLang="en-US" sz="1400" dirty="0">
                <a:solidFill>
                  <a:srgbClr val="44546A"/>
                </a:solidFill>
                <a:latin typeface="Microsoft YaHei" panose="020B0503020204020204" pitchFamily="34" charset="-122"/>
                <a:ea typeface="Microsoft YaHei" panose="020B0503020204020204" pitchFamily="34" charset="-122"/>
                <a:cs typeface="+mn-ea"/>
                <a:sym typeface="+mn-lt"/>
              </a:rPr>
              <a:t>知晓率</a:t>
            </a:r>
          </a:p>
        </p:txBody>
      </p:sp>
      <p:sp>
        <p:nvSpPr>
          <p:cNvPr id="44" name="矩形: 圆角 11">
            <a:extLst>
              <a:ext uri="{FF2B5EF4-FFF2-40B4-BE49-F238E27FC236}">
                <a16:creationId xmlns:a16="http://schemas.microsoft.com/office/drawing/2014/main" id="{6E584B76-7284-A24D-8F1F-FC493F06D3A1}"/>
              </a:ext>
            </a:extLst>
          </p:cNvPr>
          <p:cNvSpPr/>
          <p:nvPr/>
        </p:nvSpPr>
        <p:spPr>
          <a:xfrm>
            <a:off x="3508946" y="1520825"/>
            <a:ext cx="5174108" cy="469900"/>
          </a:xfrm>
          <a:prstGeom prst="roundRect">
            <a:avLst>
              <a:gd name="adj" fmla="val 50000"/>
            </a:avLst>
          </a:prstGeom>
          <a:solidFill>
            <a:srgbClr val="4F758B"/>
          </a:solidFill>
          <a:ln w="76200" cap="flat" cmpd="sng" algn="ctr">
            <a:solidFill>
              <a:srgbClr val="44546A">
                <a:alpha val="2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医务人员丙肝相关知识知晓率调查结果</a:t>
            </a:r>
            <a:endParaRPr kumimoji="0" lang="zh-CN" altLang="en-US" sz="18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5" name="文本框 44">
            <a:extLst>
              <a:ext uri="{FF2B5EF4-FFF2-40B4-BE49-F238E27FC236}">
                <a16:creationId xmlns:a16="http://schemas.microsoft.com/office/drawing/2014/main" id="{34D473BC-C5D7-5C48-B422-F918413E0C81}"/>
              </a:ext>
            </a:extLst>
          </p:cNvPr>
          <p:cNvSpPr txBox="1"/>
          <p:nvPr/>
        </p:nvSpPr>
        <p:spPr>
          <a:xfrm>
            <a:off x="1108346" y="5417978"/>
            <a:ext cx="10127291" cy="516423"/>
          </a:xfrm>
          <a:prstGeom prst="rect">
            <a:avLst/>
          </a:prstGeom>
          <a:noFill/>
        </p:spPr>
        <p:txBody>
          <a:bodyPr wrap="square">
            <a:spAutoFit/>
          </a:bodyPr>
          <a:lstStyle/>
          <a:p>
            <a:pPr>
              <a:lnSpc>
                <a:spcPct val="120000"/>
              </a:lnSpc>
            </a:pPr>
            <a:r>
              <a:rPr lang="zh-CN" altLang="en-US" sz="1200" dirty="0">
                <a:solidFill>
                  <a:srgbClr val="44546A"/>
                </a:solidFill>
                <a:latin typeface="Microsoft YaHei" panose="020B0503020204020204" pitchFamily="34" charset="-122"/>
                <a:ea typeface="Microsoft YaHei" panose="020B0503020204020204" pitchFamily="34" charset="-122"/>
                <a:cs typeface="+mn-ea"/>
                <a:sym typeface="+mn-lt"/>
              </a:rPr>
              <a:t>一项旨在对陕西省医务人员的丙肝认知情况及影响因素进行分析的研究。</a:t>
            </a:r>
            <a:r>
              <a:rPr lang="en-US" altLang="zh-CN" sz="1200" dirty="0">
                <a:solidFill>
                  <a:srgbClr val="44546A"/>
                </a:solidFill>
                <a:latin typeface="Microsoft YaHei" panose="020B0503020204020204" pitchFamily="34" charset="-122"/>
                <a:ea typeface="Microsoft YaHei" panose="020B0503020204020204" pitchFamily="34" charset="-122"/>
                <a:cs typeface="+mn-ea"/>
                <a:sym typeface="+mn-lt"/>
              </a:rPr>
              <a:t> </a:t>
            </a:r>
            <a:r>
              <a:rPr lang="zh-CN" altLang="en-US" sz="1200" dirty="0">
                <a:solidFill>
                  <a:srgbClr val="44546A"/>
                </a:solidFill>
                <a:latin typeface="Microsoft YaHei" panose="020B0503020204020204" pitchFamily="34" charset="-122"/>
                <a:ea typeface="Microsoft YaHei" panose="020B0503020204020204" pitchFamily="34" charset="-122"/>
                <a:cs typeface="+mn-ea"/>
                <a:sym typeface="+mn-lt"/>
              </a:rPr>
              <a:t>于</a:t>
            </a:r>
            <a:r>
              <a:rPr lang="en-US" altLang="zh-CN" sz="1200" dirty="0">
                <a:solidFill>
                  <a:srgbClr val="44546A"/>
                </a:solidFill>
                <a:latin typeface="Microsoft YaHei" panose="020B0503020204020204" pitchFamily="34" charset="-122"/>
                <a:ea typeface="Microsoft YaHei" panose="020B0503020204020204" pitchFamily="34" charset="-122"/>
                <a:cs typeface="+mn-ea"/>
                <a:sym typeface="+mn-lt"/>
              </a:rPr>
              <a:t>2016</a:t>
            </a:r>
            <a:r>
              <a:rPr lang="zh-CN" altLang="en-US" sz="1200" dirty="0">
                <a:solidFill>
                  <a:srgbClr val="44546A"/>
                </a:solidFill>
                <a:latin typeface="Microsoft YaHei" panose="020B0503020204020204" pitchFamily="34" charset="-122"/>
                <a:ea typeface="Microsoft YaHei" panose="020B0503020204020204" pitchFamily="34" charset="-122"/>
                <a:cs typeface="+mn-ea"/>
                <a:sym typeface="+mn-lt"/>
              </a:rPr>
              <a:t>年</a:t>
            </a:r>
            <a:r>
              <a:rPr lang="en-US" altLang="zh-CN" sz="1200" dirty="0">
                <a:solidFill>
                  <a:srgbClr val="44546A"/>
                </a:solidFill>
                <a:latin typeface="Microsoft YaHei" panose="020B0503020204020204" pitchFamily="34" charset="-122"/>
                <a:ea typeface="Microsoft YaHei" panose="020B0503020204020204" pitchFamily="34" charset="-122"/>
                <a:cs typeface="+mn-ea"/>
                <a:sym typeface="+mn-lt"/>
              </a:rPr>
              <a:t>8-9</a:t>
            </a:r>
            <a:r>
              <a:rPr lang="zh-CN" altLang="en-US" sz="1200" dirty="0">
                <a:solidFill>
                  <a:srgbClr val="44546A"/>
                </a:solidFill>
                <a:latin typeface="Microsoft YaHei" panose="020B0503020204020204" pitchFamily="34" charset="-122"/>
                <a:ea typeface="Microsoft YaHei" panose="020B0503020204020204" pitchFamily="34" charset="-122"/>
                <a:cs typeface="+mn-ea"/>
                <a:sym typeface="+mn-lt"/>
              </a:rPr>
              <a:t>月在陕西省所辖</a:t>
            </a:r>
            <a:r>
              <a:rPr lang="en-US" altLang="zh-CN" sz="1200" dirty="0">
                <a:solidFill>
                  <a:srgbClr val="44546A"/>
                </a:solidFill>
                <a:latin typeface="Microsoft YaHei" panose="020B0503020204020204" pitchFamily="34" charset="-122"/>
                <a:ea typeface="Microsoft YaHei" panose="020B0503020204020204" pitchFamily="34" charset="-122"/>
                <a:cs typeface="+mn-ea"/>
                <a:sym typeface="+mn-lt"/>
              </a:rPr>
              <a:t>10</a:t>
            </a:r>
            <a:r>
              <a:rPr lang="zh-CN" altLang="en-US" sz="1200" dirty="0">
                <a:solidFill>
                  <a:srgbClr val="44546A"/>
                </a:solidFill>
                <a:latin typeface="Microsoft YaHei" panose="020B0503020204020204" pitchFamily="34" charset="-122"/>
                <a:ea typeface="Microsoft YaHei" panose="020B0503020204020204" pitchFamily="34" charset="-122"/>
                <a:cs typeface="+mn-ea"/>
                <a:sym typeface="+mn-lt"/>
              </a:rPr>
              <a:t>个地级市中，抽取</a:t>
            </a:r>
            <a:r>
              <a:rPr lang="en-US" altLang="zh-CN" sz="1200" dirty="0">
                <a:solidFill>
                  <a:srgbClr val="44546A"/>
                </a:solidFill>
                <a:latin typeface="Microsoft YaHei" panose="020B0503020204020204" pitchFamily="34" charset="-122"/>
                <a:ea typeface="Microsoft YaHei" panose="020B0503020204020204" pitchFamily="34" charset="-122"/>
                <a:cs typeface="+mn-ea"/>
                <a:sym typeface="+mn-lt"/>
              </a:rPr>
              <a:t>15</a:t>
            </a:r>
            <a:r>
              <a:rPr lang="zh-CN" altLang="en-US" sz="1200" dirty="0">
                <a:solidFill>
                  <a:srgbClr val="44546A"/>
                </a:solidFill>
                <a:latin typeface="Microsoft YaHei" panose="020B0503020204020204" pitchFamily="34" charset="-122"/>
                <a:ea typeface="Microsoft YaHei" panose="020B0503020204020204" pitchFamily="34" charset="-122"/>
                <a:cs typeface="+mn-ea"/>
                <a:sym typeface="+mn-lt"/>
              </a:rPr>
              <a:t>个县</a:t>
            </a:r>
            <a:r>
              <a:rPr lang="en-US" altLang="zh-CN" sz="1200" dirty="0">
                <a:solidFill>
                  <a:srgbClr val="44546A"/>
                </a:solidFill>
                <a:latin typeface="Microsoft YaHei" panose="020B0503020204020204" pitchFamily="34" charset="-122"/>
                <a:ea typeface="Microsoft YaHei" panose="020B0503020204020204" pitchFamily="34" charset="-122"/>
                <a:cs typeface="+mn-ea"/>
                <a:sym typeface="+mn-lt"/>
              </a:rPr>
              <a:t>(</a:t>
            </a:r>
            <a:r>
              <a:rPr lang="zh-CN" altLang="en-US" sz="1200" dirty="0">
                <a:solidFill>
                  <a:srgbClr val="44546A"/>
                </a:solidFill>
                <a:latin typeface="Microsoft YaHei" panose="020B0503020204020204" pitchFamily="34" charset="-122"/>
                <a:ea typeface="Microsoft YaHei" panose="020B0503020204020204" pitchFamily="34" charset="-122"/>
                <a:cs typeface="+mn-ea"/>
                <a:sym typeface="+mn-lt"/>
              </a:rPr>
              <a:t>区</a:t>
            </a:r>
            <a:r>
              <a:rPr lang="en-US" altLang="zh-CN" sz="1200" dirty="0">
                <a:solidFill>
                  <a:srgbClr val="44546A"/>
                </a:solidFill>
                <a:latin typeface="Microsoft YaHei" panose="020B0503020204020204" pitchFamily="34" charset="-122"/>
                <a:ea typeface="Microsoft YaHei" panose="020B0503020204020204" pitchFamily="34" charset="-122"/>
                <a:cs typeface="+mn-ea"/>
                <a:sym typeface="+mn-lt"/>
              </a:rPr>
              <a:t>)30</a:t>
            </a:r>
            <a:r>
              <a:rPr lang="zh-CN" altLang="en-US" sz="1200" dirty="0">
                <a:solidFill>
                  <a:srgbClr val="44546A"/>
                </a:solidFill>
                <a:latin typeface="Microsoft YaHei" panose="020B0503020204020204" pitchFamily="34" charset="-122"/>
                <a:ea typeface="Microsoft YaHei" panose="020B0503020204020204" pitchFamily="34" charset="-122"/>
                <a:cs typeface="+mn-ea"/>
                <a:sym typeface="+mn-lt"/>
              </a:rPr>
              <a:t>所医疗机构</a:t>
            </a:r>
            <a:r>
              <a:rPr lang="en-US" altLang="zh-CN" sz="1200" dirty="0">
                <a:solidFill>
                  <a:srgbClr val="44546A"/>
                </a:solidFill>
                <a:latin typeface="Microsoft YaHei" panose="020B0503020204020204" pitchFamily="34" charset="-122"/>
                <a:ea typeface="Microsoft YaHei" panose="020B0503020204020204" pitchFamily="34" charset="-122"/>
                <a:cs typeface="+mn-ea"/>
                <a:sym typeface="+mn-lt"/>
              </a:rPr>
              <a:t>300</a:t>
            </a:r>
            <a:r>
              <a:rPr lang="zh-CN" altLang="en-US" sz="1200" dirty="0">
                <a:solidFill>
                  <a:srgbClr val="44546A"/>
                </a:solidFill>
                <a:latin typeface="Microsoft YaHei" panose="020B0503020204020204" pitchFamily="34" charset="-122"/>
                <a:ea typeface="Microsoft YaHei" panose="020B0503020204020204" pitchFamily="34" charset="-122"/>
                <a:cs typeface="+mn-ea"/>
                <a:sym typeface="+mn-lt"/>
              </a:rPr>
              <a:t>名医务人员进行问卷调查，所抽取的医疗机构均为二级及以下医院，不包括三级医院</a:t>
            </a:r>
          </a:p>
        </p:txBody>
      </p:sp>
      <p:grpSp>
        <p:nvGrpSpPr>
          <p:cNvPr id="46" name="Group 5">
            <a:extLst>
              <a:ext uri="{FF2B5EF4-FFF2-40B4-BE49-F238E27FC236}">
                <a16:creationId xmlns:a16="http://schemas.microsoft.com/office/drawing/2014/main" id="{1F521047-7024-1942-905A-F2F0FD68B588}"/>
              </a:ext>
            </a:extLst>
          </p:cNvPr>
          <p:cNvGrpSpPr>
            <a:grpSpLocks noChangeAspect="1"/>
          </p:cNvGrpSpPr>
          <p:nvPr/>
        </p:nvGrpSpPr>
        <p:grpSpPr bwMode="auto">
          <a:xfrm>
            <a:off x="956363" y="5457827"/>
            <a:ext cx="244647" cy="206328"/>
            <a:chOff x="264" y="864"/>
            <a:chExt cx="166" cy="140"/>
          </a:xfrm>
          <a:solidFill>
            <a:srgbClr val="44546A"/>
          </a:solidFill>
        </p:grpSpPr>
        <p:sp>
          <p:nvSpPr>
            <p:cNvPr id="47" name="Freeform 6">
              <a:extLst>
                <a:ext uri="{FF2B5EF4-FFF2-40B4-BE49-F238E27FC236}">
                  <a16:creationId xmlns:a16="http://schemas.microsoft.com/office/drawing/2014/main" id="{71CD64B4-9EC0-0446-9179-11A7827FA961}"/>
                </a:ext>
              </a:extLst>
            </p:cNvPr>
            <p:cNvSpPr>
              <a:spLocks/>
            </p:cNvSpPr>
            <p:nvPr/>
          </p:nvSpPr>
          <p:spPr bwMode="auto">
            <a:xfrm>
              <a:off x="278" y="864"/>
              <a:ext cx="152" cy="116"/>
            </a:xfrm>
            <a:custGeom>
              <a:avLst/>
              <a:gdLst>
                <a:gd name="T0" fmla="*/ 0 w 152"/>
                <a:gd name="T1" fmla="*/ 59 h 116"/>
                <a:gd name="T2" fmla="*/ 45 w 152"/>
                <a:gd name="T3" fmla="*/ 116 h 116"/>
                <a:gd name="T4" fmla="*/ 152 w 152"/>
                <a:gd name="T5" fmla="*/ 0 h 116"/>
                <a:gd name="T6" fmla="*/ 45 w 152"/>
                <a:gd name="T7" fmla="*/ 85 h 116"/>
                <a:gd name="T8" fmla="*/ 0 w 152"/>
                <a:gd name="T9" fmla="*/ 59 h 116"/>
                <a:gd name="T10" fmla="*/ 0 w 152"/>
                <a:gd name="T11" fmla="*/ 59 h 116"/>
                <a:gd name="T12" fmla="*/ 0 w 152"/>
                <a:gd name="T13" fmla="*/ 59 h 116"/>
              </a:gdLst>
              <a:ahLst/>
              <a:cxnLst>
                <a:cxn ang="0">
                  <a:pos x="T0" y="T1"/>
                </a:cxn>
                <a:cxn ang="0">
                  <a:pos x="T2" y="T3"/>
                </a:cxn>
                <a:cxn ang="0">
                  <a:pos x="T4" y="T5"/>
                </a:cxn>
                <a:cxn ang="0">
                  <a:pos x="T6" y="T7"/>
                </a:cxn>
                <a:cxn ang="0">
                  <a:pos x="T8" y="T9"/>
                </a:cxn>
                <a:cxn ang="0">
                  <a:pos x="T10" y="T11"/>
                </a:cxn>
                <a:cxn ang="0">
                  <a:pos x="T12" y="T13"/>
                </a:cxn>
              </a:cxnLst>
              <a:rect l="0" t="0" r="r" b="b"/>
              <a:pathLst>
                <a:path w="152" h="116">
                  <a:moveTo>
                    <a:pt x="0" y="59"/>
                  </a:moveTo>
                  <a:lnTo>
                    <a:pt x="45" y="116"/>
                  </a:lnTo>
                  <a:lnTo>
                    <a:pt x="152" y="0"/>
                  </a:lnTo>
                  <a:lnTo>
                    <a:pt x="45" y="85"/>
                  </a:lnTo>
                  <a:lnTo>
                    <a:pt x="0" y="59"/>
                  </a:lnTo>
                  <a:lnTo>
                    <a:pt x="0" y="59"/>
                  </a:lnTo>
                  <a:lnTo>
                    <a:pt x="0" y="59"/>
                  </a:lnTo>
                  <a:close/>
                </a:path>
              </a:pathLst>
            </a:cu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175">
                <a:defRPr/>
              </a:pPr>
              <a:endParaRPr lang="zh-CN" altLang="en-US" dirty="0">
                <a:solidFill>
                  <a:srgbClr val="000000"/>
                </a:solidFill>
                <a:latin typeface="Microsoft YaHei" panose="020B0503020204020204" pitchFamily="34" charset="-122"/>
                <a:ea typeface="Microsoft YaHei" panose="020B0503020204020204" pitchFamily="34" charset="-122"/>
                <a:cs typeface="+mn-ea"/>
                <a:sym typeface="+mn-lt"/>
              </a:endParaRPr>
            </a:p>
          </p:txBody>
        </p:sp>
        <p:sp>
          <p:nvSpPr>
            <p:cNvPr id="48" name="Freeform 7">
              <a:extLst>
                <a:ext uri="{FF2B5EF4-FFF2-40B4-BE49-F238E27FC236}">
                  <a16:creationId xmlns:a16="http://schemas.microsoft.com/office/drawing/2014/main" id="{FF147752-153B-294D-8E78-FD1F1240B6C9}"/>
                </a:ext>
              </a:extLst>
            </p:cNvPr>
            <p:cNvSpPr>
              <a:spLocks/>
            </p:cNvSpPr>
            <p:nvPr/>
          </p:nvSpPr>
          <p:spPr bwMode="auto">
            <a:xfrm>
              <a:off x="264" y="923"/>
              <a:ext cx="116" cy="81"/>
            </a:xfrm>
            <a:custGeom>
              <a:avLst/>
              <a:gdLst>
                <a:gd name="T0" fmla="*/ 45 w 49"/>
                <a:gd name="T1" fmla="*/ 7 h 34"/>
                <a:gd name="T2" fmla="*/ 45 w 49"/>
                <a:gd name="T3" fmla="*/ 9 h 34"/>
                <a:gd name="T4" fmla="*/ 25 w 49"/>
                <a:gd name="T5" fmla="*/ 30 h 34"/>
                <a:gd name="T6" fmla="*/ 4 w 49"/>
                <a:gd name="T7" fmla="*/ 9 h 34"/>
                <a:gd name="T8" fmla="*/ 5 w 49"/>
                <a:gd name="T9" fmla="*/ 4 h 34"/>
                <a:gd name="T10" fmla="*/ 2 w 49"/>
                <a:gd name="T11" fmla="*/ 0 h 34"/>
                <a:gd name="T12" fmla="*/ 0 w 49"/>
                <a:gd name="T13" fmla="*/ 9 h 34"/>
                <a:gd name="T14" fmla="*/ 25 w 49"/>
                <a:gd name="T15" fmla="*/ 34 h 34"/>
                <a:gd name="T16" fmla="*/ 49 w 49"/>
                <a:gd name="T17" fmla="*/ 9 h 34"/>
                <a:gd name="T18" fmla="*/ 48 w 49"/>
                <a:gd name="T19" fmla="*/ 3 h 34"/>
                <a:gd name="T20" fmla="*/ 45 w 49"/>
                <a:gd name="T2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4">
                  <a:moveTo>
                    <a:pt x="45" y="7"/>
                  </a:moveTo>
                  <a:cubicBezTo>
                    <a:pt x="45" y="8"/>
                    <a:pt x="45" y="8"/>
                    <a:pt x="45" y="9"/>
                  </a:cubicBezTo>
                  <a:cubicBezTo>
                    <a:pt x="45" y="20"/>
                    <a:pt x="36" y="30"/>
                    <a:pt x="25" y="30"/>
                  </a:cubicBezTo>
                  <a:cubicBezTo>
                    <a:pt x="13" y="30"/>
                    <a:pt x="4" y="20"/>
                    <a:pt x="4" y="9"/>
                  </a:cubicBezTo>
                  <a:cubicBezTo>
                    <a:pt x="4" y="7"/>
                    <a:pt x="5" y="5"/>
                    <a:pt x="5" y="4"/>
                  </a:cubicBezTo>
                  <a:cubicBezTo>
                    <a:pt x="2" y="0"/>
                    <a:pt x="2" y="0"/>
                    <a:pt x="2" y="0"/>
                  </a:cubicBezTo>
                  <a:cubicBezTo>
                    <a:pt x="1" y="3"/>
                    <a:pt x="0" y="6"/>
                    <a:pt x="0" y="9"/>
                  </a:cubicBezTo>
                  <a:cubicBezTo>
                    <a:pt x="0" y="23"/>
                    <a:pt x="11" y="34"/>
                    <a:pt x="25" y="34"/>
                  </a:cubicBezTo>
                  <a:cubicBezTo>
                    <a:pt x="38" y="34"/>
                    <a:pt x="49" y="23"/>
                    <a:pt x="49" y="9"/>
                  </a:cubicBezTo>
                  <a:cubicBezTo>
                    <a:pt x="49" y="7"/>
                    <a:pt x="49" y="5"/>
                    <a:pt x="48" y="3"/>
                  </a:cubicBezTo>
                  <a:lnTo>
                    <a:pt x="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175">
                <a:defRPr/>
              </a:pPr>
              <a:endParaRPr lang="zh-CN" altLang="en-US" dirty="0">
                <a:solidFill>
                  <a:srgbClr val="000000"/>
                </a:solidFill>
                <a:latin typeface="Microsoft YaHei" panose="020B0503020204020204" pitchFamily="34" charset="-122"/>
                <a:ea typeface="Microsoft YaHei" panose="020B0503020204020204" pitchFamily="34" charset="-122"/>
                <a:cs typeface="+mn-ea"/>
                <a:sym typeface="+mn-lt"/>
              </a:endParaRPr>
            </a:p>
          </p:txBody>
        </p:sp>
        <p:sp>
          <p:nvSpPr>
            <p:cNvPr id="49" name="Freeform 8">
              <a:extLst>
                <a:ext uri="{FF2B5EF4-FFF2-40B4-BE49-F238E27FC236}">
                  <a16:creationId xmlns:a16="http://schemas.microsoft.com/office/drawing/2014/main" id="{1A78B4FF-02E4-0B4E-B808-E012048F4571}"/>
                </a:ext>
              </a:extLst>
            </p:cNvPr>
            <p:cNvSpPr>
              <a:spLocks/>
            </p:cNvSpPr>
            <p:nvPr/>
          </p:nvSpPr>
          <p:spPr bwMode="auto">
            <a:xfrm>
              <a:off x="274" y="888"/>
              <a:ext cx="92" cy="31"/>
            </a:xfrm>
            <a:custGeom>
              <a:avLst/>
              <a:gdLst>
                <a:gd name="T0" fmla="*/ 21 w 39"/>
                <a:gd name="T1" fmla="*/ 4 h 13"/>
                <a:gd name="T2" fmla="*/ 36 w 39"/>
                <a:gd name="T3" fmla="*/ 11 h 13"/>
                <a:gd name="T4" fmla="*/ 39 w 39"/>
                <a:gd name="T5" fmla="*/ 8 h 13"/>
                <a:gd name="T6" fmla="*/ 21 w 39"/>
                <a:gd name="T7" fmla="*/ 0 h 13"/>
                <a:gd name="T8" fmla="*/ 0 w 39"/>
                <a:gd name="T9" fmla="*/ 11 h 13"/>
                <a:gd name="T10" fmla="*/ 4 w 39"/>
                <a:gd name="T11" fmla="*/ 13 h 13"/>
                <a:gd name="T12" fmla="*/ 21 w 39"/>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9" h="13">
                  <a:moveTo>
                    <a:pt x="21" y="4"/>
                  </a:moveTo>
                  <a:cubicBezTo>
                    <a:pt x="27" y="4"/>
                    <a:pt x="32" y="7"/>
                    <a:pt x="36" y="11"/>
                  </a:cubicBezTo>
                  <a:cubicBezTo>
                    <a:pt x="39" y="8"/>
                    <a:pt x="39" y="8"/>
                    <a:pt x="39" y="8"/>
                  </a:cubicBezTo>
                  <a:cubicBezTo>
                    <a:pt x="34" y="3"/>
                    <a:pt x="28" y="0"/>
                    <a:pt x="21" y="0"/>
                  </a:cubicBezTo>
                  <a:cubicBezTo>
                    <a:pt x="12" y="0"/>
                    <a:pt x="5" y="4"/>
                    <a:pt x="0" y="11"/>
                  </a:cubicBezTo>
                  <a:cubicBezTo>
                    <a:pt x="4" y="13"/>
                    <a:pt x="4" y="13"/>
                    <a:pt x="4" y="13"/>
                  </a:cubicBezTo>
                  <a:cubicBezTo>
                    <a:pt x="7" y="8"/>
                    <a:pt x="14" y="4"/>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175">
                <a:defRPr/>
              </a:pPr>
              <a:endParaRPr lang="zh-CN" altLang="en-US" dirty="0">
                <a:solidFill>
                  <a:srgbClr val="000000"/>
                </a:solidFill>
                <a:latin typeface="Microsoft YaHei" panose="020B0503020204020204" pitchFamily="34" charset="-122"/>
                <a:ea typeface="Microsoft YaHei" panose="020B0503020204020204" pitchFamily="34" charset="-122"/>
                <a:cs typeface="+mn-ea"/>
                <a:sym typeface="+mn-lt"/>
              </a:endParaRPr>
            </a:p>
          </p:txBody>
        </p:sp>
      </p:grpSp>
      <p:sp>
        <p:nvSpPr>
          <p:cNvPr id="51" name="文本占位符 2">
            <a:extLst>
              <a:ext uri="{FF2B5EF4-FFF2-40B4-BE49-F238E27FC236}">
                <a16:creationId xmlns:a16="http://schemas.microsoft.com/office/drawing/2014/main" id="{02CA4EC5-94EB-1947-A091-5B3AA4683EB6}"/>
              </a:ext>
            </a:extLst>
          </p:cNvPr>
          <p:cNvSpPr txBox="1">
            <a:spLocks/>
          </p:cNvSpPr>
          <p:nvPr/>
        </p:nvSpPr>
        <p:spPr>
          <a:xfrm>
            <a:off x="601848" y="6160578"/>
            <a:ext cx="11282766" cy="497564"/>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mj-lt"/>
              <a:buAutoNum type="arabicPeriod"/>
            </a:pP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王百锁</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a:t>
            </a: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等</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a:t>
            </a: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陕西省医务人员丙型肝炎相关知识认知情况调查</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[J].</a:t>
            </a: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中国艾滋病性病</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,2018,24(10):1054-1055.</a:t>
            </a:r>
          </a:p>
          <a:p>
            <a:pPr>
              <a:buFont typeface="+mj-lt"/>
              <a:buAutoNum type="arabicPeriod"/>
            </a:pPr>
            <a:r>
              <a:rPr lang="zh-CN" altLang="en-US" sz="1000" dirty="0">
                <a:solidFill>
                  <a:prstClr val="black"/>
                </a:solidFill>
                <a:latin typeface="Microsoft YaHei" panose="020B0503020204020204" pitchFamily="34" charset="-122"/>
                <a:ea typeface="Microsoft YaHei" panose="020B0503020204020204" pitchFamily="34" charset="-122"/>
                <a:cs typeface="+mn-ea"/>
                <a:sym typeface="+mn-lt"/>
              </a:rPr>
              <a:t>中联肝健康促进中心，中华医学会肝病学分会，中华医学会检验医学分会，中国医院协会医院感染管理专业委员会。中国丙型病毒性肝炎院内筛查管理流程（试行）</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.Chin J </a:t>
            </a:r>
            <a:r>
              <a:rPr lang="en-US" altLang="zh-CN" sz="1000" dirty="0" err="1">
                <a:solidFill>
                  <a:prstClr val="black"/>
                </a:solidFill>
                <a:latin typeface="Microsoft YaHei" panose="020B0503020204020204" pitchFamily="34" charset="-122"/>
                <a:ea typeface="Microsoft YaHei" panose="020B0503020204020204" pitchFamily="34" charset="-122"/>
                <a:cs typeface="+mn-ea"/>
                <a:sym typeface="+mn-lt"/>
              </a:rPr>
              <a:t>Hepatol</a:t>
            </a:r>
            <a:r>
              <a:rPr lang="en-US" altLang="zh-CN" sz="1000" dirty="0">
                <a:solidFill>
                  <a:prstClr val="black"/>
                </a:solidFill>
                <a:latin typeface="Microsoft YaHei" panose="020B0503020204020204" pitchFamily="34" charset="-122"/>
                <a:ea typeface="Microsoft YaHei" panose="020B0503020204020204" pitchFamily="34" charset="-122"/>
                <a:cs typeface="+mn-ea"/>
                <a:sym typeface="+mn-lt"/>
              </a:rPr>
              <a:t>, April 2021, Vol.29, No.4 319-325</a:t>
            </a:r>
          </a:p>
        </p:txBody>
      </p:sp>
    </p:spTree>
    <p:extLst>
      <p:ext uri="{BB962C8B-B14F-4D97-AF65-F5344CB8AC3E}">
        <p14:creationId xmlns:p14="http://schemas.microsoft.com/office/powerpoint/2010/main" val="7684396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灯片编号占位符 2">
            <a:extLst>
              <a:ext uri="{FF2B5EF4-FFF2-40B4-BE49-F238E27FC236}">
                <a16:creationId xmlns:a16="http://schemas.microsoft.com/office/drawing/2014/main" id="{91E93DAA-83D3-E84E-B73B-70C86D68B5F2}"/>
              </a:ext>
            </a:extLst>
          </p:cNvPr>
          <p:cNvSpPr txBox="1">
            <a:spLocks/>
          </p:cNvSpPr>
          <p:nvPr/>
        </p:nvSpPr>
        <p:spPr>
          <a:xfrm>
            <a:off x="9448799" y="643519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06F94-0D75-4E60-BC28-643360A0A3A8}" type="slidenum">
              <a:rPr lang="zh-CN" altLang="en-US" smtClean="0">
                <a:solidFill>
                  <a:prstClr val="black">
                    <a:tint val="75000"/>
                  </a:prstClr>
                </a:solidFill>
                <a:latin typeface="Microsoft YaHei" panose="020B0503020204020204" pitchFamily="34" charset="-122"/>
                <a:ea typeface="Microsoft YaHei" panose="020B0503020204020204" pitchFamily="34" charset="-122"/>
              </a:rPr>
              <a:pPr/>
              <a:t>6</a:t>
            </a:fld>
            <a:endParaRPr lang="zh-CN" altLang="en-US">
              <a:solidFill>
                <a:prstClr val="black">
                  <a:tint val="75000"/>
                </a:prstClr>
              </a:solidFill>
              <a:latin typeface="Microsoft YaHei" panose="020B0503020204020204" pitchFamily="34" charset="-122"/>
              <a:ea typeface="Microsoft YaHei" panose="020B0503020204020204" pitchFamily="34" charset="-122"/>
            </a:endParaRPr>
          </a:p>
        </p:txBody>
      </p:sp>
      <p:sp>
        <p:nvSpPr>
          <p:cNvPr id="59" name="标题 1">
            <a:extLst>
              <a:ext uri="{FF2B5EF4-FFF2-40B4-BE49-F238E27FC236}">
                <a16:creationId xmlns:a16="http://schemas.microsoft.com/office/drawing/2014/main" id="{2D8A6C7A-02E9-2743-9A3D-879070775F7F}"/>
              </a:ext>
            </a:extLst>
          </p:cNvPr>
          <p:cNvSpPr txBox="1">
            <a:spLocks/>
          </p:cNvSpPr>
          <p:nvPr/>
        </p:nvSpPr>
        <p:spPr>
          <a:xfrm>
            <a:off x="570823" y="363735"/>
            <a:ext cx="9685994" cy="917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baseline="0">
                <a:solidFill>
                  <a:srgbClr val="077296"/>
                </a:solidFill>
                <a:latin typeface="等线" panose="02010600030101010101" pitchFamily="2" charset="-122"/>
                <a:ea typeface="微软雅黑" panose="020B0503020204020204" pitchFamily="34" charset="-122"/>
                <a:cs typeface="+mj-cs"/>
              </a:defRPr>
            </a:lvl1pPr>
          </a:lstStyle>
          <a:p>
            <a:pPr>
              <a:lnSpc>
                <a:spcPct val="100000"/>
              </a:lnSpc>
            </a:pPr>
            <a:r>
              <a:rPr lang="en-US" altLang="zh-CN" sz="2800" dirty="0">
                <a:solidFill>
                  <a:srgbClr val="4F758B"/>
                </a:solidFill>
                <a:latin typeface="Microsoft YaHei" panose="020B0503020204020204" pitchFamily="34" charset="-122"/>
                <a:ea typeface="Microsoft YaHei" panose="020B0503020204020204" pitchFamily="34" charset="-122"/>
                <a:cs typeface="+mn-ea"/>
                <a:sym typeface="+mn-lt"/>
              </a:rPr>
              <a:t>《</a:t>
            </a:r>
            <a:r>
              <a:rPr lang="zh-CN" altLang="zh-CN" sz="2800" dirty="0">
                <a:solidFill>
                  <a:srgbClr val="4F758B"/>
                </a:solidFill>
                <a:latin typeface="Microsoft YaHei" panose="020B0503020204020204" pitchFamily="34" charset="-122"/>
                <a:ea typeface="Microsoft YaHei" panose="020B0503020204020204" pitchFamily="34" charset="-122"/>
                <a:cs typeface="+mn-ea"/>
                <a:sym typeface="+mn-lt"/>
              </a:rPr>
              <a:t>中国丙型病毒性肝炎院内筛查管理流程</a:t>
            </a:r>
            <a:r>
              <a:rPr lang="en-US" altLang="zh-CN" sz="2800" dirty="0">
                <a:solidFill>
                  <a:srgbClr val="4F758B"/>
                </a:solidFill>
                <a:latin typeface="Microsoft YaHei" panose="020B0503020204020204" pitchFamily="34" charset="-122"/>
                <a:ea typeface="Microsoft YaHei" panose="020B0503020204020204" pitchFamily="34" charset="-122"/>
                <a:cs typeface="+mn-ea"/>
                <a:sym typeface="+mn-lt"/>
              </a:rPr>
              <a:t>》</a:t>
            </a:r>
            <a:r>
              <a:rPr lang="zh-CN" altLang="en-US" sz="2800" dirty="0">
                <a:solidFill>
                  <a:srgbClr val="4F758B"/>
                </a:solidFill>
                <a:latin typeface="Microsoft YaHei" panose="020B0503020204020204" pitchFamily="34" charset="-122"/>
                <a:ea typeface="Microsoft YaHei" panose="020B0503020204020204" pitchFamily="34" charset="-122"/>
                <a:cs typeface="+mn-ea"/>
                <a:sym typeface="+mn-lt"/>
              </a:rPr>
              <a:t>首次提出院内</a:t>
            </a:r>
            <a:r>
              <a:rPr lang="en-US" altLang="zh-CN" sz="2800" dirty="0">
                <a:solidFill>
                  <a:srgbClr val="4F758B"/>
                </a:solidFill>
                <a:latin typeface="Microsoft YaHei" panose="020B0503020204020204" pitchFamily="34" charset="-122"/>
                <a:ea typeface="Microsoft YaHei" panose="020B0503020204020204" pitchFamily="34" charset="-122"/>
                <a:cs typeface="+mn-ea"/>
                <a:sym typeface="+mn-lt"/>
              </a:rPr>
              <a:t>HCV</a:t>
            </a:r>
            <a:r>
              <a:rPr lang="zh-CN" altLang="en-US" sz="2800" dirty="0">
                <a:solidFill>
                  <a:srgbClr val="4F758B"/>
                </a:solidFill>
                <a:latin typeface="Microsoft YaHei" panose="020B0503020204020204" pitchFamily="34" charset="-122"/>
                <a:ea typeface="Microsoft YaHei" panose="020B0503020204020204" pitchFamily="34" charset="-122"/>
                <a:cs typeface="+mn-ea"/>
                <a:sym typeface="+mn-lt"/>
              </a:rPr>
              <a:t>筛查、诊治整体管理观念</a:t>
            </a:r>
            <a:endParaRPr lang="zh-CN" altLang="en-US" sz="2800" b="0" dirty="0">
              <a:solidFill>
                <a:srgbClr val="4F758B"/>
              </a:solidFill>
              <a:latin typeface="Microsoft YaHei" panose="020B0503020204020204" pitchFamily="34" charset="-122"/>
              <a:ea typeface="Microsoft YaHei" panose="020B0503020204020204" pitchFamily="34" charset="-122"/>
              <a:cs typeface="+mn-ea"/>
              <a:sym typeface="+mn-lt"/>
            </a:endParaRPr>
          </a:p>
        </p:txBody>
      </p:sp>
      <p:sp>
        <p:nvSpPr>
          <p:cNvPr id="60" name="内容占位符 2">
            <a:extLst>
              <a:ext uri="{FF2B5EF4-FFF2-40B4-BE49-F238E27FC236}">
                <a16:creationId xmlns:a16="http://schemas.microsoft.com/office/drawing/2014/main" id="{8D30FEDF-3736-524C-80DC-9D3428E135FB}"/>
              </a:ext>
            </a:extLst>
          </p:cNvPr>
          <p:cNvSpPr txBox="1">
            <a:spLocks/>
          </p:cNvSpPr>
          <p:nvPr/>
        </p:nvSpPr>
        <p:spPr>
          <a:xfrm>
            <a:off x="7755721" y="3714824"/>
            <a:ext cx="3652163" cy="6447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SzPct val="80000"/>
              <a:buFont typeface="Wingdings" panose="05000000000000000000" pitchFamily="2" charset="2"/>
              <a:buChar char="l"/>
              <a:defRPr sz="2400" kern="1200">
                <a:solidFill>
                  <a:schemeClr val="tx1">
                    <a:lumMod val="65000"/>
                    <a:lumOff val="35000"/>
                  </a:schemeClr>
                </a:solidFill>
                <a:latin typeface="等线" panose="02010600030101010101" pitchFamily="2" charset="-122"/>
                <a:ea typeface="等线" panose="02010600030101010101" pitchFamily="2" charset="-122"/>
                <a:cs typeface="+mn-cs"/>
              </a:defRPr>
            </a:lvl1pPr>
            <a:lvl2pPr marL="685800" indent="-228600" algn="l" defTabSz="914400" rtl="0" eaLnBrk="1" latinLnBrk="0" hangingPunct="1">
              <a:lnSpc>
                <a:spcPct val="90000"/>
              </a:lnSpc>
              <a:spcBef>
                <a:spcPts val="500"/>
              </a:spcBef>
              <a:buClr>
                <a:srgbClr val="C00000"/>
              </a:buClr>
              <a:buSzPct val="80000"/>
              <a:buFont typeface="Wingdings" panose="05000000000000000000" pitchFamily="2" charset="2"/>
              <a:buChar char="Ø"/>
              <a:defRPr sz="2000" kern="1200">
                <a:solidFill>
                  <a:schemeClr val="tx1">
                    <a:lumMod val="65000"/>
                    <a:lumOff val="35000"/>
                  </a:schemeClr>
                </a:solidFill>
                <a:latin typeface="等线" panose="02010600030101010101" pitchFamily="2" charset="-122"/>
                <a:ea typeface="等线" panose="02010600030101010101" pitchFamily="2" charset="-122"/>
                <a:cs typeface="+mn-cs"/>
              </a:defRPr>
            </a:lvl2pPr>
            <a:lvl3pPr marL="1143000" indent="-228600" algn="l" defTabSz="914400" rtl="0" eaLnBrk="1" latinLnBrk="0" hangingPunct="1">
              <a:lnSpc>
                <a:spcPct val="90000"/>
              </a:lnSpc>
              <a:spcBef>
                <a:spcPts val="500"/>
              </a:spcBef>
              <a:buClr>
                <a:srgbClr val="C00000"/>
              </a:buClr>
              <a:buSzPct val="70000"/>
              <a:buFont typeface="Wingdings" panose="05000000000000000000" pitchFamily="2" charset="2"/>
              <a:buChar char="l"/>
              <a:defRPr sz="1800" kern="1200">
                <a:solidFill>
                  <a:schemeClr val="tx1">
                    <a:lumMod val="65000"/>
                    <a:lumOff val="35000"/>
                  </a:schemeClr>
                </a:solidFill>
                <a:latin typeface="等线" panose="02010600030101010101" pitchFamily="2" charset="-122"/>
                <a:ea typeface="等线" panose="02010600030101010101" pitchFamily="2" charset="-122"/>
                <a:cs typeface="+mn-cs"/>
              </a:defRPr>
            </a:lvl3pPr>
            <a:lvl4pPr marL="1600200" indent="-228600" algn="l" defTabSz="914400" rtl="0" eaLnBrk="1" latinLnBrk="0" hangingPunct="1">
              <a:lnSpc>
                <a:spcPct val="90000"/>
              </a:lnSpc>
              <a:spcBef>
                <a:spcPts val="500"/>
              </a:spcBef>
              <a:buClr>
                <a:srgbClr val="C00000"/>
              </a:buClr>
              <a:buSzPct val="80000"/>
              <a:buFont typeface="Wingdings" panose="05000000000000000000" pitchFamily="2" charset="2"/>
              <a:buChar char="ü"/>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4pPr>
            <a:lvl5pPr marL="2057400" indent="-228600" algn="l" defTabSz="914400" rtl="0" eaLnBrk="1" latinLnBrk="0" hangingPunct="1">
              <a:lnSpc>
                <a:spcPct val="90000"/>
              </a:lnSpc>
              <a:spcBef>
                <a:spcPts val="500"/>
              </a:spcBef>
              <a:buClr>
                <a:srgbClr val="C00000"/>
              </a:buClr>
              <a:buSzPct val="80000"/>
              <a:buFont typeface="Arial" panose="020B0604020202020204" pitchFamily="34" charset="0"/>
              <a:buChar char="•"/>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Wingdings" panose="05000000000000000000" pitchFamily="2" charset="2"/>
              <a:buNone/>
            </a:pPr>
            <a:r>
              <a:rPr lang="zh-CN" altLang="en-US" sz="1800" b="1" dirty="0">
                <a:solidFill>
                  <a:srgbClr val="44546A"/>
                </a:solidFill>
                <a:latin typeface="Microsoft YaHei" panose="020B0503020204020204" pitchFamily="34" charset="-122"/>
                <a:ea typeface="Microsoft YaHei" panose="020B0503020204020204" pitchFamily="34" charset="-122"/>
                <a:cs typeface="+mn-ea"/>
                <a:sym typeface="+mn-lt"/>
              </a:rPr>
              <a:t>明确了行政管理全方位支持</a:t>
            </a:r>
            <a:endParaRPr lang="en-US" altLang="zh-CN" sz="1800" b="1" dirty="0">
              <a:solidFill>
                <a:srgbClr val="44546A"/>
              </a:solidFill>
              <a:latin typeface="Microsoft YaHei" panose="020B0503020204020204" pitchFamily="34" charset="-122"/>
              <a:ea typeface="Microsoft YaHei" panose="020B0503020204020204" pitchFamily="34" charset="-122"/>
              <a:cs typeface="+mn-ea"/>
              <a:sym typeface="+mn-lt"/>
            </a:endParaRPr>
          </a:p>
          <a:p>
            <a:pPr marL="0" indent="0">
              <a:lnSpc>
                <a:spcPct val="120000"/>
              </a:lnSpc>
              <a:spcBef>
                <a:spcPts val="0"/>
              </a:spcBef>
              <a:buFont typeface="Wingdings" panose="05000000000000000000" pitchFamily="2" charset="2"/>
              <a:buNone/>
            </a:pPr>
            <a:r>
              <a:rPr lang="zh-CN" altLang="en-US" sz="1800" b="1" dirty="0">
                <a:solidFill>
                  <a:srgbClr val="44546A"/>
                </a:solidFill>
                <a:latin typeface="Microsoft YaHei" panose="020B0503020204020204" pitchFamily="34" charset="-122"/>
                <a:ea typeface="Microsoft YaHei" panose="020B0503020204020204" pitchFamily="34" charset="-122"/>
                <a:cs typeface="+mn-ea"/>
                <a:sym typeface="+mn-lt"/>
              </a:rPr>
              <a:t>院内丙肝筛查的临床落地执行</a:t>
            </a:r>
          </a:p>
        </p:txBody>
      </p:sp>
      <p:sp>
        <p:nvSpPr>
          <p:cNvPr id="61" name="Freeform 5">
            <a:extLst>
              <a:ext uri="{FF2B5EF4-FFF2-40B4-BE49-F238E27FC236}">
                <a16:creationId xmlns:a16="http://schemas.microsoft.com/office/drawing/2014/main" id="{017BE7E1-7273-1E4F-9A4E-9597AD978BA7}"/>
              </a:ext>
            </a:extLst>
          </p:cNvPr>
          <p:cNvSpPr>
            <a:spLocks/>
          </p:cNvSpPr>
          <p:nvPr/>
        </p:nvSpPr>
        <p:spPr bwMode="auto">
          <a:xfrm>
            <a:off x="4395896" y="1714120"/>
            <a:ext cx="1579563" cy="1579563"/>
          </a:xfrm>
          <a:custGeom>
            <a:avLst/>
            <a:gdLst>
              <a:gd name="T0" fmla="*/ 236 w 236"/>
              <a:gd name="T1" fmla="*/ 236 h 236"/>
              <a:gd name="T2" fmla="*/ 236 w 236"/>
              <a:gd name="T3" fmla="*/ 0 h 236"/>
              <a:gd name="T4" fmla="*/ 0 w 236"/>
              <a:gd name="T5" fmla="*/ 236 h 236"/>
              <a:gd name="T6" fmla="*/ 236 w 236"/>
              <a:gd name="T7" fmla="*/ 236 h 236"/>
            </a:gdLst>
            <a:ahLst/>
            <a:cxnLst>
              <a:cxn ang="0">
                <a:pos x="T0" y="T1"/>
              </a:cxn>
              <a:cxn ang="0">
                <a:pos x="T2" y="T3"/>
              </a:cxn>
              <a:cxn ang="0">
                <a:pos x="T4" y="T5"/>
              </a:cxn>
              <a:cxn ang="0">
                <a:pos x="T6" y="T7"/>
              </a:cxn>
            </a:cxnLst>
            <a:rect l="0" t="0" r="r" b="b"/>
            <a:pathLst>
              <a:path w="236" h="236">
                <a:moveTo>
                  <a:pt x="236" y="236"/>
                </a:moveTo>
                <a:cubicBezTo>
                  <a:pt x="236" y="0"/>
                  <a:pt x="236" y="0"/>
                  <a:pt x="236" y="0"/>
                </a:cubicBezTo>
                <a:cubicBezTo>
                  <a:pt x="107" y="4"/>
                  <a:pt x="4" y="108"/>
                  <a:pt x="0" y="236"/>
                </a:cubicBezTo>
                <a:lnTo>
                  <a:pt x="236" y="236"/>
                </a:lnTo>
                <a:close/>
              </a:path>
            </a:pathLst>
          </a:custGeom>
          <a:solidFill>
            <a:srgbClr val="E5EBEF"/>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62" name="Freeform 6">
            <a:extLst>
              <a:ext uri="{FF2B5EF4-FFF2-40B4-BE49-F238E27FC236}">
                <a16:creationId xmlns:a16="http://schemas.microsoft.com/office/drawing/2014/main" id="{5BA0CFD6-B743-DC42-BB88-0F325D0D80BE}"/>
              </a:ext>
            </a:extLst>
          </p:cNvPr>
          <p:cNvSpPr>
            <a:spLocks/>
          </p:cNvSpPr>
          <p:nvPr/>
        </p:nvSpPr>
        <p:spPr bwMode="auto">
          <a:xfrm>
            <a:off x="6083409" y="1714120"/>
            <a:ext cx="1573213" cy="1579563"/>
          </a:xfrm>
          <a:custGeom>
            <a:avLst/>
            <a:gdLst>
              <a:gd name="T0" fmla="*/ 0 w 235"/>
              <a:gd name="T1" fmla="*/ 236 h 236"/>
              <a:gd name="T2" fmla="*/ 235 w 235"/>
              <a:gd name="T3" fmla="*/ 236 h 236"/>
              <a:gd name="T4" fmla="*/ 0 w 235"/>
              <a:gd name="T5" fmla="*/ 0 h 236"/>
              <a:gd name="T6" fmla="*/ 0 w 235"/>
              <a:gd name="T7" fmla="*/ 236 h 236"/>
            </a:gdLst>
            <a:ahLst/>
            <a:cxnLst>
              <a:cxn ang="0">
                <a:pos x="T0" y="T1"/>
              </a:cxn>
              <a:cxn ang="0">
                <a:pos x="T2" y="T3"/>
              </a:cxn>
              <a:cxn ang="0">
                <a:pos x="T4" y="T5"/>
              </a:cxn>
              <a:cxn ang="0">
                <a:pos x="T6" y="T7"/>
              </a:cxn>
            </a:cxnLst>
            <a:rect l="0" t="0" r="r" b="b"/>
            <a:pathLst>
              <a:path w="235" h="236">
                <a:moveTo>
                  <a:pt x="0" y="236"/>
                </a:moveTo>
                <a:cubicBezTo>
                  <a:pt x="235" y="236"/>
                  <a:pt x="235" y="236"/>
                  <a:pt x="235" y="236"/>
                </a:cubicBezTo>
                <a:cubicBezTo>
                  <a:pt x="231" y="108"/>
                  <a:pt x="128" y="4"/>
                  <a:pt x="0" y="0"/>
                </a:cubicBezTo>
                <a:lnTo>
                  <a:pt x="0" y="236"/>
                </a:lnTo>
                <a:close/>
              </a:path>
            </a:pathLst>
          </a:custGeom>
          <a:solidFill>
            <a:srgbClr val="E5EBEF"/>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63" name="Freeform 7">
            <a:extLst>
              <a:ext uri="{FF2B5EF4-FFF2-40B4-BE49-F238E27FC236}">
                <a16:creationId xmlns:a16="http://schemas.microsoft.com/office/drawing/2014/main" id="{0DBE52F9-A90C-F845-A591-D2DD79F49148}"/>
              </a:ext>
            </a:extLst>
          </p:cNvPr>
          <p:cNvSpPr>
            <a:spLocks/>
          </p:cNvSpPr>
          <p:nvPr/>
        </p:nvSpPr>
        <p:spPr bwMode="auto">
          <a:xfrm>
            <a:off x="4395896" y="3401633"/>
            <a:ext cx="1579563" cy="1579563"/>
          </a:xfrm>
          <a:custGeom>
            <a:avLst/>
            <a:gdLst>
              <a:gd name="T0" fmla="*/ 236 w 236"/>
              <a:gd name="T1" fmla="*/ 0 h 236"/>
              <a:gd name="T2" fmla="*/ 0 w 236"/>
              <a:gd name="T3" fmla="*/ 0 h 236"/>
              <a:gd name="T4" fmla="*/ 236 w 236"/>
              <a:gd name="T5" fmla="*/ 236 h 236"/>
              <a:gd name="T6" fmla="*/ 236 w 236"/>
              <a:gd name="T7" fmla="*/ 0 h 236"/>
            </a:gdLst>
            <a:ahLst/>
            <a:cxnLst>
              <a:cxn ang="0">
                <a:pos x="T0" y="T1"/>
              </a:cxn>
              <a:cxn ang="0">
                <a:pos x="T2" y="T3"/>
              </a:cxn>
              <a:cxn ang="0">
                <a:pos x="T4" y="T5"/>
              </a:cxn>
              <a:cxn ang="0">
                <a:pos x="T6" y="T7"/>
              </a:cxn>
            </a:cxnLst>
            <a:rect l="0" t="0" r="r" b="b"/>
            <a:pathLst>
              <a:path w="236" h="236">
                <a:moveTo>
                  <a:pt x="236" y="0"/>
                </a:moveTo>
                <a:cubicBezTo>
                  <a:pt x="0" y="0"/>
                  <a:pt x="0" y="0"/>
                  <a:pt x="0" y="0"/>
                </a:cubicBezTo>
                <a:cubicBezTo>
                  <a:pt x="4" y="128"/>
                  <a:pt x="107" y="231"/>
                  <a:pt x="236" y="236"/>
                </a:cubicBezTo>
                <a:lnTo>
                  <a:pt x="236" y="0"/>
                </a:lnTo>
                <a:close/>
              </a:path>
            </a:pathLst>
          </a:custGeom>
          <a:solidFill>
            <a:srgbClr val="E5EBEF"/>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64" name="Freeform 8">
            <a:extLst>
              <a:ext uri="{FF2B5EF4-FFF2-40B4-BE49-F238E27FC236}">
                <a16:creationId xmlns:a16="http://schemas.microsoft.com/office/drawing/2014/main" id="{0E9F8554-5BFE-EA4C-968F-8502C9F50A6D}"/>
              </a:ext>
            </a:extLst>
          </p:cNvPr>
          <p:cNvSpPr>
            <a:spLocks/>
          </p:cNvSpPr>
          <p:nvPr/>
        </p:nvSpPr>
        <p:spPr bwMode="auto">
          <a:xfrm>
            <a:off x="6083409" y="3401633"/>
            <a:ext cx="1573213" cy="1579563"/>
          </a:xfrm>
          <a:custGeom>
            <a:avLst/>
            <a:gdLst>
              <a:gd name="T0" fmla="*/ 0 w 235"/>
              <a:gd name="T1" fmla="*/ 0 h 236"/>
              <a:gd name="T2" fmla="*/ 0 w 235"/>
              <a:gd name="T3" fmla="*/ 236 h 236"/>
              <a:gd name="T4" fmla="*/ 235 w 235"/>
              <a:gd name="T5" fmla="*/ 0 h 236"/>
              <a:gd name="T6" fmla="*/ 0 w 235"/>
              <a:gd name="T7" fmla="*/ 0 h 236"/>
            </a:gdLst>
            <a:ahLst/>
            <a:cxnLst>
              <a:cxn ang="0">
                <a:pos x="T0" y="T1"/>
              </a:cxn>
              <a:cxn ang="0">
                <a:pos x="T2" y="T3"/>
              </a:cxn>
              <a:cxn ang="0">
                <a:pos x="T4" y="T5"/>
              </a:cxn>
              <a:cxn ang="0">
                <a:pos x="T6" y="T7"/>
              </a:cxn>
            </a:cxnLst>
            <a:rect l="0" t="0" r="r" b="b"/>
            <a:pathLst>
              <a:path w="235" h="236">
                <a:moveTo>
                  <a:pt x="0" y="0"/>
                </a:moveTo>
                <a:cubicBezTo>
                  <a:pt x="0" y="236"/>
                  <a:pt x="0" y="236"/>
                  <a:pt x="0" y="236"/>
                </a:cubicBezTo>
                <a:cubicBezTo>
                  <a:pt x="128" y="231"/>
                  <a:pt x="231" y="128"/>
                  <a:pt x="235" y="0"/>
                </a:cubicBezTo>
                <a:lnTo>
                  <a:pt x="0" y="0"/>
                </a:lnTo>
                <a:close/>
              </a:path>
            </a:pathLst>
          </a:custGeom>
          <a:solidFill>
            <a:srgbClr val="E5EBEF"/>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65" name="Freeform 9">
            <a:extLst>
              <a:ext uri="{FF2B5EF4-FFF2-40B4-BE49-F238E27FC236}">
                <a16:creationId xmlns:a16="http://schemas.microsoft.com/office/drawing/2014/main" id="{B7D116E0-4B9A-D64A-9663-197F36BB5468}"/>
              </a:ext>
            </a:extLst>
          </p:cNvPr>
          <p:cNvSpPr>
            <a:spLocks/>
          </p:cNvSpPr>
          <p:nvPr/>
        </p:nvSpPr>
        <p:spPr bwMode="auto">
          <a:xfrm>
            <a:off x="4543534" y="3401633"/>
            <a:ext cx="1431925" cy="1425575"/>
          </a:xfrm>
          <a:custGeom>
            <a:avLst/>
            <a:gdLst>
              <a:gd name="T0" fmla="*/ 214 w 214"/>
              <a:gd name="T1" fmla="*/ 0 h 213"/>
              <a:gd name="T2" fmla="*/ 0 w 214"/>
              <a:gd name="T3" fmla="*/ 0 h 213"/>
              <a:gd name="T4" fmla="*/ 214 w 214"/>
              <a:gd name="T5" fmla="*/ 213 h 213"/>
              <a:gd name="T6" fmla="*/ 214 w 214"/>
              <a:gd name="T7" fmla="*/ 0 h 213"/>
            </a:gdLst>
            <a:ahLst/>
            <a:cxnLst>
              <a:cxn ang="0">
                <a:pos x="T0" y="T1"/>
              </a:cxn>
              <a:cxn ang="0">
                <a:pos x="T2" y="T3"/>
              </a:cxn>
              <a:cxn ang="0">
                <a:pos x="T4" y="T5"/>
              </a:cxn>
              <a:cxn ang="0">
                <a:pos x="T6" y="T7"/>
              </a:cxn>
            </a:cxnLst>
            <a:rect l="0" t="0" r="r" b="b"/>
            <a:pathLst>
              <a:path w="214" h="213">
                <a:moveTo>
                  <a:pt x="214" y="0"/>
                </a:moveTo>
                <a:cubicBezTo>
                  <a:pt x="0" y="0"/>
                  <a:pt x="0" y="0"/>
                  <a:pt x="0" y="0"/>
                </a:cubicBezTo>
                <a:cubicBezTo>
                  <a:pt x="5" y="116"/>
                  <a:pt x="98" y="209"/>
                  <a:pt x="214" y="213"/>
                </a:cubicBezTo>
                <a:lnTo>
                  <a:pt x="214" y="0"/>
                </a:ln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66" name="Freeform 10">
            <a:extLst>
              <a:ext uri="{FF2B5EF4-FFF2-40B4-BE49-F238E27FC236}">
                <a16:creationId xmlns:a16="http://schemas.microsoft.com/office/drawing/2014/main" id="{92130BC7-C329-E04A-A470-0FDA55E8023E}"/>
              </a:ext>
            </a:extLst>
          </p:cNvPr>
          <p:cNvSpPr>
            <a:spLocks/>
          </p:cNvSpPr>
          <p:nvPr/>
        </p:nvSpPr>
        <p:spPr bwMode="auto">
          <a:xfrm>
            <a:off x="6083409" y="3401633"/>
            <a:ext cx="1425575" cy="1425575"/>
          </a:xfrm>
          <a:custGeom>
            <a:avLst/>
            <a:gdLst>
              <a:gd name="T0" fmla="*/ 0 w 213"/>
              <a:gd name="T1" fmla="*/ 0 h 213"/>
              <a:gd name="T2" fmla="*/ 0 w 213"/>
              <a:gd name="T3" fmla="*/ 213 h 213"/>
              <a:gd name="T4" fmla="*/ 213 w 213"/>
              <a:gd name="T5" fmla="*/ 0 h 213"/>
              <a:gd name="T6" fmla="*/ 0 w 213"/>
              <a:gd name="T7" fmla="*/ 0 h 213"/>
            </a:gdLst>
            <a:ahLst/>
            <a:cxnLst>
              <a:cxn ang="0">
                <a:pos x="T0" y="T1"/>
              </a:cxn>
              <a:cxn ang="0">
                <a:pos x="T2" y="T3"/>
              </a:cxn>
              <a:cxn ang="0">
                <a:pos x="T4" y="T5"/>
              </a:cxn>
              <a:cxn ang="0">
                <a:pos x="T6" y="T7"/>
              </a:cxn>
            </a:cxnLst>
            <a:rect l="0" t="0" r="r" b="b"/>
            <a:pathLst>
              <a:path w="213" h="213">
                <a:moveTo>
                  <a:pt x="0" y="0"/>
                </a:moveTo>
                <a:cubicBezTo>
                  <a:pt x="0" y="213"/>
                  <a:pt x="0" y="213"/>
                  <a:pt x="0" y="213"/>
                </a:cubicBezTo>
                <a:cubicBezTo>
                  <a:pt x="115" y="209"/>
                  <a:pt x="208" y="116"/>
                  <a:pt x="213" y="0"/>
                </a:cubicBezTo>
                <a:lnTo>
                  <a:pt x="0" y="0"/>
                </a:lnTo>
                <a:close/>
              </a:path>
            </a:pathLst>
          </a:custGeom>
          <a:solidFill>
            <a:srgbClr val="4F758B"/>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67" name="Freeform 11">
            <a:extLst>
              <a:ext uri="{FF2B5EF4-FFF2-40B4-BE49-F238E27FC236}">
                <a16:creationId xmlns:a16="http://schemas.microsoft.com/office/drawing/2014/main" id="{6A41776A-01C4-7744-A0B4-F4463E84E33A}"/>
              </a:ext>
            </a:extLst>
          </p:cNvPr>
          <p:cNvSpPr>
            <a:spLocks/>
          </p:cNvSpPr>
          <p:nvPr/>
        </p:nvSpPr>
        <p:spPr bwMode="auto">
          <a:xfrm>
            <a:off x="6083409" y="1868108"/>
            <a:ext cx="1425575" cy="1425575"/>
          </a:xfrm>
          <a:custGeom>
            <a:avLst/>
            <a:gdLst>
              <a:gd name="T0" fmla="*/ 0 w 213"/>
              <a:gd name="T1" fmla="*/ 213 h 213"/>
              <a:gd name="T2" fmla="*/ 213 w 213"/>
              <a:gd name="T3" fmla="*/ 213 h 213"/>
              <a:gd name="T4" fmla="*/ 0 w 213"/>
              <a:gd name="T5" fmla="*/ 0 h 213"/>
              <a:gd name="T6" fmla="*/ 0 w 213"/>
              <a:gd name="T7" fmla="*/ 213 h 213"/>
            </a:gdLst>
            <a:ahLst/>
            <a:cxnLst>
              <a:cxn ang="0">
                <a:pos x="T0" y="T1"/>
              </a:cxn>
              <a:cxn ang="0">
                <a:pos x="T2" y="T3"/>
              </a:cxn>
              <a:cxn ang="0">
                <a:pos x="T4" y="T5"/>
              </a:cxn>
              <a:cxn ang="0">
                <a:pos x="T6" y="T7"/>
              </a:cxn>
            </a:cxnLst>
            <a:rect l="0" t="0" r="r" b="b"/>
            <a:pathLst>
              <a:path w="213" h="213">
                <a:moveTo>
                  <a:pt x="0" y="213"/>
                </a:moveTo>
                <a:cubicBezTo>
                  <a:pt x="213" y="213"/>
                  <a:pt x="213" y="213"/>
                  <a:pt x="213" y="213"/>
                </a:cubicBezTo>
                <a:cubicBezTo>
                  <a:pt x="208" y="97"/>
                  <a:pt x="115" y="4"/>
                  <a:pt x="0" y="0"/>
                </a:cubicBezTo>
                <a:lnTo>
                  <a:pt x="0" y="213"/>
                </a:ln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68" name="Freeform 12">
            <a:extLst>
              <a:ext uri="{FF2B5EF4-FFF2-40B4-BE49-F238E27FC236}">
                <a16:creationId xmlns:a16="http://schemas.microsoft.com/office/drawing/2014/main" id="{1DBA902C-D635-7B45-9E1F-216F67F45398}"/>
              </a:ext>
            </a:extLst>
          </p:cNvPr>
          <p:cNvSpPr>
            <a:spLocks/>
          </p:cNvSpPr>
          <p:nvPr/>
        </p:nvSpPr>
        <p:spPr bwMode="auto">
          <a:xfrm>
            <a:off x="4543534" y="1868108"/>
            <a:ext cx="1431925" cy="1425575"/>
          </a:xfrm>
          <a:custGeom>
            <a:avLst/>
            <a:gdLst>
              <a:gd name="T0" fmla="*/ 214 w 214"/>
              <a:gd name="T1" fmla="*/ 213 h 213"/>
              <a:gd name="T2" fmla="*/ 214 w 214"/>
              <a:gd name="T3" fmla="*/ 0 h 213"/>
              <a:gd name="T4" fmla="*/ 0 w 214"/>
              <a:gd name="T5" fmla="*/ 213 h 213"/>
              <a:gd name="T6" fmla="*/ 214 w 214"/>
              <a:gd name="T7" fmla="*/ 213 h 213"/>
            </a:gdLst>
            <a:ahLst/>
            <a:cxnLst>
              <a:cxn ang="0">
                <a:pos x="T0" y="T1"/>
              </a:cxn>
              <a:cxn ang="0">
                <a:pos x="T2" y="T3"/>
              </a:cxn>
              <a:cxn ang="0">
                <a:pos x="T4" y="T5"/>
              </a:cxn>
              <a:cxn ang="0">
                <a:pos x="T6" y="T7"/>
              </a:cxn>
            </a:cxnLst>
            <a:rect l="0" t="0" r="r" b="b"/>
            <a:pathLst>
              <a:path w="214" h="213">
                <a:moveTo>
                  <a:pt x="214" y="213"/>
                </a:moveTo>
                <a:cubicBezTo>
                  <a:pt x="214" y="0"/>
                  <a:pt x="214" y="0"/>
                  <a:pt x="214" y="0"/>
                </a:cubicBezTo>
                <a:cubicBezTo>
                  <a:pt x="98" y="4"/>
                  <a:pt x="5" y="97"/>
                  <a:pt x="0" y="213"/>
                </a:cubicBezTo>
                <a:lnTo>
                  <a:pt x="214" y="213"/>
                </a:lnTo>
                <a:close/>
              </a:path>
            </a:pathLst>
          </a:custGeom>
          <a:solidFill>
            <a:srgbClr val="4F758B"/>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69" name="Oval 13">
            <a:extLst>
              <a:ext uri="{FF2B5EF4-FFF2-40B4-BE49-F238E27FC236}">
                <a16:creationId xmlns:a16="http://schemas.microsoft.com/office/drawing/2014/main" id="{697C8E93-492A-8F4B-A5A5-C03DC07490D5}"/>
              </a:ext>
            </a:extLst>
          </p:cNvPr>
          <p:cNvSpPr>
            <a:spLocks noChangeArrowheads="1"/>
          </p:cNvSpPr>
          <p:nvPr/>
        </p:nvSpPr>
        <p:spPr bwMode="auto">
          <a:xfrm>
            <a:off x="5410309" y="2734502"/>
            <a:ext cx="1231900" cy="12263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70" name="文本框 69">
            <a:extLst>
              <a:ext uri="{FF2B5EF4-FFF2-40B4-BE49-F238E27FC236}">
                <a16:creationId xmlns:a16="http://schemas.microsoft.com/office/drawing/2014/main" id="{26C9F0F5-237B-9045-BC51-58CF5E362A2F}"/>
              </a:ext>
            </a:extLst>
          </p:cNvPr>
          <p:cNvSpPr txBox="1"/>
          <p:nvPr/>
        </p:nvSpPr>
        <p:spPr>
          <a:xfrm>
            <a:off x="813837" y="2181299"/>
            <a:ext cx="3510141" cy="396583"/>
          </a:xfrm>
          <a:prstGeom prst="rect">
            <a:avLst/>
          </a:prstGeom>
          <a:noFill/>
        </p:spPr>
        <p:txBody>
          <a:bodyPr wrap="square">
            <a:spAutoFit/>
          </a:bodyPr>
          <a:lstStyle/>
          <a:p>
            <a:pPr algn="r">
              <a:lnSpc>
                <a:spcPct val="120000"/>
              </a:lnSpc>
            </a:pPr>
            <a:r>
              <a:rPr lang="zh-CN" altLang="en-US" b="1" dirty="0">
                <a:solidFill>
                  <a:srgbClr val="44546A"/>
                </a:solidFill>
                <a:latin typeface="Microsoft YaHei" panose="020B0503020204020204" pitchFamily="34" charset="-122"/>
                <a:ea typeface="Microsoft YaHei" panose="020B0503020204020204" pitchFamily="34" charset="-122"/>
                <a:cs typeface="+mn-ea"/>
                <a:sym typeface="+mn-lt"/>
              </a:rPr>
              <a:t>提出了临床与行政管理相结合</a:t>
            </a:r>
            <a:endParaRPr lang="en-US" altLang="zh-CN" b="1"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71" name="文本框 70">
            <a:extLst>
              <a:ext uri="{FF2B5EF4-FFF2-40B4-BE49-F238E27FC236}">
                <a16:creationId xmlns:a16="http://schemas.microsoft.com/office/drawing/2014/main" id="{19585CED-58B3-494D-90A2-1B3F9B8598E9}"/>
              </a:ext>
            </a:extLst>
          </p:cNvPr>
          <p:cNvSpPr txBox="1"/>
          <p:nvPr/>
        </p:nvSpPr>
        <p:spPr>
          <a:xfrm>
            <a:off x="7755720" y="2181299"/>
            <a:ext cx="3652163" cy="728982"/>
          </a:xfrm>
          <a:prstGeom prst="rect">
            <a:avLst/>
          </a:prstGeom>
          <a:noFill/>
        </p:spPr>
        <p:txBody>
          <a:bodyPr wrap="square">
            <a:spAutoFit/>
          </a:bodyPr>
          <a:lstStyle/>
          <a:p>
            <a:pPr>
              <a:lnSpc>
                <a:spcPct val="120000"/>
              </a:lnSpc>
            </a:pPr>
            <a:r>
              <a:rPr lang="zh-CN" altLang="en-US" b="1" dirty="0">
                <a:solidFill>
                  <a:srgbClr val="44546A"/>
                </a:solidFill>
                <a:latin typeface="Microsoft YaHei" panose="020B0503020204020204" pitchFamily="34" charset="-122"/>
                <a:ea typeface="Microsoft YaHei" panose="020B0503020204020204" pitchFamily="34" charset="-122"/>
                <a:cs typeface="+mn-ea"/>
                <a:sym typeface="+mn-lt"/>
              </a:rPr>
              <a:t>规范了院内丙肝筛诊治的</a:t>
            </a:r>
            <a:endParaRPr lang="en-US" altLang="zh-CN" b="1" dirty="0">
              <a:solidFill>
                <a:srgbClr val="44546A"/>
              </a:solidFill>
              <a:latin typeface="Microsoft YaHei" panose="020B0503020204020204" pitchFamily="34" charset="-122"/>
              <a:ea typeface="Microsoft YaHei" panose="020B0503020204020204" pitchFamily="34" charset="-122"/>
              <a:cs typeface="+mn-ea"/>
              <a:sym typeface="+mn-lt"/>
            </a:endParaRPr>
          </a:p>
          <a:p>
            <a:pPr>
              <a:lnSpc>
                <a:spcPct val="120000"/>
              </a:lnSpc>
            </a:pPr>
            <a:r>
              <a:rPr lang="zh-CN" altLang="en-US" b="1" dirty="0">
                <a:solidFill>
                  <a:srgbClr val="44546A"/>
                </a:solidFill>
                <a:latin typeface="Microsoft YaHei" panose="020B0503020204020204" pitchFamily="34" charset="-122"/>
                <a:ea typeface="Microsoft YaHei" panose="020B0503020204020204" pitchFamily="34" charset="-122"/>
                <a:cs typeface="+mn-ea"/>
                <a:sym typeface="+mn-lt"/>
              </a:rPr>
              <a:t>临床标准操作流程</a:t>
            </a:r>
            <a:endParaRPr lang="en-US" altLang="zh-CN" b="1"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72" name="文本框 71">
            <a:extLst>
              <a:ext uri="{FF2B5EF4-FFF2-40B4-BE49-F238E27FC236}">
                <a16:creationId xmlns:a16="http://schemas.microsoft.com/office/drawing/2014/main" id="{73DA244D-E1D0-4C4C-9E00-A28D6CC6BF27}"/>
              </a:ext>
            </a:extLst>
          </p:cNvPr>
          <p:cNvSpPr txBox="1"/>
          <p:nvPr/>
        </p:nvSpPr>
        <p:spPr>
          <a:xfrm>
            <a:off x="731643" y="3714824"/>
            <a:ext cx="3592335" cy="728982"/>
          </a:xfrm>
          <a:prstGeom prst="rect">
            <a:avLst/>
          </a:prstGeom>
          <a:noFill/>
        </p:spPr>
        <p:txBody>
          <a:bodyPr wrap="square">
            <a:spAutoFit/>
          </a:bodyPr>
          <a:lstStyle/>
          <a:p>
            <a:pPr algn="r">
              <a:lnSpc>
                <a:spcPct val="120000"/>
              </a:lnSpc>
            </a:pPr>
            <a:r>
              <a:rPr lang="zh-CN" altLang="en-US" b="1" dirty="0">
                <a:solidFill>
                  <a:srgbClr val="44546A"/>
                </a:solidFill>
                <a:latin typeface="Microsoft YaHei" panose="020B0503020204020204" pitchFamily="34" charset="-122"/>
                <a:ea typeface="Microsoft YaHei" panose="020B0503020204020204" pitchFamily="34" charset="-122"/>
                <a:cs typeface="+mn-ea"/>
                <a:sym typeface="+mn-lt"/>
              </a:rPr>
              <a:t>规范了院内丙肝筛诊治的</a:t>
            </a:r>
            <a:endParaRPr lang="en-US" altLang="zh-CN" b="1" dirty="0">
              <a:solidFill>
                <a:srgbClr val="44546A"/>
              </a:solidFill>
              <a:latin typeface="Microsoft YaHei" panose="020B0503020204020204" pitchFamily="34" charset="-122"/>
              <a:ea typeface="Microsoft YaHei" panose="020B0503020204020204" pitchFamily="34" charset="-122"/>
              <a:cs typeface="+mn-ea"/>
              <a:sym typeface="+mn-lt"/>
            </a:endParaRPr>
          </a:p>
          <a:p>
            <a:pPr algn="r">
              <a:lnSpc>
                <a:spcPct val="120000"/>
              </a:lnSpc>
            </a:pPr>
            <a:r>
              <a:rPr lang="zh-CN" altLang="en-US" b="1" dirty="0">
                <a:solidFill>
                  <a:srgbClr val="44546A"/>
                </a:solidFill>
                <a:latin typeface="Microsoft YaHei" panose="020B0503020204020204" pitchFamily="34" charset="-122"/>
                <a:ea typeface="Microsoft YaHei" panose="020B0503020204020204" pitchFamily="34" charset="-122"/>
                <a:cs typeface="+mn-ea"/>
                <a:sym typeface="+mn-lt"/>
              </a:rPr>
              <a:t>行政管理操作流程</a:t>
            </a:r>
            <a:endParaRPr lang="en-US" altLang="zh-CN" b="1" dirty="0">
              <a:solidFill>
                <a:srgbClr val="44546A"/>
              </a:solidFill>
              <a:latin typeface="Microsoft YaHei" panose="020B0503020204020204" pitchFamily="34" charset="-122"/>
              <a:ea typeface="Microsoft YaHei" panose="020B0503020204020204" pitchFamily="34" charset="-122"/>
              <a:cs typeface="+mn-ea"/>
              <a:sym typeface="+mn-lt"/>
            </a:endParaRPr>
          </a:p>
        </p:txBody>
      </p:sp>
      <p:grpSp>
        <p:nvGrpSpPr>
          <p:cNvPr id="73" name="Group 97">
            <a:extLst>
              <a:ext uri="{FF2B5EF4-FFF2-40B4-BE49-F238E27FC236}">
                <a16:creationId xmlns:a16="http://schemas.microsoft.com/office/drawing/2014/main" id="{5F652409-2F9F-7349-A0FE-50FCE53DE25D}"/>
              </a:ext>
            </a:extLst>
          </p:cNvPr>
          <p:cNvGrpSpPr>
            <a:grpSpLocks noChangeAspect="1"/>
          </p:cNvGrpSpPr>
          <p:nvPr/>
        </p:nvGrpSpPr>
        <p:grpSpPr bwMode="auto">
          <a:xfrm>
            <a:off x="5084984" y="2344951"/>
            <a:ext cx="445169" cy="482682"/>
            <a:chOff x="156" y="576"/>
            <a:chExt cx="356" cy="386"/>
          </a:xfrm>
          <a:solidFill>
            <a:sysClr val="window" lastClr="FFFFFF"/>
          </a:solidFill>
        </p:grpSpPr>
        <p:sp>
          <p:nvSpPr>
            <p:cNvPr id="74" name="Freeform 98">
              <a:extLst>
                <a:ext uri="{FF2B5EF4-FFF2-40B4-BE49-F238E27FC236}">
                  <a16:creationId xmlns:a16="http://schemas.microsoft.com/office/drawing/2014/main" id="{9C01176D-0370-9C45-9FA9-D682FC81D16C}"/>
                </a:ext>
              </a:extLst>
            </p:cNvPr>
            <p:cNvSpPr>
              <a:spLocks noEditPoints="1"/>
            </p:cNvSpPr>
            <p:nvPr/>
          </p:nvSpPr>
          <p:spPr bwMode="auto">
            <a:xfrm>
              <a:off x="156" y="576"/>
              <a:ext cx="356" cy="386"/>
            </a:xfrm>
            <a:custGeom>
              <a:avLst/>
              <a:gdLst>
                <a:gd name="T0" fmla="*/ 35 w 151"/>
                <a:gd name="T1" fmla="*/ 3 h 163"/>
                <a:gd name="T2" fmla="*/ 115 w 151"/>
                <a:gd name="T3" fmla="*/ 0 h 163"/>
                <a:gd name="T4" fmla="*/ 126 w 151"/>
                <a:gd name="T5" fmla="*/ 23 h 163"/>
                <a:gd name="T6" fmla="*/ 115 w 151"/>
                <a:gd name="T7" fmla="*/ 32 h 163"/>
                <a:gd name="T8" fmla="*/ 47 w 151"/>
                <a:gd name="T9" fmla="*/ 12 h 163"/>
                <a:gd name="T10" fmla="*/ 38 w 151"/>
                <a:gd name="T11" fmla="*/ 47 h 163"/>
                <a:gd name="T12" fmla="*/ 11 w 151"/>
                <a:gd name="T13" fmla="*/ 151 h 163"/>
                <a:gd name="T14" fmla="*/ 115 w 151"/>
                <a:gd name="T15" fmla="*/ 105 h 163"/>
                <a:gd name="T16" fmla="*/ 126 w 151"/>
                <a:gd name="T17" fmla="*/ 94 h 163"/>
                <a:gd name="T18" fmla="*/ 115 w 151"/>
                <a:gd name="T19" fmla="*/ 163 h 163"/>
                <a:gd name="T20" fmla="*/ 0 w 151"/>
                <a:gd name="T21" fmla="*/ 152 h 163"/>
                <a:gd name="T22" fmla="*/ 3 w 151"/>
                <a:gd name="T23" fmla="*/ 35 h 163"/>
                <a:gd name="T24" fmla="*/ 38 w 151"/>
                <a:gd name="T25" fmla="*/ 40 h 163"/>
                <a:gd name="T26" fmla="*/ 39 w 151"/>
                <a:gd name="T27" fmla="*/ 15 h 163"/>
                <a:gd name="T28" fmla="*/ 25 w 151"/>
                <a:gd name="T29" fmla="*/ 97 h 163"/>
                <a:gd name="T30" fmla="*/ 75 w 151"/>
                <a:gd name="T31" fmla="*/ 104 h 163"/>
                <a:gd name="T32" fmla="*/ 25 w 151"/>
                <a:gd name="T33" fmla="*/ 97 h 163"/>
                <a:gd name="T34" fmla="*/ 92 w 151"/>
                <a:gd name="T35" fmla="*/ 80 h 163"/>
                <a:gd name="T36" fmla="*/ 25 w 151"/>
                <a:gd name="T37" fmla="*/ 88 h 163"/>
                <a:gd name="T38" fmla="*/ 25 w 151"/>
                <a:gd name="T39" fmla="*/ 64 h 163"/>
                <a:gd name="T40" fmla="*/ 89 w 151"/>
                <a:gd name="T41" fmla="*/ 71 h 163"/>
                <a:gd name="T42" fmla="*/ 25 w 151"/>
                <a:gd name="T43" fmla="*/ 64 h 163"/>
                <a:gd name="T44" fmla="*/ 120 w 151"/>
                <a:gd name="T45" fmla="*/ 90 h 163"/>
                <a:gd name="T46" fmla="*/ 116 w 151"/>
                <a:gd name="T47" fmla="*/ 90 h 163"/>
                <a:gd name="T48" fmla="*/ 79 w 151"/>
                <a:gd name="T49" fmla="*/ 134 h 163"/>
                <a:gd name="T50" fmla="*/ 76 w 151"/>
                <a:gd name="T51" fmla="*/ 136 h 163"/>
                <a:gd name="T52" fmla="*/ 72 w 151"/>
                <a:gd name="T53" fmla="*/ 133 h 163"/>
                <a:gd name="T54" fmla="*/ 73 w 151"/>
                <a:gd name="T55" fmla="*/ 129 h 163"/>
                <a:gd name="T56" fmla="*/ 102 w 151"/>
                <a:gd name="T57" fmla="*/ 80 h 163"/>
                <a:gd name="T58" fmla="*/ 123 w 151"/>
                <a:gd name="T59" fmla="*/ 45 h 163"/>
                <a:gd name="T60" fmla="*/ 101 w 151"/>
                <a:gd name="T61" fmla="*/ 71 h 163"/>
                <a:gd name="T62" fmla="*/ 97 w 151"/>
                <a:gd name="T63" fmla="*/ 68 h 163"/>
                <a:gd name="T64" fmla="*/ 128 w 151"/>
                <a:gd name="T65" fmla="*/ 31 h 163"/>
                <a:gd name="T66" fmla="*/ 126 w 151"/>
                <a:gd name="T67" fmla="*/ 37 h 163"/>
                <a:gd name="T68" fmla="*/ 131 w 151"/>
                <a:gd name="T69" fmla="*/ 36 h 163"/>
                <a:gd name="T70" fmla="*/ 27 w 151"/>
                <a:gd name="T71" fmla="*/ 121 h 163"/>
                <a:gd name="T72" fmla="*/ 31 w 151"/>
                <a:gd name="T73" fmla="*/ 119 h 163"/>
                <a:gd name="T74" fmla="*/ 32 w 151"/>
                <a:gd name="T75" fmla="*/ 119 h 163"/>
                <a:gd name="T76" fmla="*/ 34 w 151"/>
                <a:gd name="T77" fmla="*/ 118 h 163"/>
                <a:gd name="T78" fmla="*/ 39 w 151"/>
                <a:gd name="T79" fmla="*/ 121 h 163"/>
                <a:gd name="T80" fmla="*/ 32 w 151"/>
                <a:gd name="T81" fmla="*/ 124 h 163"/>
                <a:gd name="T82" fmla="*/ 27 w 151"/>
                <a:gd name="T83" fmla="*/ 121 h 163"/>
                <a:gd name="T84" fmla="*/ 28 w 151"/>
                <a:gd name="T85" fmla="*/ 139 h 163"/>
                <a:gd name="T86" fmla="*/ 27 w 151"/>
                <a:gd name="T87" fmla="*/ 130 h 163"/>
                <a:gd name="T88" fmla="*/ 35 w 151"/>
                <a:gd name="T89" fmla="*/ 128 h 163"/>
                <a:gd name="T90" fmla="*/ 45 w 151"/>
                <a:gd name="T91" fmla="*/ 133 h 163"/>
                <a:gd name="T92" fmla="*/ 66 w 151"/>
                <a:gd name="T93" fmla="*/ 135 h 163"/>
                <a:gd name="T94" fmla="*/ 48 w 151"/>
                <a:gd name="T95" fmla="*/ 138 h 163"/>
                <a:gd name="T96" fmla="*/ 34 w 151"/>
                <a:gd name="T97" fmla="*/ 133 h 163"/>
                <a:gd name="T98" fmla="*/ 31 w 151"/>
                <a:gd name="T99" fmla="*/ 13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 h="163">
                  <a:moveTo>
                    <a:pt x="3" y="35"/>
                  </a:moveTo>
                  <a:cubicBezTo>
                    <a:pt x="35" y="3"/>
                    <a:pt x="35" y="3"/>
                    <a:pt x="35" y="3"/>
                  </a:cubicBezTo>
                  <a:cubicBezTo>
                    <a:pt x="37" y="1"/>
                    <a:pt x="40" y="0"/>
                    <a:pt x="42" y="0"/>
                  </a:cubicBezTo>
                  <a:cubicBezTo>
                    <a:pt x="115" y="0"/>
                    <a:pt x="115" y="0"/>
                    <a:pt x="115" y="0"/>
                  </a:cubicBezTo>
                  <a:cubicBezTo>
                    <a:pt x="121" y="0"/>
                    <a:pt x="126" y="5"/>
                    <a:pt x="126" y="11"/>
                  </a:cubicBezTo>
                  <a:cubicBezTo>
                    <a:pt x="126" y="23"/>
                    <a:pt x="126" y="23"/>
                    <a:pt x="126" y="23"/>
                  </a:cubicBezTo>
                  <a:cubicBezTo>
                    <a:pt x="123" y="23"/>
                    <a:pt x="120" y="24"/>
                    <a:pt x="118" y="27"/>
                  </a:cubicBezTo>
                  <a:cubicBezTo>
                    <a:pt x="115" y="32"/>
                    <a:pt x="115" y="32"/>
                    <a:pt x="115" y="32"/>
                  </a:cubicBezTo>
                  <a:cubicBezTo>
                    <a:pt x="115" y="12"/>
                    <a:pt x="115" y="12"/>
                    <a:pt x="115" y="12"/>
                  </a:cubicBezTo>
                  <a:cubicBezTo>
                    <a:pt x="47" y="12"/>
                    <a:pt x="47" y="12"/>
                    <a:pt x="47" y="12"/>
                  </a:cubicBezTo>
                  <a:cubicBezTo>
                    <a:pt x="47" y="39"/>
                    <a:pt x="47" y="39"/>
                    <a:pt x="47" y="39"/>
                  </a:cubicBezTo>
                  <a:cubicBezTo>
                    <a:pt x="47" y="43"/>
                    <a:pt x="43" y="47"/>
                    <a:pt x="38" y="47"/>
                  </a:cubicBezTo>
                  <a:cubicBezTo>
                    <a:pt x="11" y="47"/>
                    <a:pt x="11" y="47"/>
                    <a:pt x="11" y="47"/>
                  </a:cubicBezTo>
                  <a:cubicBezTo>
                    <a:pt x="11" y="151"/>
                    <a:pt x="11" y="151"/>
                    <a:pt x="11" y="151"/>
                  </a:cubicBezTo>
                  <a:cubicBezTo>
                    <a:pt x="115" y="151"/>
                    <a:pt x="115" y="151"/>
                    <a:pt x="115" y="151"/>
                  </a:cubicBezTo>
                  <a:cubicBezTo>
                    <a:pt x="115" y="105"/>
                    <a:pt x="115" y="105"/>
                    <a:pt x="115" y="105"/>
                  </a:cubicBezTo>
                  <a:cubicBezTo>
                    <a:pt x="119" y="99"/>
                    <a:pt x="119" y="99"/>
                    <a:pt x="119" y="99"/>
                  </a:cubicBezTo>
                  <a:cubicBezTo>
                    <a:pt x="122" y="98"/>
                    <a:pt x="124" y="97"/>
                    <a:pt x="126" y="94"/>
                  </a:cubicBezTo>
                  <a:cubicBezTo>
                    <a:pt x="126" y="152"/>
                    <a:pt x="126" y="152"/>
                    <a:pt x="126" y="152"/>
                  </a:cubicBezTo>
                  <a:cubicBezTo>
                    <a:pt x="126" y="158"/>
                    <a:pt x="121" y="163"/>
                    <a:pt x="115" y="163"/>
                  </a:cubicBezTo>
                  <a:cubicBezTo>
                    <a:pt x="10" y="163"/>
                    <a:pt x="10" y="163"/>
                    <a:pt x="10" y="163"/>
                  </a:cubicBezTo>
                  <a:cubicBezTo>
                    <a:pt x="4" y="163"/>
                    <a:pt x="0" y="158"/>
                    <a:pt x="0" y="152"/>
                  </a:cubicBezTo>
                  <a:cubicBezTo>
                    <a:pt x="0" y="43"/>
                    <a:pt x="0" y="43"/>
                    <a:pt x="0" y="43"/>
                  </a:cubicBezTo>
                  <a:cubicBezTo>
                    <a:pt x="0" y="40"/>
                    <a:pt x="1" y="37"/>
                    <a:pt x="3" y="35"/>
                  </a:cubicBezTo>
                  <a:close/>
                  <a:moveTo>
                    <a:pt x="15" y="40"/>
                  </a:moveTo>
                  <a:cubicBezTo>
                    <a:pt x="38" y="40"/>
                    <a:pt x="38" y="40"/>
                    <a:pt x="38" y="40"/>
                  </a:cubicBezTo>
                  <a:cubicBezTo>
                    <a:pt x="39" y="40"/>
                    <a:pt x="39" y="39"/>
                    <a:pt x="39" y="39"/>
                  </a:cubicBezTo>
                  <a:cubicBezTo>
                    <a:pt x="39" y="15"/>
                    <a:pt x="39" y="15"/>
                    <a:pt x="39" y="15"/>
                  </a:cubicBezTo>
                  <a:cubicBezTo>
                    <a:pt x="15" y="40"/>
                    <a:pt x="15" y="40"/>
                    <a:pt x="15" y="40"/>
                  </a:cubicBezTo>
                  <a:close/>
                  <a:moveTo>
                    <a:pt x="25" y="97"/>
                  </a:moveTo>
                  <a:cubicBezTo>
                    <a:pt x="80" y="97"/>
                    <a:pt x="80" y="97"/>
                    <a:pt x="80" y="97"/>
                  </a:cubicBezTo>
                  <a:cubicBezTo>
                    <a:pt x="78" y="99"/>
                    <a:pt x="77" y="102"/>
                    <a:pt x="75" y="104"/>
                  </a:cubicBezTo>
                  <a:cubicBezTo>
                    <a:pt x="25" y="104"/>
                    <a:pt x="25" y="104"/>
                    <a:pt x="25" y="104"/>
                  </a:cubicBezTo>
                  <a:cubicBezTo>
                    <a:pt x="25" y="97"/>
                    <a:pt x="25" y="97"/>
                    <a:pt x="25" y="97"/>
                  </a:cubicBezTo>
                  <a:close/>
                  <a:moveTo>
                    <a:pt x="25" y="80"/>
                  </a:moveTo>
                  <a:cubicBezTo>
                    <a:pt x="92" y="80"/>
                    <a:pt x="92" y="80"/>
                    <a:pt x="92" y="80"/>
                  </a:cubicBezTo>
                  <a:cubicBezTo>
                    <a:pt x="86" y="88"/>
                    <a:pt x="86" y="88"/>
                    <a:pt x="86" y="88"/>
                  </a:cubicBezTo>
                  <a:cubicBezTo>
                    <a:pt x="25" y="88"/>
                    <a:pt x="25" y="88"/>
                    <a:pt x="25" y="88"/>
                  </a:cubicBezTo>
                  <a:cubicBezTo>
                    <a:pt x="25" y="80"/>
                    <a:pt x="25" y="80"/>
                    <a:pt x="25" y="80"/>
                  </a:cubicBezTo>
                  <a:close/>
                  <a:moveTo>
                    <a:pt x="25" y="64"/>
                  </a:moveTo>
                  <a:cubicBezTo>
                    <a:pt x="90" y="64"/>
                    <a:pt x="90" y="64"/>
                    <a:pt x="90" y="64"/>
                  </a:cubicBezTo>
                  <a:cubicBezTo>
                    <a:pt x="89" y="66"/>
                    <a:pt x="88" y="69"/>
                    <a:pt x="89" y="71"/>
                  </a:cubicBezTo>
                  <a:cubicBezTo>
                    <a:pt x="25" y="71"/>
                    <a:pt x="25" y="71"/>
                    <a:pt x="25" y="71"/>
                  </a:cubicBezTo>
                  <a:cubicBezTo>
                    <a:pt x="25" y="64"/>
                    <a:pt x="25" y="64"/>
                    <a:pt x="25" y="64"/>
                  </a:cubicBezTo>
                  <a:close/>
                  <a:moveTo>
                    <a:pt x="147" y="47"/>
                  </a:moveTo>
                  <a:cubicBezTo>
                    <a:pt x="120" y="90"/>
                    <a:pt x="120" y="90"/>
                    <a:pt x="120" y="90"/>
                  </a:cubicBezTo>
                  <a:cubicBezTo>
                    <a:pt x="119" y="91"/>
                    <a:pt x="119" y="91"/>
                    <a:pt x="118" y="91"/>
                  </a:cubicBezTo>
                  <a:cubicBezTo>
                    <a:pt x="117" y="91"/>
                    <a:pt x="117" y="91"/>
                    <a:pt x="116" y="90"/>
                  </a:cubicBezTo>
                  <a:cubicBezTo>
                    <a:pt x="112" y="96"/>
                    <a:pt x="108" y="101"/>
                    <a:pt x="104" y="107"/>
                  </a:cubicBezTo>
                  <a:cubicBezTo>
                    <a:pt x="97" y="117"/>
                    <a:pt x="90" y="128"/>
                    <a:pt x="79" y="134"/>
                  </a:cubicBezTo>
                  <a:cubicBezTo>
                    <a:pt x="78" y="133"/>
                    <a:pt x="78" y="133"/>
                    <a:pt x="78" y="133"/>
                  </a:cubicBezTo>
                  <a:cubicBezTo>
                    <a:pt x="76" y="136"/>
                    <a:pt x="76" y="136"/>
                    <a:pt x="76" y="136"/>
                  </a:cubicBezTo>
                  <a:cubicBezTo>
                    <a:pt x="75" y="137"/>
                    <a:pt x="73" y="138"/>
                    <a:pt x="72" y="137"/>
                  </a:cubicBezTo>
                  <a:cubicBezTo>
                    <a:pt x="71" y="136"/>
                    <a:pt x="71" y="135"/>
                    <a:pt x="72" y="133"/>
                  </a:cubicBezTo>
                  <a:cubicBezTo>
                    <a:pt x="74" y="130"/>
                    <a:pt x="74" y="130"/>
                    <a:pt x="74" y="130"/>
                  </a:cubicBezTo>
                  <a:cubicBezTo>
                    <a:pt x="73" y="129"/>
                    <a:pt x="73" y="129"/>
                    <a:pt x="73" y="129"/>
                  </a:cubicBezTo>
                  <a:cubicBezTo>
                    <a:pt x="76" y="115"/>
                    <a:pt x="81" y="109"/>
                    <a:pt x="90" y="96"/>
                  </a:cubicBezTo>
                  <a:cubicBezTo>
                    <a:pt x="102" y="80"/>
                    <a:pt x="102" y="80"/>
                    <a:pt x="102" y="80"/>
                  </a:cubicBezTo>
                  <a:cubicBezTo>
                    <a:pt x="100" y="79"/>
                    <a:pt x="99" y="77"/>
                    <a:pt x="100" y="76"/>
                  </a:cubicBezTo>
                  <a:cubicBezTo>
                    <a:pt x="123" y="45"/>
                    <a:pt x="123" y="45"/>
                    <a:pt x="123" y="45"/>
                  </a:cubicBezTo>
                  <a:cubicBezTo>
                    <a:pt x="121" y="44"/>
                    <a:pt x="121" y="44"/>
                    <a:pt x="121" y="44"/>
                  </a:cubicBezTo>
                  <a:cubicBezTo>
                    <a:pt x="101" y="71"/>
                    <a:pt x="101" y="71"/>
                    <a:pt x="101" y="71"/>
                  </a:cubicBezTo>
                  <a:cubicBezTo>
                    <a:pt x="100" y="72"/>
                    <a:pt x="99" y="72"/>
                    <a:pt x="97" y="71"/>
                  </a:cubicBezTo>
                  <a:cubicBezTo>
                    <a:pt x="96" y="70"/>
                    <a:pt x="96" y="69"/>
                    <a:pt x="97" y="68"/>
                  </a:cubicBezTo>
                  <a:cubicBezTo>
                    <a:pt x="125" y="31"/>
                    <a:pt x="125" y="31"/>
                    <a:pt x="125" y="31"/>
                  </a:cubicBezTo>
                  <a:cubicBezTo>
                    <a:pt x="125" y="30"/>
                    <a:pt x="127" y="30"/>
                    <a:pt x="128" y="31"/>
                  </a:cubicBezTo>
                  <a:cubicBezTo>
                    <a:pt x="129" y="31"/>
                    <a:pt x="129" y="33"/>
                    <a:pt x="129" y="34"/>
                  </a:cubicBezTo>
                  <a:cubicBezTo>
                    <a:pt x="126" y="37"/>
                    <a:pt x="126" y="37"/>
                    <a:pt x="126" y="37"/>
                  </a:cubicBezTo>
                  <a:cubicBezTo>
                    <a:pt x="128" y="39"/>
                    <a:pt x="128" y="39"/>
                    <a:pt x="128" y="39"/>
                  </a:cubicBezTo>
                  <a:cubicBezTo>
                    <a:pt x="131" y="36"/>
                    <a:pt x="131" y="36"/>
                    <a:pt x="131" y="36"/>
                  </a:cubicBezTo>
                  <a:cubicBezTo>
                    <a:pt x="135" y="30"/>
                    <a:pt x="151" y="42"/>
                    <a:pt x="147" y="47"/>
                  </a:cubicBezTo>
                  <a:close/>
                  <a:moveTo>
                    <a:pt x="27" y="121"/>
                  </a:moveTo>
                  <a:cubicBezTo>
                    <a:pt x="26" y="120"/>
                    <a:pt x="27" y="118"/>
                    <a:pt x="28" y="118"/>
                  </a:cubicBezTo>
                  <a:cubicBezTo>
                    <a:pt x="29" y="117"/>
                    <a:pt x="31" y="118"/>
                    <a:pt x="31" y="119"/>
                  </a:cubicBezTo>
                  <a:cubicBezTo>
                    <a:pt x="31" y="119"/>
                    <a:pt x="31" y="119"/>
                    <a:pt x="31" y="119"/>
                  </a:cubicBezTo>
                  <a:cubicBezTo>
                    <a:pt x="32" y="119"/>
                    <a:pt x="32" y="119"/>
                    <a:pt x="32" y="119"/>
                  </a:cubicBezTo>
                  <a:cubicBezTo>
                    <a:pt x="33" y="119"/>
                    <a:pt x="33" y="119"/>
                    <a:pt x="34" y="119"/>
                  </a:cubicBezTo>
                  <a:cubicBezTo>
                    <a:pt x="34" y="119"/>
                    <a:pt x="34" y="119"/>
                    <a:pt x="34" y="118"/>
                  </a:cubicBezTo>
                  <a:cubicBezTo>
                    <a:pt x="35" y="117"/>
                    <a:pt x="36" y="117"/>
                    <a:pt x="38" y="117"/>
                  </a:cubicBezTo>
                  <a:cubicBezTo>
                    <a:pt x="39" y="118"/>
                    <a:pt x="39" y="120"/>
                    <a:pt x="39" y="121"/>
                  </a:cubicBezTo>
                  <a:cubicBezTo>
                    <a:pt x="38" y="122"/>
                    <a:pt x="37" y="123"/>
                    <a:pt x="35" y="124"/>
                  </a:cubicBezTo>
                  <a:cubicBezTo>
                    <a:pt x="34" y="124"/>
                    <a:pt x="33" y="124"/>
                    <a:pt x="32" y="124"/>
                  </a:cubicBezTo>
                  <a:cubicBezTo>
                    <a:pt x="31" y="124"/>
                    <a:pt x="30" y="124"/>
                    <a:pt x="29" y="124"/>
                  </a:cubicBezTo>
                  <a:cubicBezTo>
                    <a:pt x="28" y="123"/>
                    <a:pt x="27" y="122"/>
                    <a:pt x="27" y="121"/>
                  </a:cubicBezTo>
                  <a:close/>
                  <a:moveTo>
                    <a:pt x="30" y="136"/>
                  </a:moveTo>
                  <a:cubicBezTo>
                    <a:pt x="30" y="138"/>
                    <a:pt x="29" y="139"/>
                    <a:pt x="28" y="139"/>
                  </a:cubicBezTo>
                  <a:cubicBezTo>
                    <a:pt x="27" y="139"/>
                    <a:pt x="25" y="138"/>
                    <a:pt x="25" y="136"/>
                  </a:cubicBezTo>
                  <a:cubicBezTo>
                    <a:pt x="25" y="134"/>
                    <a:pt x="26" y="132"/>
                    <a:pt x="27" y="130"/>
                  </a:cubicBezTo>
                  <a:cubicBezTo>
                    <a:pt x="28" y="129"/>
                    <a:pt x="29" y="128"/>
                    <a:pt x="31" y="128"/>
                  </a:cubicBezTo>
                  <a:cubicBezTo>
                    <a:pt x="32" y="127"/>
                    <a:pt x="34" y="127"/>
                    <a:pt x="35" y="128"/>
                  </a:cubicBezTo>
                  <a:cubicBezTo>
                    <a:pt x="37" y="129"/>
                    <a:pt x="40" y="130"/>
                    <a:pt x="42" y="133"/>
                  </a:cubicBezTo>
                  <a:cubicBezTo>
                    <a:pt x="43" y="135"/>
                    <a:pt x="44" y="134"/>
                    <a:pt x="45" y="133"/>
                  </a:cubicBezTo>
                  <a:cubicBezTo>
                    <a:pt x="49" y="131"/>
                    <a:pt x="54" y="128"/>
                    <a:pt x="64" y="132"/>
                  </a:cubicBezTo>
                  <a:cubicBezTo>
                    <a:pt x="66" y="132"/>
                    <a:pt x="66" y="134"/>
                    <a:pt x="66" y="135"/>
                  </a:cubicBezTo>
                  <a:cubicBezTo>
                    <a:pt x="65" y="136"/>
                    <a:pt x="64" y="137"/>
                    <a:pt x="63" y="137"/>
                  </a:cubicBezTo>
                  <a:cubicBezTo>
                    <a:pt x="54" y="134"/>
                    <a:pt x="50" y="136"/>
                    <a:pt x="48" y="138"/>
                  </a:cubicBezTo>
                  <a:cubicBezTo>
                    <a:pt x="44" y="140"/>
                    <a:pt x="42" y="142"/>
                    <a:pt x="37" y="136"/>
                  </a:cubicBezTo>
                  <a:cubicBezTo>
                    <a:pt x="36" y="134"/>
                    <a:pt x="35" y="133"/>
                    <a:pt x="34" y="133"/>
                  </a:cubicBezTo>
                  <a:cubicBezTo>
                    <a:pt x="33" y="133"/>
                    <a:pt x="32" y="133"/>
                    <a:pt x="32" y="133"/>
                  </a:cubicBezTo>
                  <a:cubicBezTo>
                    <a:pt x="32" y="133"/>
                    <a:pt x="31" y="133"/>
                    <a:pt x="31" y="133"/>
                  </a:cubicBezTo>
                  <a:cubicBezTo>
                    <a:pt x="31" y="134"/>
                    <a:pt x="30" y="135"/>
                    <a:pt x="3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5" name="Freeform 99">
              <a:extLst>
                <a:ext uri="{FF2B5EF4-FFF2-40B4-BE49-F238E27FC236}">
                  <a16:creationId xmlns:a16="http://schemas.microsoft.com/office/drawing/2014/main" id="{0865FA48-1DC3-AA4F-946F-BBA80623E3B9}"/>
                </a:ext>
              </a:extLst>
            </p:cNvPr>
            <p:cNvSpPr>
              <a:spLocks noEditPoints="1"/>
            </p:cNvSpPr>
            <p:nvPr/>
          </p:nvSpPr>
          <p:spPr bwMode="auto">
            <a:xfrm>
              <a:off x="156" y="576"/>
              <a:ext cx="356" cy="386"/>
            </a:xfrm>
            <a:custGeom>
              <a:avLst/>
              <a:gdLst>
                <a:gd name="T0" fmla="*/ 35 w 151"/>
                <a:gd name="T1" fmla="*/ 3 h 163"/>
                <a:gd name="T2" fmla="*/ 115 w 151"/>
                <a:gd name="T3" fmla="*/ 0 h 163"/>
                <a:gd name="T4" fmla="*/ 126 w 151"/>
                <a:gd name="T5" fmla="*/ 23 h 163"/>
                <a:gd name="T6" fmla="*/ 115 w 151"/>
                <a:gd name="T7" fmla="*/ 32 h 163"/>
                <a:gd name="T8" fmla="*/ 47 w 151"/>
                <a:gd name="T9" fmla="*/ 12 h 163"/>
                <a:gd name="T10" fmla="*/ 38 w 151"/>
                <a:gd name="T11" fmla="*/ 47 h 163"/>
                <a:gd name="T12" fmla="*/ 11 w 151"/>
                <a:gd name="T13" fmla="*/ 151 h 163"/>
                <a:gd name="T14" fmla="*/ 115 w 151"/>
                <a:gd name="T15" fmla="*/ 105 h 163"/>
                <a:gd name="T16" fmla="*/ 126 w 151"/>
                <a:gd name="T17" fmla="*/ 94 h 163"/>
                <a:gd name="T18" fmla="*/ 115 w 151"/>
                <a:gd name="T19" fmla="*/ 163 h 163"/>
                <a:gd name="T20" fmla="*/ 0 w 151"/>
                <a:gd name="T21" fmla="*/ 152 h 163"/>
                <a:gd name="T22" fmla="*/ 3 w 151"/>
                <a:gd name="T23" fmla="*/ 35 h 163"/>
                <a:gd name="T24" fmla="*/ 38 w 151"/>
                <a:gd name="T25" fmla="*/ 40 h 163"/>
                <a:gd name="T26" fmla="*/ 39 w 151"/>
                <a:gd name="T27" fmla="*/ 15 h 163"/>
                <a:gd name="T28" fmla="*/ 25 w 151"/>
                <a:gd name="T29" fmla="*/ 97 h 163"/>
                <a:gd name="T30" fmla="*/ 75 w 151"/>
                <a:gd name="T31" fmla="*/ 104 h 163"/>
                <a:gd name="T32" fmla="*/ 25 w 151"/>
                <a:gd name="T33" fmla="*/ 97 h 163"/>
                <a:gd name="T34" fmla="*/ 92 w 151"/>
                <a:gd name="T35" fmla="*/ 80 h 163"/>
                <a:gd name="T36" fmla="*/ 25 w 151"/>
                <a:gd name="T37" fmla="*/ 88 h 163"/>
                <a:gd name="T38" fmla="*/ 25 w 151"/>
                <a:gd name="T39" fmla="*/ 64 h 163"/>
                <a:gd name="T40" fmla="*/ 89 w 151"/>
                <a:gd name="T41" fmla="*/ 71 h 163"/>
                <a:gd name="T42" fmla="*/ 25 w 151"/>
                <a:gd name="T43" fmla="*/ 64 h 163"/>
                <a:gd name="T44" fmla="*/ 120 w 151"/>
                <a:gd name="T45" fmla="*/ 90 h 163"/>
                <a:gd name="T46" fmla="*/ 116 w 151"/>
                <a:gd name="T47" fmla="*/ 90 h 163"/>
                <a:gd name="T48" fmla="*/ 79 w 151"/>
                <a:gd name="T49" fmla="*/ 134 h 163"/>
                <a:gd name="T50" fmla="*/ 76 w 151"/>
                <a:gd name="T51" fmla="*/ 136 h 163"/>
                <a:gd name="T52" fmla="*/ 72 w 151"/>
                <a:gd name="T53" fmla="*/ 133 h 163"/>
                <a:gd name="T54" fmla="*/ 73 w 151"/>
                <a:gd name="T55" fmla="*/ 129 h 163"/>
                <a:gd name="T56" fmla="*/ 102 w 151"/>
                <a:gd name="T57" fmla="*/ 80 h 163"/>
                <a:gd name="T58" fmla="*/ 123 w 151"/>
                <a:gd name="T59" fmla="*/ 45 h 163"/>
                <a:gd name="T60" fmla="*/ 101 w 151"/>
                <a:gd name="T61" fmla="*/ 71 h 163"/>
                <a:gd name="T62" fmla="*/ 97 w 151"/>
                <a:gd name="T63" fmla="*/ 68 h 163"/>
                <a:gd name="T64" fmla="*/ 128 w 151"/>
                <a:gd name="T65" fmla="*/ 31 h 163"/>
                <a:gd name="T66" fmla="*/ 126 w 151"/>
                <a:gd name="T67" fmla="*/ 37 h 163"/>
                <a:gd name="T68" fmla="*/ 131 w 151"/>
                <a:gd name="T69" fmla="*/ 36 h 163"/>
                <a:gd name="T70" fmla="*/ 27 w 151"/>
                <a:gd name="T71" fmla="*/ 121 h 163"/>
                <a:gd name="T72" fmla="*/ 31 w 151"/>
                <a:gd name="T73" fmla="*/ 119 h 163"/>
                <a:gd name="T74" fmla="*/ 32 w 151"/>
                <a:gd name="T75" fmla="*/ 119 h 163"/>
                <a:gd name="T76" fmla="*/ 34 w 151"/>
                <a:gd name="T77" fmla="*/ 118 h 163"/>
                <a:gd name="T78" fmla="*/ 39 w 151"/>
                <a:gd name="T79" fmla="*/ 121 h 163"/>
                <a:gd name="T80" fmla="*/ 32 w 151"/>
                <a:gd name="T81" fmla="*/ 124 h 163"/>
                <a:gd name="T82" fmla="*/ 27 w 151"/>
                <a:gd name="T83" fmla="*/ 121 h 163"/>
                <a:gd name="T84" fmla="*/ 28 w 151"/>
                <a:gd name="T85" fmla="*/ 139 h 163"/>
                <a:gd name="T86" fmla="*/ 27 w 151"/>
                <a:gd name="T87" fmla="*/ 130 h 163"/>
                <a:gd name="T88" fmla="*/ 35 w 151"/>
                <a:gd name="T89" fmla="*/ 128 h 163"/>
                <a:gd name="T90" fmla="*/ 45 w 151"/>
                <a:gd name="T91" fmla="*/ 133 h 163"/>
                <a:gd name="T92" fmla="*/ 66 w 151"/>
                <a:gd name="T93" fmla="*/ 135 h 163"/>
                <a:gd name="T94" fmla="*/ 48 w 151"/>
                <a:gd name="T95" fmla="*/ 138 h 163"/>
                <a:gd name="T96" fmla="*/ 34 w 151"/>
                <a:gd name="T97" fmla="*/ 133 h 163"/>
                <a:gd name="T98" fmla="*/ 31 w 151"/>
                <a:gd name="T99" fmla="*/ 13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 h="163">
                  <a:moveTo>
                    <a:pt x="3" y="35"/>
                  </a:moveTo>
                  <a:cubicBezTo>
                    <a:pt x="35" y="3"/>
                    <a:pt x="35" y="3"/>
                    <a:pt x="35" y="3"/>
                  </a:cubicBezTo>
                  <a:cubicBezTo>
                    <a:pt x="37" y="1"/>
                    <a:pt x="40" y="0"/>
                    <a:pt x="42" y="0"/>
                  </a:cubicBezTo>
                  <a:cubicBezTo>
                    <a:pt x="115" y="0"/>
                    <a:pt x="115" y="0"/>
                    <a:pt x="115" y="0"/>
                  </a:cubicBezTo>
                  <a:cubicBezTo>
                    <a:pt x="121" y="0"/>
                    <a:pt x="126" y="5"/>
                    <a:pt x="126" y="11"/>
                  </a:cubicBezTo>
                  <a:cubicBezTo>
                    <a:pt x="126" y="23"/>
                    <a:pt x="126" y="23"/>
                    <a:pt x="126" y="23"/>
                  </a:cubicBezTo>
                  <a:cubicBezTo>
                    <a:pt x="123" y="23"/>
                    <a:pt x="120" y="24"/>
                    <a:pt x="118" y="27"/>
                  </a:cubicBezTo>
                  <a:cubicBezTo>
                    <a:pt x="115" y="32"/>
                    <a:pt x="115" y="32"/>
                    <a:pt x="115" y="32"/>
                  </a:cubicBezTo>
                  <a:cubicBezTo>
                    <a:pt x="115" y="12"/>
                    <a:pt x="115" y="12"/>
                    <a:pt x="115" y="12"/>
                  </a:cubicBezTo>
                  <a:cubicBezTo>
                    <a:pt x="47" y="12"/>
                    <a:pt x="47" y="12"/>
                    <a:pt x="47" y="12"/>
                  </a:cubicBezTo>
                  <a:cubicBezTo>
                    <a:pt x="47" y="39"/>
                    <a:pt x="47" y="39"/>
                    <a:pt x="47" y="39"/>
                  </a:cubicBezTo>
                  <a:cubicBezTo>
                    <a:pt x="47" y="43"/>
                    <a:pt x="43" y="47"/>
                    <a:pt x="38" y="47"/>
                  </a:cubicBezTo>
                  <a:cubicBezTo>
                    <a:pt x="11" y="47"/>
                    <a:pt x="11" y="47"/>
                    <a:pt x="11" y="47"/>
                  </a:cubicBezTo>
                  <a:cubicBezTo>
                    <a:pt x="11" y="151"/>
                    <a:pt x="11" y="151"/>
                    <a:pt x="11" y="151"/>
                  </a:cubicBezTo>
                  <a:cubicBezTo>
                    <a:pt x="115" y="151"/>
                    <a:pt x="115" y="151"/>
                    <a:pt x="115" y="151"/>
                  </a:cubicBezTo>
                  <a:cubicBezTo>
                    <a:pt x="115" y="105"/>
                    <a:pt x="115" y="105"/>
                    <a:pt x="115" y="105"/>
                  </a:cubicBezTo>
                  <a:cubicBezTo>
                    <a:pt x="119" y="99"/>
                    <a:pt x="119" y="99"/>
                    <a:pt x="119" y="99"/>
                  </a:cubicBezTo>
                  <a:cubicBezTo>
                    <a:pt x="122" y="98"/>
                    <a:pt x="124" y="97"/>
                    <a:pt x="126" y="94"/>
                  </a:cubicBezTo>
                  <a:cubicBezTo>
                    <a:pt x="126" y="152"/>
                    <a:pt x="126" y="152"/>
                    <a:pt x="126" y="152"/>
                  </a:cubicBezTo>
                  <a:cubicBezTo>
                    <a:pt x="126" y="158"/>
                    <a:pt x="121" y="163"/>
                    <a:pt x="115" y="163"/>
                  </a:cubicBezTo>
                  <a:cubicBezTo>
                    <a:pt x="10" y="163"/>
                    <a:pt x="10" y="163"/>
                    <a:pt x="10" y="163"/>
                  </a:cubicBezTo>
                  <a:cubicBezTo>
                    <a:pt x="4" y="163"/>
                    <a:pt x="0" y="158"/>
                    <a:pt x="0" y="152"/>
                  </a:cubicBezTo>
                  <a:cubicBezTo>
                    <a:pt x="0" y="43"/>
                    <a:pt x="0" y="43"/>
                    <a:pt x="0" y="43"/>
                  </a:cubicBezTo>
                  <a:cubicBezTo>
                    <a:pt x="0" y="40"/>
                    <a:pt x="1" y="37"/>
                    <a:pt x="3" y="35"/>
                  </a:cubicBezTo>
                  <a:close/>
                  <a:moveTo>
                    <a:pt x="15" y="40"/>
                  </a:moveTo>
                  <a:cubicBezTo>
                    <a:pt x="38" y="40"/>
                    <a:pt x="38" y="40"/>
                    <a:pt x="38" y="40"/>
                  </a:cubicBezTo>
                  <a:cubicBezTo>
                    <a:pt x="39" y="40"/>
                    <a:pt x="39" y="39"/>
                    <a:pt x="39" y="39"/>
                  </a:cubicBezTo>
                  <a:cubicBezTo>
                    <a:pt x="39" y="15"/>
                    <a:pt x="39" y="15"/>
                    <a:pt x="39" y="15"/>
                  </a:cubicBezTo>
                  <a:cubicBezTo>
                    <a:pt x="15" y="40"/>
                    <a:pt x="15" y="40"/>
                    <a:pt x="15" y="40"/>
                  </a:cubicBezTo>
                  <a:close/>
                  <a:moveTo>
                    <a:pt x="25" y="97"/>
                  </a:moveTo>
                  <a:cubicBezTo>
                    <a:pt x="80" y="97"/>
                    <a:pt x="80" y="97"/>
                    <a:pt x="80" y="97"/>
                  </a:cubicBezTo>
                  <a:cubicBezTo>
                    <a:pt x="78" y="99"/>
                    <a:pt x="77" y="102"/>
                    <a:pt x="75" y="104"/>
                  </a:cubicBezTo>
                  <a:cubicBezTo>
                    <a:pt x="25" y="104"/>
                    <a:pt x="25" y="104"/>
                    <a:pt x="25" y="104"/>
                  </a:cubicBezTo>
                  <a:cubicBezTo>
                    <a:pt x="25" y="97"/>
                    <a:pt x="25" y="97"/>
                    <a:pt x="25" y="97"/>
                  </a:cubicBezTo>
                  <a:close/>
                  <a:moveTo>
                    <a:pt x="25" y="80"/>
                  </a:moveTo>
                  <a:cubicBezTo>
                    <a:pt x="92" y="80"/>
                    <a:pt x="92" y="80"/>
                    <a:pt x="92" y="80"/>
                  </a:cubicBezTo>
                  <a:cubicBezTo>
                    <a:pt x="86" y="88"/>
                    <a:pt x="86" y="88"/>
                    <a:pt x="86" y="88"/>
                  </a:cubicBezTo>
                  <a:cubicBezTo>
                    <a:pt x="25" y="88"/>
                    <a:pt x="25" y="88"/>
                    <a:pt x="25" y="88"/>
                  </a:cubicBezTo>
                  <a:cubicBezTo>
                    <a:pt x="25" y="80"/>
                    <a:pt x="25" y="80"/>
                    <a:pt x="25" y="80"/>
                  </a:cubicBezTo>
                  <a:close/>
                  <a:moveTo>
                    <a:pt x="25" y="64"/>
                  </a:moveTo>
                  <a:cubicBezTo>
                    <a:pt x="90" y="64"/>
                    <a:pt x="90" y="64"/>
                    <a:pt x="90" y="64"/>
                  </a:cubicBezTo>
                  <a:cubicBezTo>
                    <a:pt x="89" y="66"/>
                    <a:pt x="88" y="69"/>
                    <a:pt x="89" y="71"/>
                  </a:cubicBezTo>
                  <a:cubicBezTo>
                    <a:pt x="25" y="71"/>
                    <a:pt x="25" y="71"/>
                    <a:pt x="25" y="71"/>
                  </a:cubicBezTo>
                  <a:cubicBezTo>
                    <a:pt x="25" y="64"/>
                    <a:pt x="25" y="64"/>
                    <a:pt x="25" y="64"/>
                  </a:cubicBezTo>
                  <a:close/>
                  <a:moveTo>
                    <a:pt x="147" y="47"/>
                  </a:moveTo>
                  <a:cubicBezTo>
                    <a:pt x="120" y="90"/>
                    <a:pt x="120" y="90"/>
                    <a:pt x="120" y="90"/>
                  </a:cubicBezTo>
                  <a:cubicBezTo>
                    <a:pt x="119" y="91"/>
                    <a:pt x="119" y="91"/>
                    <a:pt x="118" y="91"/>
                  </a:cubicBezTo>
                  <a:cubicBezTo>
                    <a:pt x="117" y="91"/>
                    <a:pt x="117" y="91"/>
                    <a:pt x="116" y="90"/>
                  </a:cubicBezTo>
                  <a:cubicBezTo>
                    <a:pt x="112" y="96"/>
                    <a:pt x="108" y="101"/>
                    <a:pt x="104" y="107"/>
                  </a:cubicBezTo>
                  <a:cubicBezTo>
                    <a:pt x="97" y="117"/>
                    <a:pt x="90" y="128"/>
                    <a:pt x="79" y="134"/>
                  </a:cubicBezTo>
                  <a:cubicBezTo>
                    <a:pt x="78" y="133"/>
                    <a:pt x="78" y="133"/>
                    <a:pt x="78" y="133"/>
                  </a:cubicBezTo>
                  <a:cubicBezTo>
                    <a:pt x="76" y="136"/>
                    <a:pt x="76" y="136"/>
                    <a:pt x="76" y="136"/>
                  </a:cubicBezTo>
                  <a:cubicBezTo>
                    <a:pt x="75" y="137"/>
                    <a:pt x="73" y="138"/>
                    <a:pt x="72" y="137"/>
                  </a:cubicBezTo>
                  <a:cubicBezTo>
                    <a:pt x="71" y="136"/>
                    <a:pt x="71" y="135"/>
                    <a:pt x="72" y="133"/>
                  </a:cubicBezTo>
                  <a:cubicBezTo>
                    <a:pt x="74" y="130"/>
                    <a:pt x="74" y="130"/>
                    <a:pt x="74" y="130"/>
                  </a:cubicBezTo>
                  <a:cubicBezTo>
                    <a:pt x="73" y="129"/>
                    <a:pt x="73" y="129"/>
                    <a:pt x="73" y="129"/>
                  </a:cubicBezTo>
                  <a:cubicBezTo>
                    <a:pt x="76" y="115"/>
                    <a:pt x="81" y="109"/>
                    <a:pt x="90" y="96"/>
                  </a:cubicBezTo>
                  <a:cubicBezTo>
                    <a:pt x="102" y="80"/>
                    <a:pt x="102" y="80"/>
                    <a:pt x="102" y="80"/>
                  </a:cubicBezTo>
                  <a:cubicBezTo>
                    <a:pt x="100" y="79"/>
                    <a:pt x="99" y="77"/>
                    <a:pt x="100" y="76"/>
                  </a:cubicBezTo>
                  <a:cubicBezTo>
                    <a:pt x="123" y="45"/>
                    <a:pt x="123" y="45"/>
                    <a:pt x="123" y="45"/>
                  </a:cubicBezTo>
                  <a:cubicBezTo>
                    <a:pt x="121" y="44"/>
                    <a:pt x="121" y="44"/>
                    <a:pt x="121" y="44"/>
                  </a:cubicBezTo>
                  <a:cubicBezTo>
                    <a:pt x="101" y="71"/>
                    <a:pt x="101" y="71"/>
                    <a:pt x="101" y="71"/>
                  </a:cubicBezTo>
                  <a:cubicBezTo>
                    <a:pt x="100" y="72"/>
                    <a:pt x="99" y="72"/>
                    <a:pt x="97" y="71"/>
                  </a:cubicBezTo>
                  <a:cubicBezTo>
                    <a:pt x="96" y="70"/>
                    <a:pt x="96" y="69"/>
                    <a:pt x="97" y="68"/>
                  </a:cubicBezTo>
                  <a:cubicBezTo>
                    <a:pt x="125" y="31"/>
                    <a:pt x="125" y="31"/>
                    <a:pt x="125" y="31"/>
                  </a:cubicBezTo>
                  <a:cubicBezTo>
                    <a:pt x="125" y="30"/>
                    <a:pt x="127" y="30"/>
                    <a:pt x="128" y="31"/>
                  </a:cubicBezTo>
                  <a:cubicBezTo>
                    <a:pt x="129" y="31"/>
                    <a:pt x="129" y="33"/>
                    <a:pt x="129" y="34"/>
                  </a:cubicBezTo>
                  <a:cubicBezTo>
                    <a:pt x="126" y="37"/>
                    <a:pt x="126" y="37"/>
                    <a:pt x="126" y="37"/>
                  </a:cubicBezTo>
                  <a:cubicBezTo>
                    <a:pt x="128" y="39"/>
                    <a:pt x="128" y="39"/>
                    <a:pt x="128" y="39"/>
                  </a:cubicBezTo>
                  <a:cubicBezTo>
                    <a:pt x="131" y="36"/>
                    <a:pt x="131" y="36"/>
                    <a:pt x="131" y="36"/>
                  </a:cubicBezTo>
                  <a:cubicBezTo>
                    <a:pt x="135" y="30"/>
                    <a:pt x="151" y="42"/>
                    <a:pt x="147" y="47"/>
                  </a:cubicBezTo>
                  <a:close/>
                  <a:moveTo>
                    <a:pt x="27" y="121"/>
                  </a:moveTo>
                  <a:cubicBezTo>
                    <a:pt x="26" y="120"/>
                    <a:pt x="27" y="118"/>
                    <a:pt x="28" y="118"/>
                  </a:cubicBezTo>
                  <a:cubicBezTo>
                    <a:pt x="29" y="117"/>
                    <a:pt x="31" y="118"/>
                    <a:pt x="31" y="119"/>
                  </a:cubicBezTo>
                  <a:cubicBezTo>
                    <a:pt x="31" y="119"/>
                    <a:pt x="31" y="119"/>
                    <a:pt x="31" y="119"/>
                  </a:cubicBezTo>
                  <a:cubicBezTo>
                    <a:pt x="32" y="119"/>
                    <a:pt x="32" y="119"/>
                    <a:pt x="32" y="119"/>
                  </a:cubicBezTo>
                  <a:cubicBezTo>
                    <a:pt x="33" y="119"/>
                    <a:pt x="33" y="119"/>
                    <a:pt x="34" y="119"/>
                  </a:cubicBezTo>
                  <a:cubicBezTo>
                    <a:pt x="34" y="119"/>
                    <a:pt x="34" y="119"/>
                    <a:pt x="34" y="118"/>
                  </a:cubicBezTo>
                  <a:cubicBezTo>
                    <a:pt x="35" y="117"/>
                    <a:pt x="36" y="117"/>
                    <a:pt x="38" y="117"/>
                  </a:cubicBezTo>
                  <a:cubicBezTo>
                    <a:pt x="39" y="118"/>
                    <a:pt x="39" y="120"/>
                    <a:pt x="39" y="121"/>
                  </a:cubicBezTo>
                  <a:cubicBezTo>
                    <a:pt x="38" y="122"/>
                    <a:pt x="37" y="123"/>
                    <a:pt x="35" y="124"/>
                  </a:cubicBezTo>
                  <a:cubicBezTo>
                    <a:pt x="34" y="124"/>
                    <a:pt x="33" y="124"/>
                    <a:pt x="32" y="124"/>
                  </a:cubicBezTo>
                  <a:cubicBezTo>
                    <a:pt x="31" y="124"/>
                    <a:pt x="30" y="124"/>
                    <a:pt x="29" y="124"/>
                  </a:cubicBezTo>
                  <a:cubicBezTo>
                    <a:pt x="28" y="123"/>
                    <a:pt x="27" y="122"/>
                    <a:pt x="27" y="121"/>
                  </a:cubicBezTo>
                  <a:close/>
                  <a:moveTo>
                    <a:pt x="30" y="136"/>
                  </a:moveTo>
                  <a:cubicBezTo>
                    <a:pt x="30" y="138"/>
                    <a:pt x="29" y="139"/>
                    <a:pt x="28" y="139"/>
                  </a:cubicBezTo>
                  <a:cubicBezTo>
                    <a:pt x="27" y="139"/>
                    <a:pt x="25" y="138"/>
                    <a:pt x="25" y="136"/>
                  </a:cubicBezTo>
                  <a:cubicBezTo>
                    <a:pt x="25" y="134"/>
                    <a:pt x="26" y="132"/>
                    <a:pt x="27" y="130"/>
                  </a:cubicBezTo>
                  <a:cubicBezTo>
                    <a:pt x="28" y="129"/>
                    <a:pt x="29" y="128"/>
                    <a:pt x="31" y="128"/>
                  </a:cubicBezTo>
                  <a:cubicBezTo>
                    <a:pt x="32" y="127"/>
                    <a:pt x="34" y="127"/>
                    <a:pt x="35" y="128"/>
                  </a:cubicBezTo>
                  <a:cubicBezTo>
                    <a:pt x="37" y="129"/>
                    <a:pt x="40" y="130"/>
                    <a:pt x="42" y="133"/>
                  </a:cubicBezTo>
                  <a:cubicBezTo>
                    <a:pt x="43" y="135"/>
                    <a:pt x="44" y="134"/>
                    <a:pt x="45" y="133"/>
                  </a:cubicBezTo>
                  <a:cubicBezTo>
                    <a:pt x="49" y="131"/>
                    <a:pt x="54" y="128"/>
                    <a:pt x="64" y="132"/>
                  </a:cubicBezTo>
                  <a:cubicBezTo>
                    <a:pt x="66" y="132"/>
                    <a:pt x="66" y="134"/>
                    <a:pt x="66" y="135"/>
                  </a:cubicBezTo>
                  <a:cubicBezTo>
                    <a:pt x="65" y="136"/>
                    <a:pt x="64" y="137"/>
                    <a:pt x="63" y="137"/>
                  </a:cubicBezTo>
                  <a:cubicBezTo>
                    <a:pt x="54" y="134"/>
                    <a:pt x="50" y="136"/>
                    <a:pt x="48" y="138"/>
                  </a:cubicBezTo>
                  <a:cubicBezTo>
                    <a:pt x="44" y="140"/>
                    <a:pt x="42" y="142"/>
                    <a:pt x="37" y="136"/>
                  </a:cubicBezTo>
                  <a:cubicBezTo>
                    <a:pt x="36" y="134"/>
                    <a:pt x="35" y="133"/>
                    <a:pt x="34" y="133"/>
                  </a:cubicBezTo>
                  <a:cubicBezTo>
                    <a:pt x="33" y="133"/>
                    <a:pt x="32" y="133"/>
                    <a:pt x="32" y="133"/>
                  </a:cubicBezTo>
                  <a:cubicBezTo>
                    <a:pt x="32" y="133"/>
                    <a:pt x="31" y="133"/>
                    <a:pt x="31" y="133"/>
                  </a:cubicBezTo>
                  <a:cubicBezTo>
                    <a:pt x="31" y="134"/>
                    <a:pt x="30" y="135"/>
                    <a:pt x="3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76" name="Freeform 20">
            <a:extLst>
              <a:ext uri="{FF2B5EF4-FFF2-40B4-BE49-F238E27FC236}">
                <a16:creationId xmlns:a16="http://schemas.microsoft.com/office/drawing/2014/main" id="{73D1ECB5-2B6F-654D-94A9-BC4D980E87E1}"/>
              </a:ext>
            </a:extLst>
          </p:cNvPr>
          <p:cNvSpPr>
            <a:spLocks noEditPoints="1"/>
          </p:cNvSpPr>
          <p:nvPr/>
        </p:nvSpPr>
        <p:spPr bwMode="auto">
          <a:xfrm>
            <a:off x="5573477" y="3079850"/>
            <a:ext cx="905564" cy="575410"/>
          </a:xfrm>
          <a:custGeom>
            <a:avLst/>
            <a:gdLst>
              <a:gd name="T0" fmla="*/ 227 w 366"/>
              <a:gd name="T1" fmla="*/ 120 h 232"/>
              <a:gd name="T2" fmla="*/ 226 w 366"/>
              <a:gd name="T3" fmla="*/ 161 h 232"/>
              <a:gd name="T4" fmla="*/ 230 w 366"/>
              <a:gd name="T5" fmla="*/ 165 h 232"/>
              <a:gd name="T6" fmla="*/ 297 w 366"/>
              <a:gd name="T7" fmla="*/ 117 h 232"/>
              <a:gd name="T8" fmla="*/ 363 w 366"/>
              <a:gd name="T9" fmla="*/ 49 h 232"/>
              <a:gd name="T10" fmla="*/ 363 w 366"/>
              <a:gd name="T11" fmla="*/ 37 h 232"/>
              <a:gd name="T12" fmla="*/ 248 w 366"/>
              <a:gd name="T13" fmla="*/ 20 h 232"/>
              <a:gd name="T14" fmla="*/ 245 w 366"/>
              <a:gd name="T15" fmla="*/ 25 h 232"/>
              <a:gd name="T16" fmla="*/ 227 w 366"/>
              <a:gd name="T17" fmla="*/ 120 h 232"/>
              <a:gd name="T18" fmla="*/ 195 w 366"/>
              <a:gd name="T19" fmla="*/ 93 h 232"/>
              <a:gd name="T20" fmla="*/ 186 w 366"/>
              <a:gd name="T21" fmla="*/ 34 h 232"/>
              <a:gd name="T22" fmla="*/ 186 w 366"/>
              <a:gd name="T23" fmla="*/ 24 h 232"/>
              <a:gd name="T24" fmla="*/ 176 w 366"/>
              <a:gd name="T25" fmla="*/ 21 h 232"/>
              <a:gd name="T26" fmla="*/ 12 w 366"/>
              <a:gd name="T27" fmla="*/ 97 h 232"/>
              <a:gd name="T28" fmla="*/ 8 w 366"/>
              <a:gd name="T29" fmla="*/ 206 h 232"/>
              <a:gd name="T30" fmla="*/ 17 w 366"/>
              <a:gd name="T31" fmla="*/ 226 h 232"/>
              <a:gd name="T32" fmla="*/ 31 w 366"/>
              <a:gd name="T33" fmla="*/ 229 h 232"/>
              <a:gd name="T34" fmla="*/ 44 w 366"/>
              <a:gd name="T35" fmla="*/ 221 h 232"/>
              <a:gd name="T36" fmla="*/ 151 w 366"/>
              <a:gd name="T37" fmla="*/ 198 h 232"/>
              <a:gd name="T38" fmla="*/ 198 w 366"/>
              <a:gd name="T39" fmla="*/ 173 h 232"/>
              <a:gd name="T40" fmla="*/ 208 w 366"/>
              <a:gd name="T41" fmla="*/ 159 h 232"/>
              <a:gd name="T42" fmla="*/ 195 w 366"/>
              <a:gd name="T43" fmla="*/ 93 h 232"/>
              <a:gd name="T44" fmla="*/ 202 w 366"/>
              <a:gd name="T45" fmla="*/ 93 h 232"/>
              <a:gd name="T46" fmla="*/ 211 w 366"/>
              <a:gd name="T47" fmla="*/ 163 h 232"/>
              <a:gd name="T48" fmla="*/ 215 w 366"/>
              <a:gd name="T49" fmla="*/ 180 h 232"/>
              <a:gd name="T50" fmla="*/ 235 w 366"/>
              <a:gd name="T51" fmla="*/ 191 h 232"/>
              <a:gd name="T52" fmla="*/ 234 w 366"/>
              <a:gd name="T53" fmla="*/ 185 h 232"/>
              <a:gd name="T54" fmla="*/ 222 w 366"/>
              <a:gd name="T55" fmla="*/ 163 h 232"/>
              <a:gd name="T56" fmla="*/ 228 w 366"/>
              <a:gd name="T57" fmla="*/ 76 h 232"/>
              <a:gd name="T58" fmla="*/ 238 w 366"/>
              <a:gd name="T59" fmla="*/ 41 h 232"/>
              <a:gd name="T60" fmla="*/ 239 w 366"/>
              <a:gd name="T61" fmla="*/ 33 h 232"/>
              <a:gd name="T62" fmla="*/ 230 w 366"/>
              <a:gd name="T63" fmla="*/ 24 h 232"/>
              <a:gd name="T64" fmla="*/ 227 w 366"/>
              <a:gd name="T65" fmla="*/ 23 h 232"/>
              <a:gd name="T66" fmla="*/ 228 w 366"/>
              <a:gd name="T67" fmla="*/ 20 h 232"/>
              <a:gd name="T68" fmla="*/ 236 w 366"/>
              <a:gd name="T69" fmla="*/ 8 h 232"/>
              <a:gd name="T70" fmla="*/ 236 w 366"/>
              <a:gd name="T71" fmla="*/ 3 h 232"/>
              <a:gd name="T72" fmla="*/ 220 w 366"/>
              <a:gd name="T73" fmla="*/ 5 h 232"/>
              <a:gd name="T74" fmla="*/ 207 w 366"/>
              <a:gd name="T75" fmla="*/ 20 h 232"/>
              <a:gd name="T76" fmla="*/ 196 w 366"/>
              <a:gd name="T77" fmla="*/ 24 h 232"/>
              <a:gd name="T78" fmla="*/ 190 w 366"/>
              <a:gd name="T79" fmla="*/ 29 h 232"/>
              <a:gd name="T80" fmla="*/ 202 w 366"/>
              <a:gd name="T81" fmla="*/ 9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6" h="232">
                <a:moveTo>
                  <a:pt x="227" y="120"/>
                </a:moveTo>
                <a:cubicBezTo>
                  <a:pt x="226" y="134"/>
                  <a:pt x="225" y="147"/>
                  <a:pt x="226" y="161"/>
                </a:cubicBezTo>
                <a:cubicBezTo>
                  <a:pt x="226" y="164"/>
                  <a:pt x="226" y="166"/>
                  <a:pt x="230" y="165"/>
                </a:cubicBezTo>
                <a:cubicBezTo>
                  <a:pt x="262" y="161"/>
                  <a:pt x="285" y="147"/>
                  <a:pt x="297" y="117"/>
                </a:cubicBezTo>
                <a:cubicBezTo>
                  <a:pt x="317" y="67"/>
                  <a:pt x="352" y="74"/>
                  <a:pt x="363" y="49"/>
                </a:cubicBezTo>
                <a:cubicBezTo>
                  <a:pt x="365" y="45"/>
                  <a:pt x="366" y="41"/>
                  <a:pt x="363" y="37"/>
                </a:cubicBezTo>
                <a:cubicBezTo>
                  <a:pt x="335" y="2"/>
                  <a:pt x="287" y="11"/>
                  <a:pt x="248" y="20"/>
                </a:cubicBezTo>
                <a:cubicBezTo>
                  <a:pt x="245" y="20"/>
                  <a:pt x="245" y="22"/>
                  <a:pt x="245" y="25"/>
                </a:cubicBezTo>
                <a:cubicBezTo>
                  <a:pt x="242" y="57"/>
                  <a:pt x="230" y="87"/>
                  <a:pt x="227" y="120"/>
                </a:cubicBezTo>
                <a:close/>
                <a:moveTo>
                  <a:pt x="195" y="93"/>
                </a:moveTo>
                <a:cubicBezTo>
                  <a:pt x="188" y="74"/>
                  <a:pt x="185" y="54"/>
                  <a:pt x="186" y="34"/>
                </a:cubicBezTo>
                <a:cubicBezTo>
                  <a:pt x="186" y="30"/>
                  <a:pt x="187" y="26"/>
                  <a:pt x="186" y="24"/>
                </a:cubicBezTo>
                <a:cubicBezTo>
                  <a:pt x="184" y="20"/>
                  <a:pt x="180" y="22"/>
                  <a:pt x="176" y="21"/>
                </a:cubicBezTo>
                <a:cubicBezTo>
                  <a:pt x="115" y="0"/>
                  <a:pt x="33" y="30"/>
                  <a:pt x="12" y="97"/>
                </a:cubicBezTo>
                <a:cubicBezTo>
                  <a:pt x="4" y="125"/>
                  <a:pt x="0" y="177"/>
                  <a:pt x="8" y="206"/>
                </a:cubicBezTo>
                <a:cubicBezTo>
                  <a:pt x="9" y="213"/>
                  <a:pt x="12" y="221"/>
                  <a:pt x="17" y="226"/>
                </a:cubicBezTo>
                <a:cubicBezTo>
                  <a:pt x="21" y="232"/>
                  <a:pt x="24" y="232"/>
                  <a:pt x="31" y="229"/>
                </a:cubicBezTo>
                <a:cubicBezTo>
                  <a:pt x="36" y="228"/>
                  <a:pt x="40" y="225"/>
                  <a:pt x="44" y="221"/>
                </a:cubicBezTo>
                <a:cubicBezTo>
                  <a:pt x="71" y="199"/>
                  <a:pt x="116" y="208"/>
                  <a:pt x="151" y="198"/>
                </a:cubicBezTo>
                <a:cubicBezTo>
                  <a:pt x="167" y="192"/>
                  <a:pt x="184" y="186"/>
                  <a:pt x="198" y="173"/>
                </a:cubicBezTo>
                <a:cubicBezTo>
                  <a:pt x="206" y="167"/>
                  <a:pt x="208" y="170"/>
                  <a:pt x="208" y="159"/>
                </a:cubicBezTo>
                <a:cubicBezTo>
                  <a:pt x="208" y="138"/>
                  <a:pt x="202" y="113"/>
                  <a:pt x="195" y="93"/>
                </a:cubicBezTo>
                <a:close/>
                <a:moveTo>
                  <a:pt x="202" y="93"/>
                </a:moveTo>
                <a:cubicBezTo>
                  <a:pt x="210" y="116"/>
                  <a:pt x="214" y="139"/>
                  <a:pt x="211" y="163"/>
                </a:cubicBezTo>
                <a:cubicBezTo>
                  <a:pt x="210" y="170"/>
                  <a:pt x="212" y="175"/>
                  <a:pt x="215" y="180"/>
                </a:cubicBezTo>
                <a:cubicBezTo>
                  <a:pt x="218" y="184"/>
                  <a:pt x="230" y="198"/>
                  <a:pt x="235" y="191"/>
                </a:cubicBezTo>
                <a:cubicBezTo>
                  <a:pt x="237" y="189"/>
                  <a:pt x="236" y="187"/>
                  <a:pt x="234" y="185"/>
                </a:cubicBezTo>
                <a:cubicBezTo>
                  <a:pt x="226" y="180"/>
                  <a:pt x="223" y="173"/>
                  <a:pt x="222" y="163"/>
                </a:cubicBezTo>
                <a:cubicBezTo>
                  <a:pt x="219" y="134"/>
                  <a:pt x="220" y="105"/>
                  <a:pt x="228" y="76"/>
                </a:cubicBezTo>
                <a:cubicBezTo>
                  <a:pt x="231" y="64"/>
                  <a:pt x="233" y="52"/>
                  <a:pt x="238" y="41"/>
                </a:cubicBezTo>
                <a:cubicBezTo>
                  <a:pt x="239" y="38"/>
                  <a:pt x="239" y="35"/>
                  <a:pt x="239" y="33"/>
                </a:cubicBezTo>
                <a:cubicBezTo>
                  <a:pt x="242" y="19"/>
                  <a:pt x="245" y="21"/>
                  <a:pt x="230" y="24"/>
                </a:cubicBezTo>
                <a:cubicBezTo>
                  <a:pt x="229" y="24"/>
                  <a:pt x="228" y="24"/>
                  <a:pt x="227" y="23"/>
                </a:cubicBezTo>
                <a:cubicBezTo>
                  <a:pt x="226" y="22"/>
                  <a:pt x="227" y="21"/>
                  <a:pt x="228" y="20"/>
                </a:cubicBezTo>
                <a:cubicBezTo>
                  <a:pt x="230" y="16"/>
                  <a:pt x="233" y="12"/>
                  <a:pt x="236" y="8"/>
                </a:cubicBezTo>
                <a:cubicBezTo>
                  <a:pt x="236" y="6"/>
                  <a:pt x="238" y="5"/>
                  <a:pt x="236" y="3"/>
                </a:cubicBezTo>
                <a:cubicBezTo>
                  <a:pt x="233" y="0"/>
                  <a:pt x="223" y="0"/>
                  <a:pt x="220" y="5"/>
                </a:cubicBezTo>
                <a:cubicBezTo>
                  <a:pt x="216" y="10"/>
                  <a:pt x="211" y="15"/>
                  <a:pt x="207" y="20"/>
                </a:cubicBezTo>
                <a:cubicBezTo>
                  <a:pt x="204" y="23"/>
                  <a:pt x="200" y="24"/>
                  <a:pt x="196" y="24"/>
                </a:cubicBezTo>
                <a:cubicBezTo>
                  <a:pt x="190" y="23"/>
                  <a:pt x="189" y="24"/>
                  <a:pt x="190" y="29"/>
                </a:cubicBezTo>
                <a:cubicBezTo>
                  <a:pt x="191" y="51"/>
                  <a:pt x="195" y="73"/>
                  <a:pt x="202" y="93"/>
                </a:cubicBezTo>
                <a:close/>
              </a:path>
            </a:pathLst>
          </a:custGeom>
          <a:solidFill>
            <a:srgbClr val="C0D1DA"/>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Microsoft YaHei" panose="020B0503020204020204" pitchFamily="34" charset="-122"/>
              <a:ea typeface="Microsoft YaHei" panose="020B0503020204020204" pitchFamily="34" charset="-122"/>
              <a:cs typeface="+mn-ea"/>
              <a:sym typeface="+mn-lt"/>
            </a:endParaRPr>
          </a:p>
        </p:txBody>
      </p:sp>
      <p:sp>
        <p:nvSpPr>
          <p:cNvPr id="77" name="Freeform 44">
            <a:extLst>
              <a:ext uri="{FF2B5EF4-FFF2-40B4-BE49-F238E27FC236}">
                <a16:creationId xmlns:a16="http://schemas.microsoft.com/office/drawing/2014/main" id="{7EA4D7A8-4362-CA44-BA94-EFDFBF8E21CE}"/>
              </a:ext>
            </a:extLst>
          </p:cNvPr>
          <p:cNvSpPr>
            <a:spLocks noEditPoints="1"/>
          </p:cNvSpPr>
          <p:nvPr/>
        </p:nvSpPr>
        <p:spPr bwMode="auto">
          <a:xfrm>
            <a:off x="6484468" y="2391253"/>
            <a:ext cx="550698" cy="390078"/>
          </a:xfrm>
          <a:custGeom>
            <a:avLst/>
            <a:gdLst>
              <a:gd name="T0" fmla="*/ 175 w 183"/>
              <a:gd name="T1" fmla="*/ 11 h 129"/>
              <a:gd name="T2" fmla="*/ 92 w 183"/>
              <a:gd name="T3" fmla="*/ 18 h 129"/>
              <a:gd name="T4" fmla="*/ 8 w 183"/>
              <a:gd name="T5" fmla="*/ 9 h 129"/>
              <a:gd name="T6" fmla="*/ 0 w 183"/>
              <a:gd name="T7" fmla="*/ 21 h 129"/>
              <a:gd name="T8" fmla="*/ 180 w 183"/>
              <a:gd name="T9" fmla="*/ 129 h 129"/>
              <a:gd name="T10" fmla="*/ 180 w 183"/>
              <a:gd name="T11" fmla="*/ 18 h 129"/>
              <a:gd name="T12" fmla="*/ 169 w 183"/>
              <a:gd name="T13" fmla="*/ 114 h 129"/>
              <a:gd name="T14" fmla="*/ 94 w 183"/>
              <a:gd name="T15" fmla="*/ 25 h 129"/>
              <a:gd name="T16" fmla="*/ 169 w 183"/>
              <a:gd name="T17" fmla="*/ 12 h 129"/>
              <a:gd name="T18" fmla="*/ 89 w 183"/>
              <a:gd name="T19" fmla="*/ 25 h 129"/>
              <a:gd name="T20" fmla="*/ 48 w 183"/>
              <a:gd name="T21" fmla="*/ 107 h 129"/>
              <a:gd name="T22" fmla="*/ 14 w 183"/>
              <a:gd name="T23" fmla="*/ 11 h 129"/>
              <a:gd name="T24" fmla="*/ 27 w 183"/>
              <a:gd name="T25" fmla="*/ 25 h 129"/>
              <a:gd name="T26" fmla="*/ 78 w 183"/>
              <a:gd name="T27" fmla="*/ 27 h 129"/>
              <a:gd name="T28" fmla="*/ 76 w 183"/>
              <a:gd name="T29" fmla="*/ 45 h 129"/>
              <a:gd name="T30" fmla="*/ 24 w 183"/>
              <a:gd name="T31" fmla="*/ 38 h 129"/>
              <a:gd name="T32" fmla="*/ 78 w 183"/>
              <a:gd name="T33" fmla="*/ 44 h 129"/>
              <a:gd name="T34" fmla="*/ 75 w 183"/>
              <a:gd name="T35" fmla="*/ 58 h 129"/>
              <a:gd name="T36" fmla="*/ 25 w 183"/>
              <a:gd name="T37" fmla="*/ 49 h 129"/>
              <a:gd name="T38" fmla="*/ 76 w 183"/>
              <a:gd name="T39" fmla="*/ 58 h 129"/>
              <a:gd name="T40" fmla="*/ 27 w 183"/>
              <a:gd name="T41" fmla="*/ 67 h 129"/>
              <a:gd name="T42" fmla="*/ 78 w 183"/>
              <a:gd name="T43" fmla="*/ 68 h 129"/>
              <a:gd name="T44" fmla="*/ 76 w 183"/>
              <a:gd name="T45" fmla="*/ 85 h 129"/>
              <a:gd name="T46" fmla="*/ 24 w 183"/>
              <a:gd name="T47" fmla="*/ 80 h 129"/>
              <a:gd name="T48" fmla="*/ 78 w 183"/>
              <a:gd name="T49" fmla="*/ 84 h 129"/>
              <a:gd name="T50" fmla="*/ 75 w 183"/>
              <a:gd name="T51" fmla="*/ 99 h 129"/>
              <a:gd name="T52" fmla="*/ 25 w 183"/>
              <a:gd name="T53" fmla="*/ 91 h 129"/>
              <a:gd name="T54" fmla="*/ 76 w 183"/>
              <a:gd name="T55" fmla="*/ 99 h 129"/>
              <a:gd name="T56" fmla="*/ 105 w 183"/>
              <a:gd name="T57" fmla="*/ 27 h 129"/>
              <a:gd name="T58" fmla="*/ 156 w 183"/>
              <a:gd name="T59" fmla="*/ 25 h 129"/>
              <a:gd name="T60" fmla="*/ 106 w 183"/>
              <a:gd name="T61" fmla="*/ 45 h 129"/>
              <a:gd name="T62" fmla="*/ 157 w 183"/>
              <a:gd name="T63" fmla="*/ 34 h 129"/>
              <a:gd name="T64" fmla="*/ 107 w 183"/>
              <a:gd name="T65" fmla="*/ 45 h 129"/>
              <a:gd name="T66" fmla="*/ 104 w 183"/>
              <a:gd name="T67" fmla="*/ 58 h 129"/>
              <a:gd name="T68" fmla="*/ 159 w 183"/>
              <a:gd name="T69" fmla="*/ 51 h 129"/>
              <a:gd name="T70" fmla="*/ 106 w 183"/>
              <a:gd name="T71" fmla="*/ 59 h 129"/>
              <a:gd name="T72" fmla="*/ 105 w 183"/>
              <a:gd name="T73" fmla="*/ 68 h 129"/>
              <a:gd name="T74" fmla="*/ 156 w 183"/>
              <a:gd name="T75" fmla="*/ 67 h 129"/>
              <a:gd name="T76" fmla="*/ 106 w 183"/>
              <a:gd name="T77" fmla="*/ 86 h 129"/>
              <a:gd name="T78" fmla="*/ 157 w 183"/>
              <a:gd name="T79" fmla="*/ 76 h 129"/>
              <a:gd name="T80" fmla="*/ 107 w 183"/>
              <a:gd name="T81" fmla="*/ 86 h 129"/>
              <a:gd name="T82" fmla="*/ 104 w 183"/>
              <a:gd name="T83" fmla="*/ 98 h 129"/>
              <a:gd name="T84" fmla="*/ 159 w 183"/>
              <a:gd name="T85" fmla="*/ 93 h 129"/>
              <a:gd name="T86" fmla="*/ 106 w 183"/>
              <a:gd name="T87" fmla="*/ 9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29">
                <a:moveTo>
                  <a:pt x="180" y="18"/>
                </a:moveTo>
                <a:cubicBezTo>
                  <a:pt x="175" y="18"/>
                  <a:pt x="175" y="18"/>
                  <a:pt x="175" y="18"/>
                </a:cubicBezTo>
                <a:cubicBezTo>
                  <a:pt x="175" y="11"/>
                  <a:pt x="175" y="11"/>
                  <a:pt x="175" y="11"/>
                </a:cubicBezTo>
                <a:cubicBezTo>
                  <a:pt x="175" y="10"/>
                  <a:pt x="175" y="9"/>
                  <a:pt x="174" y="9"/>
                </a:cubicBezTo>
                <a:cubicBezTo>
                  <a:pt x="167" y="3"/>
                  <a:pt x="156" y="0"/>
                  <a:pt x="142" y="0"/>
                </a:cubicBezTo>
                <a:cubicBezTo>
                  <a:pt x="125" y="0"/>
                  <a:pt x="102" y="6"/>
                  <a:pt x="92" y="18"/>
                </a:cubicBezTo>
                <a:cubicBezTo>
                  <a:pt x="82" y="7"/>
                  <a:pt x="64" y="0"/>
                  <a:pt x="43" y="0"/>
                </a:cubicBezTo>
                <a:cubicBezTo>
                  <a:pt x="31" y="0"/>
                  <a:pt x="20" y="2"/>
                  <a:pt x="10" y="6"/>
                </a:cubicBezTo>
                <a:cubicBezTo>
                  <a:pt x="9" y="7"/>
                  <a:pt x="8" y="8"/>
                  <a:pt x="8" y="9"/>
                </a:cubicBezTo>
                <a:cubicBezTo>
                  <a:pt x="8" y="18"/>
                  <a:pt x="8" y="18"/>
                  <a:pt x="8" y="18"/>
                </a:cubicBezTo>
                <a:cubicBezTo>
                  <a:pt x="3" y="18"/>
                  <a:pt x="3" y="18"/>
                  <a:pt x="3" y="18"/>
                </a:cubicBezTo>
                <a:cubicBezTo>
                  <a:pt x="2" y="18"/>
                  <a:pt x="0" y="19"/>
                  <a:pt x="0" y="21"/>
                </a:cubicBezTo>
                <a:cubicBezTo>
                  <a:pt x="0" y="126"/>
                  <a:pt x="0" y="126"/>
                  <a:pt x="0" y="126"/>
                </a:cubicBezTo>
                <a:cubicBezTo>
                  <a:pt x="0" y="128"/>
                  <a:pt x="2" y="129"/>
                  <a:pt x="3" y="129"/>
                </a:cubicBezTo>
                <a:cubicBezTo>
                  <a:pt x="180" y="129"/>
                  <a:pt x="180" y="129"/>
                  <a:pt x="180" y="129"/>
                </a:cubicBezTo>
                <a:cubicBezTo>
                  <a:pt x="182" y="129"/>
                  <a:pt x="183" y="128"/>
                  <a:pt x="183" y="126"/>
                </a:cubicBezTo>
                <a:cubicBezTo>
                  <a:pt x="183" y="21"/>
                  <a:pt x="183" y="21"/>
                  <a:pt x="183" y="21"/>
                </a:cubicBezTo>
                <a:cubicBezTo>
                  <a:pt x="183" y="19"/>
                  <a:pt x="182" y="18"/>
                  <a:pt x="180" y="18"/>
                </a:cubicBezTo>
                <a:close/>
                <a:moveTo>
                  <a:pt x="169" y="12"/>
                </a:moveTo>
                <a:cubicBezTo>
                  <a:pt x="169" y="18"/>
                  <a:pt x="169" y="18"/>
                  <a:pt x="169" y="18"/>
                </a:cubicBezTo>
                <a:cubicBezTo>
                  <a:pt x="169" y="114"/>
                  <a:pt x="169" y="114"/>
                  <a:pt x="169" y="114"/>
                </a:cubicBezTo>
                <a:cubicBezTo>
                  <a:pt x="160" y="110"/>
                  <a:pt x="147" y="107"/>
                  <a:pt x="134" y="107"/>
                </a:cubicBezTo>
                <a:cubicBezTo>
                  <a:pt x="116" y="107"/>
                  <a:pt x="102" y="112"/>
                  <a:pt x="94" y="119"/>
                </a:cubicBezTo>
                <a:cubicBezTo>
                  <a:pt x="94" y="25"/>
                  <a:pt x="94" y="25"/>
                  <a:pt x="94" y="25"/>
                </a:cubicBezTo>
                <a:cubicBezTo>
                  <a:pt x="94" y="25"/>
                  <a:pt x="94" y="25"/>
                  <a:pt x="94" y="25"/>
                </a:cubicBezTo>
                <a:cubicBezTo>
                  <a:pt x="102" y="13"/>
                  <a:pt x="122" y="6"/>
                  <a:pt x="142" y="6"/>
                </a:cubicBezTo>
                <a:cubicBezTo>
                  <a:pt x="154" y="6"/>
                  <a:pt x="163" y="8"/>
                  <a:pt x="169" y="12"/>
                </a:cubicBezTo>
                <a:close/>
                <a:moveTo>
                  <a:pt x="14" y="11"/>
                </a:moveTo>
                <a:cubicBezTo>
                  <a:pt x="23" y="8"/>
                  <a:pt x="33" y="6"/>
                  <a:pt x="43" y="6"/>
                </a:cubicBezTo>
                <a:cubicBezTo>
                  <a:pt x="61" y="6"/>
                  <a:pt x="81" y="12"/>
                  <a:pt x="89" y="25"/>
                </a:cubicBezTo>
                <a:cubicBezTo>
                  <a:pt x="89" y="25"/>
                  <a:pt x="89" y="25"/>
                  <a:pt x="89" y="25"/>
                </a:cubicBezTo>
                <a:cubicBezTo>
                  <a:pt x="89" y="119"/>
                  <a:pt x="89" y="119"/>
                  <a:pt x="89" y="119"/>
                </a:cubicBezTo>
                <a:cubicBezTo>
                  <a:pt x="80" y="112"/>
                  <a:pt x="66" y="107"/>
                  <a:pt x="48" y="107"/>
                </a:cubicBezTo>
                <a:cubicBezTo>
                  <a:pt x="35" y="107"/>
                  <a:pt x="23" y="109"/>
                  <a:pt x="14" y="113"/>
                </a:cubicBezTo>
                <a:cubicBezTo>
                  <a:pt x="14" y="18"/>
                  <a:pt x="14" y="18"/>
                  <a:pt x="14" y="18"/>
                </a:cubicBezTo>
                <a:lnTo>
                  <a:pt x="14" y="11"/>
                </a:lnTo>
                <a:close/>
                <a:moveTo>
                  <a:pt x="76" y="31"/>
                </a:moveTo>
                <a:cubicBezTo>
                  <a:pt x="76" y="31"/>
                  <a:pt x="76" y="31"/>
                  <a:pt x="75" y="31"/>
                </a:cubicBezTo>
                <a:cubicBezTo>
                  <a:pt x="70" y="28"/>
                  <a:pt x="49" y="18"/>
                  <a:pt x="27" y="25"/>
                </a:cubicBezTo>
                <a:cubicBezTo>
                  <a:pt x="26" y="26"/>
                  <a:pt x="24" y="25"/>
                  <a:pt x="24" y="24"/>
                </a:cubicBezTo>
                <a:cubicBezTo>
                  <a:pt x="24" y="22"/>
                  <a:pt x="24" y="21"/>
                  <a:pt x="25" y="21"/>
                </a:cubicBezTo>
                <a:cubicBezTo>
                  <a:pt x="42" y="15"/>
                  <a:pt x="61" y="18"/>
                  <a:pt x="78" y="27"/>
                </a:cubicBezTo>
                <a:cubicBezTo>
                  <a:pt x="79" y="28"/>
                  <a:pt x="79" y="29"/>
                  <a:pt x="78" y="30"/>
                </a:cubicBezTo>
                <a:cubicBezTo>
                  <a:pt x="78" y="31"/>
                  <a:pt x="77" y="31"/>
                  <a:pt x="76" y="31"/>
                </a:cubicBezTo>
                <a:close/>
                <a:moveTo>
                  <a:pt x="76" y="45"/>
                </a:moveTo>
                <a:cubicBezTo>
                  <a:pt x="76" y="45"/>
                  <a:pt x="76" y="45"/>
                  <a:pt x="75" y="45"/>
                </a:cubicBezTo>
                <a:cubicBezTo>
                  <a:pt x="70" y="41"/>
                  <a:pt x="50" y="32"/>
                  <a:pt x="27" y="39"/>
                </a:cubicBezTo>
                <a:cubicBezTo>
                  <a:pt x="26" y="40"/>
                  <a:pt x="24" y="39"/>
                  <a:pt x="24" y="38"/>
                </a:cubicBezTo>
                <a:cubicBezTo>
                  <a:pt x="24" y="36"/>
                  <a:pt x="24" y="35"/>
                  <a:pt x="25" y="35"/>
                </a:cubicBezTo>
                <a:cubicBezTo>
                  <a:pt x="42" y="29"/>
                  <a:pt x="62" y="31"/>
                  <a:pt x="78" y="41"/>
                </a:cubicBezTo>
                <a:cubicBezTo>
                  <a:pt x="79" y="41"/>
                  <a:pt x="79" y="43"/>
                  <a:pt x="78" y="44"/>
                </a:cubicBezTo>
                <a:cubicBezTo>
                  <a:pt x="78" y="44"/>
                  <a:pt x="77" y="45"/>
                  <a:pt x="76" y="45"/>
                </a:cubicBezTo>
                <a:close/>
                <a:moveTo>
                  <a:pt x="76" y="58"/>
                </a:moveTo>
                <a:cubicBezTo>
                  <a:pt x="76" y="58"/>
                  <a:pt x="76" y="58"/>
                  <a:pt x="75" y="58"/>
                </a:cubicBezTo>
                <a:cubicBezTo>
                  <a:pt x="70" y="55"/>
                  <a:pt x="50" y="46"/>
                  <a:pt x="27" y="53"/>
                </a:cubicBezTo>
                <a:cubicBezTo>
                  <a:pt x="26" y="54"/>
                  <a:pt x="24" y="53"/>
                  <a:pt x="24" y="52"/>
                </a:cubicBezTo>
                <a:cubicBezTo>
                  <a:pt x="24" y="50"/>
                  <a:pt x="24" y="49"/>
                  <a:pt x="25" y="49"/>
                </a:cubicBezTo>
                <a:cubicBezTo>
                  <a:pt x="42" y="43"/>
                  <a:pt x="62" y="45"/>
                  <a:pt x="78" y="54"/>
                </a:cubicBezTo>
                <a:cubicBezTo>
                  <a:pt x="79" y="55"/>
                  <a:pt x="79" y="56"/>
                  <a:pt x="78" y="57"/>
                </a:cubicBezTo>
                <a:cubicBezTo>
                  <a:pt x="78" y="58"/>
                  <a:pt x="77" y="58"/>
                  <a:pt x="76" y="58"/>
                </a:cubicBezTo>
                <a:close/>
                <a:moveTo>
                  <a:pt x="76" y="72"/>
                </a:moveTo>
                <a:cubicBezTo>
                  <a:pt x="76" y="72"/>
                  <a:pt x="76" y="72"/>
                  <a:pt x="75" y="72"/>
                </a:cubicBezTo>
                <a:cubicBezTo>
                  <a:pt x="64" y="65"/>
                  <a:pt x="46" y="61"/>
                  <a:pt x="27" y="67"/>
                </a:cubicBezTo>
                <a:cubicBezTo>
                  <a:pt x="26" y="68"/>
                  <a:pt x="24" y="67"/>
                  <a:pt x="24" y="66"/>
                </a:cubicBezTo>
                <a:cubicBezTo>
                  <a:pt x="24" y="64"/>
                  <a:pt x="24" y="63"/>
                  <a:pt x="25" y="63"/>
                </a:cubicBezTo>
                <a:cubicBezTo>
                  <a:pt x="43" y="57"/>
                  <a:pt x="62" y="59"/>
                  <a:pt x="78" y="68"/>
                </a:cubicBezTo>
                <a:cubicBezTo>
                  <a:pt x="79" y="68"/>
                  <a:pt x="79" y="70"/>
                  <a:pt x="78" y="71"/>
                </a:cubicBezTo>
                <a:cubicBezTo>
                  <a:pt x="78" y="72"/>
                  <a:pt x="77" y="72"/>
                  <a:pt x="76" y="72"/>
                </a:cubicBezTo>
                <a:close/>
                <a:moveTo>
                  <a:pt x="76" y="85"/>
                </a:moveTo>
                <a:cubicBezTo>
                  <a:pt x="76" y="85"/>
                  <a:pt x="76" y="85"/>
                  <a:pt x="75" y="85"/>
                </a:cubicBezTo>
                <a:cubicBezTo>
                  <a:pt x="65" y="79"/>
                  <a:pt x="46" y="75"/>
                  <a:pt x="27" y="81"/>
                </a:cubicBezTo>
                <a:cubicBezTo>
                  <a:pt x="26" y="82"/>
                  <a:pt x="24" y="81"/>
                  <a:pt x="24" y="80"/>
                </a:cubicBezTo>
                <a:cubicBezTo>
                  <a:pt x="24" y="78"/>
                  <a:pt x="24" y="77"/>
                  <a:pt x="25" y="77"/>
                </a:cubicBezTo>
                <a:cubicBezTo>
                  <a:pt x="46" y="70"/>
                  <a:pt x="66" y="75"/>
                  <a:pt x="78" y="81"/>
                </a:cubicBezTo>
                <a:cubicBezTo>
                  <a:pt x="79" y="82"/>
                  <a:pt x="79" y="83"/>
                  <a:pt x="78" y="84"/>
                </a:cubicBezTo>
                <a:cubicBezTo>
                  <a:pt x="78" y="85"/>
                  <a:pt x="77" y="85"/>
                  <a:pt x="76" y="85"/>
                </a:cubicBezTo>
                <a:close/>
                <a:moveTo>
                  <a:pt x="76" y="99"/>
                </a:moveTo>
                <a:cubicBezTo>
                  <a:pt x="76" y="99"/>
                  <a:pt x="76" y="99"/>
                  <a:pt x="75" y="99"/>
                </a:cubicBezTo>
                <a:cubicBezTo>
                  <a:pt x="65" y="93"/>
                  <a:pt x="47" y="89"/>
                  <a:pt x="27" y="95"/>
                </a:cubicBezTo>
                <a:cubicBezTo>
                  <a:pt x="26" y="95"/>
                  <a:pt x="24" y="95"/>
                  <a:pt x="24" y="94"/>
                </a:cubicBezTo>
                <a:cubicBezTo>
                  <a:pt x="24" y="92"/>
                  <a:pt x="24" y="91"/>
                  <a:pt x="25" y="91"/>
                </a:cubicBezTo>
                <a:cubicBezTo>
                  <a:pt x="43" y="85"/>
                  <a:pt x="63" y="86"/>
                  <a:pt x="78" y="95"/>
                </a:cubicBezTo>
                <a:cubicBezTo>
                  <a:pt x="79" y="95"/>
                  <a:pt x="79" y="97"/>
                  <a:pt x="78" y="98"/>
                </a:cubicBezTo>
                <a:cubicBezTo>
                  <a:pt x="78" y="99"/>
                  <a:pt x="77" y="99"/>
                  <a:pt x="76" y="99"/>
                </a:cubicBezTo>
                <a:close/>
                <a:moveTo>
                  <a:pt x="106" y="32"/>
                </a:moveTo>
                <a:cubicBezTo>
                  <a:pt x="105" y="32"/>
                  <a:pt x="105" y="31"/>
                  <a:pt x="104" y="31"/>
                </a:cubicBezTo>
                <a:cubicBezTo>
                  <a:pt x="103" y="30"/>
                  <a:pt x="104" y="28"/>
                  <a:pt x="105" y="27"/>
                </a:cubicBezTo>
                <a:cubicBezTo>
                  <a:pt x="121" y="18"/>
                  <a:pt x="141" y="15"/>
                  <a:pt x="157" y="20"/>
                </a:cubicBezTo>
                <a:cubicBezTo>
                  <a:pt x="158" y="21"/>
                  <a:pt x="159" y="22"/>
                  <a:pt x="159" y="23"/>
                </a:cubicBezTo>
                <a:cubicBezTo>
                  <a:pt x="158" y="24"/>
                  <a:pt x="157" y="25"/>
                  <a:pt x="156" y="25"/>
                </a:cubicBezTo>
                <a:cubicBezTo>
                  <a:pt x="133" y="18"/>
                  <a:pt x="113" y="28"/>
                  <a:pt x="107" y="31"/>
                </a:cubicBezTo>
                <a:cubicBezTo>
                  <a:pt x="107" y="32"/>
                  <a:pt x="106" y="32"/>
                  <a:pt x="106" y="32"/>
                </a:cubicBezTo>
                <a:close/>
                <a:moveTo>
                  <a:pt x="106" y="45"/>
                </a:moveTo>
                <a:cubicBezTo>
                  <a:pt x="105" y="45"/>
                  <a:pt x="105" y="45"/>
                  <a:pt x="104" y="44"/>
                </a:cubicBezTo>
                <a:cubicBezTo>
                  <a:pt x="103" y="43"/>
                  <a:pt x="104" y="42"/>
                  <a:pt x="105" y="41"/>
                </a:cubicBezTo>
                <a:cubicBezTo>
                  <a:pt x="121" y="32"/>
                  <a:pt x="140" y="29"/>
                  <a:pt x="157" y="34"/>
                </a:cubicBezTo>
                <a:cubicBezTo>
                  <a:pt x="158" y="35"/>
                  <a:pt x="159" y="36"/>
                  <a:pt x="159" y="37"/>
                </a:cubicBezTo>
                <a:cubicBezTo>
                  <a:pt x="158" y="38"/>
                  <a:pt x="157" y="39"/>
                  <a:pt x="156" y="39"/>
                </a:cubicBezTo>
                <a:cubicBezTo>
                  <a:pt x="133" y="32"/>
                  <a:pt x="113" y="42"/>
                  <a:pt x="107" y="45"/>
                </a:cubicBezTo>
                <a:cubicBezTo>
                  <a:pt x="107" y="45"/>
                  <a:pt x="106" y="45"/>
                  <a:pt x="106" y="45"/>
                </a:cubicBezTo>
                <a:close/>
                <a:moveTo>
                  <a:pt x="106" y="59"/>
                </a:moveTo>
                <a:cubicBezTo>
                  <a:pt x="105" y="59"/>
                  <a:pt x="105" y="58"/>
                  <a:pt x="104" y="58"/>
                </a:cubicBezTo>
                <a:cubicBezTo>
                  <a:pt x="103" y="57"/>
                  <a:pt x="104" y="55"/>
                  <a:pt x="105" y="54"/>
                </a:cubicBezTo>
                <a:cubicBezTo>
                  <a:pt x="120" y="45"/>
                  <a:pt x="140" y="43"/>
                  <a:pt x="157" y="48"/>
                </a:cubicBezTo>
                <a:cubicBezTo>
                  <a:pt x="158" y="49"/>
                  <a:pt x="159" y="50"/>
                  <a:pt x="159" y="51"/>
                </a:cubicBezTo>
                <a:cubicBezTo>
                  <a:pt x="158" y="52"/>
                  <a:pt x="157" y="53"/>
                  <a:pt x="156" y="53"/>
                </a:cubicBezTo>
                <a:cubicBezTo>
                  <a:pt x="132" y="45"/>
                  <a:pt x="113" y="55"/>
                  <a:pt x="107" y="59"/>
                </a:cubicBezTo>
                <a:cubicBezTo>
                  <a:pt x="107" y="59"/>
                  <a:pt x="106" y="59"/>
                  <a:pt x="106" y="59"/>
                </a:cubicBezTo>
                <a:close/>
                <a:moveTo>
                  <a:pt x="106" y="72"/>
                </a:moveTo>
                <a:cubicBezTo>
                  <a:pt x="105" y="72"/>
                  <a:pt x="105" y="72"/>
                  <a:pt x="104" y="71"/>
                </a:cubicBezTo>
                <a:cubicBezTo>
                  <a:pt x="103" y="70"/>
                  <a:pt x="104" y="69"/>
                  <a:pt x="105" y="68"/>
                </a:cubicBezTo>
                <a:cubicBezTo>
                  <a:pt x="117" y="61"/>
                  <a:pt x="136" y="56"/>
                  <a:pt x="157" y="62"/>
                </a:cubicBezTo>
                <a:cubicBezTo>
                  <a:pt x="158" y="63"/>
                  <a:pt x="159" y="64"/>
                  <a:pt x="159" y="65"/>
                </a:cubicBezTo>
                <a:cubicBezTo>
                  <a:pt x="158" y="66"/>
                  <a:pt x="157" y="67"/>
                  <a:pt x="156" y="67"/>
                </a:cubicBezTo>
                <a:cubicBezTo>
                  <a:pt x="137" y="61"/>
                  <a:pt x="118" y="66"/>
                  <a:pt x="107" y="72"/>
                </a:cubicBezTo>
                <a:cubicBezTo>
                  <a:pt x="107" y="72"/>
                  <a:pt x="106" y="72"/>
                  <a:pt x="106" y="72"/>
                </a:cubicBezTo>
                <a:close/>
                <a:moveTo>
                  <a:pt x="106" y="86"/>
                </a:moveTo>
                <a:cubicBezTo>
                  <a:pt x="105" y="86"/>
                  <a:pt x="105" y="85"/>
                  <a:pt x="104" y="85"/>
                </a:cubicBezTo>
                <a:cubicBezTo>
                  <a:pt x="103" y="84"/>
                  <a:pt x="104" y="82"/>
                  <a:pt x="105" y="82"/>
                </a:cubicBezTo>
                <a:cubicBezTo>
                  <a:pt x="116" y="75"/>
                  <a:pt x="136" y="70"/>
                  <a:pt x="157" y="76"/>
                </a:cubicBezTo>
                <a:cubicBezTo>
                  <a:pt x="158" y="76"/>
                  <a:pt x="159" y="78"/>
                  <a:pt x="159" y="79"/>
                </a:cubicBezTo>
                <a:cubicBezTo>
                  <a:pt x="158" y="80"/>
                  <a:pt x="157" y="81"/>
                  <a:pt x="156" y="81"/>
                </a:cubicBezTo>
                <a:cubicBezTo>
                  <a:pt x="136" y="75"/>
                  <a:pt x="118" y="79"/>
                  <a:pt x="107" y="86"/>
                </a:cubicBezTo>
                <a:cubicBezTo>
                  <a:pt x="107" y="86"/>
                  <a:pt x="106" y="86"/>
                  <a:pt x="106" y="86"/>
                </a:cubicBezTo>
                <a:close/>
                <a:moveTo>
                  <a:pt x="106" y="99"/>
                </a:moveTo>
                <a:cubicBezTo>
                  <a:pt x="105" y="99"/>
                  <a:pt x="105" y="99"/>
                  <a:pt x="104" y="98"/>
                </a:cubicBezTo>
                <a:cubicBezTo>
                  <a:pt x="103" y="97"/>
                  <a:pt x="104" y="96"/>
                  <a:pt x="105" y="95"/>
                </a:cubicBezTo>
                <a:cubicBezTo>
                  <a:pt x="119" y="87"/>
                  <a:pt x="139" y="85"/>
                  <a:pt x="157" y="90"/>
                </a:cubicBezTo>
                <a:cubicBezTo>
                  <a:pt x="158" y="90"/>
                  <a:pt x="159" y="92"/>
                  <a:pt x="159" y="93"/>
                </a:cubicBezTo>
                <a:cubicBezTo>
                  <a:pt x="158" y="94"/>
                  <a:pt x="157" y="95"/>
                  <a:pt x="156" y="95"/>
                </a:cubicBezTo>
                <a:cubicBezTo>
                  <a:pt x="136" y="89"/>
                  <a:pt x="118" y="93"/>
                  <a:pt x="107" y="99"/>
                </a:cubicBezTo>
                <a:cubicBezTo>
                  <a:pt x="107" y="99"/>
                  <a:pt x="106" y="99"/>
                  <a:pt x="106" y="99"/>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78" name="Group 99">
            <a:extLst>
              <a:ext uri="{FF2B5EF4-FFF2-40B4-BE49-F238E27FC236}">
                <a16:creationId xmlns:a16="http://schemas.microsoft.com/office/drawing/2014/main" id="{5726F2E4-F0FB-BC48-A05A-907ED8493772}"/>
              </a:ext>
            </a:extLst>
          </p:cNvPr>
          <p:cNvGrpSpPr>
            <a:grpSpLocks noChangeAspect="1"/>
          </p:cNvGrpSpPr>
          <p:nvPr/>
        </p:nvGrpSpPr>
        <p:grpSpPr bwMode="auto">
          <a:xfrm>
            <a:off x="5084984" y="3773125"/>
            <a:ext cx="452367" cy="522898"/>
            <a:chOff x="3655" y="1947"/>
            <a:chExt cx="372" cy="430"/>
          </a:xfrm>
          <a:solidFill>
            <a:sysClr val="window" lastClr="FFFFFF"/>
          </a:solidFill>
        </p:grpSpPr>
        <p:sp>
          <p:nvSpPr>
            <p:cNvPr id="79" name="Freeform 100">
              <a:extLst>
                <a:ext uri="{FF2B5EF4-FFF2-40B4-BE49-F238E27FC236}">
                  <a16:creationId xmlns:a16="http://schemas.microsoft.com/office/drawing/2014/main" id="{C3973F37-12F2-4441-B31C-4EC88EF2AF28}"/>
                </a:ext>
              </a:extLst>
            </p:cNvPr>
            <p:cNvSpPr>
              <a:spLocks noEditPoints="1"/>
            </p:cNvSpPr>
            <p:nvPr/>
          </p:nvSpPr>
          <p:spPr bwMode="auto">
            <a:xfrm>
              <a:off x="3733" y="1947"/>
              <a:ext cx="126" cy="107"/>
            </a:xfrm>
            <a:custGeom>
              <a:avLst/>
              <a:gdLst>
                <a:gd name="T0" fmla="*/ 11 w 53"/>
                <a:gd name="T1" fmla="*/ 45 h 45"/>
                <a:gd name="T2" fmla="*/ 42 w 53"/>
                <a:gd name="T3" fmla="*/ 45 h 45"/>
                <a:gd name="T4" fmla="*/ 53 w 53"/>
                <a:gd name="T5" fmla="*/ 34 h 45"/>
                <a:gd name="T6" fmla="*/ 53 w 53"/>
                <a:gd name="T7" fmla="*/ 26 h 45"/>
                <a:gd name="T8" fmla="*/ 42 w 53"/>
                <a:gd name="T9" fmla="*/ 15 h 45"/>
                <a:gd name="T10" fmla="*/ 40 w 53"/>
                <a:gd name="T11" fmla="*/ 15 h 45"/>
                <a:gd name="T12" fmla="*/ 36 w 53"/>
                <a:gd name="T13" fmla="*/ 6 h 45"/>
                <a:gd name="T14" fmla="*/ 26 w 53"/>
                <a:gd name="T15" fmla="*/ 0 h 45"/>
                <a:gd name="T16" fmla="*/ 17 w 53"/>
                <a:gd name="T17" fmla="*/ 6 h 45"/>
                <a:gd name="T18" fmla="*/ 13 w 53"/>
                <a:gd name="T19" fmla="*/ 15 h 45"/>
                <a:gd name="T20" fmla="*/ 11 w 53"/>
                <a:gd name="T21" fmla="*/ 15 h 45"/>
                <a:gd name="T22" fmla="*/ 0 w 53"/>
                <a:gd name="T23" fmla="*/ 26 h 45"/>
                <a:gd name="T24" fmla="*/ 0 w 53"/>
                <a:gd name="T25" fmla="*/ 34 h 45"/>
                <a:gd name="T26" fmla="*/ 11 w 53"/>
                <a:gd name="T27" fmla="*/ 45 h 45"/>
                <a:gd name="T28" fmla="*/ 26 w 53"/>
                <a:gd name="T29" fmla="*/ 7 h 45"/>
                <a:gd name="T30" fmla="*/ 33 w 53"/>
                <a:gd name="T31" fmla="*/ 15 h 45"/>
                <a:gd name="T32" fmla="*/ 20 w 53"/>
                <a:gd name="T33" fmla="*/ 15 h 45"/>
                <a:gd name="T34" fmla="*/ 26 w 53"/>
                <a:gd name="T35"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45">
                  <a:moveTo>
                    <a:pt x="11" y="45"/>
                  </a:moveTo>
                  <a:cubicBezTo>
                    <a:pt x="42" y="45"/>
                    <a:pt x="42" y="45"/>
                    <a:pt x="42" y="45"/>
                  </a:cubicBezTo>
                  <a:cubicBezTo>
                    <a:pt x="48" y="45"/>
                    <a:pt x="53" y="40"/>
                    <a:pt x="53" y="34"/>
                  </a:cubicBezTo>
                  <a:cubicBezTo>
                    <a:pt x="53" y="26"/>
                    <a:pt x="53" y="26"/>
                    <a:pt x="53" y="26"/>
                  </a:cubicBezTo>
                  <a:cubicBezTo>
                    <a:pt x="53" y="20"/>
                    <a:pt x="48" y="15"/>
                    <a:pt x="42" y="15"/>
                  </a:cubicBezTo>
                  <a:cubicBezTo>
                    <a:pt x="40" y="15"/>
                    <a:pt x="40" y="15"/>
                    <a:pt x="40" y="15"/>
                  </a:cubicBezTo>
                  <a:cubicBezTo>
                    <a:pt x="39" y="11"/>
                    <a:pt x="38" y="8"/>
                    <a:pt x="36" y="6"/>
                  </a:cubicBezTo>
                  <a:cubicBezTo>
                    <a:pt x="34" y="2"/>
                    <a:pt x="30" y="0"/>
                    <a:pt x="26" y="0"/>
                  </a:cubicBezTo>
                  <a:cubicBezTo>
                    <a:pt x="23" y="0"/>
                    <a:pt x="19" y="2"/>
                    <a:pt x="17" y="6"/>
                  </a:cubicBezTo>
                  <a:cubicBezTo>
                    <a:pt x="15" y="8"/>
                    <a:pt x="14" y="11"/>
                    <a:pt x="13" y="15"/>
                  </a:cubicBezTo>
                  <a:cubicBezTo>
                    <a:pt x="11" y="15"/>
                    <a:pt x="11" y="15"/>
                    <a:pt x="11" y="15"/>
                  </a:cubicBezTo>
                  <a:cubicBezTo>
                    <a:pt x="5" y="15"/>
                    <a:pt x="0" y="20"/>
                    <a:pt x="0" y="26"/>
                  </a:cubicBezTo>
                  <a:cubicBezTo>
                    <a:pt x="0" y="34"/>
                    <a:pt x="0" y="34"/>
                    <a:pt x="0" y="34"/>
                  </a:cubicBezTo>
                  <a:cubicBezTo>
                    <a:pt x="0" y="40"/>
                    <a:pt x="5" y="45"/>
                    <a:pt x="11" y="45"/>
                  </a:cubicBezTo>
                  <a:close/>
                  <a:moveTo>
                    <a:pt x="26" y="7"/>
                  </a:moveTo>
                  <a:cubicBezTo>
                    <a:pt x="30" y="7"/>
                    <a:pt x="32" y="10"/>
                    <a:pt x="33" y="15"/>
                  </a:cubicBezTo>
                  <a:cubicBezTo>
                    <a:pt x="20" y="15"/>
                    <a:pt x="20" y="15"/>
                    <a:pt x="20" y="15"/>
                  </a:cubicBezTo>
                  <a:cubicBezTo>
                    <a:pt x="20" y="10"/>
                    <a:pt x="23"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0" name="Freeform 101">
              <a:extLst>
                <a:ext uri="{FF2B5EF4-FFF2-40B4-BE49-F238E27FC236}">
                  <a16:creationId xmlns:a16="http://schemas.microsoft.com/office/drawing/2014/main" id="{8F25D4A2-4367-0F48-B9B4-DF919D777946}"/>
                </a:ext>
              </a:extLst>
            </p:cNvPr>
            <p:cNvSpPr>
              <a:spLocks/>
            </p:cNvSpPr>
            <p:nvPr/>
          </p:nvSpPr>
          <p:spPr bwMode="auto">
            <a:xfrm>
              <a:off x="3835" y="2103"/>
              <a:ext cx="192" cy="227"/>
            </a:xfrm>
            <a:custGeom>
              <a:avLst/>
              <a:gdLst>
                <a:gd name="T0" fmla="*/ 76 w 81"/>
                <a:gd name="T1" fmla="*/ 2 h 96"/>
                <a:gd name="T2" fmla="*/ 76 w 81"/>
                <a:gd name="T3" fmla="*/ 2 h 96"/>
                <a:gd name="T4" fmla="*/ 65 w 81"/>
                <a:gd name="T5" fmla="*/ 4 h 96"/>
                <a:gd name="T6" fmla="*/ 0 w 81"/>
                <a:gd name="T7" fmla="*/ 86 h 96"/>
                <a:gd name="T8" fmla="*/ 13 w 81"/>
                <a:gd name="T9" fmla="*/ 96 h 96"/>
                <a:gd name="T10" fmla="*/ 78 w 81"/>
                <a:gd name="T11" fmla="*/ 14 h 96"/>
                <a:gd name="T12" fmla="*/ 76 w 81"/>
                <a:gd name="T13" fmla="*/ 2 h 96"/>
              </a:gdLst>
              <a:ahLst/>
              <a:cxnLst>
                <a:cxn ang="0">
                  <a:pos x="T0" y="T1"/>
                </a:cxn>
                <a:cxn ang="0">
                  <a:pos x="T2" y="T3"/>
                </a:cxn>
                <a:cxn ang="0">
                  <a:pos x="T4" y="T5"/>
                </a:cxn>
                <a:cxn ang="0">
                  <a:pos x="T6" y="T7"/>
                </a:cxn>
                <a:cxn ang="0">
                  <a:pos x="T8" y="T9"/>
                </a:cxn>
                <a:cxn ang="0">
                  <a:pos x="T10" y="T11"/>
                </a:cxn>
                <a:cxn ang="0">
                  <a:pos x="T12" y="T13"/>
                </a:cxn>
              </a:cxnLst>
              <a:rect l="0" t="0" r="r" b="b"/>
              <a:pathLst>
                <a:path w="81" h="96">
                  <a:moveTo>
                    <a:pt x="76" y="2"/>
                  </a:moveTo>
                  <a:cubicBezTo>
                    <a:pt x="76" y="2"/>
                    <a:pt x="76" y="2"/>
                    <a:pt x="76" y="2"/>
                  </a:cubicBezTo>
                  <a:cubicBezTo>
                    <a:pt x="73" y="0"/>
                    <a:pt x="68" y="0"/>
                    <a:pt x="65" y="4"/>
                  </a:cubicBezTo>
                  <a:cubicBezTo>
                    <a:pt x="0" y="86"/>
                    <a:pt x="0" y="86"/>
                    <a:pt x="0" y="86"/>
                  </a:cubicBezTo>
                  <a:cubicBezTo>
                    <a:pt x="13" y="96"/>
                    <a:pt x="13" y="96"/>
                    <a:pt x="13" y="96"/>
                  </a:cubicBezTo>
                  <a:cubicBezTo>
                    <a:pt x="78" y="14"/>
                    <a:pt x="78" y="14"/>
                    <a:pt x="78" y="14"/>
                  </a:cubicBezTo>
                  <a:cubicBezTo>
                    <a:pt x="81" y="10"/>
                    <a:pt x="80" y="5"/>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1" name="Freeform 102">
              <a:extLst>
                <a:ext uri="{FF2B5EF4-FFF2-40B4-BE49-F238E27FC236}">
                  <a16:creationId xmlns:a16="http://schemas.microsoft.com/office/drawing/2014/main" id="{265BB2D1-458A-E248-8213-16769AD9BD3E}"/>
                </a:ext>
              </a:extLst>
            </p:cNvPr>
            <p:cNvSpPr>
              <a:spLocks/>
            </p:cNvSpPr>
            <p:nvPr/>
          </p:nvSpPr>
          <p:spPr bwMode="auto">
            <a:xfrm>
              <a:off x="3828" y="2311"/>
              <a:ext cx="35" cy="38"/>
            </a:xfrm>
            <a:custGeom>
              <a:avLst/>
              <a:gdLst>
                <a:gd name="T0" fmla="*/ 2 w 15"/>
                <a:gd name="T1" fmla="*/ 15 h 16"/>
                <a:gd name="T2" fmla="*/ 15 w 15"/>
                <a:gd name="T3" fmla="*/ 10 h 16"/>
                <a:gd name="T4" fmla="*/ 1 w 15"/>
                <a:gd name="T5" fmla="*/ 0 h 16"/>
                <a:gd name="T6" fmla="*/ 0 w 15"/>
                <a:gd name="T7" fmla="*/ 13 h 16"/>
                <a:gd name="T8" fmla="*/ 2 w 15"/>
                <a:gd name="T9" fmla="*/ 15 h 16"/>
              </a:gdLst>
              <a:ahLst/>
              <a:cxnLst>
                <a:cxn ang="0">
                  <a:pos x="T0" y="T1"/>
                </a:cxn>
                <a:cxn ang="0">
                  <a:pos x="T2" y="T3"/>
                </a:cxn>
                <a:cxn ang="0">
                  <a:pos x="T4" y="T5"/>
                </a:cxn>
                <a:cxn ang="0">
                  <a:pos x="T6" y="T7"/>
                </a:cxn>
                <a:cxn ang="0">
                  <a:pos x="T8" y="T9"/>
                </a:cxn>
              </a:cxnLst>
              <a:rect l="0" t="0" r="r" b="b"/>
              <a:pathLst>
                <a:path w="15" h="16">
                  <a:moveTo>
                    <a:pt x="2" y="15"/>
                  </a:moveTo>
                  <a:cubicBezTo>
                    <a:pt x="15" y="10"/>
                    <a:pt x="15" y="10"/>
                    <a:pt x="15" y="10"/>
                  </a:cubicBezTo>
                  <a:cubicBezTo>
                    <a:pt x="1" y="0"/>
                    <a:pt x="1" y="0"/>
                    <a:pt x="1" y="0"/>
                  </a:cubicBezTo>
                  <a:cubicBezTo>
                    <a:pt x="0" y="13"/>
                    <a:pt x="0" y="13"/>
                    <a:pt x="0" y="13"/>
                  </a:cubicBezTo>
                  <a:cubicBezTo>
                    <a:pt x="0" y="15"/>
                    <a:pt x="1" y="16"/>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2" name="Freeform 103">
              <a:extLst>
                <a:ext uri="{FF2B5EF4-FFF2-40B4-BE49-F238E27FC236}">
                  <a16:creationId xmlns:a16="http://schemas.microsoft.com/office/drawing/2014/main" id="{4AFF2287-2E70-5D49-AF6F-9C03917838ED}"/>
                </a:ext>
              </a:extLst>
            </p:cNvPr>
            <p:cNvSpPr>
              <a:spLocks noEditPoints="1"/>
            </p:cNvSpPr>
            <p:nvPr/>
          </p:nvSpPr>
          <p:spPr bwMode="auto">
            <a:xfrm>
              <a:off x="3655" y="2016"/>
              <a:ext cx="282" cy="361"/>
            </a:xfrm>
            <a:custGeom>
              <a:avLst/>
              <a:gdLst>
                <a:gd name="T0" fmla="*/ 77 w 119"/>
                <a:gd name="T1" fmla="*/ 143 h 153"/>
                <a:gd name="T2" fmla="*/ 75 w 119"/>
                <a:gd name="T3" fmla="*/ 144 h 153"/>
                <a:gd name="T4" fmla="*/ 71 w 119"/>
                <a:gd name="T5" fmla="*/ 142 h 153"/>
                <a:gd name="T6" fmla="*/ 70 w 119"/>
                <a:gd name="T7" fmla="*/ 138 h 153"/>
                <a:gd name="T8" fmla="*/ 72 w 119"/>
                <a:gd name="T9" fmla="*/ 124 h 153"/>
                <a:gd name="T10" fmla="*/ 74 w 119"/>
                <a:gd name="T11" fmla="*/ 121 h 153"/>
                <a:gd name="T12" fmla="*/ 17 w 119"/>
                <a:gd name="T13" fmla="*/ 121 h 153"/>
                <a:gd name="T14" fmla="*/ 14 w 119"/>
                <a:gd name="T15" fmla="*/ 117 h 153"/>
                <a:gd name="T16" fmla="*/ 17 w 119"/>
                <a:gd name="T17" fmla="*/ 114 h 153"/>
                <a:gd name="T18" fmla="*/ 79 w 119"/>
                <a:gd name="T19" fmla="*/ 114 h 153"/>
                <a:gd name="T20" fmla="*/ 90 w 119"/>
                <a:gd name="T21" fmla="*/ 101 h 153"/>
                <a:gd name="T22" fmla="*/ 17 w 119"/>
                <a:gd name="T23" fmla="*/ 101 h 153"/>
                <a:gd name="T24" fmla="*/ 14 w 119"/>
                <a:gd name="T25" fmla="*/ 98 h 153"/>
                <a:gd name="T26" fmla="*/ 17 w 119"/>
                <a:gd name="T27" fmla="*/ 95 h 153"/>
                <a:gd name="T28" fmla="*/ 95 w 119"/>
                <a:gd name="T29" fmla="*/ 95 h 153"/>
                <a:gd name="T30" fmla="*/ 119 w 119"/>
                <a:gd name="T31" fmla="*/ 63 h 153"/>
                <a:gd name="T32" fmla="*/ 119 w 119"/>
                <a:gd name="T33" fmla="*/ 11 h 153"/>
                <a:gd name="T34" fmla="*/ 109 w 119"/>
                <a:gd name="T35" fmla="*/ 0 h 153"/>
                <a:gd name="T36" fmla="*/ 89 w 119"/>
                <a:gd name="T37" fmla="*/ 0 h 153"/>
                <a:gd name="T38" fmla="*/ 89 w 119"/>
                <a:gd name="T39" fmla="*/ 5 h 153"/>
                <a:gd name="T40" fmla="*/ 75 w 119"/>
                <a:gd name="T41" fmla="*/ 20 h 153"/>
                <a:gd name="T42" fmla="*/ 44 w 119"/>
                <a:gd name="T43" fmla="*/ 20 h 153"/>
                <a:gd name="T44" fmla="*/ 30 w 119"/>
                <a:gd name="T45" fmla="*/ 5 h 153"/>
                <a:gd name="T46" fmla="*/ 30 w 119"/>
                <a:gd name="T47" fmla="*/ 0 h 153"/>
                <a:gd name="T48" fmla="*/ 10 w 119"/>
                <a:gd name="T49" fmla="*/ 0 h 153"/>
                <a:gd name="T50" fmla="*/ 0 w 119"/>
                <a:gd name="T51" fmla="*/ 11 h 153"/>
                <a:gd name="T52" fmla="*/ 0 w 119"/>
                <a:gd name="T53" fmla="*/ 142 h 153"/>
                <a:gd name="T54" fmla="*/ 10 w 119"/>
                <a:gd name="T55" fmla="*/ 153 h 153"/>
                <a:gd name="T56" fmla="*/ 109 w 119"/>
                <a:gd name="T57" fmla="*/ 153 h 153"/>
                <a:gd name="T58" fmla="*/ 119 w 119"/>
                <a:gd name="T59" fmla="*/ 142 h 153"/>
                <a:gd name="T60" fmla="*/ 119 w 119"/>
                <a:gd name="T61" fmla="*/ 100 h 153"/>
                <a:gd name="T62" fmla="*/ 90 w 119"/>
                <a:gd name="T63" fmla="*/ 138 h 153"/>
                <a:gd name="T64" fmla="*/ 77 w 119"/>
                <a:gd name="T65" fmla="*/ 143 h 153"/>
                <a:gd name="T66" fmla="*/ 17 w 119"/>
                <a:gd name="T67" fmla="*/ 36 h 153"/>
                <a:gd name="T68" fmla="*/ 101 w 119"/>
                <a:gd name="T69" fmla="*/ 36 h 153"/>
                <a:gd name="T70" fmla="*/ 105 w 119"/>
                <a:gd name="T71" fmla="*/ 39 h 153"/>
                <a:gd name="T72" fmla="*/ 101 w 119"/>
                <a:gd name="T73" fmla="*/ 42 h 153"/>
                <a:gd name="T74" fmla="*/ 17 w 119"/>
                <a:gd name="T75" fmla="*/ 42 h 153"/>
                <a:gd name="T76" fmla="*/ 14 w 119"/>
                <a:gd name="T77" fmla="*/ 39 h 153"/>
                <a:gd name="T78" fmla="*/ 17 w 119"/>
                <a:gd name="T79" fmla="*/ 36 h 153"/>
                <a:gd name="T80" fmla="*/ 17 w 119"/>
                <a:gd name="T81" fmla="*/ 56 h 153"/>
                <a:gd name="T82" fmla="*/ 101 w 119"/>
                <a:gd name="T83" fmla="*/ 56 h 153"/>
                <a:gd name="T84" fmla="*/ 105 w 119"/>
                <a:gd name="T85" fmla="*/ 59 h 153"/>
                <a:gd name="T86" fmla="*/ 101 w 119"/>
                <a:gd name="T87" fmla="*/ 62 h 153"/>
                <a:gd name="T88" fmla="*/ 17 w 119"/>
                <a:gd name="T89" fmla="*/ 62 h 153"/>
                <a:gd name="T90" fmla="*/ 14 w 119"/>
                <a:gd name="T91" fmla="*/ 59 h 153"/>
                <a:gd name="T92" fmla="*/ 17 w 119"/>
                <a:gd name="T93" fmla="*/ 56 h 153"/>
                <a:gd name="T94" fmla="*/ 17 w 119"/>
                <a:gd name="T95" fmla="*/ 75 h 153"/>
                <a:gd name="T96" fmla="*/ 101 w 119"/>
                <a:gd name="T97" fmla="*/ 75 h 153"/>
                <a:gd name="T98" fmla="*/ 105 w 119"/>
                <a:gd name="T99" fmla="*/ 78 h 153"/>
                <a:gd name="T100" fmla="*/ 101 w 119"/>
                <a:gd name="T101" fmla="*/ 81 h 153"/>
                <a:gd name="T102" fmla="*/ 17 w 119"/>
                <a:gd name="T103" fmla="*/ 81 h 153"/>
                <a:gd name="T104" fmla="*/ 14 w 119"/>
                <a:gd name="T105" fmla="*/ 78 h 153"/>
                <a:gd name="T106" fmla="*/ 17 w 119"/>
                <a:gd name="T107"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153">
                  <a:moveTo>
                    <a:pt x="77" y="143"/>
                  </a:moveTo>
                  <a:cubicBezTo>
                    <a:pt x="76" y="144"/>
                    <a:pt x="75" y="144"/>
                    <a:pt x="75" y="144"/>
                  </a:cubicBezTo>
                  <a:cubicBezTo>
                    <a:pt x="73" y="144"/>
                    <a:pt x="72" y="143"/>
                    <a:pt x="71" y="142"/>
                  </a:cubicBezTo>
                  <a:cubicBezTo>
                    <a:pt x="70" y="141"/>
                    <a:pt x="69" y="139"/>
                    <a:pt x="70" y="138"/>
                  </a:cubicBezTo>
                  <a:cubicBezTo>
                    <a:pt x="72" y="124"/>
                    <a:pt x="72" y="124"/>
                    <a:pt x="72" y="124"/>
                  </a:cubicBezTo>
                  <a:cubicBezTo>
                    <a:pt x="74" y="121"/>
                    <a:pt x="74" y="121"/>
                    <a:pt x="74" y="121"/>
                  </a:cubicBezTo>
                  <a:cubicBezTo>
                    <a:pt x="17" y="121"/>
                    <a:pt x="17" y="121"/>
                    <a:pt x="17" y="121"/>
                  </a:cubicBezTo>
                  <a:cubicBezTo>
                    <a:pt x="16" y="121"/>
                    <a:pt x="14" y="119"/>
                    <a:pt x="14" y="117"/>
                  </a:cubicBezTo>
                  <a:cubicBezTo>
                    <a:pt x="14" y="116"/>
                    <a:pt x="16" y="114"/>
                    <a:pt x="17" y="114"/>
                  </a:cubicBezTo>
                  <a:cubicBezTo>
                    <a:pt x="79" y="114"/>
                    <a:pt x="79" y="114"/>
                    <a:pt x="79" y="114"/>
                  </a:cubicBezTo>
                  <a:cubicBezTo>
                    <a:pt x="90" y="101"/>
                    <a:pt x="90" y="101"/>
                    <a:pt x="90" y="101"/>
                  </a:cubicBezTo>
                  <a:cubicBezTo>
                    <a:pt x="17" y="101"/>
                    <a:pt x="17" y="101"/>
                    <a:pt x="17" y="101"/>
                  </a:cubicBezTo>
                  <a:cubicBezTo>
                    <a:pt x="16" y="101"/>
                    <a:pt x="14" y="100"/>
                    <a:pt x="14" y="98"/>
                  </a:cubicBezTo>
                  <a:cubicBezTo>
                    <a:pt x="14" y="96"/>
                    <a:pt x="16" y="95"/>
                    <a:pt x="17" y="95"/>
                  </a:cubicBezTo>
                  <a:cubicBezTo>
                    <a:pt x="95" y="95"/>
                    <a:pt x="95" y="95"/>
                    <a:pt x="95" y="95"/>
                  </a:cubicBezTo>
                  <a:cubicBezTo>
                    <a:pt x="119" y="63"/>
                    <a:pt x="119" y="63"/>
                    <a:pt x="119" y="63"/>
                  </a:cubicBezTo>
                  <a:cubicBezTo>
                    <a:pt x="119" y="11"/>
                    <a:pt x="119" y="11"/>
                    <a:pt x="119" y="11"/>
                  </a:cubicBezTo>
                  <a:cubicBezTo>
                    <a:pt x="119" y="5"/>
                    <a:pt x="114" y="0"/>
                    <a:pt x="109" y="0"/>
                  </a:cubicBezTo>
                  <a:cubicBezTo>
                    <a:pt x="89" y="0"/>
                    <a:pt x="89" y="0"/>
                    <a:pt x="89" y="0"/>
                  </a:cubicBezTo>
                  <a:cubicBezTo>
                    <a:pt x="89" y="5"/>
                    <a:pt x="89" y="5"/>
                    <a:pt x="89" y="5"/>
                  </a:cubicBezTo>
                  <a:cubicBezTo>
                    <a:pt x="89" y="13"/>
                    <a:pt x="83" y="20"/>
                    <a:pt x="75" y="20"/>
                  </a:cubicBezTo>
                  <a:cubicBezTo>
                    <a:pt x="44" y="20"/>
                    <a:pt x="44" y="20"/>
                    <a:pt x="44" y="20"/>
                  </a:cubicBezTo>
                  <a:cubicBezTo>
                    <a:pt x="36" y="20"/>
                    <a:pt x="30" y="13"/>
                    <a:pt x="30" y="5"/>
                  </a:cubicBezTo>
                  <a:cubicBezTo>
                    <a:pt x="30" y="0"/>
                    <a:pt x="30" y="0"/>
                    <a:pt x="30" y="0"/>
                  </a:cubicBezTo>
                  <a:cubicBezTo>
                    <a:pt x="10" y="0"/>
                    <a:pt x="10" y="0"/>
                    <a:pt x="10" y="0"/>
                  </a:cubicBezTo>
                  <a:cubicBezTo>
                    <a:pt x="4" y="0"/>
                    <a:pt x="0" y="5"/>
                    <a:pt x="0" y="11"/>
                  </a:cubicBezTo>
                  <a:cubicBezTo>
                    <a:pt x="0" y="142"/>
                    <a:pt x="0" y="142"/>
                    <a:pt x="0" y="142"/>
                  </a:cubicBezTo>
                  <a:cubicBezTo>
                    <a:pt x="0" y="148"/>
                    <a:pt x="4" y="153"/>
                    <a:pt x="10" y="153"/>
                  </a:cubicBezTo>
                  <a:cubicBezTo>
                    <a:pt x="109" y="153"/>
                    <a:pt x="109" y="153"/>
                    <a:pt x="109" y="153"/>
                  </a:cubicBezTo>
                  <a:cubicBezTo>
                    <a:pt x="114" y="153"/>
                    <a:pt x="119" y="148"/>
                    <a:pt x="119" y="142"/>
                  </a:cubicBezTo>
                  <a:cubicBezTo>
                    <a:pt x="119" y="100"/>
                    <a:pt x="119" y="100"/>
                    <a:pt x="119" y="100"/>
                  </a:cubicBezTo>
                  <a:cubicBezTo>
                    <a:pt x="90" y="138"/>
                    <a:pt x="90" y="138"/>
                    <a:pt x="90" y="138"/>
                  </a:cubicBezTo>
                  <a:lnTo>
                    <a:pt x="77" y="143"/>
                  </a:lnTo>
                  <a:close/>
                  <a:moveTo>
                    <a:pt x="17" y="36"/>
                  </a:moveTo>
                  <a:cubicBezTo>
                    <a:pt x="101" y="36"/>
                    <a:pt x="101" y="36"/>
                    <a:pt x="101" y="36"/>
                  </a:cubicBezTo>
                  <a:cubicBezTo>
                    <a:pt x="103" y="36"/>
                    <a:pt x="105" y="37"/>
                    <a:pt x="105" y="39"/>
                  </a:cubicBezTo>
                  <a:cubicBezTo>
                    <a:pt x="105" y="41"/>
                    <a:pt x="103" y="42"/>
                    <a:pt x="101" y="42"/>
                  </a:cubicBezTo>
                  <a:cubicBezTo>
                    <a:pt x="17" y="42"/>
                    <a:pt x="17" y="42"/>
                    <a:pt x="17" y="42"/>
                  </a:cubicBezTo>
                  <a:cubicBezTo>
                    <a:pt x="16" y="42"/>
                    <a:pt x="14" y="41"/>
                    <a:pt x="14" y="39"/>
                  </a:cubicBezTo>
                  <a:cubicBezTo>
                    <a:pt x="14" y="37"/>
                    <a:pt x="16" y="36"/>
                    <a:pt x="17" y="36"/>
                  </a:cubicBezTo>
                  <a:close/>
                  <a:moveTo>
                    <a:pt x="17" y="56"/>
                  </a:moveTo>
                  <a:cubicBezTo>
                    <a:pt x="101" y="56"/>
                    <a:pt x="101" y="56"/>
                    <a:pt x="101" y="56"/>
                  </a:cubicBezTo>
                  <a:cubicBezTo>
                    <a:pt x="103" y="56"/>
                    <a:pt x="105" y="57"/>
                    <a:pt x="105" y="59"/>
                  </a:cubicBezTo>
                  <a:cubicBezTo>
                    <a:pt x="105" y="60"/>
                    <a:pt x="103" y="62"/>
                    <a:pt x="101" y="62"/>
                  </a:cubicBezTo>
                  <a:cubicBezTo>
                    <a:pt x="17" y="62"/>
                    <a:pt x="17" y="62"/>
                    <a:pt x="17" y="62"/>
                  </a:cubicBezTo>
                  <a:cubicBezTo>
                    <a:pt x="16" y="62"/>
                    <a:pt x="14" y="60"/>
                    <a:pt x="14" y="59"/>
                  </a:cubicBezTo>
                  <a:cubicBezTo>
                    <a:pt x="14" y="57"/>
                    <a:pt x="16" y="56"/>
                    <a:pt x="17" y="56"/>
                  </a:cubicBezTo>
                  <a:close/>
                  <a:moveTo>
                    <a:pt x="17" y="75"/>
                  </a:moveTo>
                  <a:cubicBezTo>
                    <a:pt x="101" y="75"/>
                    <a:pt x="101" y="75"/>
                    <a:pt x="101" y="75"/>
                  </a:cubicBezTo>
                  <a:cubicBezTo>
                    <a:pt x="103" y="75"/>
                    <a:pt x="105" y="77"/>
                    <a:pt x="105" y="78"/>
                  </a:cubicBezTo>
                  <a:cubicBezTo>
                    <a:pt x="105" y="80"/>
                    <a:pt x="103" y="81"/>
                    <a:pt x="101" y="81"/>
                  </a:cubicBezTo>
                  <a:cubicBezTo>
                    <a:pt x="17" y="81"/>
                    <a:pt x="17" y="81"/>
                    <a:pt x="17" y="81"/>
                  </a:cubicBezTo>
                  <a:cubicBezTo>
                    <a:pt x="16" y="81"/>
                    <a:pt x="14" y="80"/>
                    <a:pt x="14" y="78"/>
                  </a:cubicBezTo>
                  <a:cubicBezTo>
                    <a:pt x="14" y="77"/>
                    <a:pt x="16" y="75"/>
                    <a:pt x="17"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grpSp>
      <p:grpSp>
        <p:nvGrpSpPr>
          <p:cNvPr id="83" name="Group 68">
            <a:extLst>
              <a:ext uri="{FF2B5EF4-FFF2-40B4-BE49-F238E27FC236}">
                <a16:creationId xmlns:a16="http://schemas.microsoft.com/office/drawing/2014/main" id="{1021543A-506D-3144-8B2B-FEBC3B6CCC57}"/>
              </a:ext>
            </a:extLst>
          </p:cNvPr>
          <p:cNvGrpSpPr>
            <a:grpSpLocks noChangeAspect="1"/>
          </p:cNvGrpSpPr>
          <p:nvPr/>
        </p:nvGrpSpPr>
        <p:grpSpPr bwMode="auto">
          <a:xfrm>
            <a:off x="6497168" y="3845693"/>
            <a:ext cx="523832" cy="492360"/>
            <a:chOff x="568" y="608"/>
            <a:chExt cx="441" cy="461"/>
          </a:xfrm>
          <a:solidFill>
            <a:sysClr val="window" lastClr="FFFFFF"/>
          </a:solidFill>
        </p:grpSpPr>
        <p:sp>
          <p:nvSpPr>
            <p:cNvPr id="84" name="Freeform 69">
              <a:extLst>
                <a:ext uri="{FF2B5EF4-FFF2-40B4-BE49-F238E27FC236}">
                  <a16:creationId xmlns:a16="http://schemas.microsoft.com/office/drawing/2014/main" id="{B7F5014D-0670-5549-9CF8-E12046C60AB5}"/>
                </a:ext>
              </a:extLst>
            </p:cNvPr>
            <p:cNvSpPr>
              <a:spLocks/>
            </p:cNvSpPr>
            <p:nvPr/>
          </p:nvSpPr>
          <p:spPr bwMode="auto">
            <a:xfrm>
              <a:off x="797" y="632"/>
              <a:ext cx="165" cy="109"/>
            </a:xfrm>
            <a:custGeom>
              <a:avLst/>
              <a:gdLst>
                <a:gd name="T0" fmla="*/ 0 w 165"/>
                <a:gd name="T1" fmla="*/ 109 h 109"/>
                <a:gd name="T2" fmla="*/ 165 w 165"/>
                <a:gd name="T3" fmla="*/ 36 h 109"/>
                <a:gd name="T4" fmla="*/ 165 w 165"/>
                <a:gd name="T5" fmla="*/ 0 h 109"/>
                <a:gd name="T6" fmla="*/ 0 w 165"/>
                <a:gd name="T7" fmla="*/ 109 h 109"/>
              </a:gdLst>
              <a:ahLst/>
              <a:cxnLst>
                <a:cxn ang="0">
                  <a:pos x="T0" y="T1"/>
                </a:cxn>
                <a:cxn ang="0">
                  <a:pos x="T2" y="T3"/>
                </a:cxn>
                <a:cxn ang="0">
                  <a:pos x="T4" y="T5"/>
                </a:cxn>
                <a:cxn ang="0">
                  <a:pos x="T6" y="T7"/>
                </a:cxn>
              </a:cxnLst>
              <a:rect l="0" t="0" r="r" b="b"/>
              <a:pathLst>
                <a:path w="165" h="109">
                  <a:moveTo>
                    <a:pt x="0" y="109"/>
                  </a:moveTo>
                  <a:lnTo>
                    <a:pt x="165" y="36"/>
                  </a:lnTo>
                  <a:lnTo>
                    <a:pt x="165" y="0"/>
                  </a:lnTo>
                  <a:lnTo>
                    <a:pt x="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5" name="Freeform 70">
              <a:extLst>
                <a:ext uri="{FF2B5EF4-FFF2-40B4-BE49-F238E27FC236}">
                  <a16:creationId xmlns:a16="http://schemas.microsoft.com/office/drawing/2014/main" id="{8D5BC8E0-194B-3E46-AD70-02727E5D4B40}"/>
                </a:ext>
              </a:extLst>
            </p:cNvPr>
            <p:cNvSpPr>
              <a:spLocks/>
            </p:cNvSpPr>
            <p:nvPr/>
          </p:nvSpPr>
          <p:spPr bwMode="auto">
            <a:xfrm>
              <a:off x="797" y="608"/>
              <a:ext cx="122" cy="116"/>
            </a:xfrm>
            <a:custGeom>
              <a:avLst/>
              <a:gdLst>
                <a:gd name="T0" fmla="*/ 0 w 122"/>
                <a:gd name="T1" fmla="*/ 116 h 116"/>
                <a:gd name="T2" fmla="*/ 122 w 122"/>
                <a:gd name="T3" fmla="*/ 36 h 116"/>
                <a:gd name="T4" fmla="*/ 122 w 122"/>
                <a:gd name="T5" fmla="*/ 0 h 116"/>
                <a:gd name="T6" fmla="*/ 0 w 122"/>
                <a:gd name="T7" fmla="*/ 116 h 116"/>
              </a:gdLst>
              <a:ahLst/>
              <a:cxnLst>
                <a:cxn ang="0">
                  <a:pos x="T0" y="T1"/>
                </a:cxn>
                <a:cxn ang="0">
                  <a:pos x="T2" y="T3"/>
                </a:cxn>
                <a:cxn ang="0">
                  <a:pos x="T4" y="T5"/>
                </a:cxn>
                <a:cxn ang="0">
                  <a:pos x="T6" y="T7"/>
                </a:cxn>
              </a:cxnLst>
              <a:rect l="0" t="0" r="r" b="b"/>
              <a:pathLst>
                <a:path w="122" h="116">
                  <a:moveTo>
                    <a:pt x="0" y="116"/>
                  </a:moveTo>
                  <a:lnTo>
                    <a:pt x="122" y="36"/>
                  </a:lnTo>
                  <a:lnTo>
                    <a:pt x="122" y="0"/>
                  </a:lnTo>
                  <a:lnTo>
                    <a:pt x="0"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6" name="Freeform 71">
              <a:extLst>
                <a:ext uri="{FF2B5EF4-FFF2-40B4-BE49-F238E27FC236}">
                  <a16:creationId xmlns:a16="http://schemas.microsoft.com/office/drawing/2014/main" id="{003B8557-4726-0043-AA92-58B0470887F3}"/>
                </a:ext>
              </a:extLst>
            </p:cNvPr>
            <p:cNvSpPr>
              <a:spLocks/>
            </p:cNvSpPr>
            <p:nvPr/>
          </p:nvSpPr>
          <p:spPr bwMode="auto">
            <a:xfrm>
              <a:off x="568" y="663"/>
              <a:ext cx="212" cy="406"/>
            </a:xfrm>
            <a:custGeom>
              <a:avLst/>
              <a:gdLst>
                <a:gd name="T0" fmla="*/ 0 w 212"/>
                <a:gd name="T1" fmla="*/ 314 h 406"/>
                <a:gd name="T2" fmla="*/ 210 w 212"/>
                <a:gd name="T3" fmla="*/ 406 h 406"/>
                <a:gd name="T4" fmla="*/ 212 w 212"/>
                <a:gd name="T5" fmla="*/ 406 h 406"/>
                <a:gd name="T6" fmla="*/ 212 w 212"/>
                <a:gd name="T7" fmla="*/ 92 h 406"/>
                <a:gd name="T8" fmla="*/ 0 w 212"/>
                <a:gd name="T9" fmla="*/ 0 h 406"/>
                <a:gd name="T10" fmla="*/ 0 w 212"/>
                <a:gd name="T11" fmla="*/ 314 h 406"/>
              </a:gdLst>
              <a:ahLst/>
              <a:cxnLst>
                <a:cxn ang="0">
                  <a:pos x="T0" y="T1"/>
                </a:cxn>
                <a:cxn ang="0">
                  <a:pos x="T2" y="T3"/>
                </a:cxn>
                <a:cxn ang="0">
                  <a:pos x="T4" y="T5"/>
                </a:cxn>
                <a:cxn ang="0">
                  <a:pos x="T6" y="T7"/>
                </a:cxn>
                <a:cxn ang="0">
                  <a:pos x="T8" y="T9"/>
                </a:cxn>
                <a:cxn ang="0">
                  <a:pos x="T10" y="T11"/>
                </a:cxn>
              </a:cxnLst>
              <a:rect l="0" t="0" r="r" b="b"/>
              <a:pathLst>
                <a:path w="212" h="406">
                  <a:moveTo>
                    <a:pt x="0" y="314"/>
                  </a:moveTo>
                  <a:lnTo>
                    <a:pt x="210" y="406"/>
                  </a:lnTo>
                  <a:lnTo>
                    <a:pt x="212" y="406"/>
                  </a:lnTo>
                  <a:lnTo>
                    <a:pt x="212" y="92"/>
                  </a:lnTo>
                  <a:lnTo>
                    <a:pt x="0" y="0"/>
                  </a:lnTo>
                  <a:lnTo>
                    <a:pt x="0"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7" name="Freeform 72">
              <a:extLst>
                <a:ext uri="{FF2B5EF4-FFF2-40B4-BE49-F238E27FC236}">
                  <a16:creationId xmlns:a16="http://schemas.microsoft.com/office/drawing/2014/main" id="{5191247C-EB79-8540-9026-2A0E5B133F71}"/>
                </a:ext>
              </a:extLst>
            </p:cNvPr>
            <p:cNvSpPr>
              <a:spLocks/>
            </p:cNvSpPr>
            <p:nvPr/>
          </p:nvSpPr>
          <p:spPr bwMode="auto">
            <a:xfrm>
              <a:off x="615" y="632"/>
              <a:ext cx="165" cy="109"/>
            </a:xfrm>
            <a:custGeom>
              <a:avLst/>
              <a:gdLst>
                <a:gd name="T0" fmla="*/ 165 w 165"/>
                <a:gd name="T1" fmla="*/ 109 h 109"/>
                <a:gd name="T2" fmla="*/ 0 w 165"/>
                <a:gd name="T3" fmla="*/ 36 h 109"/>
                <a:gd name="T4" fmla="*/ 0 w 165"/>
                <a:gd name="T5" fmla="*/ 0 h 109"/>
                <a:gd name="T6" fmla="*/ 165 w 165"/>
                <a:gd name="T7" fmla="*/ 109 h 109"/>
              </a:gdLst>
              <a:ahLst/>
              <a:cxnLst>
                <a:cxn ang="0">
                  <a:pos x="T0" y="T1"/>
                </a:cxn>
                <a:cxn ang="0">
                  <a:pos x="T2" y="T3"/>
                </a:cxn>
                <a:cxn ang="0">
                  <a:pos x="T4" y="T5"/>
                </a:cxn>
                <a:cxn ang="0">
                  <a:pos x="T6" y="T7"/>
                </a:cxn>
              </a:cxnLst>
              <a:rect l="0" t="0" r="r" b="b"/>
              <a:pathLst>
                <a:path w="165" h="109">
                  <a:moveTo>
                    <a:pt x="165" y="109"/>
                  </a:moveTo>
                  <a:lnTo>
                    <a:pt x="0" y="36"/>
                  </a:lnTo>
                  <a:lnTo>
                    <a:pt x="0" y="0"/>
                  </a:ln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8" name="Freeform 73">
              <a:extLst>
                <a:ext uri="{FF2B5EF4-FFF2-40B4-BE49-F238E27FC236}">
                  <a16:creationId xmlns:a16="http://schemas.microsoft.com/office/drawing/2014/main" id="{C916A257-8C29-1447-A4E1-6BA4D95BB06F}"/>
                </a:ext>
              </a:extLst>
            </p:cNvPr>
            <p:cNvSpPr>
              <a:spLocks/>
            </p:cNvSpPr>
            <p:nvPr/>
          </p:nvSpPr>
          <p:spPr bwMode="auto">
            <a:xfrm>
              <a:off x="657" y="608"/>
              <a:ext cx="123" cy="116"/>
            </a:xfrm>
            <a:custGeom>
              <a:avLst/>
              <a:gdLst>
                <a:gd name="T0" fmla="*/ 123 w 123"/>
                <a:gd name="T1" fmla="*/ 116 h 116"/>
                <a:gd name="T2" fmla="*/ 0 w 123"/>
                <a:gd name="T3" fmla="*/ 36 h 116"/>
                <a:gd name="T4" fmla="*/ 0 w 123"/>
                <a:gd name="T5" fmla="*/ 0 h 116"/>
                <a:gd name="T6" fmla="*/ 123 w 123"/>
                <a:gd name="T7" fmla="*/ 116 h 116"/>
              </a:gdLst>
              <a:ahLst/>
              <a:cxnLst>
                <a:cxn ang="0">
                  <a:pos x="T0" y="T1"/>
                </a:cxn>
                <a:cxn ang="0">
                  <a:pos x="T2" y="T3"/>
                </a:cxn>
                <a:cxn ang="0">
                  <a:pos x="T4" y="T5"/>
                </a:cxn>
                <a:cxn ang="0">
                  <a:pos x="T6" y="T7"/>
                </a:cxn>
              </a:cxnLst>
              <a:rect l="0" t="0" r="r" b="b"/>
              <a:pathLst>
                <a:path w="123" h="116">
                  <a:moveTo>
                    <a:pt x="123" y="116"/>
                  </a:moveTo>
                  <a:lnTo>
                    <a:pt x="0" y="36"/>
                  </a:lnTo>
                  <a:lnTo>
                    <a:pt x="0" y="0"/>
                  </a:lnTo>
                  <a:lnTo>
                    <a:pt x="123"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9" name="Freeform 74">
              <a:extLst>
                <a:ext uri="{FF2B5EF4-FFF2-40B4-BE49-F238E27FC236}">
                  <a16:creationId xmlns:a16="http://schemas.microsoft.com/office/drawing/2014/main" id="{689F71A5-0D1D-7943-B375-C762535E62D8}"/>
                </a:ext>
              </a:extLst>
            </p:cNvPr>
            <p:cNvSpPr>
              <a:spLocks noEditPoints="1"/>
            </p:cNvSpPr>
            <p:nvPr/>
          </p:nvSpPr>
          <p:spPr bwMode="auto">
            <a:xfrm>
              <a:off x="797" y="663"/>
              <a:ext cx="212" cy="406"/>
            </a:xfrm>
            <a:custGeom>
              <a:avLst/>
              <a:gdLst>
                <a:gd name="T0" fmla="*/ 212 w 212"/>
                <a:gd name="T1" fmla="*/ 0 h 406"/>
                <a:gd name="T2" fmla="*/ 0 w 212"/>
                <a:gd name="T3" fmla="*/ 92 h 406"/>
                <a:gd name="T4" fmla="*/ 0 w 212"/>
                <a:gd name="T5" fmla="*/ 406 h 406"/>
                <a:gd name="T6" fmla="*/ 0 w 212"/>
                <a:gd name="T7" fmla="*/ 406 h 406"/>
                <a:gd name="T8" fmla="*/ 212 w 212"/>
                <a:gd name="T9" fmla="*/ 314 h 406"/>
                <a:gd name="T10" fmla="*/ 212 w 212"/>
                <a:gd name="T11" fmla="*/ 0 h 406"/>
                <a:gd name="T12" fmla="*/ 184 w 212"/>
                <a:gd name="T13" fmla="*/ 286 h 406"/>
                <a:gd name="T14" fmla="*/ 30 w 212"/>
                <a:gd name="T15" fmla="*/ 354 h 406"/>
                <a:gd name="T16" fmla="*/ 33 w 212"/>
                <a:gd name="T17" fmla="*/ 333 h 406"/>
                <a:gd name="T18" fmla="*/ 184 w 212"/>
                <a:gd name="T19" fmla="*/ 267 h 406"/>
                <a:gd name="T20" fmla="*/ 184 w 212"/>
                <a:gd name="T21" fmla="*/ 286 h 406"/>
                <a:gd name="T22" fmla="*/ 184 w 212"/>
                <a:gd name="T23" fmla="*/ 232 h 406"/>
                <a:gd name="T24" fmla="*/ 33 w 212"/>
                <a:gd name="T25" fmla="*/ 300 h 406"/>
                <a:gd name="T26" fmla="*/ 33 w 212"/>
                <a:gd name="T27" fmla="*/ 279 h 406"/>
                <a:gd name="T28" fmla="*/ 184 w 212"/>
                <a:gd name="T29" fmla="*/ 210 h 406"/>
                <a:gd name="T30" fmla="*/ 184 w 212"/>
                <a:gd name="T31" fmla="*/ 232 h 406"/>
                <a:gd name="T32" fmla="*/ 184 w 212"/>
                <a:gd name="T33" fmla="*/ 175 h 406"/>
                <a:gd name="T34" fmla="*/ 33 w 212"/>
                <a:gd name="T35" fmla="*/ 243 h 406"/>
                <a:gd name="T36" fmla="*/ 33 w 212"/>
                <a:gd name="T37" fmla="*/ 224 h 406"/>
                <a:gd name="T38" fmla="*/ 184 w 212"/>
                <a:gd name="T39" fmla="*/ 156 h 406"/>
                <a:gd name="T40" fmla="*/ 184 w 212"/>
                <a:gd name="T41" fmla="*/ 17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406">
                  <a:moveTo>
                    <a:pt x="212" y="0"/>
                  </a:moveTo>
                  <a:lnTo>
                    <a:pt x="0" y="92"/>
                  </a:lnTo>
                  <a:lnTo>
                    <a:pt x="0" y="406"/>
                  </a:lnTo>
                  <a:lnTo>
                    <a:pt x="0" y="406"/>
                  </a:lnTo>
                  <a:lnTo>
                    <a:pt x="212" y="314"/>
                  </a:lnTo>
                  <a:lnTo>
                    <a:pt x="212" y="0"/>
                  </a:lnTo>
                  <a:close/>
                  <a:moveTo>
                    <a:pt x="184" y="286"/>
                  </a:moveTo>
                  <a:lnTo>
                    <a:pt x="30" y="354"/>
                  </a:lnTo>
                  <a:lnTo>
                    <a:pt x="33" y="333"/>
                  </a:lnTo>
                  <a:lnTo>
                    <a:pt x="184" y="267"/>
                  </a:lnTo>
                  <a:lnTo>
                    <a:pt x="184" y="286"/>
                  </a:lnTo>
                  <a:close/>
                  <a:moveTo>
                    <a:pt x="184" y="232"/>
                  </a:moveTo>
                  <a:lnTo>
                    <a:pt x="33" y="300"/>
                  </a:lnTo>
                  <a:lnTo>
                    <a:pt x="33" y="279"/>
                  </a:lnTo>
                  <a:lnTo>
                    <a:pt x="184" y="210"/>
                  </a:lnTo>
                  <a:lnTo>
                    <a:pt x="184" y="232"/>
                  </a:lnTo>
                  <a:close/>
                  <a:moveTo>
                    <a:pt x="184" y="175"/>
                  </a:moveTo>
                  <a:lnTo>
                    <a:pt x="33" y="243"/>
                  </a:lnTo>
                  <a:lnTo>
                    <a:pt x="33" y="224"/>
                  </a:lnTo>
                  <a:lnTo>
                    <a:pt x="184" y="156"/>
                  </a:lnTo>
                  <a:lnTo>
                    <a:pt x="184"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90" name="文本框 89">
            <a:extLst>
              <a:ext uri="{FF2B5EF4-FFF2-40B4-BE49-F238E27FC236}">
                <a16:creationId xmlns:a16="http://schemas.microsoft.com/office/drawing/2014/main" id="{7635AC8E-139B-664A-9686-4D8F937F7EE8}"/>
              </a:ext>
            </a:extLst>
          </p:cNvPr>
          <p:cNvSpPr txBox="1"/>
          <p:nvPr/>
        </p:nvSpPr>
        <p:spPr>
          <a:xfrm>
            <a:off x="877997" y="5157009"/>
            <a:ext cx="10520362" cy="830997"/>
          </a:xfrm>
          <a:prstGeom prst="rect">
            <a:avLst/>
          </a:prstGeom>
          <a:noFill/>
        </p:spPr>
        <p:txBody>
          <a:bodyPr wrap="square">
            <a:spAutoFit/>
          </a:bodyPr>
          <a:lstStyle/>
          <a:p>
            <a:pPr>
              <a:lnSpc>
                <a:spcPct val="120000"/>
              </a:lnSpc>
            </a:pPr>
            <a:r>
              <a:rPr lang="zh-CN" altLang="en-US" sz="2000" b="1" u="sng" dirty="0">
                <a:solidFill>
                  <a:srgbClr val="44546A"/>
                </a:solidFill>
                <a:latin typeface="Microsoft YaHei" panose="020B0503020204020204" pitchFamily="34" charset="-122"/>
                <a:ea typeface="Microsoft YaHei" panose="020B0503020204020204" pitchFamily="34" charset="-122"/>
                <a:cs typeface="+mn-ea"/>
                <a:sym typeface="+mn-lt"/>
              </a:rPr>
              <a:t>流程使用范围：</a:t>
            </a:r>
            <a:r>
              <a:rPr lang="zh-CN" altLang="en-US" sz="2000" b="1" u="sng" dirty="0">
                <a:solidFill>
                  <a:srgbClr val="C50F3C"/>
                </a:solidFill>
                <a:latin typeface="Microsoft YaHei" panose="020B0503020204020204" pitchFamily="34" charset="-122"/>
                <a:ea typeface="Microsoft YaHei" panose="020B0503020204020204" pitchFamily="34" charset="-122"/>
                <a:cs typeface="+mn-ea"/>
                <a:sym typeface="+mn-lt"/>
              </a:rPr>
              <a:t>所有的医疗机构</a:t>
            </a:r>
            <a:r>
              <a:rPr lang="zh-CN" altLang="en-US" sz="2000" b="1" u="sng" dirty="0">
                <a:solidFill>
                  <a:srgbClr val="44546A"/>
                </a:solidFill>
                <a:latin typeface="Microsoft YaHei" panose="020B0503020204020204" pitchFamily="34" charset="-122"/>
                <a:ea typeface="Microsoft YaHei" panose="020B0503020204020204" pitchFamily="34" charset="-122"/>
                <a:cs typeface="+mn-ea"/>
                <a:sym typeface="+mn-lt"/>
              </a:rPr>
              <a:t>（包括乡镇卫生院和社区卫生服务中心），以及建有肝病科</a:t>
            </a:r>
            <a:r>
              <a:rPr lang="en-US" altLang="zh-CN" sz="2000" b="1" u="sng" dirty="0">
                <a:solidFill>
                  <a:srgbClr val="44546A"/>
                </a:solidFill>
                <a:latin typeface="Microsoft YaHei" panose="020B0503020204020204" pitchFamily="34" charset="-122"/>
                <a:ea typeface="Microsoft YaHei" panose="020B0503020204020204" pitchFamily="34" charset="-122"/>
                <a:cs typeface="+mn-ea"/>
                <a:sym typeface="+mn-lt"/>
              </a:rPr>
              <a:t>/</a:t>
            </a:r>
            <a:r>
              <a:rPr lang="zh-CN" altLang="en-US" sz="2000" b="1" u="sng" dirty="0">
                <a:solidFill>
                  <a:srgbClr val="44546A"/>
                </a:solidFill>
                <a:latin typeface="Microsoft YaHei" panose="020B0503020204020204" pitchFamily="34" charset="-122"/>
                <a:ea typeface="Microsoft YaHei" panose="020B0503020204020204" pitchFamily="34" charset="-122"/>
                <a:cs typeface="+mn-ea"/>
                <a:sym typeface="+mn-lt"/>
              </a:rPr>
              <a:t>感染科的综合医院以及传染病医院</a:t>
            </a:r>
            <a:endParaRPr lang="en-US" altLang="zh-CN" sz="2000" b="1" u="sng"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36" name="TextBox 35"/>
          <p:cNvSpPr txBox="1"/>
          <p:nvPr/>
        </p:nvSpPr>
        <p:spPr>
          <a:xfrm>
            <a:off x="551038" y="6273107"/>
            <a:ext cx="11002948" cy="400110"/>
          </a:xfrm>
          <a:prstGeom prst="rect">
            <a:avLst/>
          </a:prstGeom>
          <a:noFill/>
        </p:spPr>
        <p:txBody>
          <a:bodyPr vert="horz" wrap="square" lIns="91440" tIns="45720" rIns="91440" bIns="45720" rtlCol="0" anchor="ctr">
            <a:spAutoFit/>
          </a:bodyPr>
          <a:lstStyle>
            <a:defPPr>
              <a:defRPr lang="zh-CN"/>
            </a:defPPr>
            <a:lvl1pPr>
              <a:defRPr sz="1000">
                <a:latin typeface="微软雅黑" pitchFamily="34" charset="-122"/>
                <a:ea typeface="微软雅黑" pitchFamily="34" charset="-122"/>
              </a:defRPr>
            </a:lvl1pPr>
          </a:lstStyle>
          <a:p>
            <a:r>
              <a:rPr lang="zh-CN" altLang="en-US" dirty="0"/>
              <a:t>中联肝健康促进中心，中华医学会肝病学分会，中华医学会检验医学分会，中国医院协会医院感染管理专业委员会。中国丙型病毒性肝炎院内筛查管理流程（试行）</a:t>
            </a:r>
            <a:r>
              <a:rPr lang="en-US" altLang="zh-CN" dirty="0"/>
              <a:t>.Chin J Hepatol, April 2021, Vol.29, No.4 319-325</a:t>
            </a:r>
            <a:endParaRPr lang="zh-CN" altLang="zh-CN" dirty="0"/>
          </a:p>
        </p:txBody>
      </p:sp>
    </p:spTree>
    <p:extLst>
      <p:ext uri="{BB962C8B-B14F-4D97-AF65-F5344CB8AC3E}">
        <p14:creationId xmlns:p14="http://schemas.microsoft.com/office/powerpoint/2010/main" val="306845436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2841" y="411620"/>
            <a:ext cx="9935785" cy="430522"/>
          </a:xfrm>
        </p:spPr>
        <p:txBody>
          <a:bodyPr/>
          <a:lstStyle/>
          <a:p>
            <a:r>
              <a:rPr lang="en-US" altLang="zh-CN" dirty="0">
                <a:solidFill>
                  <a:srgbClr val="4F758B"/>
                </a:solidFill>
              </a:rPr>
              <a:t>WHO</a:t>
            </a:r>
            <a:r>
              <a:rPr lang="zh-CN" altLang="en-US" dirty="0">
                <a:solidFill>
                  <a:srgbClr val="4F758B"/>
                </a:solidFill>
              </a:rPr>
              <a:t>推荐</a:t>
            </a:r>
            <a:r>
              <a:rPr lang="en-US" altLang="zh-CN" dirty="0">
                <a:solidFill>
                  <a:srgbClr val="4F758B"/>
                </a:solidFill>
              </a:rPr>
              <a:t>HCV</a:t>
            </a:r>
            <a:r>
              <a:rPr lang="zh-CN" altLang="en-US" dirty="0">
                <a:solidFill>
                  <a:srgbClr val="4F758B"/>
                </a:solidFill>
              </a:rPr>
              <a:t>诊疗服务下沉和资源整合</a:t>
            </a:r>
          </a:p>
        </p:txBody>
      </p:sp>
      <p:grpSp>
        <p:nvGrpSpPr>
          <p:cNvPr id="31" name="组合 30"/>
          <p:cNvGrpSpPr/>
          <p:nvPr/>
        </p:nvGrpSpPr>
        <p:grpSpPr>
          <a:xfrm>
            <a:off x="639035" y="1430497"/>
            <a:ext cx="10192455" cy="4286776"/>
            <a:chOff x="685529" y="1577728"/>
            <a:chExt cx="10192455" cy="4286776"/>
          </a:xfrm>
        </p:grpSpPr>
        <p:grpSp>
          <p:nvGrpSpPr>
            <p:cNvPr id="3" name="组合 2">
              <a:extLst>
                <a:ext uri="{FF2B5EF4-FFF2-40B4-BE49-F238E27FC236}">
                  <a16:creationId xmlns:a16="http://schemas.microsoft.com/office/drawing/2014/main" id="{256F077A-5188-C29B-2A3B-3314DB236056}"/>
                </a:ext>
              </a:extLst>
            </p:cNvPr>
            <p:cNvGrpSpPr/>
            <p:nvPr/>
          </p:nvGrpSpPr>
          <p:grpSpPr>
            <a:xfrm>
              <a:off x="2424477" y="1577728"/>
              <a:ext cx="4036695" cy="464820"/>
              <a:chOff x="3002037" y="1465798"/>
              <a:chExt cx="7067433" cy="369332"/>
            </a:xfrm>
            <a:solidFill>
              <a:srgbClr val="C50E3C"/>
            </a:solidFill>
          </p:grpSpPr>
          <p:sp>
            <p:nvSpPr>
              <p:cNvPr id="4" name="矩形 3">
                <a:extLst>
                  <a:ext uri="{FF2B5EF4-FFF2-40B4-BE49-F238E27FC236}">
                    <a16:creationId xmlns:a16="http://schemas.microsoft.com/office/drawing/2014/main" id="{33E91EC0-07F8-6270-9F78-BE32C22737BC}"/>
                  </a:ext>
                </a:extLst>
              </p:cNvPr>
              <p:cNvSpPr/>
              <p:nvPr/>
            </p:nvSpPr>
            <p:spPr bwMode="auto">
              <a:xfrm>
                <a:off x="3002037" y="1465798"/>
                <a:ext cx="7067433" cy="369332"/>
              </a:xfrm>
              <a:prstGeom prst="rect">
                <a:avLst/>
              </a:prstGeom>
              <a:solidFill>
                <a:srgbClr val="4F758B"/>
              </a:solidFill>
              <a:ln w="25400" cap="flat" cmpd="sng" algn="ctr">
                <a:noFill/>
                <a:prstDash val="solid"/>
              </a:ln>
              <a:effectLst/>
            </p:spPr>
            <p:txBody>
              <a:bodyPr rtlCol="0" anchor="ctr"/>
              <a:lstStyle/>
              <a:p>
                <a:pPr algn="ctr" defTabSz="1088390"/>
                <a:endParaRPr lang="zh-CN" altLang="en-US" sz="2135" kern="0">
                  <a:solidFill>
                    <a:schemeClr val="bg1"/>
                  </a:solidFill>
                  <a:latin typeface="微软雅黑" charset="0"/>
                  <a:ea typeface="微软雅黑" charset="0"/>
                </a:endParaRPr>
              </a:p>
            </p:txBody>
          </p:sp>
          <p:sp>
            <p:nvSpPr>
              <p:cNvPr id="5" name="TextBox 16">
                <a:extLst>
                  <a:ext uri="{FF2B5EF4-FFF2-40B4-BE49-F238E27FC236}">
                    <a16:creationId xmlns:a16="http://schemas.microsoft.com/office/drawing/2014/main" id="{46B4DDD3-8E06-5B0B-C32A-C46AC98F8350}"/>
                  </a:ext>
                </a:extLst>
              </p:cNvPr>
              <p:cNvSpPr txBox="1"/>
              <p:nvPr/>
            </p:nvSpPr>
            <p:spPr>
              <a:xfrm>
                <a:off x="3463675" y="1500678"/>
                <a:ext cx="5688633" cy="316859"/>
              </a:xfrm>
              <a:prstGeom prst="rect">
                <a:avLst/>
              </a:prstGeom>
              <a:noFill/>
            </p:spPr>
            <p:txBody>
              <a:bodyPr wrap="square" rtlCol="0">
                <a:spAutoFit/>
              </a:bodyPr>
              <a:lstStyle/>
              <a:p>
                <a:pPr algn="ctr" defTabSz="1088390"/>
                <a:r>
                  <a:rPr lang="zh-CN" altLang="en-US" sz="2000" b="1" kern="0" dirty="0">
                    <a:solidFill>
                      <a:schemeClr val="bg1"/>
                    </a:solidFill>
                    <a:latin typeface="微软雅黑" charset="0"/>
                    <a:ea typeface="微软雅黑" charset="0"/>
                  </a:rPr>
                  <a:t>服务下沉</a:t>
                </a:r>
              </a:p>
            </p:txBody>
          </p:sp>
        </p:grpSp>
        <p:sp>
          <p:nvSpPr>
            <p:cNvPr id="6" name="矩形 5">
              <a:extLst>
                <a:ext uri="{FF2B5EF4-FFF2-40B4-BE49-F238E27FC236}">
                  <a16:creationId xmlns:a16="http://schemas.microsoft.com/office/drawing/2014/main" id="{A20F39C8-8667-5081-47F1-6B7A32F17C52}"/>
                </a:ext>
              </a:extLst>
            </p:cNvPr>
            <p:cNvSpPr/>
            <p:nvPr/>
          </p:nvSpPr>
          <p:spPr bwMode="auto">
            <a:xfrm>
              <a:off x="2422129" y="2105017"/>
              <a:ext cx="4036695" cy="1188085"/>
            </a:xfrm>
            <a:prstGeom prst="rect">
              <a:avLst/>
            </a:prstGeom>
            <a:noFill/>
            <a:ln w="28575" cap="flat" cmpd="sng" algn="ctr">
              <a:solidFill>
                <a:srgbClr val="009999"/>
              </a:solidFill>
              <a:prstDash val="solid"/>
              <a:round/>
              <a:headEnd type="none" w="med" len="med"/>
              <a:tailEnd type="none" w="med" len="med"/>
            </a:ln>
            <a:effectLst/>
            <a:extLst>
              <a:ext uri="{909E8E84-426E-40DD-AFC4-6F175D3DCCD1}">
                <a14:hiddenFill xmlns:a14="http://schemas.microsoft.com/office/drawing/2010/main">
                  <a:solidFill>
                    <a:schemeClr val="tx1">
                      <a:lumMod val="50000"/>
                      <a:lumOff val="50000"/>
                    </a:schemeClr>
                  </a:solidFill>
                </a14:hiddenFill>
              </a:ext>
            </a:extLst>
          </p:spPr>
          <p:txBody>
            <a:bodyPr vert="horz" wrap="square" lIns="121888" tIns="60944" rIns="121888" bIns="60944" numCol="1" rtlCol="0" anchor="t" anchorCtr="0" compatLnSpc="1"/>
            <a:lstStyle/>
            <a:p>
              <a:pPr algn="ctr" fontAlgn="base">
                <a:spcBef>
                  <a:spcPct val="0"/>
                </a:spcBef>
                <a:spcAft>
                  <a:spcPct val="0"/>
                </a:spcAft>
              </a:pPr>
              <a:endParaRPr lang="zh-CN" altLang="en-US" sz="2135">
                <a:solidFill>
                  <a:schemeClr val="bg1"/>
                </a:solidFill>
                <a:latin typeface="微软雅黑" charset="0"/>
                <a:ea typeface="微软雅黑" charset="0"/>
              </a:endParaRPr>
            </a:p>
          </p:txBody>
        </p:sp>
        <p:sp>
          <p:nvSpPr>
            <p:cNvPr id="7" name="TextBox 20">
              <a:extLst>
                <a:ext uri="{FF2B5EF4-FFF2-40B4-BE49-F238E27FC236}">
                  <a16:creationId xmlns:a16="http://schemas.microsoft.com/office/drawing/2014/main" id="{4C2374FF-4021-EAC6-BBEC-8082897FDBC2}"/>
                </a:ext>
              </a:extLst>
            </p:cNvPr>
            <p:cNvSpPr txBox="1"/>
            <p:nvPr/>
          </p:nvSpPr>
          <p:spPr>
            <a:xfrm>
              <a:off x="2614124" y="2186297"/>
              <a:ext cx="3708000" cy="1023718"/>
            </a:xfrm>
            <a:prstGeom prst="rect">
              <a:avLst/>
            </a:prstGeom>
            <a:noFill/>
            <a:extLst>
              <a:ext uri="{909E8E84-426E-40DD-AFC4-6F175D3DCCD1}">
                <a14:hiddenFill xmlns:a14="http://schemas.microsoft.com/office/drawing/2010/main">
                  <a:solidFill>
                    <a:srgbClr val="4F758B"/>
                  </a:solidFill>
                </a14:hiddenFill>
              </a:ext>
            </a:extLst>
          </p:spPr>
          <p:txBody>
            <a:bodyPr wrap="square" lIns="91416" tIns="45708" rIns="91416" bIns="45708" rtlCol="0">
              <a:spAutoFit/>
            </a:bodyPr>
            <a:lstStyle/>
            <a:p>
              <a:pPr lvl="0" algn="l">
                <a:lnSpc>
                  <a:spcPct val="150000"/>
                </a:lnSpc>
                <a:spcBef>
                  <a:spcPts val="0"/>
                </a:spcBef>
                <a:buClrTx/>
                <a:buSzTx/>
                <a:buFontTx/>
              </a:pPr>
              <a:r>
                <a:rPr lang="zh-CN" altLang="en-US" sz="1400" dirty="0">
                  <a:latin typeface="微软雅黑" charset="0"/>
                  <a:ea typeface="微软雅黑" charset="0"/>
                  <a:cs typeface="微软雅黑" charset="0"/>
                  <a:sym typeface="+mn-ea"/>
                </a:rPr>
                <a:t>是指在下一级的医疗机构、社区场所和医院服务场所以外的地点提供服务，使护理更接近患者的家。</a:t>
              </a:r>
            </a:p>
          </p:txBody>
        </p:sp>
        <p:sp>
          <p:nvSpPr>
            <p:cNvPr id="8" name="矩形 7">
              <a:extLst>
                <a:ext uri="{FF2B5EF4-FFF2-40B4-BE49-F238E27FC236}">
                  <a16:creationId xmlns:a16="http://schemas.microsoft.com/office/drawing/2014/main" id="{FF8D3910-A76A-C8C9-8CD8-202F96E6AC2D}"/>
                </a:ext>
              </a:extLst>
            </p:cNvPr>
            <p:cNvSpPr/>
            <p:nvPr/>
          </p:nvSpPr>
          <p:spPr bwMode="auto">
            <a:xfrm>
              <a:off x="2422129" y="3391206"/>
              <a:ext cx="4036695" cy="1187597"/>
            </a:xfrm>
            <a:prstGeom prst="rect">
              <a:avLst/>
            </a:prstGeom>
            <a:noFill/>
            <a:ln w="28575" cap="flat" cmpd="sng" algn="ctr">
              <a:solidFill>
                <a:srgbClr val="009999"/>
              </a:solidFill>
              <a:prstDash val="solid"/>
              <a:round/>
              <a:headEnd type="none" w="med" len="med"/>
              <a:tailEnd type="none" w="med" len="med"/>
            </a:ln>
            <a:effectLst/>
            <a:extLst>
              <a:ext uri="{909E8E84-426E-40DD-AFC4-6F175D3DCCD1}">
                <a14:hiddenFill xmlns:a14="http://schemas.microsoft.com/office/drawing/2010/main">
                  <a:solidFill>
                    <a:srgbClr val="4F758B"/>
                  </a:solidFill>
                </a14:hiddenFill>
              </a:ext>
            </a:extLst>
          </p:spPr>
          <p:txBody>
            <a:bodyPr vert="horz" wrap="square" lIns="121888" tIns="60944" rIns="121888" bIns="60944" numCol="1" rtlCol="0" anchor="t" anchorCtr="0" compatLnSpc="1"/>
            <a:lstStyle/>
            <a:p>
              <a:pPr algn="ctr" fontAlgn="base">
                <a:spcBef>
                  <a:spcPct val="0"/>
                </a:spcBef>
                <a:spcAft>
                  <a:spcPct val="0"/>
                </a:spcAft>
              </a:pPr>
              <a:endParaRPr lang="zh-CN" altLang="en-US" sz="2135">
                <a:solidFill>
                  <a:schemeClr val="bg1"/>
                </a:solidFill>
                <a:latin typeface="微软雅黑" charset="0"/>
                <a:ea typeface="微软雅黑" charset="0"/>
              </a:endParaRPr>
            </a:p>
          </p:txBody>
        </p:sp>
        <p:sp>
          <p:nvSpPr>
            <p:cNvPr id="9" name="TextBox 21">
              <a:extLst>
                <a:ext uri="{FF2B5EF4-FFF2-40B4-BE49-F238E27FC236}">
                  <a16:creationId xmlns:a16="http://schemas.microsoft.com/office/drawing/2014/main" id="{EE8D5254-355E-598C-C482-E27AED259643}"/>
                </a:ext>
              </a:extLst>
            </p:cNvPr>
            <p:cNvSpPr txBox="1"/>
            <p:nvPr/>
          </p:nvSpPr>
          <p:spPr>
            <a:xfrm>
              <a:off x="2614124" y="3410950"/>
              <a:ext cx="3708000" cy="1083005"/>
            </a:xfrm>
            <a:prstGeom prst="rect">
              <a:avLst/>
            </a:prstGeom>
            <a:noFill/>
            <a:extLst>
              <a:ext uri="{909E8E84-426E-40DD-AFC4-6F175D3DCCD1}">
                <a14:hiddenFill xmlns:a14="http://schemas.microsoft.com/office/drawing/2010/main">
                  <a:solidFill>
                    <a:srgbClr val="4F758B"/>
                  </a:solidFill>
                </a14:hiddenFill>
              </a:ext>
            </a:extLst>
          </p:spPr>
          <p:txBody>
            <a:bodyPr wrap="square" lIns="91416" tIns="45708" rIns="91416" bIns="45708" rtlCol="0">
              <a:spAutoFit/>
            </a:bodyPr>
            <a:lstStyle/>
            <a:p>
              <a:pPr>
                <a:lnSpc>
                  <a:spcPct val="160000"/>
                </a:lnSpc>
                <a:spcBef>
                  <a:spcPts val="0"/>
                </a:spcBef>
              </a:pPr>
              <a:r>
                <a:rPr lang="zh-CN" altLang="en-US" sz="1400" dirty="0">
                  <a:solidFill>
                    <a:schemeClr val="tx1"/>
                  </a:solidFill>
                  <a:latin typeface="微软雅黑" charset="0"/>
                  <a:ea typeface="微软雅黑" charset="0"/>
                  <a:cs typeface="微软雅黑" charset="0"/>
                  <a:sym typeface="+mn-ea"/>
                </a:rPr>
                <a:t>我们建议，在下一级医疗或社区机构进行HCV检测和治疗，最好在同一地点，以增加诊断、护理和治疗的机会。</a:t>
              </a:r>
            </a:p>
          </p:txBody>
        </p:sp>
        <p:grpSp>
          <p:nvGrpSpPr>
            <p:cNvPr id="10" name="组合 9">
              <a:extLst>
                <a:ext uri="{FF2B5EF4-FFF2-40B4-BE49-F238E27FC236}">
                  <a16:creationId xmlns:a16="http://schemas.microsoft.com/office/drawing/2014/main" id="{69192E64-776A-DECA-605D-AFC6656C69EE}"/>
                </a:ext>
              </a:extLst>
            </p:cNvPr>
            <p:cNvGrpSpPr/>
            <p:nvPr/>
          </p:nvGrpSpPr>
          <p:grpSpPr>
            <a:xfrm>
              <a:off x="722042" y="2049721"/>
              <a:ext cx="1259840" cy="1080135"/>
              <a:chOff x="3439" y="2700"/>
              <a:chExt cx="1984" cy="1701"/>
            </a:xfrm>
          </p:grpSpPr>
          <p:sp>
            <p:nvSpPr>
              <p:cNvPr id="11" name="等腰三角形 2">
                <a:extLst>
                  <a:ext uri="{FF2B5EF4-FFF2-40B4-BE49-F238E27FC236}">
                    <a16:creationId xmlns:a16="http://schemas.microsoft.com/office/drawing/2014/main" id="{5F5F0A72-E482-8104-A2CD-EF714DE1A18C}"/>
                  </a:ext>
                </a:extLst>
              </p:cNvPr>
              <p:cNvSpPr/>
              <p:nvPr/>
            </p:nvSpPr>
            <p:spPr bwMode="auto">
              <a:xfrm rot="2747878">
                <a:off x="3580" y="2559"/>
                <a:ext cx="1701" cy="1984"/>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009999"/>
              </a:solidFill>
              <a:ln w="12700" cap="flat" cmpd="sng" algn="ctr">
                <a:noFill/>
                <a:prstDash val="solid"/>
                <a:miter lim="800000"/>
              </a:ln>
              <a:effectLst/>
            </p:spPr>
            <p:txBody>
              <a:bodyPr rtlCol="0" anchor="ctr"/>
              <a:lstStyle/>
              <a:p>
                <a:pPr algn="ctr"/>
                <a:endParaRPr lang="zh-CN" altLang="en-US" b="1" kern="0" dirty="0">
                  <a:solidFill>
                    <a:prstClr val="white"/>
                  </a:solidFill>
                  <a:latin typeface="Microsoft YaHei" panose="020B0503020204020204" pitchFamily="34" charset="-122"/>
                  <a:ea typeface="Microsoft YaHei" panose="020B0503020204020204" pitchFamily="34" charset="-122"/>
                  <a:cs typeface="+mn-ea"/>
                </a:endParaRPr>
              </a:p>
            </p:txBody>
          </p:sp>
          <p:sp>
            <p:nvSpPr>
              <p:cNvPr id="12" name="TextBox 23">
                <a:extLst>
                  <a:ext uri="{FF2B5EF4-FFF2-40B4-BE49-F238E27FC236}">
                    <a16:creationId xmlns:a16="http://schemas.microsoft.com/office/drawing/2014/main" id="{0617AE52-FD5F-49B7-A94B-16A8B547246F}"/>
                  </a:ext>
                </a:extLst>
              </p:cNvPr>
              <p:cNvSpPr txBox="1"/>
              <p:nvPr/>
            </p:nvSpPr>
            <p:spPr>
              <a:xfrm>
                <a:off x="3657" y="3221"/>
                <a:ext cx="1352" cy="775"/>
              </a:xfrm>
              <a:prstGeom prst="rect">
                <a:avLst/>
              </a:prstGeom>
              <a:noFill/>
              <a:ln w="12700" cap="flat" cmpd="sng" algn="ctr">
                <a:noFill/>
                <a:prstDash val="solid"/>
                <a:miter lim="800000"/>
              </a:ln>
              <a:effectLst/>
            </p:spPr>
            <p:txBody>
              <a:bodyPr rtlCol="0" anchor="ctr"/>
              <a:lstStyle>
                <a:defPPr>
                  <a:defRPr lang="zh-CN"/>
                </a:defPPr>
                <a:lvl1pPr algn="ctr">
                  <a:defRPr b="1" kern="0">
                    <a:solidFill>
                      <a:prstClr val="white"/>
                    </a:solidFill>
                    <a:latin typeface="Microsoft YaHei" panose="020B0503020204020204" pitchFamily="34" charset="-122"/>
                    <a:ea typeface="Microsoft YaHei" panose="020B0503020204020204" pitchFamily="34" charset="-122"/>
                    <a:cs typeface="+mn-ea"/>
                  </a:defRPr>
                </a:lvl1pPr>
              </a:lstStyle>
              <a:p>
                <a:r>
                  <a:rPr lang="zh-CN" altLang="en-US" dirty="0"/>
                  <a:t>定义</a:t>
                </a:r>
              </a:p>
            </p:txBody>
          </p:sp>
        </p:grpSp>
        <p:grpSp>
          <p:nvGrpSpPr>
            <p:cNvPr id="13" name="组合 12">
              <a:extLst>
                <a:ext uri="{FF2B5EF4-FFF2-40B4-BE49-F238E27FC236}">
                  <a16:creationId xmlns:a16="http://schemas.microsoft.com/office/drawing/2014/main" id="{E2C7AA54-6CB7-378A-B088-DF329CB12E86}"/>
                </a:ext>
              </a:extLst>
            </p:cNvPr>
            <p:cNvGrpSpPr/>
            <p:nvPr/>
          </p:nvGrpSpPr>
          <p:grpSpPr>
            <a:xfrm>
              <a:off x="736647" y="3348148"/>
              <a:ext cx="1259840" cy="1080135"/>
              <a:chOff x="3462" y="6238"/>
              <a:chExt cx="1984" cy="1701"/>
            </a:xfrm>
          </p:grpSpPr>
          <p:sp>
            <p:nvSpPr>
              <p:cNvPr id="14" name="等腰三角形 2">
                <a:extLst>
                  <a:ext uri="{FF2B5EF4-FFF2-40B4-BE49-F238E27FC236}">
                    <a16:creationId xmlns:a16="http://schemas.microsoft.com/office/drawing/2014/main" id="{04063BE4-314A-DBD5-51D1-06B7EE9D3C51}"/>
                  </a:ext>
                </a:extLst>
              </p:cNvPr>
              <p:cNvSpPr/>
              <p:nvPr/>
            </p:nvSpPr>
            <p:spPr bwMode="auto">
              <a:xfrm rot="3036074">
                <a:off x="3603" y="6097"/>
                <a:ext cx="1701" cy="1984"/>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009999"/>
              </a:solidFill>
              <a:ln w="12700" cap="flat" cmpd="sng" algn="ctr">
                <a:noFill/>
                <a:prstDash val="solid"/>
                <a:miter lim="800000"/>
              </a:ln>
              <a:effectLst/>
            </p:spPr>
            <p:txBody>
              <a:bodyPr rtlCol="0" anchor="ctr"/>
              <a:lstStyle/>
              <a:p>
                <a:pPr algn="ctr"/>
                <a:endParaRPr lang="zh-CN" altLang="en-US" b="1" kern="0">
                  <a:solidFill>
                    <a:prstClr val="white"/>
                  </a:solidFill>
                  <a:latin typeface="Microsoft YaHei" panose="020B0503020204020204" pitchFamily="34" charset="-122"/>
                  <a:ea typeface="Microsoft YaHei" panose="020B0503020204020204" pitchFamily="34" charset="-122"/>
                  <a:cs typeface="+mn-ea"/>
                </a:endParaRPr>
              </a:p>
            </p:txBody>
          </p:sp>
          <p:sp>
            <p:nvSpPr>
              <p:cNvPr id="15" name="TextBox 25">
                <a:extLst>
                  <a:ext uri="{FF2B5EF4-FFF2-40B4-BE49-F238E27FC236}">
                    <a16:creationId xmlns:a16="http://schemas.microsoft.com/office/drawing/2014/main" id="{8B89719A-4C97-F9D4-2D5D-69BA8CBCF50C}"/>
                  </a:ext>
                </a:extLst>
              </p:cNvPr>
              <p:cNvSpPr txBox="1"/>
              <p:nvPr/>
            </p:nvSpPr>
            <p:spPr>
              <a:xfrm>
                <a:off x="3652" y="6764"/>
                <a:ext cx="1352" cy="775"/>
              </a:xfrm>
              <a:prstGeom prst="rect">
                <a:avLst/>
              </a:prstGeom>
              <a:solidFill>
                <a:srgbClr val="009999"/>
              </a:solidFill>
              <a:ln w="12700" cap="flat" cmpd="sng" algn="ctr">
                <a:noFill/>
                <a:prstDash val="solid"/>
                <a:miter lim="800000"/>
              </a:ln>
              <a:effectLst/>
            </p:spPr>
            <p:txBody>
              <a:bodyPr rtlCol="0" anchor="ctr"/>
              <a:lstStyle>
                <a:defPPr>
                  <a:defRPr lang="zh-CN"/>
                </a:defPPr>
                <a:lvl1pPr algn="ctr">
                  <a:defRPr b="1" kern="0">
                    <a:solidFill>
                      <a:prstClr val="white"/>
                    </a:solidFill>
                    <a:latin typeface="Microsoft YaHei" panose="020B0503020204020204" pitchFamily="34" charset="-122"/>
                    <a:ea typeface="Microsoft YaHei" panose="020B0503020204020204" pitchFamily="34" charset="-122"/>
                    <a:cs typeface="+mn-ea"/>
                  </a:defRPr>
                </a:lvl1pPr>
              </a:lstStyle>
              <a:p>
                <a:r>
                  <a:rPr lang="zh-CN" altLang="en-US" sz="2000" dirty="0"/>
                  <a:t>推荐</a:t>
                </a:r>
              </a:p>
            </p:txBody>
          </p:sp>
        </p:grpSp>
        <p:grpSp>
          <p:nvGrpSpPr>
            <p:cNvPr id="16" name="组合 15">
              <a:extLst>
                <a:ext uri="{FF2B5EF4-FFF2-40B4-BE49-F238E27FC236}">
                  <a16:creationId xmlns:a16="http://schemas.microsoft.com/office/drawing/2014/main" id="{1A50CDDE-A321-5B8A-584D-40098C10D2A7}"/>
                </a:ext>
              </a:extLst>
            </p:cNvPr>
            <p:cNvGrpSpPr/>
            <p:nvPr/>
          </p:nvGrpSpPr>
          <p:grpSpPr>
            <a:xfrm>
              <a:off x="6841289" y="1577728"/>
              <a:ext cx="4036695" cy="464820"/>
              <a:chOff x="3002037" y="1465798"/>
              <a:chExt cx="7067433" cy="369332"/>
            </a:xfrm>
            <a:solidFill>
              <a:srgbClr val="C50E3C"/>
            </a:solidFill>
          </p:grpSpPr>
          <p:sp>
            <p:nvSpPr>
              <p:cNvPr id="17" name="矩形 16">
                <a:extLst>
                  <a:ext uri="{FF2B5EF4-FFF2-40B4-BE49-F238E27FC236}">
                    <a16:creationId xmlns:a16="http://schemas.microsoft.com/office/drawing/2014/main" id="{497A5004-4013-81C9-6E5F-4118B369EE16}"/>
                  </a:ext>
                </a:extLst>
              </p:cNvPr>
              <p:cNvSpPr/>
              <p:nvPr/>
            </p:nvSpPr>
            <p:spPr bwMode="auto">
              <a:xfrm>
                <a:off x="3002037" y="1465798"/>
                <a:ext cx="7067433" cy="369332"/>
              </a:xfrm>
              <a:prstGeom prst="rect">
                <a:avLst/>
              </a:prstGeom>
              <a:solidFill>
                <a:srgbClr val="4F758B"/>
              </a:solidFill>
              <a:ln w="25400" cap="flat" cmpd="sng" algn="ctr">
                <a:noFill/>
                <a:prstDash val="solid"/>
              </a:ln>
              <a:effectLst/>
            </p:spPr>
            <p:txBody>
              <a:bodyPr rtlCol="0" anchor="ctr"/>
              <a:lstStyle/>
              <a:p>
                <a:pPr algn="ctr" defTabSz="1088390"/>
                <a:endParaRPr lang="zh-CN" altLang="en-US" sz="2135" kern="0">
                  <a:solidFill>
                    <a:schemeClr val="bg1"/>
                  </a:solidFill>
                  <a:latin typeface="微软雅黑" charset="0"/>
                  <a:ea typeface="微软雅黑" charset="0"/>
                </a:endParaRPr>
              </a:p>
            </p:txBody>
          </p:sp>
          <p:sp>
            <p:nvSpPr>
              <p:cNvPr id="18" name="TextBox 16">
                <a:extLst>
                  <a:ext uri="{FF2B5EF4-FFF2-40B4-BE49-F238E27FC236}">
                    <a16:creationId xmlns:a16="http://schemas.microsoft.com/office/drawing/2014/main" id="{310F3859-E0FD-38B6-0615-B5ABB01243A1}"/>
                  </a:ext>
                </a:extLst>
              </p:cNvPr>
              <p:cNvSpPr txBox="1"/>
              <p:nvPr/>
            </p:nvSpPr>
            <p:spPr>
              <a:xfrm>
                <a:off x="3463675" y="1500678"/>
                <a:ext cx="5688633" cy="316859"/>
              </a:xfrm>
              <a:prstGeom prst="rect">
                <a:avLst/>
              </a:prstGeom>
              <a:noFill/>
              <a:ln>
                <a:noFill/>
              </a:ln>
            </p:spPr>
            <p:txBody>
              <a:bodyPr wrap="square" rtlCol="0">
                <a:spAutoFit/>
              </a:bodyPr>
              <a:lstStyle/>
              <a:p>
                <a:pPr lvl="0" algn="ctr" defTabSz="1088390">
                  <a:buClrTx/>
                  <a:buSzTx/>
                  <a:buFontTx/>
                </a:pPr>
                <a:r>
                  <a:rPr lang="zh-CN" altLang="en-US" sz="2000" b="1" kern="0" dirty="0">
                    <a:solidFill>
                      <a:schemeClr val="bg1"/>
                    </a:solidFill>
                    <a:latin typeface="微软雅黑" charset="0"/>
                    <a:ea typeface="微软雅黑" charset="0"/>
                    <a:sym typeface="+mn-ea"/>
                  </a:rPr>
                  <a:t>资源整合</a:t>
                </a:r>
              </a:p>
            </p:txBody>
          </p:sp>
        </p:grpSp>
        <p:sp>
          <p:nvSpPr>
            <p:cNvPr id="19" name="矩形 18">
              <a:extLst>
                <a:ext uri="{FF2B5EF4-FFF2-40B4-BE49-F238E27FC236}">
                  <a16:creationId xmlns:a16="http://schemas.microsoft.com/office/drawing/2014/main" id="{7FBCFE08-2258-D94B-28A3-B0A96EAEDB41}"/>
                </a:ext>
              </a:extLst>
            </p:cNvPr>
            <p:cNvSpPr/>
            <p:nvPr/>
          </p:nvSpPr>
          <p:spPr bwMode="auto">
            <a:xfrm>
              <a:off x="6838941" y="3390911"/>
              <a:ext cx="4036695" cy="1187597"/>
            </a:xfrm>
            <a:prstGeom prst="rect">
              <a:avLst/>
            </a:prstGeom>
            <a:noFill/>
            <a:ln w="28575" cap="flat" cmpd="sng" algn="ctr">
              <a:solidFill>
                <a:srgbClr val="009999"/>
              </a:solidFill>
              <a:prstDash val="solid"/>
              <a:round/>
              <a:headEnd type="none" w="med" len="med"/>
              <a:tailEnd type="none" w="med" len="med"/>
            </a:ln>
            <a:effectLst/>
            <a:extLst>
              <a:ext uri="{909E8E84-426E-40DD-AFC4-6F175D3DCCD1}">
                <a14:hiddenFill xmlns:a14="http://schemas.microsoft.com/office/drawing/2010/main">
                  <a:solidFill>
                    <a:srgbClr val="4F758B"/>
                  </a:solidFill>
                </a14:hiddenFill>
              </a:ext>
            </a:extLst>
          </p:spPr>
          <p:txBody>
            <a:bodyPr vert="horz" wrap="square" lIns="121888" tIns="60944" rIns="121888" bIns="60944" numCol="1" rtlCol="0" anchor="t" anchorCtr="0" compatLnSpc="1"/>
            <a:lstStyle/>
            <a:p>
              <a:pPr algn="ctr" fontAlgn="base">
                <a:spcBef>
                  <a:spcPct val="0"/>
                </a:spcBef>
                <a:spcAft>
                  <a:spcPct val="0"/>
                </a:spcAft>
              </a:pPr>
              <a:endParaRPr lang="zh-CN" altLang="en-US" sz="2135">
                <a:solidFill>
                  <a:schemeClr val="bg1"/>
                </a:solidFill>
                <a:latin typeface="微软雅黑" charset="0"/>
                <a:ea typeface="微软雅黑" charset="0"/>
              </a:endParaRPr>
            </a:p>
          </p:txBody>
        </p:sp>
        <p:sp>
          <p:nvSpPr>
            <p:cNvPr id="20" name="TextBox 21">
              <a:extLst>
                <a:ext uri="{FF2B5EF4-FFF2-40B4-BE49-F238E27FC236}">
                  <a16:creationId xmlns:a16="http://schemas.microsoft.com/office/drawing/2014/main" id="{92FAA9CD-2F1C-554D-02DD-E0F443CA7101}"/>
                </a:ext>
              </a:extLst>
            </p:cNvPr>
            <p:cNvSpPr txBox="1"/>
            <p:nvPr/>
          </p:nvSpPr>
          <p:spPr>
            <a:xfrm>
              <a:off x="6986825" y="3482814"/>
              <a:ext cx="3706420" cy="738505"/>
            </a:xfrm>
            <a:prstGeom prst="rect">
              <a:avLst/>
            </a:prstGeom>
            <a:noFill/>
            <a:extLst>
              <a:ext uri="{909E8E84-426E-40DD-AFC4-6F175D3DCCD1}">
                <a14:hiddenFill xmlns:a14="http://schemas.microsoft.com/office/drawing/2010/main">
                  <a:solidFill>
                    <a:srgbClr val="4F758B"/>
                  </a:solidFill>
                </a14:hiddenFill>
              </a:ext>
            </a:extLst>
          </p:spPr>
          <p:txBody>
            <a:bodyPr wrap="square" lIns="91416" tIns="45708" rIns="91416" bIns="45708" rtlCol="0">
              <a:spAutoFit/>
            </a:bodyPr>
            <a:lstStyle/>
            <a:p>
              <a:pPr>
                <a:lnSpc>
                  <a:spcPct val="160000"/>
                </a:lnSpc>
                <a:spcBef>
                  <a:spcPts val="0"/>
                </a:spcBef>
              </a:pPr>
              <a:r>
                <a:rPr lang="zh-CN" altLang="en-US" sz="1400" dirty="0">
                  <a:solidFill>
                    <a:schemeClr val="tx1"/>
                  </a:solidFill>
                  <a:latin typeface="微软雅黑" charset="0"/>
                  <a:ea typeface="微软雅黑" charset="0"/>
                  <a:cs typeface="微软雅黑" charset="0"/>
                  <a:sym typeface="+mn-ea"/>
                </a:rPr>
                <a:t>我们建议，将HCV检测和治疗与下一级医疗机构现有的护理服务相结合。</a:t>
              </a:r>
            </a:p>
          </p:txBody>
        </p:sp>
        <p:sp>
          <p:nvSpPr>
            <p:cNvPr id="21" name="矩形 20">
              <a:extLst>
                <a:ext uri="{FF2B5EF4-FFF2-40B4-BE49-F238E27FC236}">
                  <a16:creationId xmlns:a16="http://schemas.microsoft.com/office/drawing/2014/main" id="{65F41058-EB9A-196E-6691-46D2B5BEAAA4}"/>
                </a:ext>
              </a:extLst>
            </p:cNvPr>
            <p:cNvSpPr/>
            <p:nvPr/>
          </p:nvSpPr>
          <p:spPr bwMode="auto">
            <a:xfrm>
              <a:off x="6838941" y="2105017"/>
              <a:ext cx="4036695" cy="1188128"/>
            </a:xfrm>
            <a:prstGeom prst="rect">
              <a:avLst/>
            </a:prstGeom>
            <a:noFill/>
            <a:ln w="28575" cap="flat" cmpd="sng" algn="ctr">
              <a:solidFill>
                <a:srgbClr val="009999"/>
              </a:solidFill>
              <a:prstDash val="solid"/>
              <a:round/>
              <a:headEnd type="none" w="med" len="med"/>
              <a:tailEnd type="none" w="med" len="med"/>
            </a:ln>
            <a:effectLst/>
            <a:extLst>
              <a:ext uri="{909E8E84-426E-40DD-AFC4-6F175D3DCCD1}">
                <a14:hiddenFill xmlns:a14="http://schemas.microsoft.com/office/drawing/2010/main">
                  <a:solidFill>
                    <a:schemeClr val="tx1">
                      <a:lumMod val="50000"/>
                      <a:lumOff val="50000"/>
                    </a:schemeClr>
                  </a:solidFill>
                </a14:hiddenFill>
              </a:ext>
            </a:extLst>
          </p:spPr>
          <p:txBody>
            <a:bodyPr vert="horz" wrap="square" lIns="121888" tIns="60944" rIns="121888" bIns="60944" numCol="1" rtlCol="0" anchor="t" anchorCtr="0" compatLnSpc="1"/>
            <a:lstStyle/>
            <a:p>
              <a:pPr algn="ctr" fontAlgn="base">
                <a:spcBef>
                  <a:spcPct val="0"/>
                </a:spcBef>
                <a:spcAft>
                  <a:spcPct val="0"/>
                </a:spcAft>
              </a:pPr>
              <a:endParaRPr lang="zh-CN" altLang="en-US" sz="2135">
                <a:solidFill>
                  <a:schemeClr val="bg1"/>
                </a:solidFill>
                <a:latin typeface="微软雅黑" charset="0"/>
                <a:ea typeface="微软雅黑" charset="0"/>
              </a:endParaRPr>
            </a:p>
          </p:txBody>
        </p:sp>
        <p:sp>
          <p:nvSpPr>
            <p:cNvPr id="22" name="TextBox 20">
              <a:extLst>
                <a:ext uri="{FF2B5EF4-FFF2-40B4-BE49-F238E27FC236}">
                  <a16:creationId xmlns:a16="http://schemas.microsoft.com/office/drawing/2014/main" id="{D7F84CF7-1A1D-AD5B-8F3E-67BC05583150}"/>
                </a:ext>
              </a:extLst>
            </p:cNvPr>
            <p:cNvSpPr txBox="1"/>
            <p:nvPr/>
          </p:nvSpPr>
          <p:spPr>
            <a:xfrm>
              <a:off x="6986825" y="2200222"/>
              <a:ext cx="3718689" cy="700691"/>
            </a:xfrm>
            <a:prstGeom prst="rect">
              <a:avLst/>
            </a:prstGeom>
            <a:noFill/>
            <a:extLst>
              <a:ext uri="{909E8E84-426E-40DD-AFC4-6F175D3DCCD1}">
                <a14:hiddenFill xmlns:a14="http://schemas.microsoft.com/office/drawing/2010/main">
                  <a:solidFill>
                    <a:srgbClr val="4F758B"/>
                  </a:solidFill>
                </a14:hiddenFill>
              </a:ext>
            </a:extLst>
          </p:spPr>
          <p:txBody>
            <a:bodyPr wrap="square" lIns="91416" tIns="45708" rIns="91416" bIns="45708" rtlCol="0">
              <a:spAutoFit/>
            </a:bodyPr>
            <a:lstStyle/>
            <a:p>
              <a:pPr lvl="0" algn="l">
                <a:lnSpc>
                  <a:spcPct val="150000"/>
                </a:lnSpc>
                <a:spcBef>
                  <a:spcPts val="0"/>
                </a:spcBef>
                <a:buClrTx/>
                <a:buSzTx/>
                <a:buFontTx/>
              </a:pPr>
              <a:r>
                <a:rPr lang="zh-CN" altLang="en-US" sz="1400" dirty="0">
                  <a:latin typeface="微软雅黑" charset="0"/>
                  <a:ea typeface="微软雅黑" charset="0"/>
                  <a:cs typeface="微软雅黑" charset="0"/>
                  <a:sym typeface="+mn-ea"/>
                </a:rPr>
                <a:t>指可提供不同的健康服务，确保人们能够获得持续的健康教育、疾病预防、诊断和治疗。</a:t>
              </a:r>
            </a:p>
          </p:txBody>
        </p:sp>
        <p:sp>
          <p:nvSpPr>
            <p:cNvPr id="23" name="矩形 22">
              <a:extLst>
                <a:ext uri="{FF2B5EF4-FFF2-40B4-BE49-F238E27FC236}">
                  <a16:creationId xmlns:a16="http://schemas.microsoft.com/office/drawing/2014/main" id="{E3C9D928-3AFF-70C7-7145-315CA4905103}"/>
                </a:ext>
              </a:extLst>
            </p:cNvPr>
            <p:cNvSpPr/>
            <p:nvPr/>
          </p:nvSpPr>
          <p:spPr bwMode="auto">
            <a:xfrm>
              <a:off x="2422129" y="4676907"/>
              <a:ext cx="4036695" cy="1187597"/>
            </a:xfrm>
            <a:prstGeom prst="rect">
              <a:avLst/>
            </a:prstGeom>
            <a:noFill/>
            <a:ln w="28575" cap="flat" cmpd="sng" algn="ctr">
              <a:solidFill>
                <a:srgbClr val="009999"/>
              </a:solidFill>
              <a:prstDash val="solid"/>
              <a:round/>
              <a:headEnd type="none" w="med" len="med"/>
              <a:tailEnd type="none" w="med" len="med"/>
            </a:ln>
            <a:effectLst/>
            <a:extLst>
              <a:ext uri="{909E8E84-426E-40DD-AFC4-6F175D3DCCD1}">
                <a14:hiddenFill xmlns:a14="http://schemas.microsoft.com/office/drawing/2010/main">
                  <a:solidFill>
                    <a:srgbClr val="4F758B"/>
                  </a:solidFill>
                </a14:hiddenFill>
              </a:ext>
            </a:extLst>
          </p:spPr>
          <p:txBody>
            <a:bodyPr vert="horz" wrap="square" lIns="121888" tIns="60944" rIns="121888" bIns="60944" numCol="1" rtlCol="0" anchor="t" anchorCtr="0" compatLnSpc="1"/>
            <a:lstStyle/>
            <a:p>
              <a:pPr algn="ctr" fontAlgn="base">
                <a:spcBef>
                  <a:spcPct val="0"/>
                </a:spcBef>
                <a:spcAft>
                  <a:spcPct val="0"/>
                </a:spcAft>
              </a:pPr>
              <a:endParaRPr lang="zh-CN" altLang="en-US" sz="2135">
                <a:solidFill>
                  <a:schemeClr val="bg1"/>
                </a:solidFill>
                <a:latin typeface="微软雅黑" charset="0"/>
                <a:ea typeface="微软雅黑" charset="0"/>
              </a:endParaRPr>
            </a:p>
          </p:txBody>
        </p:sp>
        <p:sp>
          <p:nvSpPr>
            <p:cNvPr id="24" name="矩形 23">
              <a:extLst>
                <a:ext uri="{FF2B5EF4-FFF2-40B4-BE49-F238E27FC236}">
                  <a16:creationId xmlns:a16="http://schemas.microsoft.com/office/drawing/2014/main" id="{0FAB6A54-A712-E0BB-324B-8CCE348FCFEA}"/>
                </a:ext>
              </a:extLst>
            </p:cNvPr>
            <p:cNvSpPr/>
            <p:nvPr/>
          </p:nvSpPr>
          <p:spPr bwMode="auto">
            <a:xfrm>
              <a:off x="6838941" y="4676272"/>
              <a:ext cx="4036695" cy="1187597"/>
            </a:xfrm>
            <a:prstGeom prst="rect">
              <a:avLst/>
            </a:prstGeom>
            <a:noFill/>
            <a:ln w="28575" cap="flat" cmpd="sng" algn="ctr">
              <a:solidFill>
                <a:srgbClr val="009999"/>
              </a:solidFill>
              <a:prstDash val="solid"/>
              <a:round/>
              <a:headEnd type="none" w="med" len="med"/>
              <a:tailEnd type="none" w="med" len="med"/>
            </a:ln>
            <a:effectLst/>
            <a:extLst>
              <a:ext uri="{909E8E84-426E-40DD-AFC4-6F175D3DCCD1}">
                <a14:hiddenFill xmlns:a14="http://schemas.microsoft.com/office/drawing/2010/main">
                  <a:solidFill>
                    <a:srgbClr val="4F758B"/>
                  </a:solidFill>
                </a14:hiddenFill>
              </a:ext>
            </a:extLst>
          </p:spPr>
          <p:txBody>
            <a:bodyPr vert="horz" wrap="square" lIns="121888" tIns="60944" rIns="121888" bIns="60944" numCol="1" rtlCol="0" anchor="t" anchorCtr="0" compatLnSpc="1"/>
            <a:lstStyle/>
            <a:p>
              <a:pPr algn="ctr" fontAlgn="base">
                <a:spcBef>
                  <a:spcPct val="0"/>
                </a:spcBef>
                <a:spcAft>
                  <a:spcPct val="0"/>
                </a:spcAft>
              </a:pPr>
              <a:endParaRPr lang="zh-CN" altLang="en-US" sz="2135">
                <a:solidFill>
                  <a:schemeClr val="bg1"/>
                </a:solidFill>
                <a:latin typeface="微软雅黑" charset="0"/>
                <a:ea typeface="微软雅黑" charset="0"/>
              </a:endParaRPr>
            </a:p>
          </p:txBody>
        </p:sp>
        <p:grpSp>
          <p:nvGrpSpPr>
            <p:cNvPr id="25" name="组合 24">
              <a:extLst>
                <a:ext uri="{FF2B5EF4-FFF2-40B4-BE49-F238E27FC236}">
                  <a16:creationId xmlns:a16="http://schemas.microsoft.com/office/drawing/2014/main" id="{34776F5B-31CF-C60C-42E5-6A7146C0598C}"/>
                </a:ext>
              </a:extLst>
            </p:cNvPr>
            <p:cNvGrpSpPr/>
            <p:nvPr/>
          </p:nvGrpSpPr>
          <p:grpSpPr>
            <a:xfrm>
              <a:off x="685529" y="4651952"/>
              <a:ext cx="1332230" cy="1151890"/>
              <a:chOff x="3397" y="6263"/>
              <a:chExt cx="2098" cy="1814"/>
            </a:xfrm>
          </p:grpSpPr>
          <p:sp>
            <p:nvSpPr>
              <p:cNvPr id="26" name="等腰三角形 2">
                <a:extLst>
                  <a:ext uri="{FF2B5EF4-FFF2-40B4-BE49-F238E27FC236}">
                    <a16:creationId xmlns:a16="http://schemas.microsoft.com/office/drawing/2014/main" id="{E7E76655-6F43-6EF8-B967-8D860EC89BD1}"/>
                  </a:ext>
                </a:extLst>
              </p:cNvPr>
              <p:cNvSpPr/>
              <p:nvPr/>
            </p:nvSpPr>
            <p:spPr bwMode="auto">
              <a:xfrm rot="3036074">
                <a:off x="3539" y="6121"/>
                <a:ext cx="1814" cy="209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defTabSz="1088390"/>
                <a:endParaRPr lang="zh-CN" altLang="en-US" sz="2000" b="1" kern="0">
                  <a:solidFill>
                    <a:schemeClr val="bg1"/>
                  </a:solidFill>
                  <a:latin typeface="微软雅黑" charset="0"/>
                  <a:ea typeface="微软雅黑" charset="0"/>
                </a:endParaRPr>
              </a:p>
            </p:txBody>
          </p:sp>
          <p:sp>
            <p:nvSpPr>
              <p:cNvPr id="27" name="TextBox 25">
                <a:extLst>
                  <a:ext uri="{FF2B5EF4-FFF2-40B4-BE49-F238E27FC236}">
                    <a16:creationId xmlns:a16="http://schemas.microsoft.com/office/drawing/2014/main" id="{B5454CBC-D311-0A32-6E3E-4CBF9A68D431}"/>
                  </a:ext>
                </a:extLst>
              </p:cNvPr>
              <p:cNvSpPr txBox="1"/>
              <p:nvPr/>
            </p:nvSpPr>
            <p:spPr>
              <a:xfrm>
                <a:off x="3652" y="6830"/>
                <a:ext cx="1352" cy="775"/>
              </a:xfrm>
              <a:prstGeom prst="rect">
                <a:avLst/>
              </a:prstGeom>
              <a:noFill/>
              <a:ln>
                <a:noFill/>
              </a:ln>
              <a:extLst>
                <a:ext uri="{909E8E84-426E-40DD-AFC4-6F175D3DCCD1}">
                  <a14:hiddenFill xmlns:a14="http://schemas.microsoft.com/office/drawing/2010/main">
                    <a:solidFill>
                      <a:srgbClr val="4F758B"/>
                    </a:solidFill>
                  </a14:hiddenFill>
                </a:ext>
              </a:extLst>
            </p:spPr>
            <p:txBody>
              <a:bodyPr wrap="none" lIns="91416" tIns="45708" rIns="91416" bIns="45708"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pPr defTabSz="1088390"/>
                <a:r>
                  <a:rPr lang="zh-CN" altLang="en-US" sz="2800" b="1" dirty="0">
                    <a:solidFill>
                      <a:schemeClr val="bg1"/>
                    </a:solidFill>
                    <a:latin typeface="微软雅黑" charset="0"/>
                    <a:ea typeface="微软雅黑" charset="0"/>
                  </a:rPr>
                  <a:t>解读</a:t>
                </a:r>
              </a:p>
            </p:txBody>
          </p:sp>
        </p:grpSp>
        <p:sp>
          <p:nvSpPr>
            <p:cNvPr id="28" name="TextBox 21">
              <a:extLst>
                <a:ext uri="{FF2B5EF4-FFF2-40B4-BE49-F238E27FC236}">
                  <a16:creationId xmlns:a16="http://schemas.microsoft.com/office/drawing/2014/main" id="{71341047-541E-75DA-0A0D-62DEB9EC5975}"/>
                </a:ext>
              </a:extLst>
            </p:cNvPr>
            <p:cNvSpPr txBox="1"/>
            <p:nvPr/>
          </p:nvSpPr>
          <p:spPr>
            <a:xfrm>
              <a:off x="2614124" y="4674695"/>
              <a:ext cx="3708000" cy="1082965"/>
            </a:xfrm>
            <a:prstGeom prst="rect">
              <a:avLst/>
            </a:prstGeom>
            <a:noFill/>
            <a:extLst>
              <a:ext uri="{909E8E84-426E-40DD-AFC4-6F175D3DCCD1}">
                <a14:hiddenFill xmlns:a14="http://schemas.microsoft.com/office/drawing/2010/main">
                  <a:solidFill>
                    <a:srgbClr val="4F758B"/>
                  </a:solidFill>
                </a14:hiddenFill>
              </a:ext>
            </a:extLst>
          </p:spPr>
          <p:txBody>
            <a:bodyPr wrap="square" lIns="91416" tIns="45708" rIns="91416" bIns="45708" rtlCol="0">
              <a:spAutoFit/>
            </a:bodyPr>
            <a:lstStyle/>
            <a:p>
              <a:pPr>
                <a:lnSpc>
                  <a:spcPct val="160000"/>
                </a:lnSpc>
                <a:spcBef>
                  <a:spcPts val="0"/>
                </a:spcBef>
              </a:pPr>
              <a:r>
                <a:rPr lang="zh-CN" altLang="en-US" sz="1400" dirty="0">
                  <a:solidFill>
                    <a:schemeClr val="tx1"/>
                  </a:solidFill>
                  <a:latin typeface="微软雅黑" charset="0"/>
                  <a:ea typeface="微软雅黑" charset="0"/>
                  <a:cs typeface="微软雅黑" charset="0"/>
                  <a:sym typeface="+mn-ea"/>
                </a:rPr>
                <a:t>在肝病</a:t>
              </a:r>
              <a:r>
                <a:rPr lang="en-US" altLang="zh-CN" sz="1400" dirty="0">
                  <a:solidFill>
                    <a:schemeClr val="tx1"/>
                  </a:solidFill>
                  <a:latin typeface="微软雅黑" charset="0"/>
                  <a:ea typeface="微软雅黑" charset="0"/>
                  <a:cs typeface="微软雅黑" charset="0"/>
                  <a:sym typeface="+mn-ea"/>
                </a:rPr>
                <a:t>/</a:t>
              </a:r>
              <a:r>
                <a:rPr lang="zh-CN" altLang="en-US" sz="1400" dirty="0">
                  <a:solidFill>
                    <a:schemeClr val="tx1"/>
                  </a:solidFill>
                  <a:latin typeface="微软雅黑" charset="0"/>
                  <a:ea typeface="微软雅黑" charset="0"/>
                  <a:cs typeface="微软雅黑" charset="0"/>
                  <a:sym typeface="+mn-ea"/>
                </a:rPr>
                <a:t>感染专科医院及专科科室以外的医疗机构、科室，包括基层医院、社区医院等提供</a:t>
              </a:r>
              <a:r>
                <a:rPr lang="en-US" altLang="zh-CN" sz="1400" dirty="0">
                  <a:solidFill>
                    <a:schemeClr val="tx1"/>
                  </a:solidFill>
                  <a:latin typeface="微软雅黑" charset="0"/>
                  <a:ea typeface="微软雅黑" charset="0"/>
                  <a:cs typeface="微软雅黑" charset="0"/>
                  <a:sym typeface="+mn-ea"/>
                </a:rPr>
                <a:t>HCV</a:t>
              </a:r>
              <a:r>
                <a:rPr lang="zh-CN" altLang="en-US" sz="1400" dirty="0">
                  <a:solidFill>
                    <a:schemeClr val="tx1"/>
                  </a:solidFill>
                  <a:latin typeface="微软雅黑" charset="0"/>
                  <a:ea typeface="微软雅黑" charset="0"/>
                  <a:cs typeface="微软雅黑" charset="0"/>
                  <a:sym typeface="+mn-ea"/>
                </a:rPr>
                <a:t>诊疗服务，诊疗更贴近患者</a:t>
              </a:r>
            </a:p>
          </p:txBody>
        </p:sp>
        <p:sp>
          <p:nvSpPr>
            <p:cNvPr id="29" name="TextBox 21">
              <a:extLst>
                <a:ext uri="{FF2B5EF4-FFF2-40B4-BE49-F238E27FC236}">
                  <a16:creationId xmlns:a16="http://schemas.microsoft.com/office/drawing/2014/main" id="{7D0E227C-17AC-4ACA-2FDF-5432AEB229A6}"/>
                </a:ext>
              </a:extLst>
            </p:cNvPr>
            <p:cNvSpPr txBox="1"/>
            <p:nvPr/>
          </p:nvSpPr>
          <p:spPr>
            <a:xfrm>
              <a:off x="6986825" y="4686415"/>
              <a:ext cx="3718682" cy="1082965"/>
            </a:xfrm>
            <a:prstGeom prst="rect">
              <a:avLst/>
            </a:prstGeom>
            <a:noFill/>
            <a:extLst>
              <a:ext uri="{909E8E84-426E-40DD-AFC4-6F175D3DCCD1}">
                <a14:hiddenFill xmlns:a14="http://schemas.microsoft.com/office/drawing/2010/main">
                  <a:solidFill>
                    <a:srgbClr val="4F758B"/>
                  </a:solidFill>
                </a14:hiddenFill>
              </a:ext>
            </a:extLst>
          </p:spPr>
          <p:txBody>
            <a:bodyPr wrap="square" lIns="91416" tIns="45708" rIns="91416" bIns="45708" rtlCol="0">
              <a:spAutoFit/>
            </a:bodyPr>
            <a:lstStyle/>
            <a:p>
              <a:pPr>
                <a:lnSpc>
                  <a:spcPct val="160000"/>
                </a:lnSpc>
                <a:spcBef>
                  <a:spcPts val="0"/>
                </a:spcBef>
              </a:pPr>
              <a:r>
                <a:rPr lang="zh-CN" altLang="en-US" sz="1400" dirty="0">
                  <a:solidFill>
                    <a:schemeClr val="tx1"/>
                  </a:solidFill>
                  <a:latin typeface="微软雅黑" charset="0"/>
                  <a:ea typeface="微软雅黑" charset="0"/>
                  <a:cs typeface="微软雅黑" charset="0"/>
                  <a:sym typeface="+mn-ea"/>
                </a:rPr>
                <a:t>各级医院及诊所非肝病</a:t>
              </a:r>
              <a:r>
                <a:rPr lang="en-US" altLang="zh-CN" sz="1400" dirty="0">
                  <a:solidFill>
                    <a:schemeClr val="tx1"/>
                  </a:solidFill>
                  <a:latin typeface="微软雅黑" charset="0"/>
                  <a:ea typeface="微软雅黑" charset="0"/>
                  <a:cs typeface="微软雅黑" charset="0"/>
                  <a:sym typeface="+mn-ea"/>
                </a:rPr>
                <a:t>/</a:t>
              </a:r>
              <a:r>
                <a:rPr lang="zh-CN" altLang="en-US" sz="1400" dirty="0">
                  <a:solidFill>
                    <a:schemeClr val="tx1"/>
                  </a:solidFill>
                  <a:latin typeface="微软雅黑" charset="0"/>
                  <a:ea typeface="微软雅黑" charset="0"/>
                  <a:cs typeface="微软雅黑" charset="0"/>
                  <a:sym typeface="+mn-ea"/>
                </a:rPr>
                <a:t>感染专科医生均能提供</a:t>
              </a:r>
              <a:r>
                <a:rPr lang="en-US" altLang="zh-CN" sz="1400" dirty="0">
                  <a:solidFill>
                    <a:schemeClr val="tx1"/>
                  </a:solidFill>
                  <a:latin typeface="微软雅黑" charset="0"/>
                  <a:ea typeface="微软雅黑" charset="0"/>
                  <a:cs typeface="微软雅黑" charset="0"/>
                  <a:sym typeface="+mn-ea"/>
                </a:rPr>
                <a:t>HCV</a:t>
              </a:r>
              <a:r>
                <a:rPr lang="zh-CN" altLang="en-US" sz="1400" dirty="0">
                  <a:solidFill>
                    <a:schemeClr val="tx1"/>
                  </a:solidFill>
                  <a:latin typeface="微软雅黑" charset="0"/>
                  <a:ea typeface="微软雅黑" charset="0"/>
                  <a:cs typeface="微软雅黑" charset="0"/>
                  <a:sym typeface="+mn-ea"/>
                </a:rPr>
                <a:t>诊疗服务，合并</a:t>
              </a:r>
              <a:r>
                <a:rPr lang="en-US" altLang="zh-CN" sz="1400" dirty="0">
                  <a:solidFill>
                    <a:schemeClr val="tx1"/>
                  </a:solidFill>
                  <a:latin typeface="微软雅黑" charset="0"/>
                  <a:ea typeface="微软雅黑" charset="0"/>
                  <a:cs typeface="微软雅黑" charset="0"/>
                  <a:sym typeface="+mn-ea"/>
                </a:rPr>
                <a:t>HCV</a:t>
              </a:r>
              <a:r>
                <a:rPr lang="zh-CN" altLang="en-US" sz="1400" dirty="0">
                  <a:solidFill>
                    <a:schemeClr val="tx1"/>
                  </a:solidFill>
                  <a:latin typeface="微软雅黑" charset="0"/>
                  <a:ea typeface="微软雅黑" charset="0"/>
                  <a:cs typeface="微软雅黑" charset="0"/>
                  <a:sym typeface="+mn-ea"/>
                </a:rPr>
                <a:t>感染的疾病诊疗实现一站式服务</a:t>
              </a:r>
            </a:p>
          </p:txBody>
        </p:sp>
      </p:grpSp>
      <p:sp>
        <p:nvSpPr>
          <p:cNvPr id="30" name="文本框 45">
            <a:extLst>
              <a:ext uri="{FF2B5EF4-FFF2-40B4-BE49-F238E27FC236}">
                <a16:creationId xmlns:a16="http://schemas.microsoft.com/office/drawing/2014/main" id="{4A2B3288-57C7-BA91-AFB6-3883E6171B3B}"/>
              </a:ext>
            </a:extLst>
          </p:cNvPr>
          <p:cNvSpPr txBox="1"/>
          <p:nvPr/>
        </p:nvSpPr>
        <p:spPr>
          <a:xfrm>
            <a:off x="570929" y="6429769"/>
            <a:ext cx="11437033" cy="253916"/>
          </a:xfrm>
          <a:prstGeom prst="rect">
            <a:avLst/>
          </a:prstGeom>
          <a:noFill/>
        </p:spPr>
        <p:txBody>
          <a:bodyPr wrap="square" rtlCol="0">
            <a:spAutoFit/>
          </a:bodyPr>
          <a:lstStyle>
            <a:defPPr>
              <a:defRPr lang="zh-CN"/>
            </a:defPPr>
            <a:lvl1pPr>
              <a:defRPr sz="1200"/>
            </a:lvl1pPr>
          </a:lstStyle>
          <a:p>
            <a:r>
              <a:rPr lang="en-US" altLang="zh-CN" sz="1000" dirty="0"/>
              <a:t>UPDATED RECOMMENDATIONS ON SIMPLIFIED SERVICE DELIVERY AND DIAGNOSTICS FOR HEPATITIS C INFECTION: POLICY BRIEF. World Health Organization; 2022</a:t>
            </a:r>
          </a:p>
        </p:txBody>
      </p:sp>
    </p:spTree>
    <p:extLst>
      <p:ext uri="{BB962C8B-B14F-4D97-AF65-F5344CB8AC3E}">
        <p14:creationId xmlns:p14="http://schemas.microsoft.com/office/powerpoint/2010/main" val="19020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4369" y="612189"/>
            <a:ext cx="10105094" cy="430522"/>
          </a:xfrm>
        </p:spPr>
        <p:txBody>
          <a:bodyPr/>
          <a:lstStyle/>
          <a:p>
            <a:r>
              <a:rPr lang="en-US" altLang="zh-CN" dirty="0">
                <a:solidFill>
                  <a:srgbClr val="4F758B"/>
                </a:solidFill>
              </a:rPr>
              <a:t>WHO</a:t>
            </a:r>
            <a:r>
              <a:rPr lang="zh-CN" altLang="en-US" dirty="0">
                <a:solidFill>
                  <a:srgbClr val="4F758B"/>
                </a:solidFill>
              </a:rPr>
              <a:t>推荐非专科医生分担</a:t>
            </a:r>
            <a:r>
              <a:rPr lang="en-US" altLang="zh-CN" dirty="0">
                <a:solidFill>
                  <a:srgbClr val="4F758B"/>
                </a:solidFill>
              </a:rPr>
              <a:t>HCV</a:t>
            </a:r>
            <a:r>
              <a:rPr lang="zh-CN" altLang="en-US" dirty="0">
                <a:solidFill>
                  <a:srgbClr val="4F758B"/>
                </a:solidFill>
              </a:rPr>
              <a:t>的诊疗，以扩大丙肝患者诊疗的机会</a:t>
            </a:r>
          </a:p>
        </p:txBody>
      </p:sp>
      <p:sp>
        <p:nvSpPr>
          <p:cNvPr id="3" name="文本框 17">
            <a:extLst>
              <a:ext uri="{FF2B5EF4-FFF2-40B4-BE49-F238E27FC236}">
                <a16:creationId xmlns:a16="http://schemas.microsoft.com/office/drawing/2014/main" id="{6BF88A3D-E2D4-DF83-8FDC-24F54DFB4466}"/>
              </a:ext>
            </a:extLst>
          </p:cNvPr>
          <p:cNvSpPr txBox="1"/>
          <p:nvPr/>
        </p:nvSpPr>
        <p:spPr>
          <a:xfrm>
            <a:off x="586427" y="6428704"/>
            <a:ext cx="11437033" cy="261610"/>
          </a:xfrm>
          <a:prstGeom prst="rect">
            <a:avLst/>
          </a:prstGeom>
          <a:noFill/>
        </p:spPr>
        <p:txBody>
          <a:bodyPr wrap="square" rtlCol="0">
            <a:spAutoFit/>
          </a:bodyPr>
          <a:lstStyle>
            <a:defPPr>
              <a:defRPr lang="zh-CN"/>
            </a:defPPr>
            <a:lvl1pPr>
              <a:defRPr sz="1200"/>
            </a:lvl1pPr>
          </a:lstStyle>
          <a:p>
            <a:r>
              <a:rPr lang="en-US" altLang="zh-CN" sz="1050" dirty="0"/>
              <a:t>UPDATED RECOMMENDATIONS ON SIMPLIFIED SERVICE DELIVERY AND DIAGNOSTICS FOR HEPATITIS C INFECTION: POLICY BRIEF. World Health Organization; 2022</a:t>
            </a:r>
          </a:p>
        </p:txBody>
      </p:sp>
      <p:grpSp>
        <p:nvGrpSpPr>
          <p:cNvPr id="4" name="组合 3">
            <a:extLst>
              <a:ext uri="{FF2B5EF4-FFF2-40B4-BE49-F238E27FC236}">
                <a16:creationId xmlns:a16="http://schemas.microsoft.com/office/drawing/2014/main" id="{1CBB6FC6-4A44-E0A9-660C-84ED8DDCE6A4}"/>
              </a:ext>
            </a:extLst>
          </p:cNvPr>
          <p:cNvGrpSpPr/>
          <p:nvPr/>
        </p:nvGrpSpPr>
        <p:grpSpPr>
          <a:xfrm>
            <a:off x="1443525" y="1358461"/>
            <a:ext cx="8961120" cy="1800000"/>
            <a:chOff x="1463043" y="1502942"/>
            <a:chExt cx="8961120" cy="1800000"/>
          </a:xfrm>
        </p:grpSpPr>
        <p:sp>
          <p:nvSpPr>
            <p:cNvPr id="5" name="TextBox 59">
              <a:extLst>
                <a:ext uri="{FF2B5EF4-FFF2-40B4-BE49-F238E27FC236}">
                  <a16:creationId xmlns:a16="http://schemas.microsoft.com/office/drawing/2014/main" id="{700E2319-9372-2826-C483-0109FB7A0E1B}"/>
                </a:ext>
              </a:extLst>
            </p:cNvPr>
            <p:cNvSpPr txBox="1"/>
            <p:nvPr/>
          </p:nvSpPr>
          <p:spPr>
            <a:xfrm>
              <a:off x="2278969" y="1735502"/>
              <a:ext cx="2696307" cy="492443"/>
            </a:xfrm>
            <a:prstGeom prst="rect">
              <a:avLst/>
            </a:prstGeom>
            <a:noFill/>
            <a:extLst>
              <a:ext uri="{909E8E84-426E-40DD-AFC4-6F175D3DCCD1}">
                <a14:hiddenFill xmlns:a14="http://schemas.microsoft.com/office/drawing/2010/main">
                  <a:solidFill>
                    <a:srgbClr val="C50E3C"/>
                  </a:solidFill>
                </a14:hiddenFill>
              </a:ext>
            </a:extLst>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lnSpc>
                  <a:spcPct val="100000"/>
                </a:lnSpc>
              </a:pPr>
              <a:r>
                <a:rPr lang="zh-CN" altLang="en-US" sz="1600" b="1" dirty="0">
                  <a:solidFill>
                    <a:srgbClr val="4F758B"/>
                  </a:solidFill>
                </a:rPr>
                <a:t>任务分担是</a:t>
              </a:r>
              <a:r>
                <a:rPr lang="zh-CN" altLang="en-US" sz="1400" dirty="0">
                  <a:solidFill>
                    <a:schemeClr val="tx1"/>
                  </a:solidFill>
                </a:rPr>
                <a:t>改善 HCV 诊断和治疗机会的</a:t>
              </a:r>
              <a:r>
                <a:rPr lang="zh-CN" altLang="en-US" sz="1600" b="1" dirty="0">
                  <a:solidFill>
                    <a:srgbClr val="4F758B"/>
                  </a:solidFill>
                </a:rPr>
                <a:t>一项关键干预措施</a:t>
              </a:r>
              <a:endParaRPr lang="zh-CN" altLang="en-US" sz="1550" dirty="0">
                <a:solidFill>
                  <a:srgbClr val="4F758B"/>
                </a:solidFill>
              </a:endParaRPr>
            </a:p>
          </p:txBody>
        </p:sp>
        <p:sp>
          <p:nvSpPr>
            <p:cNvPr id="6" name="TextBox 61">
              <a:extLst>
                <a:ext uri="{FF2B5EF4-FFF2-40B4-BE49-F238E27FC236}">
                  <a16:creationId xmlns:a16="http://schemas.microsoft.com/office/drawing/2014/main" id="{3C7C6884-E8BC-3188-935F-83C109AA3C50}"/>
                </a:ext>
              </a:extLst>
            </p:cNvPr>
            <p:cNvSpPr txBox="1"/>
            <p:nvPr/>
          </p:nvSpPr>
          <p:spPr>
            <a:xfrm>
              <a:off x="1463043" y="2591578"/>
              <a:ext cx="3544300" cy="492443"/>
            </a:xfrm>
            <a:prstGeom prst="rect">
              <a:avLst/>
            </a:prstGeom>
            <a:noFill/>
            <a:extLst>
              <a:ext uri="{909E8E84-426E-40DD-AFC4-6F175D3DCCD1}">
                <a14:hiddenFill xmlns:a14="http://schemas.microsoft.com/office/drawing/2010/main">
                  <a:solidFill>
                    <a:srgbClr val="C50E3C"/>
                  </a:solidFill>
                </a14:hiddenFill>
              </a:ext>
            </a:extLst>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r">
                <a:lnSpc>
                  <a:spcPct val="100000"/>
                </a:lnSpc>
                <a:buClrTx/>
                <a:buSzTx/>
                <a:buFontTx/>
              </a:pPr>
              <a:r>
                <a:rPr lang="en-US" altLang="zh-CN" sz="1400" dirty="0">
                  <a:solidFill>
                    <a:schemeClr val="tx1"/>
                  </a:solidFill>
                  <a:sym typeface="+mn-ea"/>
                </a:rPr>
                <a:t>   </a:t>
              </a:r>
              <a:r>
                <a:rPr lang="zh-CN" altLang="en-US" sz="1400" dirty="0">
                  <a:solidFill>
                    <a:schemeClr val="tx1"/>
                  </a:solidFill>
                  <a:sym typeface="+mn-ea"/>
                </a:rPr>
                <a:t>将</a:t>
              </a:r>
              <a:r>
                <a:rPr lang="zh-CN" altLang="en-US" sz="1600" b="1" dirty="0">
                  <a:solidFill>
                    <a:srgbClr val="4F758B"/>
                  </a:solidFill>
                  <a:sym typeface="+mn-ea"/>
                </a:rPr>
                <a:t>任务分担</a:t>
              </a:r>
              <a:r>
                <a:rPr lang="zh-CN" altLang="en-US" sz="1400" dirty="0">
                  <a:solidFill>
                    <a:schemeClr val="tx1"/>
                  </a:solidFill>
                  <a:sym typeface="+mn-ea"/>
                </a:rPr>
                <a:t>给非专科医生，并进行适当的培训和监督</a:t>
              </a:r>
              <a:r>
                <a:rPr lang="zh-CN" altLang="en-US" sz="1550" dirty="0">
                  <a:solidFill>
                    <a:schemeClr val="tx1"/>
                  </a:solidFill>
                  <a:sym typeface="+mn-ea"/>
                </a:rPr>
                <a:t>，</a:t>
              </a:r>
              <a:r>
                <a:rPr lang="zh-CN" altLang="en-US" sz="1600" b="1" dirty="0">
                  <a:solidFill>
                    <a:srgbClr val="4F758B"/>
                  </a:solidFill>
                  <a:sym typeface="+mn-ea"/>
                </a:rPr>
                <a:t>可以实现良好的健康结果</a:t>
              </a:r>
            </a:p>
          </p:txBody>
        </p:sp>
        <p:sp>
          <p:nvSpPr>
            <p:cNvPr id="7" name="TextBox 60">
              <a:extLst>
                <a:ext uri="{FF2B5EF4-FFF2-40B4-BE49-F238E27FC236}">
                  <a16:creationId xmlns:a16="http://schemas.microsoft.com/office/drawing/2014/main" id="{E01A3D8D-3A0A-F33A-F6F0-BC3AF06A29A7}"/>
                </a:ext>
              </a:extLst>
            </p:cNvPr>
            <p:cNvSpPr txBox="1"/>
            <p:nvPr/>
          </p:nvSpPr>
          <p:spPr>
            <a:xfrm>
              <a:off x="7112423" y="1735502"/>
              <a:ext cx="3311740" cy="492443"/>
            </a:xfrm>
            <a:prstGeom prst="rect">
              <a:avLst/>
            </a:prstGeom>
            <a:noFill/>
            <a:extLst>
              <a:ext uri="{909E8E84-426E-40DD-AFC4-6F175D3DCCD1}">
                <a14:hiddenFill xmlns:a14="http://schemas.microsoft.com/office/drawing/2010/main">
                  <a:solidFill>
                    <a:srgbClr val="C50E3C"/>
                  </a:solidFill>
                </a14:hiddenFill>
              </a:ext>
            </a:extLst>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a:lnSpc>
                  <a:spcPct val="100000"/>
                </a:lnSpc>
                <a:buClrTx/>
                <a:buSzTx/>
                <a:buFontTx/>
              </a:pPr>
              <a:r>
                <a:rPr lang="zh-CN" altLang="en-US" sz="1400" dirty="0">
                  <a:solidFill>
                    <a:schemeClr val="tx1"/>
                  </a:solidFill>
                  <a:sym typeface="+mn-ea"/>
                </a:rPr>
                <a:t>HCV任务分担</a:t>
              </a:r>
              <a:r>
                <a:rPr lang="zh-CN" altLang="en-US" sz="1600" b="1" dirty="0">
                  <a:solidFill>
                    <a:srgbClr val="4F758B"/>
                  </a:solidFill>
                  <a:sym typeface="+mn-ea"/>
                </a:rPr>
                <a:t>需要充分的培训和支持，以确保更多复杂病例的转诊</a:t>
              </a:r>
            </a:p>
          </p:txBody>
        </p:sp>
        <p:sp>
          <p:nvSpPr>
            <p:cNvPr id="8" name="TextBox 62">
              <a:extLst>
                <a:ext uri="{FF2B5EF4-FFF2-40B4-BE49-F238E27FC236}">
                  <a16:creationId xmlns:a16="http://schemas.microsoft.com/office/drawing/2014/main" id="{4B4D7770-CD06-D2F9-A14B-93D1D4721838}"/>
                </a:ext>
              </a:extLst>
            </p:cNvPr>
            <p:cNvSpPr txBox="1"/>
            <p:nvPr/>
          </p:nvSpPr>
          <p:spPr>
            <a:xfrm>
              <a:off x="7126491" y="2521238"/>
              <a:ext cx="2974115" cy="492443"/>
            </a:xfrm>
            <a:prstGeom prst="rect">
              <a:avLst/>
            </a:prstGeom>
            <a:noFill/>
            <a:extLst>
              <a:ext uri="{909E8E84-426E-40DD-AFC4-6F175D3DCCD1}">
                <a14:hiddenFill xmlns:a14="http://schemas.microsoft.com/office/drawing/2010/main">
                  <a:solidFill>
                    <a:srgbClr val="C50E3C"/>
                  </a:solidFill>
                </a14:hiddenFill>
              </a:ext>
            </a:extLst>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a:lnSpc>
                  <a:spcPct val="100000"/>
                </a:lnSpc>
                <a:buClrTx/>
                <a:buSzTx/>
                <a:buFontTx/>
              </a:pPr>
              <a:r>
                <a:rPr lang="zh-CN" altLang="en-US" sz="1400" dirty="0">
                  <a:solidFill>
                    <a:schemeClr val="tx1"/>
                  </a:solidFill>
                  <a:sym typeface="+mn-ea"/>
                </a:rPr>
                <a:t>在全球范围内</a:t>
              </a:r>
              <a:r>
                <a:rPr lang="zh-CN" altLang="en-US" sz="1600" b="1" dirty="0">
                  <a:solidFill>
                    <a:srgbClr val="4F758B"/>
                  </a:solidFill>
                  <a:sym typeface="+mn-ea"/>
                </a:rPr>
                <a:t>艾滋病检测和治疗的分担管理已经被广泛采用</a:t>
              </a:r>
            </a:p>
          </p:txBody>
        </p:sp>
        <p:grpSp>
          <p:nvGrpSpPr>
            <p:cNvPr id="9" name="组合 8">
              <a:extLst>
                <a:ext uri="{FF2B5EF4-FFF2-40B4-BE49-F238E27FC236}">
                  <a16:creationId xmlns:a16="http://schemas.microsoft.com/office/drawing/2014/main" id="{9B323165-B4E8-E85B-7665-AFB3BBE77960}"/>
                </a:ext>
              </a:extLst>
            </p:cNvPr>
            <p:cNvGrpSpPr/>
            <p:nvPr/>
          </p:nvGrpSpPr>
          <p:grpSpPr>
            <a:xfrm>
              <a:off x="5131336" y="1502942"/>
              <a:ext cx="1872000" cy="1800000"/>
              <a:chOff x="3325813" y="1973262"/>
              <a:chExt cx="2492375" cy="2501901"/>
            </a:xfrm>
            <a:solidFill>
              <a:srgbClr val="C50E3C"/>
            </a:solidFill>
          </p:grpSpPr>
          <p:sp>
            <p:nvSpPr>
              <p:cNvPr id="15" name="Freeform 5">
                <a:extLst>
                  <a:ext uri="{FF2B5EF4-FFF2-40B4-BE49-F238E27FC236}">
                    <a16:creationId xmlns:a16="http://schemas.microsoft.com/office/drawing/2014/main" id="{69AA6791-7B45-FEC4-B43A-A574D07AF68F}"/>
                  </a:ext>
                </a:extLst>
              </p:cNvPr>
              <p:cNvSpPr/>
              <p:nvPr/>
            </p:nvSpPr>
            <p:spPr bwMode="auto">
              <a:xfrm>
                <a:off x="3325813" y="3276600"/>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solidFill>
                <a:srgbClr val="009999"/>
              </a:solidFill>
              <a:ln w="28575">
                <a:solidFill>
                  <a:srgbClr val="4F758B"/>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endParaRPr lang="zh-CN" altLang="en-US" sz="2000" b="1">
                  <a:solidFill>
                    <a:schemeClr val="lt1"/>
                  </a:solidFill>
                  <a:latin typeface="Impact" panose="020B0806030902050204" pitchFamily="34" charset="0"/>
                </a:endParaRPr>
              </a:p>
            </p:txBody>
          </p:sp>
          <p:sp>
            <p:nvSpPr>
              <p:cNvPr id="16" name="Freeform 6">
                <a:extLst>
                  <a:ext uri="{FF2B5EF4-FFF2-40B4-BE49-F238E27FC236}">
                    <a16:creationId xmlns:a16="http://schemas.microsoft.com/office/drawing/2014/main" id="{A6D06230-1A63-9384-850F-05F7329F24E7}"/>
                  </a:ext>
                </a:extLst>
              </p:cNvPr>
              <p:cNvSpPr/>
              <p:nvPr/>
            </p:nvSpPr>
            <p:spPr bwMode="auto">
              <a:xfrm>
                <a:off x="3325813" y="1973262"/>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noFill/>
              <a:ln w="34925">
                <a:solidFill>
                  <a:srgbClr val="009999"/>
                </a:solidFill>
              </a:ln>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 lIns="35991" tIns="35991" rIns="107972" anchor="ctr"/>
              <a:lstStyle/>
              <a:p>
                <a:pPr algn="ctr"/>
                <a:endParaRPr lang="zh-CN" altLang="en-US" sz="3600"/>
              </a:p>
            </p:txBody>
          </p:sp>
          <p:sp>
            <p:nvSpPr>
              <p:cNvPr id="17" name="Freeform 7">
                <a:extLst>
                  <a:ext uri="{FF2B5EF4-FFF2-40B4-BE49-F238E27FC236}">
                    <a16:creationId xmlns:a16="http://schemas.microsoft.com/office/drawing/2014/main" id="{14EE1F57-6296-E9CC-30D2-1BBD6EA0AEE7}"/>
                  </a:ext>
                </a:extLst>
              </p:cNvPr>
              <p:cNvSpPr/>
              <p:nvPr/>
            </p:nvSpPr>
            <p:spPr bwMode="auto">
              <a:xfrm>
                <a:off x="4624388" y="3276600"/>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noFill/>
              <a:ln w="34925">
                <a:solidFill>
                  <a:srgbClr val="009999"/>
                </a:solidFill>
              </a:ln>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vert" wrap="square" lIns="35991" tIns="35991" rIns="107972" bIns="45720" numCol="1" spcCol="0" rtlCol="0" fromWordArt="0" anchor="ctr" anchorCtr="0" forceAA="0" compatLnSpc="1">
                <a:noAutofit/>
              </a:bodyPr>
              <a:lstStyle/>
              <a:p>
                <a:pPr lvl="0" algn="ctr">
                  <a:buClrTx/>
                  <a:buSzTx/>
                  <a:buFontTx/>
                </a:pPr>
                <a:endParaRPr lang="zh-CN" altLang="en-US" sz="3600">
                  <a:sym typeface="+mn-ea"/>
                </a:endParaRPr>
              </a:p>
            </p:txBody>
          </p:sp>
          <p:sp>
            <p:nvSpPr>
              <p:cNvPr id="18" name="Freeform 8">
                <a:extLst>
                  <a:ext uri="{FF2B5EF4-FFF2-40B4-BE49-F238E27FC236}">
                    <a16:creationId xmlns:a16="http://schemas.microsoft.com/office/drawing/2014/main" id="{A669EB93-FB76-D876-CCF3-A66A0E3B59A4}"/>
                  </a:ext>
                </a:extLst>
              </p:cNvPr>
              <p:cNvSpPr/>
              <p:nvPr/>
            </p:nvSpPr>
            <p:spPr bwMode="auto">
              <a:xfrm>
                <a:off x="4624388" y="1973262"/>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rgbClr val="009999"/>
              </a:solidFill>
              <a:ln w="28575">
                <a:solidFill>
                  <a:srgbClr val="4F758B"/>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endParaRPr lang="zh-CN" altLang="en-US" sz="2000" b="1">
                  <a:latin typeface="微软雅黑" panose="020B0503020204020204" pitchFamily="34" charset="-122"/>
                  <a:ea typeface="微软雅黑" panose="020B0503020204020204" pitchFamily="34" charset="-122"/>
                  <a:cs typeface="Lato Light"/>
                </a:endParaRPr>
              </a:p>
            </p:txBody>
          </p:sp>
          <p:sp>
            <p:nvSpPr>
              <p:cNvPr id="21" name="TextBox 77">
                <a:extLst>
                  <a:ext uri="{FF2B5EF4-FFF2-40B4-BE49-F238E27FC236}">
                    <a16:creationId xmlns:a16="http://schemas.microsoft.com/office/drawing/2014/main" id="{355FD46C-929D-710C-5858-B119D2BB60AF}"/>
                  </a:ext>
                </a:extLst>
              </p:cNvPr>
              <p:cNvSpPr txBox="1"/>
              <p:nvPr/>
            </p:nvSpPr>
            <p:spPr>
              <a:xfrm>
                <a:off x="5251414" y="3767680"/>
                <a:ext cx="57154" cy="334222"/>
              </a:xfrm>
              <a:prstGeom prst="rect">
                <a:avLst/>
              </a:prstGeom>
              <a:noFill/>
              <a:extLst>
                <a:ext uri="{909E8E84-426E-40DD-AFC4-6F175D3DCCD1}">
                  <a14:hiddenFill xmlns:a14="http://schemas.microsoft.com/office/drawing/2010/main">
                    <a:grpFill/>
                  </a14:hiddenFill>
                </a:ext>
              </a:extLst>
            </p:spPr>
            <p:txBody>
              <a:bodyPr wrap="square" lIns="0" tIns="0" rIns="0" bIns="0" rtlCol="0">
                <a:spAutoFit/>
              </a:bodyPr>
              <a:lstStyle/>
              <a:p>
                <a:pPr algn="ctr"/>
                <a:endParaRPr lang="zh-CN" altLang="en-US" sz="2900" b="1" dirty="0">
                  <a:latin typeface="微软雅黑" panose="020B0503020204020204" pitchFamily="34" charset="-122"/>
                  <a:ea typeface="微软雅黑" panose="020B0503020204020204" pitchFamily="34" charset="-122"/>
                </a:endParaRPr>
              </a:p>
            </p:txBody>
          </p:sp>
        </p:grpSp>
        <p:sp>
          <p:nvSpPr>
            <p:cNvPr id="10" name="文本框 2">
              <a:extLst>
                <a:ext uri="{FF2B5EF4-FFF2-40B4-BE49-F238E27FC236}">
                  <a16:creationId xmlns:a16="http://schemas.microsoft.com/office/drawing/2014/main" id="{419C0D47-08C3-5A00-6974-832853B461C9}"/>
                </a:ext>
              </a:extLst>
            </p:cNvPr>
            <p:cNvSpPr txBox="1"/>
            <p:nvPr/>
          </p:nvSpPr>
          <p:spPr>
            <a:xfrm>
              <a:off x="5289452" y="1702190"/>
              <a:ext cx="415498" cy="369332"/>
            </a:xfrm>
            <a:prstGeom prst="rect">
              <a:avLst/>
            </a:prstGeom>
            <a:noFill/>
          </p:spPr>
          <p:txBody>
            <a:bodyPr wrap="none" rtlCol="0">
              <a:spAutoFit/>
            </a:bodyPr>
            <a:lstStyle/>
            <a:p>
              <a:r>
                <a:rPr lang="zh-CN" altLang="en-US" b="1" dirty="0">
                  <a:solidFill>
                    <a:srgbClr val="4F758B"/>
                  </a:solidFill>
                  <a:latin typeface="微软雅黑" panose="020B0503020204020204" pitchFamily="34" charset="-122"/>
                  <a:ea typeface="微软雅黑" panose="020B0503020204020204" pitchFamily="34" charset="-122"/>
                </a:rPr>
                <a:t>共</a:t>
              </a:r>
            </a:p>
          </p:txBody>
        </p:sp>
        <p:sp>
          <p:nvSpPr>
            <p:cNvPr id="11" name="文本框 18">
              <a:extLst>
                <a:ext uri="{FF2B5EF4-FFF2-40B4-BE49-F238E27FC236}">
                  <a16:creationId xmlns:a16="http://schemas.microsoft.com/office/drawing/2014/main" id="{915CF272-831C-F373-8220-EEDB06C201AF}"/>
                </a:ext>
              </a:extLst>
            </p:cNvPr>
            <p:cNvSpPr txBox="1"/>
            <p:nvPr/>
          </p:nvSpPr>
          <p:spPr>
            <a:xfrm>
              <a:off x="6443002" y="2686926"/>
              <a:ext cx="415498" cy="369332"/>
            </a:xfrm>
            <a:prstGeom prst="rect">
              <a:avLst/>
            </a:prstGeom>
            <a:noFill/>
          </p:spPr>
          <p:txBody>
            <a:bodyPr wrap="none" rtlCol="0">
              <a:spAutoFit/>
            </a:bodyPr>
            <a:lstStyle/>
            <a:p>
              <a:r>
                <a:rPr lang="zh-CN" altLang="en-US" b="1" dirty="0">
                  <a:solidFill>
                    <a:srgbClr val="4F758B"/>
                  </a:solidFill>
                  <a:latin typeface="微软雅黑" panose="020B0503020204020204" pitchFamily="34" charset="-122"/>
                  <a:ea typeface="微软雅黑" panose="020B0503020204020204" pitchFamily="34" charset="-122"/>
                </a:rPr>
                <a:t>服</a:t>
              </a:r>
            </a:p>
          </p:txBody>
        </p:sp>
        <p:sp>
          <p:nvSpPr>
            <p:cNvPr id="12" name="文本框 19">
              <a:extLst>
                <a:ext uri="{FF2B5EF4-FFF2-40B4-BE49-F238E27FC236}">
                  <a16:creationId xmlns:a16="http://schemas.microsoft.com/office/drawing/2014/main" id="{90300376-7232-B0A6-EA3F-83B2E36F3BD8}"/>
                </a:ext>
              </a:extLst>
            </p:cNvPr>
            <p:cNvSpPr txBox="1"/>
            <p:nvPr/>
          </p:nvSpPr>
          <p:spPr>
            <a:xfrm>
              <a:off x="6407828" y="1699431"/>
              <a:ext cx="415498"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享</a:t>
              </a:r>
            </a:p>
          </p:txBody>
        </p:sp>
        <p:sp>
          <p:nvSpPr>
            <p:cNvPr id="13" name="文本框 20">
              <a:extLst>
                <a:ext uri="{FF2B5EF4-FFF2-40B4-BE49-F238E27FC236}">
                  <a16:creationId xmlns:a16="http://schemas.microsoft.com/office/drawing/2014/main" id="{C6CCBE17-45B4-82FE-8B73-69154AFB8754}"/>
                </a:ext>
              </a:extLst>
            </p:cNvPr>
            <p:cNvSpPr txBox="1"/>
            <p:nvPr/>
          </p:nvSpPr>
          <p:spPr>
            <a:xfrm>
              <a:off x="5314247" y="2721831"/>
              <a:ext cx="415498"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务</a:t>
              </a:r>
            </a:p>
          </p:txBody>
        </p:sp>
        <p:sp>
          <p:nvSpPr>
            <p:cNvPr id="14" name="文本框 21">
              <a:extLst>
                <a:ext uri="{FF2B5EF4-FFF2-40B4-BE49-F238E27FC236}">
                  <a16:creationId xmlns:a16="http://schemas.microsoft.com/office/drawing/2014/main" id="{A1B39CB8-BCC2-CA13-295F-328F7F5EC904}"/>
                </a:ext>
              </a:extLst>
            </p:cNvPr>
            <p:cNvSpPr txBox="1"/>
            <p:nvPr/>
          </p:nvSpPr>
          <p:spPr>
            <a:xfrm>
              <a:off x="5624668" y="2173269"/>
              <a:ext cx="891591" cy="461665"/>
            </a:xfrm>
            <a:prstGeom prst="rect">
              <a:avLst/>
            </a:prstGeom>
            <a:noFill/>
          </p:spPr>
          <p:txBody>
            <a:bodyPr wrap="none" rtlCol="0">
              <a:spAutoFit/>
            </a:bodyPr>
            <a:lstStyle/>
            <a:p>
              <a:r>
                <a:rPr lang="zh-CN" altLang="en-US" sz="2400" b="1" dirty="0">
                  <a:solidFill>
                    <a:srgbClr val="4F758B"/>
                  </a:solidFill>
                  <a:latin typeface="微软雅黑" panose="020B0503020204020204" pitchFamily="34" charset="-122"/>
                  <a:ea typeface="微软雅黑" panose="020B0503020204020204" pitchFamily="34" charset="-122"/>
                </a:rPr>
                <a:t>优 势</a:t>
              </a:r>
            </a:p>
          </p:txBody>
        </p:sp>
      </p:grpSp>
      <p:grpSp>
        <p:nvGrpSpPr>
          <p:cNvPr id="22" name="组合 21">
            <a:extLst>
              <a:ext uri="{FF2B5EF4-FFF2-40B4-BE49-F238E27FC236}">
                <a16:creationId xmlns:a16="http://schemas.microsoft.com/office/drawing/2014/main" id="{229DB822-F9B0-1FCD-8C05-8752B5AC93F9}"/>
              </a:ext>
            </a:extLst>
          </p:cNvPr>
          <p:cNvGrpSpPr/>
          <p:nvPr/>
        </p:nvGrpSpPr>
        <p:grpSpPr>
          <a:xfrm>
            <a:off x="586230" y="3358373"/>
            <a:ext cx="10930595" cy="2996419"/>
            <a:chOff x="590844" y="3559126"/>
            <a:chExt cx="10930595" cy="2996419"/>
          </a:xfrm>
        </p:grpSpPr>
        <p:grpSp>
          <p:nvGrpSpPr>
            <p:cNvPr id="23" name="组合 22">
              <a:extLst>
                <a:ext uri="{FF2B5EF4-FFF2-40B4-BE49-F238E27FC236}">
                  <a16:creationId xmlns:a16="http://schemas.microsoft.com/office/drawing/2014/main" id="{3DB1DC5E-1245-BDE9-F9AB-8A5492C2E6AA}"/>
                </a:ext>
              </a:extLst>
            </p:cNvPr>
            <p:cNvGrpSpPr/>
            <p:nvPr/>
          </p:nvGrpSpPr>
          <p:grpSpPr>
            <a:xfrm>
              <a:off x="747246" y="3640215"/>
              <a:ext cx="9620643" cy="1012585"/>
              <a:chOff x="1098940" y="3485467"/>
              <a:chExt cx="9620643" cy="1012585"/>
            </a:xfrm>
          </p:grpSpPr>
          <p:sp>
            <p:nvSpPr>
              <p:cNvPr id="42" name="TextBox 5">
                <a:extLst>
                  <a:ext uri="{FF2B5EF4-FFF2-40B4-BE49-F238E27FC236}">
                    <a16:creationId xmlns:a16="http://schemas.microsoft.com/office/drawing/2014/main" id="{40D32131-D022-5A69-1443-B81554D6D937}"/>
                  </a:ext>
                </a:extLst>
              </p:cNvPr>
              <p:cNvSpPr txBox="1"/>
              <p:nvPr/>
            </p:nvSpPr>
            <p:spPr>
              <a:xfrm>
                <a:off x="2267046" y="3485467"/>
                <a:ext cx="8452537" cy="1012585"/>
              </a:xfrm>
              <a:prstGeom prst="rect">
                <a:avLst/>
              </a:prstGeom>
              <a:noFill/>
              <a:ln>
                <a:noFill/>
              </a:ln>
            </p:spPr>
            <p:txBody>
              <a:bodyPr wrap="square" rtlCol="0">
                <a:spAutoFit/>
              </a:bodyPr>
              <a:lstStyle/>
              <a:p>
                <a:pPr marL="342900" indent="-342900">
                  <a:lnSpc>
                    <a:spcPct val="130000"/>
                  </a:lnSpc>
                  <a:buSzPct val="80000"/>
                  <a:buFont typeface="Wingdings" panose="05000000000000000000" pitchFamily="2" charset="2"/>
                  <a:buChar char="l"/>
                </a:pPr>
                <a:r>
                  <a:rPr lang="zh-CN" altLang="en-US" b="1" dirty="0">
                    <a:solidFill>
                      <a:srgbClr val="4F758B"/>
                    </a:solidFill>
                    <a:latin typeface="微软雅黑" panose="020B0503020204020204" pitchFamily="34" charset="-122"/>
                    <a:ea typeface="微软雅黑" panose="020B0503020204020204" pitchFamily="34" charset="-122"/>
                  </a:rPr>
                  <a:t>培训和指导</a:t>
                </a:r>
              </a:p>
              <a:p>
                <a:pPr>
                  <a:lnSpc>
                    <a:spcPct val="130000"/>
                  </a:lnSpc>
                </a:pPr>
                <a:r>
                  <a:rPr lang="en-US" altLang="zh-CN" sz="1400" dirty="0">
                    <a:solidFill>
                      <a:schemeClr val="tx1"/>
                    </a:solidFill>
                    <a:latin typeface="微软雅黑" panose="020B0503020204020204" pitchFamily="34" charset="-122"/>
                    <a:ea typeface="微软雅黑" panose="020B0503020204020204" pitchFamily="34" charset="-122"/>
                  </a:rPr>
                  <a:t>HCV</a:t>
                </a:r>
                <a:r>
                  <a:rPr lang="zh-CN" altLang="en-US" sz="1400" dirty="0">
                    <a:solidFill>
                      <a:schemeClr val="tx1"/>
                    </a:solidFill>
                    <a:latin typeface="微软雅黑" panose="020B0503020204020204" pitchFamily="34" charset="-122"/>
                    <a:ea typeface="微软雅黑" panose="020B0503020204020204" pitchFamily="34" charset="-122"/>
                  </a:rPr>
                  <a:t>诊疗服务分担，需要对非专科医生进行适当的培训和持续的指导，并为更复杂的病例配备额外的支持或转诊接续工作。</a:t>
                </a:r>
              </a:p>
            </p:txBody>
          </p:sp>
          <p:cxnSp>
            <p:nvCxnSpPr>
              <p:cNvPr id="43" name="直接连接符 42">
                <a:extLst>
                  <a:ext uri="{FF2B5EF4-FFF2-40B4-BE49-F238E27FC236}">
                    <a16:creationId xmlns:a16="http://schemas.microsoft.com/office/drawing/2014/main" id="{07118621-AD68-B691-9463-099D6CFDA51F}"/>
                  </a:ext>
                </a:extLst>
              </p:cNvPr>
              <p:cNvCxnSpPr/>
              <p:nvPr/>
            </p:nvCxnSpPr>
            <p:spPr>
              <a:xfrm>
                <a:off x="2122901" y="3681585"/>
                <a:ext cx="0" cy="720000"/>
              </a:xfrm>
              <a:prstGeom prst="line">
                <a:avLst/>
              </a:prstGeom>
              <a:ln w="34925">
                <a:solidFill>
                  <a:srgbClr val="4F758B"/>
                </a:solidFill>
              </a:ln>
            </p:spPr>
            <p:style>
              <a:lnRef idx="1">
                <a:schemeClr val="accent1"/>
              </a:lnRef>
              <a:fillRef idx="0">
                <a:schemeClr val="accent1"/>
              </a:fillRef>
              <a:effectRef idx="0">
                <a:schemeClr val="accent1"/>
              </a:effectRef>
              <a:fontRef idx="minor">
                <a:schemeClr val="tx1"/>
              </a:fontRef>
            </p:style>
          </p:cxnSp>
          <p:grpSp>
            <p:nvGrpSpPr>
              <p:cNvPr id="44" name="组合 43">
                <a:extLst>
                  <a:ext uri="{FF2B5EF4-FFF2-40B4-BE49-F238E27FC236}">
                    <a16:creationId xmlns:a16="http://schemas.microsoft.com/office/drawing/2014/main" id="{4700E09B-2885-929B-21D5-514D31A62094}"/>
                  </a:ext>
                </a:extLst>
              </p:cNvPr>
              <p:cNvGrpSpPr/>
              <p:nvPr/>
            </p:nvGrpSpPr>
            <p:grpSpPr>
              <a:xfrm>
                <a:off x="1098940" y="3570071"/>
                <a:ext cx="900000" cy="900000"/>
                <a:chOff x="2123" y="2194"/>
                <a:chExt cx="2150" cy="2150"/>
              </a:xfrm>
            </p:grpSpPr>
            <p:sp>
              <p:nvSpPr>
                <p:cNvPr id="45" name="椭圆 64">
                  <a:extLst>
                    <a:ext uri="{FF2B5EF4-FFF2-40B4-BE49-F238E27FC236}">
                      <a16:creationId xmlns:a16="http://schemas.microsoft.com/office/drawing/2014/main" id="{03CBC528-BC8D-9EDA-4722-83C1221FCD2C}"/>
                    </a:ext>
                  </a:extLst>
                </p:cNvPr>
                <p:cNvSpPr>
                  <a:spLocks noChangeArrowheads="1"/>
                </p:cNvSpPr>
                <p:nvPr/>
              </p:nvSpPr>
              <p:spPr bwMode="auto">
                <a:xfrm>
                  <a:off x="2123" y="2194"/>
                  <a:ext cx="2151" cy="2150"/>
                </a:xfrm>
                <a:prstGeom prst="ellipse">
                  <a:avLst/>
                </a:prstGeom>
                <a:solidFill>
                  <a:srgbClr val="4F758B"/>
                </a:solidFill>
                <a:ln w="28575">
                  <a:solidFill>
                    <a:srgbClr val="4F758B"/>
                  </a:solidFill>
                </a:ln>
                <a:effectLst/>
              </p:spPr>
              <p:txBody>
                <a:bodyPr anchor="ctr"/>
                <a:lstStyle/>
                <a:p>
                  <a:pPr algn="ctr" eaLnBrk="0" fontAlgn="base" hangingPunct="0">
                    <a:spcBef>
                      <a:spcPct val="0"/>
                    </a:spcBef>
                    <a:spcAft>
                      <a:spcPct val="0"/>
                    </a:spcAft>
                    <a:buFont typeface="Arial" panose="020B0604020202020204" pitchFamily="34" charset="0"/>
                  </a:pPr>
                  <a:endParaRPr lang="zh-CN" altLang="zh-CN" sz="2800" b="1" dirty="0">
                    <a:latin typeface="微软雅黑" panose="020B0503020204020204" pitchFamily="34" charset="-122"/>
                    <a:ea typeface="微软雅黑" panose="020B0503020204020204" pitchFamily="34" charset="-122"/>
                    <a:sym typeface="宋体" pitchFamily="2" charset="-122"/>
                  </a:endParaRPr>
                </a:p>
              </p:txBody>
            </p:sp>
            <p:sp>
              <p:nvSpPr>
                <p:cNvPr id="46" name="椭圆 64">
                  <a:extLst>
                    <a:ext uri="{FF2B5EF4-FFF2-40B4-BE49-F238E27FC236}">
                      <a16:creationId xmlns:a16="http://schemas.microsoft.com/office/drawing/2014/main" id="{6733D221-1446-6175-1BC1-55C7A0F41640}"/>
                    </a:ext>
                  </a:extLst>
                </p:cNvPr>
                <p:cNvSpPr>
                  <a:spLocks noChangeArrowheads="1"/>
                </p:cNvSpPr>
                <p:nvPr/>
              </p:nvSpPr>
              <p:spPr bwMode="auto">
                <a:xfrm>
                  <a:off x="2234" y="2305"/>
                  <a:ext cx="1928" cy="1928"/>
                </a:xfrm>
                <a:prstGeom prst="ellipse">
                  <a:avLst/>
                </a:prstGeom>
                <a:solidFill>
                  <a:srgbClr val="F2F2F2"/>
                </a:solidFill>
                <a:ln w="28575">
                  <a:solidFill>
                    <a:srgbClr val="4F758B"/>
                  </a:solidFill>
                </a:ln>
                <a:effectLst/>
              </p:spPr>
              <p:txBody>
                <a:bodyPr anchor="ctr"/>
                <a:lstStyle/>
                <a:p>
                  <a:pPr algn="ctr" eaLnBrk="0" fontAlgn="base" hangingPunct="0">
                    <a:spcBef>
                      <a:spcPct val="0"/>
                    </a:spcBef>
                    <a:spcAft>
                      <a:spcPct val="0"/>
                    </a:spcAft>
                    <a:buFont typeface="Arial" panose="020B0604020202020204" pitchFamily="34" charset="0"/>
                  </a:pPr>
                  <a:endParaRPr lang="zh-CN" altLang="zh-CN" sz="2800" b="1" dirty="0">
                    <a:latin typeface="微软雅黑" panose="020B0503020204020204" pitchFamily="34" charset="-122"/>
                    <a:ea typeface="微软雅黑" panose="020B0503020204020204" pitchFamily="34" charset="-122"/>
                    <a:sym typeface="宋体" pitchFamily="2" charset="-122"/>
                  </a:endParaRPr>
                </a:p>
              </p:txBody>
            </p:sp>
            <p:sp>
              <p:nvSpPr>
                <p:cNvPr id="47" name="椭圆 64">
                  <a:extLst>
                    <a:ext uri="{FF2B5EF4-FFF2-40B4-BE49-F238E27FC236}">
                      <a16:creationId xmlns:a16="http://schemas.microsoft.com/office/drawing/2014/main" id="{E25DDD6E-3219-C94D-57D4-CD1D05B7399A}"/>
                    </a:ext>
                  </a:extLst>
                </p:cNvPr>
                <p:cNvSpPr>
                  <a:spLocks noChangeArrowheads="1"/>
                </p:cNvSpPr>
                <p:nvPr/>
              </p:nvSpPr>
              <p:spPr bwMode="auto">
                <a:xfrm>
                  <a:off x="2376" y="2446"/>
                  <a:ext cx="1644" cy="1644"/>
                </a:xfrm>
                <a:prstGeom prst="ellipse">
                  <a:avLst/>
                </a:prstGeom>
                <a:solidFill>
                  <a:srgbClr val="F2F2F2"/>
                </a:solidFill>
                <a:ln w="28575">
                  <a:solidFill>
                    <a:srgbClr val="4F758B"/>
                  </a:solidFill>
                </a:ln>
                <a:effectLst/>
              </p:spPr>
              <p:txBody>
                <a:bodyPr anchor="ctr"/>
                <a:lstStyle/>
                <a:p>
                  <a:pPr algn="ctr" eaLnBrk="0" fontAlgn="base" hangingPunct="0">
                    <a:spcBef>
                      <a:spcPct val="0"/>
                    </a:spcBef>
                    <a:spcAft>
                      <a:spcPct val="0"/>
                    </a:spcAft>
                    <a:buFont typeface="Arial" panose="020B0604020202020204" pitchFamily="34" charset="0"/>
                  </a:pPr>
                  <a:endParaRPr lang="zh-CN" altLang="zh-CN" sz="2800" b="1" dirty="0">
                    <a:latin typeface="微软雅黑" panose="020B0503020204020204" pitchFamily="34" charset="-122"/>
                    <a:ea typeface="微软雅黑" panose="020B0503020204020204" pitchFamily="34" charset="-122"/>
                    <a:sym typeface="宋体" pitchFamily="2" charset="-122"/>
                  </a:endParaRPr>
                </a:p>
              </p:txBody>
            </p:sp>
            <p:sp>
              <p:nvSpPr>
                <p:cNvPr id="48" name="KSO_Shape">
                  <a:extLst>
                    <a:ext uri="{FF2B5EF4-FFF2-40B4-BE49-F238E27FC236}">
                      <a16:creationId xmlns:a16="http://schemas.microsoft.com/office/drawing/2014/main" id="{FADE3620-627E-257E-4658-B950EB287794}"/>
                    </a:ext>
                  </a:extLst>
                </p:cNvPr>
                <p:cNvSpPr/>
                <p:nvPr/>
              </p:nvSpPr>
              <p:spPr bwMode="auto">
                <a:xfrm>
                  <a:off x="2838" y="2849"/>
                  <a:ext cx="720" cy="839"/>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9999"/>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grpSp>
          <p:nvGrpSpPr>
            <p:cNvPr id="24" name="组合 23">
              <a:extLst>
                <a:ext uri="{FF2B5EF4-FFF2-40B4-BE49-F238E27FC236}">
                  <a16:creationId xmlns:a16="http://schemas.microsoft.com/office/drawing/2014/main" id="{35BC0E49-ABCE-70C9-C04E-8028C2053B90}"/>
                </a:ext>
              </a:extLst>
            </p:cNvPr>
            <p:cNvGrpSpPr/>
            <p:nvPr/>
          </p:nvGrpSpPr>
          <p:grpSpPr>
            <a:xfrm>
              <a:off x="1899138" y="4523885"/>
              <a:ext cx="9481387" cy="1012585"/>
              <a:chOff x="1659990" y="4383205"/>
              <a:chExt cx="9481387" cy="1012585"/>
            </a:xfrm>
          </p:grpSpPr>
          <p:sp>
            <p:nvSpPr>
              <p:cNvPr id="34" name="TextBox 11">
                <a:extLst>
                  <a:ext uri="{FF2B5EF4-FFF2-40B4-BE49-F238E27FC236}">
                    <a16:creationId xmlns:a16="http://schemas.microsoft.com/office/drawing/2014/main" id="{EA03EA50-E49A-A11A-749F-19E0E6ACB08A}"/>
                  </a:ext>
                </a:extLst>
              </p:cNvPr>
              <p:cNvSpPr txBox="1"/>
              <p:nvPr/>
            </p:nvSpPr>
            <p:spPr>
              <a:xfrm>
                <a:off x="1659990" y="4383205"/>
                <a:ext cx="8244593" cy="1012585"/>
              </a:xfrm>
              <a:prstGeom prst="rect">
                <a:avLst/>
              </a:prstGeom>
              <a:noFill/>
              <a:ln>
                <a:noFill/>
              </a:ln>
            </p:spPr>
            <p:txBody>
              <a:bodyPr wrap="square" rtlCol="0">
                <a:spAutoFit/>
              </a:bodyPr>
              <a:lstStyle/>
              <a:p>
                <a:pPr marL="285750" indent="-285750" algn="r">
                  <a:lnSpc>
                    <a:spcPct val="130000"/>
                  </a:lnSpc>
                  <a:buClr>
                    <a:srgbClr val="077296"/>
                  </a:buClr>
                  <a:buSzPct val="80000"/>
                  <a:buFont typeface="Wingdings" panose="05000000000000000000" pitchFamily="2" charset="2"/>
                  <a:buChar char="l"/>
                </a:pPr>
                <a:r>
                  <a:rPr lang="zh-CN" altLang="en-US" b="1" dirty="0">
                    <a:solidFill>
                      <a:srgbClr val="4F758B"/>
                    </a:solidFill>
                    <a:latin typeface="微软雅黑" panose="020B0503020204020204" pitchFamily="34" charset="-122"/>
                    <a:ea typeface="微软雅黑" panose="020B0503020204020204" pitchFamily="34" charset="-122"/>
                  </a:rPr>
                  <a:t>定义角色和标准</a:t>
                </a:r>
              </a:p>
              <a:p>
                <a:pPr>
                  <a:lnSpc>
                    <a:spcPct val="130000"/>
                  </a:lnSpc>
                </a:pPr>
                <a:r>
                  <a:rPr lang="zh-CN" altLang="en-US" sz="1400" dirty="0">
                    <a:solidFill>
                      <a:schemeClr val="tx1"/>
                    </a:solidFill>
                    <a:latin typeface="微软雅黑" panose="020B0503020204020204" pitchFamily="34" charset="-122"/>
                    <a:ea typeface="微软雅黑" panose="020B0503020204020204" pitchFamily="34" charset="-122"/>
                  </a:rPr>
                  <a:t>确定卫生系统不同级别的诊疗标准。每个卫生工作骨干的角色应与其技能和能力相匹配，职责范围应明确并得到充分理解。</a:t>
                </a:r>
              </a:p>
            </p:txBody>
          </p:sp>
          <p:cxnSp>
            <p:nvCxnSpPr>
              <p:cNvPr id="35" name="直接连接符 34">
                <a:extLst>
                  <a:ext uri="{FF2B5EF4-FFF2-40B4-BE49-F238E27FC236}">
                    <a16:creationId xmlns:a16="http://schemas.microsoft.com/office/drawing/2014/main" id="{CF91DD8F-3959-786C-AB02-9066D8DE5DAA}"/>
                  </a:ext>
                </a:extLst>
              </p:cNvPr>
              <p:cNvCxnSpPr/>
              <p:nvPr/>
            </p:nvCxnSpPr>
            <p:spPr>
              <a:xfrm>
                <a:off x="10114133" y="4510648"/>
                <a:ext cx="0" cy="720000"/>
              </a:xfrm>
              <a:prstGeom prst="line">
                <a:avLst/>
              </a:prstGeom>
              <a:ln w="34925">
                <a:solidFill>
                  <a:srgbClr val="4F758B"/>
                </a:solidFill>
              </a:ln>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id="{96DEDC2A-299C-0A29-BA6C-28C8BD960CE7}"/>
                  </a:ext>
                </a:extLst>
              </p:cNvPr>
              <p:cNvGrpSpPr/>
              <p:nvPr/>
            </p:nvGrpSpPr>
            <p:grpSpPr>
              <a:xfrm>
                <a:off x="10241377" y="4420380"/>
                <a:ext cx="900000" cy="900000"/>
                <a:chOff x="15374" y="4655"/>
                <a:chExt cx="2150" cy="2150"/>
              </a:xfrm>
            </p:grpSpPr>
            <p:grpSp>
              <p:nvGrpSpPr>
                <p:cNvPr id="37" name="组合 36">
                  <a:extLst>
                    <a:ext uri="{FF2B5EF4-FFF2-40B4-BE49-F238E27FC236}">
                      <a16:creationId xmlns:a16="http://schemas.microsoft.com/office/drawing/2014/main" id="{2A96022D-E1A5-761C-6416-11C2296142F4}"/>
                    </a:ext>
                  </a:extLst>
                </p:cNvPr>
                <p:cNvGrpSpPr/>
                <p:nvPr/>
              </p:nvGrpSpPr>
              <p:grpSpPr>
                <a:xfrm>
                  <a:off x="15374" y="4655"/>
                  <a:ext cx="2151" cy="2150"/>
                  <a:chOff x="2123" y="2194"/>
                  <a:chExt cx="2151" cy="2150"/>
                </a:xfrm>
              </p:grpSpPr>
              <p:sp>
                <p:nvSpPr>
                  <p:cNvPr id="39" name="椭圆 64">
                    <a:extLst>
                      <a:ext uri="{FF2B5EF4-FFF2-40B4-BE49-F238E27FC236}">
                        <a16:creationId xmlns:a16="http://schemas.microsoft.com/office/drawing/2014/main" id="{D0090BFF-A04B-4E77-C0EB-A0B7369195C1}"/>
                      </a:ext>
                    </a:extLst>
                  </p:cNvPr>
                  <p:cNvSpPr>
                    <a:spLocks noChangeArrowheads="1"/>
                  </p:cNvSpPr>
                  <p:nvPr/>
                </p:nvSpPr>
                <p:spPr bwMode="auto">
                  <a:xfrm>
                    <a:off x="2123" y="2194"/>
                    <a:ext cx="2151" cy="2150"/>
                  </a:xfrm>
                  <a:prstGeom prst="ellipse">
                    <a:avLst/>
                  </a:prstGeom>
                  <a:solidFill>
                    <a:srgbClr val="4F758B"/>
                  </a:solidFill>
                  <a:ln w="28575">
                    <a:solidFill>
                      <a:srgbClr val="4F758B"/>
                    </a:solidFill>
                  </a:ln>
                  <a:effectLst/>
                </p:spPr>
                <p:txBody>
                  <a:bodyPr anchor="ctr"/>
                  <a:lstStyle/>
                  <a:p>
                    <a:pPr algn="ctr" eaLnBrk="0" fontAlgn="base" hangingPunct="0">
                      <a:spcBef>
                        <a:spcPct val="0"/>
                      </a:spcBef>
                      <a:spcAft>
                        <a:spcPct val="0"/>
                      </a:spcAft>
                      <a:buFont typeface="Arial" panose="020B0604020202020204" pitchFamily="34" charset="0"/>
                    </a:pPr>
                    <a:endParaRPr lang="zh-CN" altLang="zh-CN" sz="2800" b="1" dirty="0">
                      <a:latin typeface="微软雅黑" panose="020B0503020204020204" pitchFamily="34" charset="-122"/>
                      <a:ea typeface="微软雅黑" panose="020B0503020204020204" pitchFamily="34" charset="-122"/>
                      <a:sym typeface="宋体" pitchFamily="2" charset="-122"/>
                    </a:endParaRPr>
                  </a:p>
                </p:txBody>
              </p:sp>
              <p:sp>
                <p:nvSpPr>
                  <p:cNvPr id="40" name="椭圆 64">
                    <a:extLst>
                      <a:ext uri="{FF2B5EF4-FFF2-40B4-BE49-F238E27FC236}">
                        <a16:creationId xmlns:a16="http://schemas.microsoft.com/office/drawing/2014/main" id="{D53C8B2A-AD7F-BB93-CDFF-05DE4FED1D39}"/>
                      </a:ext>
                    </a:extLst>
                  </p:cNvPr>
                  <p:cNvSpPr>
                    <a:spLocks noChangeArrowheads="1"/>
                  </p:cNvSpPr>
                  <p:nvPr/>
                </p:nvSpPr>
                <p:spPr bwMode="auto">
                  <a:xfrm>
                    <a:off x="2234" y="2305"/>
                    <a:ext cx="1928" cy="1928"/>
                  </a:xfrm>
                  <a:prstGeom prst="ellipse">
                    <a:avLst/>
                  </a:prstGeom>
                  <a:solidFill>
                    <a:srgbClr val="F2F2F2"/>
                  </a:solidFill>
                  <a:ln w="28575">
                    <a:solidFill>
                      <a:srgbClr val="4F758B"/>
                    </a:solidFill>
                  </a:ln>
                  <a:effectLst/>
                </p:spPr>
                <p:txBody>
                  <a:bodyPr anchor="ctr"/>
                  <a:lstStyle/>
                  <a:p>
                    <a:pPr algn="ctr" eaLnBrk="0" fontAlgn="base" hangingPunct="0">
                      <a:spcBef>
                        <a:spcPct val="0"/>
                      </a:spcBef>
                      <a:spcAft>
                        <a:spcPct val="0"/>
                      </a:spcAft>
                      <a:buFont typeface="Arial" panose="020B0604020202020204" pitchFamily="34" charset="0"/>
                    </a:pPr>
                    <a:endParaRPr lang="zh-CN" altLang="zh-CN" sz="2800" b="1" dirty="0">
                      <a:latin typeface="微软雅黑" panose="020B0503020204020204" pitchFamily="34" charset="-122"/>
                      <a:ea typeface="微软雅黑" panose="020B0503020204020204" pitchFamily="34" charset="-122"/>
                      <a:sym typeface="宋体" pitchFamily="2" charset="-122"/>
                    </a:endParaRPr>
                  </a:p>
                </p:txBody>
              </p:sp>
              <p:sp>
                <p:nvSpPr>
                  <p:cNvPr id="41" name="椭圆 64">
                    <a:extLst>
                      <a:ext uri="{FF2B5EF4-FFF2-40B4-BE49-F238E27FC236}">
                        <a16:creationId xmlns:a16="http://schemas.microsoft.com/office/drawing/2014/main" id="{A0049E41-AE62-148E-183D-F1CD89311C65}"/>
                      </a:ext>
                    </a:extLst>
                  </p:cNvPr>
                  <p:cNvSpPr>
                    <a:spLocks noChangeArrowheads="1"/>
                  </p:cNvSpPr>
                  <p:nvPr/>
                </p:nvSpPr>
                <p:spPr bwMode="auto">
                  <a:xfrm>
                    <a:off x="2376" y="2446"/>
                    <a:ext cx="1644" cy="1644"/>
                  </a:xfrm>
                  <a:prstGeom prst="ellipse">
                    <a:avLst/>
                  </a:prstGeom>
                  <a:solidFill>
                    <a:srgbClr val="F2F2F2"/>
                  </a:solidFill>
                  <a:ln w="28575">
                    <a:solidFill>
                      <a:srgbClr val="4F758B"/>
                    </a:solidFill>
                  </a:ln>
                  <a:effectLst/>
                </p:spPr>
                <p:txBody>
                  <a:bodyPr anchor="ctr"/>
                  <a:lstStyle/>
                  <a:p>
                    <a:pPr algn="ctr" eaLnBrk="0" fontAlgn="base" hangingPunct="0">
                      <a:spcBef>
                        <a:spcPct val="0"/>
                      </a:spcBef>
                      <a:spcAft>
                        <a:spcPct val="0"/>
                      </a:spcAft>
                      <a:buFont typeface="Arial" panose="020B0604020202020204" pitchFamily="34" charset="0"/>
                    </a:pPr>
                    <a:endParaRPr lang="zh-CN" altLang="zh-CN" sz="2800" b="1" dirty="0">
                      <a:latin typeface="微软雅黑" panose="020B0503020204020204" pitchFamily="34" charset="-122"/>
                      <a:ea typeface="微软雅黑" panose="020B0503020204020204" pitchFamily="34" charset="-122"/>
                      <a:sym typeface="宋体" pitchFamily="2" charset="-122"/>
                    </a:endParaRPr>
                  </a:p>
                </p:txBody>
              </p:sp>
            </p:grpSp>
            <p:sp>
              <p:nvSpPr>
                <p:cNvPr id="38" name="KSO_Shape">
                  <a:extLst>
                    <a:ext uri="{FF2B5EF4-FFF2-40B4-BE49-F238E27FC236}">
                      <a16:creationId xmlns:a16="http://schemas.microsoft.com/office/drawing/2014/main" id="{17BD4A37-34CB-0A5F-FF95-6E2F280A69E5}"/>
                    </a:ext>
                  </a:extLst>
                </p:cNvPr>
                <p:cNvSpPr/>
                <p:nvPr/>
              </p:nvSpPr>
              <p:spPr bwMode="auto">
                <a:xfrm>
                  <a:off x="16040" y="5423"/>
                  <a:ext cx="817" cy="61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9999"/>
                </a:solidFill>
                <a:ln w="0">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sp>
          <p:nvSpPr>
            <p:cNvPr id="25" name="TextBox 14">
              <a:extLst>
                <a:ext uri="{FF2B5EF4-FFF2-40B4-BE49-F238E27FC236}">
                  <a16:creationId xmlns:a16="http://schemas.microsoft.com/office/drawing/2014/main" id="{DB555E9D-51E8-682A-633E-0CEA2F5A1FD2}"/>
                </a:ext>
              </a:extLst>
            </p:cNvPr>
            <p:cNvSpPr txBox="1"/>
            <p:nvPr/>
          </p:nvSpPr>
          <p:spPr>
            <a:xfrm>
              <a:off x="1984418" y="5636157"/>
              <a:ext cx="8650756" cy="732508"/>
            </a:xfrm>
            <a:prstGeom prst="rect">
              <a:avLst/>
            </a:prstGeom>
            <a:noFill/>
            <a:ln>
              <a:noFill/>
            </a:ln>
          </p:spPr>
          <p:txBody>
            <a:bodyPr wrap="square" rtlCol="0">
              <a:spAutoFit/>
            </a:bodyPr>
            <a:lstStyle/>
            <a:p>
              <a:pPr marL="285750" indent="-285750">
                <a:lnSpc>
                  <a:spcPct val="130000"/>
                </a:lnSpc>
                <a:buClr>
                  <a:srgbClr val="077296"/>
                </a:buClr>
                <a:buSzPct val="80000"/>
                <a:buFont typeface="Wingdings" panose="05000000000000000000" pitchFamily="2" charset="2"/>
                <a:buChar char="l"/>
              </a:pPr>
              <a:r>
                <a:rPr lang="zh-CN" altLang="en-US" b="1" dirty="0">
                  <a:solidFill>
                    <a:srgbClr val="4F758B"/>
                  </a:solidFill>
                  <a:latin typeface="微软雅黑" panose="020B0503020204020204" pitchFamily="34" charset="-122"/>
                  <a:ea typeface="微软雅黑" panose="020B0503020204020204" pitchFamily="34" charset="-122"/>
                </a:rPr>
                <a:t>监管框架</a:t>
              </a:r>
            </a:p>
            <a:p>
              <a:pPr>
                <a:lnSpc>
                  <a:spcPct val="130000"/>
                </a:lnSpc>
              </a:pPr>
              <a:r>
                <a:rPr lang="zh-CN" altLang="en-US" sz="1400" dirty="0">
                  <a:latin typeface="微软雅黑" panose="020B0503020204020204" pitchFamily="34" charset="-122"/>
                  <a:ea typeface="微软雅黑" panose="020B0503020204020204" pitchFamily="34" charset="-122"/>
                </a:rPr>
                <a:t>需要有一个适当的监管框架（法律、法规、政策和指南），以确保不同的卫生保健工作人员能够执行任务。</a:t>
              </a:r>
            </a:p>
          </p:txBody>
        </p:sp>
        <p:cxnSp>
          <p:nvCxnSpPr>
            <p:cNvPr id="26" name="直接连接符 25">
              <a:extLst>
                <a:ext uri="{FF2B5EF4-FFF2-40B4-BE49-F238E27FC236}">
                  <a16:creationId xmlns:a16="http://schemas.microsoft.com/office/drawing/2014/main" id="{1F8268A8-047D-845A-4035-2028E88F2A48}"/>
                </a:ext>
              </a:extLst>
            </p:cNvPr>
            <p:cNvCxnSpPr/>
            <p:nvPr/>
          </p:nvCxnSpPr>
          <p:spPr>
            <a:xfrm>
              <a:off x="1785275" y="5614714"/>
              <a:ext cx="0" cy="720000"/>
            </a:xfrm>
            <a:prstGeom prst="line">
              <a:avLst/>
            </a:prstGeom>
            <a:ln w="34925">
              <a:solidFill>
                <a:srgbClr val="4F758B"/>
              </a:solidFill>
            </a:ln>
          </p:spPr>
          <p:style>
            <a:lnRef idx="1">
              <a:schemeClr val="accent1"/>
            </a:lnRef>
            <a:fillRef idx="0">
              <a:schemeClr val="accent1"/>
            </a:fillRef>
            <a:effectRef idx="0">
              <a:schemeClr val="accent1"/>
            </a:effectRef>
            <a:fontRef idx="minor">
              <a:schemeClr val="tx1"/>
            </a:fontRef>
          </p:style>
        </p:cxnSp>
        <p:grpSp>
          <p:nvGrpSpPr>
            <p:cNvPr id="27" name="组合 26">
              <a:extLst>
                <a:ext uri="{FF2B5EF4-FFF2-40B4-BE49-F238E27FC236}">
                  <a16:creationId xmlns:a16="http://schemas.microsoft.com/office/drawing/2014/main" id="{7C974501-0834-2D47-C4D9-87BDACB4292B}"/>
                </a:ext>
              </a:extLst>
            </p:cNvPr>
            <p:cNvGrpSpPr/>
            <p:nvPr/>
          </p:nvGrpSpPr>
          <p:grpSpPr>
            <a:xfrm>
              <a:off x="761316" y="5544376"/>
              <a:ext cx="900000" cy="900000"/>
              <a:chOff x="2207" y="7512"/>
              <a:chExt cx="2151" cy="2150"/>
            </a:xfrm>
          </p:grpSpPr>
          <p:grpSp>
            <p:nvGrpSpPr>
              <p:cNvPr id="29" name="组合 28">
                <a:extLst>
                  <a:ext uri="{FF2B5EF4-FFF2-40B4-BE49-F238E27FC236}">
                    <a16:creationId xmlns:a16="http://schemas.microsoft.com/office/drawing/2014/main" id="{B992495D-79BE-C5D3-7B1F-61BA840460CD}"/>
                  </a:ext>
                </a:extLst>
              </p:cNvPr>
              <p:cNvGrpSpPr/>
              <p:nvPr/>
            </p:nvGrpSpPr>
            <p:grpSpPr>
              <a:xfrm>
                <a:off x="2207" y="7512"/>
                <a:ext cx="2151" cy="2150"/>
                <a:chOff x="2123" y="2194"/>
                <a:chExt cx="2151" cy="2150"/>
              </a:xfrm>
            </p:grpSpPr>
            <p:sp>
              <p:nvSpPr>
                <p:cNvPr id="31" name="椭圆 64">
                  <a:extLst>
                    <a:ext uri="{FF2B5EF4-FFF2-40B4-BE49-F238E27FC236}">
                      <a16:creationId xmlns:a16="http://schemas.microsoft.com/office/drawing/2014/main" id="{DB62E4DE-1FA6-7E3A-91F3-D7D7AE952075}"/>
                    </a:ext>
                  </a:extLst>
                </p:cNvPr>
                <p:cNvSpPr>
                  <a:spLocks noChangeArrowheads="1"/>
                </p:cNvSpPr>
                <p:nvPr/>
              </p:nvSpPr>
              <p:spPr bwMode="auto">
                <a:xfrm>
                  <a:off x="2123" y="2194"/>
                  <a:ext cx="2151" cy="2150"/>
                </a:xfrm>
                <a:prstGeom prst="ellipse">
                  <a:avLst/>
                </a:prstGeom>
                <a:solidFill>
                  <a:srgbClr val="4F758B"/>
                </a:solidFill>
                <a:ln w="28575">
                  <a:solidFill>
                    <a:srgbClr val="4F758B"/>
                  </a:solidFill>
                </a:ln>
                <a:effectLst/>
              </p:spPr>
              <p:txBody>
                <a:bodyPr anchor="ctr"/>
                <a:lstStyle/>
                <a:p>
                  <a:pPr algn="ctr" eaLnBrk="0" fontAlgn="base" hangingPunct="0">
                    <a:spcBef>
                      <a:spcPct val="0"/>
                    </a:spcBef>
                    <a:spcAft>
                      <a:spcPct val="0"/>
                    </a:spcAft>
                    <a:buFont typeface="Arial" panose="020B0604020202020204" pitchFamily="34" charset="0"/>
                  </a:pPr>
                  <a:endParaRPr lang="zh-CN" altLang="zh-CN" sz="2800" b="1" dirty="0">
                    <a:latin typeface="微软雅黑" panose="020B0503020204020204" pitchFamily="34" charset="-122"/>
                    <a:ea typeface="微软雅黑" panose="020B0503020204020204" pitchFamily="34" charset="-122"/>
                    <a:sym typeface="宋体" pitchFamily="2" charset="-122"/>
                  </a:endParaRPr>
                </a:p>
              </p:txBody>
            </p:sp>
            <p:sp>
              <p:nvSpPr>
                <p:cNvPr id="32" name="椭圆 64">
                  <a:extLst>
                    <a:ext uri="{FF2B5EF4-FFF2-40B4-BE49-F238E27FC236}">
                      <a16:creationId xmlns:a16="http://schemas.microsoft.com/office/drawing/2014/main" id="{DEF6DDD1-0DD6-EB5E-1DF1-62F72C6DF2C9}"/>
                    </a:ext>
                  </a:extLst>
                </p:cNvPr>
                <p:cNvSpPr>
                  <a:spLocks noChangeArrowheads="1"/>
                </p:cNvSpPr>
                <p:nvPr/>
              </p:nvSpPr>
              <p:spPr bwMode="auto">
                <a:xfrm>
                  <a:off x="2234" y="2305"/>
                  <a:ext cx="1928" cy="1928"/>
                </a:xfrm>
                <a:prstGeom prst="ellipse">
                  <a:avLst/>
                </a:prstGeom>
                <a:solidFill>
                  <a:srgbClr val="F2F2F2"/>
                </a:solidFill>
                <a:ln w="28575">
                  <a:solidFill>
                    <a:srgbClr val="4F758B"/>
                  </a:solidFill>
                </a:ln>
                <a:effectLst/>
              </p:spPr>
              <p:txBody>
                <a:bodyPr anchor="ctr"/>
                <a:lstStyle/>
                <a:p>
                  <a:pPr algn="ctr" eaLnBrk="0" fontAlgn="base" hangingPunct="0">
                    <a:spcBef>
                      <a:spcPct val="0"/>
                    </a:spcBef>
                    <a:spcAft>
                      <a:spcPct val="0"/>
                    </a:spcAft>
                    <a:buFont typeface="Arial" panose="020B0604020202020204" pitchFamily="34" charset="0"/>
                  </a:pPr>
                  <a:endParaRPr lang="zh-CN" altLang="zh-CN" sz="2800" b="1" dirty="0">
                    <a:latin typeface="微软雅黑" panose="020B0503020204020204" pitchFamily="34" charset="-122"/>
                    <a:ea typeface="微软雅黑" panose="020B0503020204020204" pitchFamily="34" charset="-122"/>
                    <a:sym typeface="宋体" pitchFamily="2" charset="-122"/>
                  </a:endParaRPr>
                </a:p>
              </p:txBody>
            </p:sp>
            <p:sp>
              <p:nvSpPr>
                <p:cNvPr id="33" name="椭圆 64">
                  <a:extLst>
                    <a:ext uri="{FF2B5EF4-FFF2-40B4-BE49-F238E27FC236}">
                      <a16:creationId xmlns:a16="http://schemas.microsoft.com/office/drawing/2014/main" id="{79E65CEC-A823-1244-47C0-41349198FCCD}"/>
                    </a:ext>
                  </a:extLst>
                </p:cNvPr>
                <p:cNvSpPr>
                  <a:spLocks noChangeArrowheads="1"/>
                </p:cNvSpPr>
                <p:nvPr/>
              </p:nvSpPr>
              <p:spPr bwMode="auto">
                <a:xfrm>
                  <a:off x="2376" y="2446"/>
                  <a:ext cx="1644" cy="1644"/>
                </a:xfrm>
                <a:prstGeom prst="ellipse">
                  <a:avLst/>
                </a:prstGeom>
                <a:solidFill>
                  <a:srgbClr val="F2F2F2"/>
                </a:solidFill>
                <a:ln w="28575">
                  <a:solidFill>
                    <a:srgbClr val="4F758B"/>
                  </a:solidFill>
                </a:ln>
                <a:effectLst/>
              </p:spPr>
              <p:txBody>
                <a:bodyPr anchor="ctr"/>
                <a:lstStyle/>
                <a:p>
                  <a:pPr algn="ctr" eaLnBrk="0" fontAlgn="base" hangingPunct="0">
                    <a:spcBef>
                      <a:spcPct val="0"/>
                    </a:spcBef>
                    <a:spcAft>
                      <a:spcPct val="0"/>
                    </a:spcAft>
                    <a:buFont typeface="Arial" panose="020B0604020202020204" pitchFamily="34" charset="0"/>
                  </a:pPr>
                  <a:endParaRPr lang="zh-CN" altLang="zh-CN" sz="2800" b="1" dirty="0">
                    <a:latin typeface="微软雅黑" panose="020B0503020204020204" pitchFamily="34" charset="-122"/>
                    <a:ea typeface="微软雅黑" panose="020B0503020204020204" pitchFamily="34" charset="-122"/>
                    <a:sym typeface="宋体" pitchFamily="2" charset="-122"/>
                  </a:endParaRPr>
                </a:p>
              </p:txBody>
            </p:sp>
          </p:grpSp>
          <p:sp>
            <p:nvSpPr>
              <p:cNvPr id="30" name="KSO_Shape">
                <a:extLst>
                  <a:ext uri="{FF2B5EF4-FFF2-40B4-BE49-F238E27FC236}">
                    <a16:creationId xmlns:a16="http://schemas.microsoft.com/office/drawing/2014/main" id="{1453404F-8A74-D56A-506D-2BD0CE3A48D6}"/>
                  </a:ext>
                </a:extLst>
              </p:cNvPr>
              <p:cNvSpPr/>
              <p:nvPr/>
            </p:nvSpPr>
            <p:spPr bwMode="auto">
              <a:xfrm>
                <a:off x="2784" y="8219"/>
                <a:ext cx="995" cy="737"/>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8"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9999"/>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28" name="矩形 27">
              <a:extLst>
                <a:ext uri="{FF2B5EF4-FFF2-40B4-BE49-F238E27FC236}">
                  <a16:creationId xmlns:a16="http://schemas.microsoft.com/office/drawing/2014/main" id="{A532C527-327F-22C2-9D39-C3FB24A4F63D}"/>
                </a:ext>
              </a:extLst>
            </p:cNvPr>
            <p:cNvSpPr/>
            <p:nvPr/>
          </p:nvSpPr>
          <p:spPr>
            <a:xfrm>
              <a:off x="590844" y="3559126"/>
              <a:ext cx="10930595" cy="2996419"/>
            </a:xfrm>
            <a:prstGeom prst="rect">
              <a:avLst/>
            </a:prstGeom>
            <a:noFill/>
            <a:ln>
              <a:solidFill>
                <a:srgbClr val="0772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5552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灯片编号占位符 2">
            <a:extLst>
              <a:ext uri="{FF2B5EF4-FFF2-40B4-BE49-F238E27FC236}">
                <a16:creationId xmlns:a16="http://schemas.microsoft.com/office/drawing/2014/main" id="{91E93DAA-83D3-E84E-B73B-70C86D68B5F2}"/>
              </a:ext>
            </a:extLst>
          </p:cNvPr>
          <p:cNvSpPr txBox="1">
            <a:spLocks/>
          </p:cNvSpPr>
          <p:nvPr/>
        </p:nvSpPr>
        <p:spPr>
          <a:xfrm>
            <a:off x="9448799" y="643519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06F94-0D75-4E60-BC28-643360A0A3A8}" type="slidenum">
              <a:rPr lang="zh-CN" altLang="en-US" smtClean="0">
                <a:solidFill>
                  <a:prstClr val="black">
                    <a:tint val="75000"/>
                  </a:prstClr>
                </a:solidFill>
                <a:latin typeface="Microsoft YaHei" panose="020B0503020204020204" pitchFamily="34" charset="-122"/>
                <a:ea typeface="Microsoft YaHei" panose="020B0503020204020204" pitchFamily="34" charset="-122"/>
              </a:rPr>
              <a:pPr/>
              <a:t>9</a:t>
            </a:fld>
            <a:endParaRPr lang="zh-CN" altLang="en-US">
              <a:solidFill>
                <a:prstClr val="black">
                  <a:tint val="75000"/>
                </a:prstClr>
              </a:solidFill>
              <a:latin typeface="Microsoft YaHei" panose="020B0503020204020204" pitchFamily="34" charset="-122"/>
              <a:ea typeface="Microsoft YaHei" panose="020B0503020204020204" pitchFamily="34" charset="-122"/>
            </a:endParaRPr>
          </a:p>
        </p:txBody>
      </p:sp>
      <p:grpSp>
        <p:nvGrpSpPr>
          <p:cNvPr id="127" name="组合 126">
            <a:extLst>
              <a:ext uri="{FF2B5EF4-FFF2-40B4-BE49-F238E27FC236}">
                <a16:creationId xmlns:a16="http://schemas.microsoft.com/office/drawing/2014/main" id="{B0DF011D-0A1F-6347-9E38-FF4BAE2A4869}"/>
              </a:ext>
            </a:extLst>
          </p:cNvPr>
          <p:cNvGrpSpPr/>
          <p:nvPr/>
        </p:nvGrpSpPr>
        <p:grpSpPr>
          <a:xfrm>
            <a:off x="740360" y="2340979"/>
            <a:ext cx="2353844" cy="2353842"/>
            <a:chOff x="1005925" y="2348099"/>
            <a:chExt cx="2161804" cy="2161802"/>
          </a:xfrm>
        </p:grpSpPr>
        <p:sp>
          <p:nvSpPr>
            <p:cNvPr id="128" name="Arc 226">
              <a:extLst>
                <a:ext uri="{FF2B5EF4-FFF2-40B4-BE49-F238E27FC236}">
                  <a16:creationId xmlns:a16="http://schemas.microsoft.com/office/drawing/2014/main" id="{B6C80612-9C01-8749-B56B-5360D0FBF73F}"/>
                </a:ext>
              </a:extLst>
            </p:cNvPr>
            <p:cNvSpPr/>
            <p:nvPr/>
          </p:nvSpPr>
          <p:spPr>
            <a:xfrm>
              <a:off x="1005925" y="2348099"/>
              <a:ext cx="2161804" cy="2161802"/>
            </a:xfrm>
            <a:prstGeom prst="arc">
              <a:avLst>
                <a:gd name="adj1" fmla="val 14675755"/>
                <a:gd name="adj2" fmla="val 14661520"/>
              </a:avLst>
            </a:prstGeom>
            <a:noFill/>
            <a:ln w="76200" cap="rnd">
              <a:solidFill>
                <a:srgbClr val="009999"/>
              </a:solidFill>
              <a:prstDash val="solid"/>
              <a:round/>
              <a:headEnd type="none" w="sm" len="sm"/>
              <a:tailEnd type="none" w="med" len="med"/>
            </a:ln>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sym typeface="Arial"/>
              </a:endParaRPr>
            </a:p>
          </p:txBody>
        </p:sp>
        <p:sp>
          <p:nvSpPr>
            <p:cNvPr id="129" name="椭圆 128">
              <a:extLst>
                <a:ext uri="{FF2B5EF4-FFF2-40B4-BE49-F238E27FC236}">
                  <a16:creationId xmlns:a16="http://schemas.microsoft.com/office/drawing/2014/main" id="{9A67A32E-E5FA-864A-BCB2-AA140B314DE4}"/>
                </a:ext>
              </a:extLst>
            </p:cNvPr>
            <p:cNvSpPr/>
            <p:nvPr/>
          </p:nvSpPr>
          <p:spPr>
            <a:xfrm>
              <a:off x="1194683" y="2536856"/>
              <a:ext cx="1784288" cy="1784288"/>
            </a:xfrm>
            <a:prstGeom prst="ellipse">
              <a:avLst/>
            </a:prstGeom>
            <a:solidFill>
              <a:srgbClr val="4F758B">
                <a:alpha val="92000"/>
              </a:srgbClr>
            </a:solidFill>
            <a:ln w="12700" cap="flat" cmpd="sng" algn="ctr">
              <a:solidFill>
                <a:srgbClr val="009999"/>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grpSp>
      <p:sp>
        <p:nvSpPr>
          <p:cNvPr id="130" name="Oval 202">
            <a:extLst>
              <a:ext uri="{FF2B5EF4-FFF2-40B4-BE49-F238E27FC236}">
                <a16:creationId xmlns:a16="http://schemas.microsoft.com/office/drawing/2014/main" id="{C43269E0-8096-DB45-9ABD-936C533D762C}"/>
              </a:ext>
            </a:extLst>
          </p:cNvPr>
          <p:cNvSpPr/>
          <p:nvPr/>
        </p:nvSpPr>
        <p:spPr>
          <a:xfrm>
            <a:off x="2910399" y="2956180"/>
            <a:ext cx="142169" cy="140802"/>
          </a:xfrm>
          <a:prstGeom prst="ellipse">
            <a:avLst/>
          </a:prstGeom>
          <a:solidFill>
            <a:srgbClr val="4F758B"/>
          </a:solidFill>
          <a:ln w="63500" cap="flat" cmpd="sng" algn="ctr">
            <a:solidFill>
              <a:srgbClr val="44546A">
                <a:alpha val="2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Arial"/>
            </a:endParaRPr>
          </a:p>
        </p:txBody>
      </p:sp>
      <p:sp>
        <p:nvSpPr>
          <p:cNvPr id="131" name="矩形: 圆角 17">
            <a:extLst>
              <a:ext uri="{FF2B5EF4-FFF2-40B4-BE49-F238E27FC236}">
                <a16:creationId xmlns:a16="http://schemas.microsoft.com/office/drawing/2014/main" id="{44AB97C3-6CFC-F94D-BE59-DA288661D0B0}"/>
              </a:ext>
            </a:extLst>
          </p:cNvPr>
          <p:cNvSpPr/>
          <p:nvPr/>
        </p:nvSpPr>
        <p:spPr>
          <a:xfrm>
            <a:off x="3279816" y="2628052"/>
            <a:ext cx="8121024" cy="797058"/>
          </a:xfrm>
          <a:prstGeom prst="roundRect">
            <a:avLst>
              <a:gd name="adj" fmla="val 50000"/>
            </a:avLst>
          </a:prstGeom>
          <a:solidFill>
            <a:srgbClr val="44546A">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132" name="矩形: 圆角 30">
            <a:extLst>
              <a:ext uri="{FF2B5EF4-FFF2-40B4-BE49-F238E27FC236}">
                <a16:creationId xmlns:a16="http://schemas.microsoft.com/office/drawing/2014/main" id="{9F73E035-1064-0B4E-8F23-DDCD9DE9C661}"/>
              </a:ext>
            </a:extLst>
          </p:cNvPr>
          <p:cNvSpPr/>
          <p:nvPr/>
        </p:nvSpPr>
        <p:spPr>
          <a:xfrm>
            <a:off x="3279816" y="1645414"/>
            <a:ext cx="8121024" cy="797058"/>
          </a:xfrm>
          <a:prstGeom prst="roundRect">
            <a:avLst>
              <a:gd name="adj" fmla="val 50000"/>
            </a:avLst>
          </a:prstGeom>
          <a:solidFill>
            <a:srgbClr val="44546A">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133" name="矩形: 圆角 31">
            <a:extLst>
              <a:ext uri="{FF2B5EF4-FFF2-40B4-BE49-F238E27FC236}">
                <a16:creationId xmlns:a16="http://schemas.microsoft.com/office/drawing/2014/main" id="{0EBE1180-03CE-3B4F-ABC6-256E779793ED}"/>
              </a:ext>
            </a:extLst>
          </p:cNvPr>
          <p:cNvSpPr/>
          <p:nvPr/>
        </p:nvSpPr>
        <p:spPr>
          <a:xfrm>
            <a:off x="3279816" y="4593328"/>
            <a:ext cx="8121024" cy="797058"/>
          </a:xfrm>
          <a:prstGeom prst="roundRect">
            <a:avLst>
              <a:gd name="adj" fmla="val 50000"/>
            </a:avLst>
          </a:prstGeom>
          <a:solidFill>
            <a:srgbClr val="44546A">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134" name="矩形: 圆角 32">
            <a:extLst>
              <a:ext uri="{FF2B5EF4-FFF2-40B4-BE49-F238E27FC236}">
                <a16:creationId xmlns:a16="http://schemas.microsoft.com/office/drawing/2014/main" id="{F27FF2EB-7B33-0F4E-926A-555F9EA5378E}"/>
              </a:ext>
            </a:extLst>
          </p:cNvPr>
          <p:cNvSpPr/>
          <p:nvPr/>
        </p:nvSpPr>
        <p:spPr>
          <a:xfrm>
            <a:off x="3279816" y="3610690"/>
            <a:ext cx="8121024" cy="797058"/>
          </a:xfrm>
          <a:prstGeom prst="roundRect">
            <a:avLst>
              <a:gd name="adj" fmla="val 50000"/>
            </a:avLst>
          </a:prstGeom>
          <a:solidFill>
            <a:srgbClr val="44546A">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135" name="Oval 202">
            <a:extLst>
              <a:ext uri="{FF2B5EF4-FFF2-40B4-BE49-F238E27FC236}">
                <a16:creationId xmlns:a16="http://schemas.microsoft.com/office/drawing/2014/main" id="{180F80DE-1256-2941-97AB-8383C0D6CA4F}"/>
              </a:ext>
            </a:extLst>
          </p:cNvPr>
          <p:cNvSpPr/>
          <p:nvPr/>
        </p:nvSpPr>
        <p:spPr>
          <a:xfrm>
            <a:off x="2910399" y="3938818"/>
            <a:ext cx="142169" cy="140802"/>
          </a:xfrm>
          <a:prstGeom prst="ellipse">
            <a:avLst/>
          </a:prstGeom>
          <a:solidFill>
            <a:srgbClr val="4F758B"/>
          </a:solidFill>
          <a:ln w="63500" cap="flat" cmpd="sng" algn="ctr">
            <a:solidFill>
              <a:srgbClr val="44546A">
                <a:alpha val="2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Arial"/>
            </a:endParaRPr>
          </a:p>
        </p:txBody>
      </p:sp>
      <p:sp>
        <p:nvSpPr>
          <p:cNvPr id="136" name="Oval 202">
            <a:extLst>
              <a:ext uri="{FF2B5EF4-FFF2-40B4-BE49-F238E27FC236}">
                <a16:creationId xmlns:a16="http://schemas.microsoft.com/office/drawing/2014/main" id="{C0AFFD08-BA8F-2045-89C6-F0B81FB7E420}"/>
              </a:ext>
            </a:extLst>
          </p:cNvPr>
          <p:cNvSpPr/>
          <p:nvPr/>
        </p:nvSpPr>
        <p:spPr>
          <a:xfrm>
            <a:off x="2218249" y="4554019"/>
            <a:ext cx="142169" cy="140802"/>
          </a:xfrm>
          <a:prstGeom prst="ellipse">
            <a:avLst/>
          </a:prstGeom>
          <a:solidFill>
            <a:srgbClr val="4F758B"/>
          </a:solidFill>
          <a:ln w="63500" cap="flat" cmpd="sng" algn="ctr">
            <a:solidFill>
              <a:srgbClr val="44546A">
                <a:alpha val="2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Arial"/>
            </a:endParaRPr>
          </a:p>
        </p:txBody>
      </p:sp>
      <p:sp>
        <p:nvSpPr>
          <p:cNvPr id="137" name="Oval 202">
            <a:extLst>
              <a:ext uri="{FF2B5EF4-FFF2-40B4-BE49-F238E27FC236}">
                <a16:creationId xmlns:a16="http://schemas.microsoft.com/office/drawing/2014/main" id="{3AFE72D7-61DB-BA4D-B357-3FB27EA0545D}"/>
              </a:ext>
            </a:extLst>
          </p:cNvPr>
          <p:cNvSpPr/>
          <p:nvPr/>
        </p:nvSpPr>
        <p:spPr>
          <a:xfrm>
            <a:off x="2218249" y="2334694"/>
            <a:ext cx="142169" cy="140802"/>
          </a:xfrm>
          <a:prstGeom prst="ellipse">
            <a:avLst/>
          </a:prstGeom>
          <a:solidFill>
            <a:srgbClr val="4F758B"/>
          </a:solidFill>
          <a:ln w="63500" cap="flat" cmpd="sng" algn="ctr">
            <a:solidFill>
              <a:srgbClr val="44546A">
                <a:alpha val="2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Arial"/>
            </a:endParaRPr>
          </a:p>
        </p:txBody>
      </p:sp>
      <p:cxnSp>
        <p:nvCxnSpPr>
          <p:cNvPr id="138" name="直接连接符 39">
            <a:extLst>
              <a:ext uri="{FF2B5EF4-FFF2-40B4-BE49-F238E27FC236}">
                <a16:creationId xmlns:a16="http://schemas.microsoft.com/office/drawing/2014/main" id="{8D24C5BE-EC48-9F4F-86B7-887A632307E0}"/>
              </a:ext>
            </a:extLst>
          </p:cNvPr>
          <p:cNvCxnSpPr>
            <a:cxnSpLocks/>
            <a:stCxn id="130" idx="6"/>
            <a:endCxn id="131" idx="1"/>
          </p:cNvCxnSpPr>
          <p:nvPr/>
        </p:nvCxnSpPr>
        <p:spPr>
          <a:xfrm>
            <a:off x="3052568" y="3026581"/>
            <a:ext cx="227248" cy="0"/>
          </a:xfrm>
          <a:prstGeom prst="line">
            <a:avLst/>
          </a:prstGeom>
          <a:noFill/>
          <a:ln w="15875" cap="flat" cmpd="sng" algn="ctr">
            <a:solidFill>
              <a:srgbClr val="44546A"/>
            </a:solidFill>
            <a:prstDash val="sysDot"/>
            <a:miter lim="800000"/>
          </a:ln>
          <a:effectLst/>
        </p:spPr>
      </p:cxnSp>
      <p:cxnSp>
        <p:nvCxnSpPr>
          <p:cNvPr id="139" name="直接连接符 41">
            <a:extLst>
              <a:ext uri="{FF2B5EF4-FFF2-40B4-BE49-F238E27FC236}">
                <a16:creationId xmlns:a16="http://schemas.microsoft.com/office/drawing/2014/main" id="{1707689B-B152-B34D-9F94-7E6951330B9E}"/>
              </a:ext>
            </a:extLst>
          </p:cNvPr>
          <p:cNvCxnSpPr>
            <a:cxnSpLocks/>
          </p:cNvCxnSpPr>
          <p:nvPr/>
        </p:nvCxnSpPr>
        <p:spPr>
          <a:xfrm>
            <a:off x="2590300" y="2043943"/>
            <a:ext cx="689516" cy="0"/>
          </a:xfrm>
          <a:prstGeom prst="line">
            <a:avLst/>
          </a:prstGeom>
          <a:noFill/>
          <a:ln w="15875" cap="flat" cmpd="sng" algn="ctr">
            <a:solidFill>
              <a:srgbClr val="44546A"/>
            </a:solidFill>
            <a:prstDash val="sysDot"/>
            <a:miter lim="800000"/>
          </a:ln>
          <a:effectLst/>
        </p:spPr>
      </p:cxnSp>
      <p:cxnSp>
        <p:nvCxnSpPr>
          <p:cNvPr id="140" name="直接连接符 43">
            <a:extLst>
              <a:ext uri="{FF2B5EF4-FFF2-40B4-BE49-F238E27FC236}">
                <a16:creationId xmlns:a16="http://schemas.microsoft.com/office/drawing/2014/main" id="{304425A5-24B9-EB4F-B753-DC2DEDF67D61}"/>
              </a:ext>
            </a:extLst>
          </p:cNvPr>
          <p:cNvCxnSpPr>
            <a:cxnSpLocks/>
          </p:cNvCxnSpPr>
          <p:nvPr/>
        </p:nvCxnSpPr>
        <p:spPr>
          <a:xfrm>
            <a:off x="2581569" y="4991857"/>
            <a:ext cx="698247" cy="0"/>
          </a:xfrm>
          <a:prstGeom prst="line">
            <a:avLst/>
          </a:prstGeom>
          <a:noFill/>
          <a:ln w="15875" cap="flat" cmpd="sng" algn="ctr">
            <a:solidFill>
              <a:srgbClr val="44546A"/>
            </a:solidFill>
            <a:prstDash val="sysDot"/>
            <a:miter lim="800000"/>
          </a:ln>
          <a:effectLst/>
        </p:spPr>
      </p:cxnSp>
      <p:cxnSp>
        <p:nvCxnSpPr>
          <p:cNvPr id="141" name="直接连接符 44">
            <a:extLst>
              <a:ext uri="{FF2B5EF4-FFF2-40B4-BE49-F238E27FC236}">
                <a16:creationId xmlns:a16="http://schemas.microsoft.com/office/drawing/2014/main" id="{32F9CE30-E905-874C-848F-735923A3F994}"/>
              </a:ext>
            </a:extLst>
          </p:cNvPr>
          <p:cNvCxnSpPr>
            <a:cxnSpLocks/>
          </p:cNvCxnSpPr>
          <p:nvPr/>
        </p:nvCxnSpPr>
        <p:spPr>
          <a:xfrm>
            <a:off x="3052568" y="4009219"/>
            <a:ext cx="227248" cy="0"/>
          </a:xfrm>
          <a:prstGeom prst="line">
            <a:avLst/>
          </a:prstGeom>
          <a:noFill/>
          <a:ln w="15875" cap="flat" cmpd="sng" algn="ctr">
            <a:solidFill>
              <a:srgbClr val="44546A"/>
            </a:solidFill>
            <a:prstDash val="sysDot"/>
            <a:miter lim="800000"/>
          </a:ln>
          <a:effectLst/>
        </p:spPr>
      </p:cxnSp>
      <p:cxnSp>
        <p:nvCxnSpPr>
          <p:cNvPr id="142" name="直接连接符 45">
            <a:extLst>
              <a:ext uri="{FF2B5EF4-FFF2-40B4-BE49-F238E27FC236}">
                <a16:creationId xmlns:a16="http://schemas.microsoft.com/office/drawing/2014/main" id="{FFF0BD63-3003-C64A-BA0E-F64FC01E8463}"/>
              </a:ext>
            </a:extLst>
          </p:cNvPr>
          <p:cNvCxnSpPr>
            <a:cxnSpLocks/>
            <a:stCxn id="137" idx="7"/>
          </p:cNvCxnSpPr>
          <p:nvPr/>
        </p:nvCxnSpPr>
        <p:spPr>
          <a:xfrm flipV="1">
            <a:off x="2339598" y="2060575"/>
            <a:ext cx="244352" cy="294739"/>
          </a:xfrm>
          <a:prstGeom prst="line">
            <a:avLst/>
          </a:prstGeom>
          <a:noFill/>
          <a:ln w="15875" cap="flat" cmpd="sng" algn="ctr">
            <a:solidFill>
              <a:srgbClr val="44546A"/>
            </a:solidFill>
            <a:prstDash val="sysDot"/>
            <a:miter lim="800000"/>
          </a:ln>
          <a:effectLst/>
        </p:spPr>
      </p:cxnSp>
      <p:cxnSp>
        <p:nvCxnSpPr>
          <p:cNvPr id="143" name="直接连接符 53">
            <a:extLst>
              <a:ext uri="{FF2B5EF4-FFF2-40B4-BE49-F238E27FC236}">
                <a16:creationId xmlns:a16="http://schemas.microsoft.com/office/drawing/2014/main" id="{B3413DA6-C5AE-4D46-BA21-BEE134700640}"/>
              </a:ext>
            </a:extLst>
          </p:cNvPr>
          <p:cNvCxnSpPr>
            <a:cxnSpLocks/>
          </p:cNvCxnSpPr>
          <p:nvPr/>
        </p:nvCxnSpPr>
        <p:spPr>
          <a:xfrm>
            <a:off x="2339598" y="4697095"/>
            <a:ext cx="244352" cy="294739"/>
          </a:xfrm>
          <a:prstGeom prst="line">
            <a:avLst/>
          </a:prstGeom>
          <a:noFill/>
          <a:ln w="15875" cap="flat" cmpd="sng" algn="ctr">
            <a:solidFill>
              <a:srgbClr val="44546A"/>
            </a:solidFill>
            <a:prstDash val="sysDot"/>
            <a:miter lim="800000"/>
          </a:ln>
          <a:effectLst/>
        </p:spPr>
      </p:cxnSp>
      <p:sp>
        <p:nvSpPr>
          <p:cNvPr id="144" name="内容占位符 2">
            <a:extLst>
              <a:ext uri="{FF2B5EF4-FFF2-40B4-BE49-F238E27FC236}">
                <a16:creationId xmlns:a16="http://schemas.microsoft.com/office/drawing/2014/main" id="{B8E10DA8-2D07-2249-9AD2-6932A07DE83B}"/>
              </a:ext>
            </a:extLst>
          </p:cNvPr>
          <p:cNvSpPr txBox="1">
            <a:spLocks/>
          </p:cNvSpPr>
          <p:nvPr/>
        </p:nvSpPr>
        <p:spPr>
          <a:xfrm>
            <a:off x="3421985" y="1842129"/>
            <a:ext cx="7744544" cy="436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SzPct val="80000"/>
              <a:buFont typeface="Wingdings" panose="05000000000000000000" pitchFamily="2" charset="2"/>
              <a:buChar char="l"/>
              <a:defRPr sz="2400" kern="1200">
                <a:solidFill>
                  <a:schemeClr val="tx1">
                    <a:lumMod val="65000"/>
                    <a:lumOff val="35000"/>
                  </a:schemeClr>
                </a:solidFill>
                <a:latin typeface="等线" panose="02010600030101010101" pitchFamily="2" charset="-122"/>
                <a:ea typeface="等线" panose="02010600030101010101" pitchFamily="2" charset="-122"/>
                <a:cs typeface="+mn-cs"/>
              </a:defRPr>
            </a:lvl1pPr>
            <a:lvl2pPr marL="685800" indent="-228600" algn="l" defTabSz="914400" rtl="0" eaLnBrk="1" latinLnBrk="0" hangingPunct="1">
              <a:lnSpc>
                <a:spcPct val="90000"/>
              </a:lnSpc>
              <a:spcBef>
                <a:spcPts val="500"/>
              </a:spcBef>
              <a:buClr>
                <a:srgbClr val="C00000"/>
              </a:buClr>
              <a:buSzPct val="80000"/>
              <a:buFont typeface="Wingdings" panose="05000000000000000000" pitchFamily="2" charset="2"/>
              <a:buChar char="Ø"/>
              <a:defRPr sz="2000" kern="1200">
                <a:solidFill>
                  <a:schemeClr val="tx1">
                    <a:lumMod val="65000"/>
                    <a:lumOff val="35000"/>
                  </a:schemeClr>
                </a:solidFill>
                <a:latin typeface="等线" panose="02010600030101010101" pitchFamily="2" charset="-122"/>
                <a:ea typeface="等线" panose="02010600030101010101" pitchFamily="2" charset="-122"/>
                <a:cs typeface="+mn-cs"/>
              </a:defRPr>
            </a:lvl2pPr>
            <a:lvl3pPr marL="1143000" indent="-228600" algn="l" defTabSz="914400" rtl="0" eaLnBrk="1" latinLnBrk="0" hangingPunct="1">
              <a:lnSpc>
                <a:spcPct val="90000"/>
              </a:lnSpc>
              <a:spcBef>
                <a:spcPts val="500"/>
              </a:spcBef>
              <a:buClr>
                <a:srgbClr val="C00000"/>
              </a:buClr>
              <a:buSzPct val="70000"/>
              <a:buFont typeface="Wingdings" panose="05000000000000000000" pitchFamily="2" charset="2"/>
              <a:buChar char="l"/>
              <a:defRPr sz="1800" kern="1200">
                <a:solidFill>
                  <a:schemeClr val="tx1">
                    <a:lumMod val="65000"/>
                    <a:lumOff val="35000"/>
                  </a:schemeClr>
                </a:solidFill>
                <a:latin typeface="等线" panose="02010600030101010101" pitchFamily="2" charset="-122"/>
                <a:ea typeface="等线" panose="02010600030101010101" pitchFamily="2" charset="-122"/>
                <a:cs typeface="+mn-cs"/>
              </a:defRPr>
            </a:lvl3pPr>
            <a:lvl4pPr marL="1600200" indent="-228600" algn="l" defTabSz="914400" rtl="0" eaLnBrk="1" latinLnBrk="0" hangingPunct="1">
              <a:lnSpc>
                <a:spcPct val="90000"/>
              </a:lnSpc>
              <a:spcBef>
                <a:spcPts val="500"/>
              </a:spcBef>
              <a:buClr>
                <a:srgbClr val="C00000"/>
              </a:buClr>
              <a:buSzPct val="80000"/>
              <a:buFont typeface="Wingdings" panose="05000000000000000000" pitchFamily="2" charset="2"/>
              <a:buChar char="ü"/>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4pPr>
            <a:lvl5pPr marL="2057400" indent="-228600" algn="l" defTabSz="914400" rtl="0" eaLnBrk="1" latinLnBrk="0" hangingPunct="1">
              <a:lnSpc>
                <a:spcPct val="90000"/>
              </a:lnSpc>
              <a:spcBef>
                <a:spcPts val="500"/>
              </a:spcBef>
              <a:buClr>
                <a:srgbClr val="C00000"/>
              </a:buClr>
              <a:buSzPct val="80000"/>
              <a:buFont typeface="Arial" panose="020B0604020202020204" pitchFamily="34" charset="0"/>
              <a:buChar char="•"/>
              <a:defRPr sz="1600" kern="1200">
                <a:solidFill>
                  <a:schemeClr val="tx1">
                    <a:lumMod val="65000"/>
                    <a:lumOff val="35000"/>
                  </a:schemeClr>
                </a:solidFill>
                <a:latin typeface="等线" panose="02010600030101010101" pitchFamily="2" charset="-122"/>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800" dirty="0">
                <a:solidFill>
                  <a:srgbClr val="44546A"/>
                </a:solidFill>
                <a:latin typeface="Microsoft YaHei" panose="020B0503020204020204" pitchFamily="34" charset="-122"/>
                <a:ea typeface="Microsoft YaHei" panose="020B0503020204020204" pitchFamily="34" charset="-122"/>
                <a:cs typeface="+mn-ea"/>
                <a:sym typeface="+mn-lt"/>
              </a:rPr>
              <a:t>我国丙肝的诊断及治疗率距离</a:t>
            </a:r>
            <a:r>
              <a:rPr lang="en-US" altLang="zh-CN" sz="1800" dirty="0">
                <a:solidFill>
                  <a:srgbClr val="44546A"/>
                </a:solidFill>
                <a:latin typeface="Microsoft YaHei" panose="020B0503020204020204" pitchFamily="34" charset="-122"/>
                <a:ea typeface="Microsoft YaHei" panose="020B0503020204020204" pitchFamily="34" charset="-122"/>
                <a:cs typeface="+mn-ea"/>
                <a:sym typeface="+mn-lt"/>
              </a:rPr>
              <a:t>WHO</a:t>
            </a:r>
            <a:r>
              <a:rPr lang="zh-CN" altLang="en-US" sz="1800" dirty="0">
                <a:solidFill>
                  <a:srgbClr val="44546A"/>
                </a:solidFill>
                <a:latin typeface="Microsoft YaHei" panose="020B0503020204020204" pitchFamily="34" charset="-122"/>
                <a:ea typeface="Microsoft YaHei" panose="020B0503020204020204" pitchFamily="34" charset="-122"/>
                <a:cs typeface="+mn-ea"/>
                <a:sym typeface="+mn-lt"/>
              </a:rPr>
              <a:t>目标仍有很大差距</a:t>
            </a:r>
          </a:p>
        </p:txBody>
      </p:sp>
      <p:sp>
        <p:nvSpPr>
          <p:cNvPr id="145" name="文本框 144">
            <a:extLst>
              <a:ext uri="{FF2B5EF4-FFF2-40B4-BE49-F238E27FC236}">
                <a16:creationId xmlns:a16="http://schemas.microsoft.com/office/drawing/2014/main" id="{CF6C535E-5D43-E94D-B51E-FA3BB136CA8B}"/>
              </a:ext>
            </a:extLst>
          </p:cNvPr>
          <p:cNvSpPr txBox="1"/>
          <p:nvPr/>
        </p:nvSpPr>
        <p:spPr>
          <a:xfrm>
            <a:off x="3421984" y="2841915"/>
            <a:ext cx="7744545" cy="369332"/>
          </a:xfrm>
          <a:prstGeom prst="rect">
            <a:avLst/>
          </a:prstGeom>
          <a:noFill/>
        </p:spPr>
        <p:txBody>
          <a:bodyPr wrap="square">
            <a:spAutoFit/>
          </a:bodyPr>
          <a:lstStyle/>
          <a:p>
            <a:r>
              <a:rPr lang="zh-CN" altLang="en-US" dirty="0">
                <a:solidFill>
                  <a:srgbClr val="44546A"/>
                </a:solidFill>
                <a:latin typeface="Microsoft YaHei" panose="020B0503020204020204" pitchFamily="34" charset="-122"/>
                <a:ea typeface="Microsoft YaHei" panose="020B0503020204020204" pitchFamily="34" charset="-122"/>
                <a:cs typeface="+mn-ea"/>
                <a:sym typeface="+mn-lt"/>
              </a:rPr>
              <a:t>当前医务人员对丙肝诊疗认知不足，院内丙肝管理现状欠佳</a:t>
            </a:r>
            <a:endParaRPr lang="en-US" altLang="zh-CN" dirty="0">
              <a:solidFill>
                <a:srgbClr val="44546A"/>
              </a:solidFill>
              <a:latin typeface="Microsoft YaHei" panose="020B0503020204020204" pitchFamily="34" charset="-122"/>
              <a:ea typeface="Microsoft YaHei" panose="020B0503020204020204" pitchFamily="34" charset="-122"/>
              <a:cs typeface="+mn-ea"/>
              <a:sym typeface="+mn-lt"/>
            </a:endParaRPr>
          </a:p>
        </p:txBody>
      </p:sp>
      <p:sp>
        <p:nvSpPr>
          <p:cNvPr id="146" name="文本框 145">
            <a:extLst>
              <a:ext uri="{FF2B5EF4-FFF2-40B4-BE49-F238E27FC236}">
                <a16:creationId xmlns:a16="http://schemas.microsoft.com/office/drawing/2014/main" id="{4C3ED64A-048C-EF4B-BE8F-F6EC2496063C}"/>
              </a:ext>
            </a:extLst>
          </p:cNvPr>
          <p:cNvSpPr txBox="1"/>
          <p:nvPr/>
        </p:nvSpPr>
        <p:spPr>
          <a:xfrm>
            <a:off x="3421984" y="3700569"/>
            <a:ext cx="7806537" cy="646331"/>
          </a:xfrm>
          <a:prstGeom prst="rect">
            <a:avLst/>
          </a:prstGeom>
          <a:noFill/>
        </p:spPr>
        <p:txBody>
          <a:bodyPr wrap="square">
            <a:spAutoFit/>
          </a:bodyPr>
          <a:lstStyle/>
          <a:p>
            <a:r>
              <a:rPr lang="en-US" altLang="zh-CN" dirty="0">
                <a:solidFill>
                  <a:srgbClr val="44546A"/>
                </a:solidFill>
                <a:latin typeface="Microsoft YaHei" panose="020B0503020204020204" pitchFamily="34" charset="-122"/>
                <a:ea typeface="Microsoft YaHei" panose="020B0503020204020204" pitchFamily="34" charset="-122"/>
                <a:cs typeface="+mn-ea"/>
                <a:sym typeface="+mn-lt"/>
              </a:rPr>
              <a:t>《</a:t>
            </a:r>
            <a:r>
              <a:rPr lang="zh-CN" altLang="en-US" dirty="0">
                <a:solidFill>
                  <a:srgbClr val="44546A"/>
                </a:solidFill>
                <a:latin typeface="Microsoft YaHei" panose="020B0503020204020204" pitchFamily="34" charset="-122"/>
                <a:ea typeface="Microsoft YaHei" panose="020B0503020204020204" pitchFamily="34" charset="-122"/>
                <a:cs typeface="+mn-ea"/>
                <a:sym typeface="+mn-lt"/>
              </a:rPr>
              <a:t>中国丙型病毒性肝炎院内筛查管理流程</a:t>
            </a:r>
            <a:r>
              <a:rPr lang="en-US" altLang="zh-CN" dirty="0">
                <a:solidFill>
                  <a:srgbClr val="44546A"/>
                </a:solidFill>
                <a:latin typeface="Microsoft YaHei" panose="020B0503020204020204" pitchFamily="34" charset="-122"/>
                <a:ea typeface="Microsoft YaHei" panose="020B0503020204020204" pitchFamily="34" charset="-122"/>
                <a:cs typeface="+mn-ea"/>
                <a:sym typeface="+mn-lt"/>
              </a:rPr>
              <a:t>》</a:t>
            </a:r>
            <a:r>
              <a:rPr lang="zh-CN" altLang="en-US" dirty="0">
                <a:solidFill>
                  <a:srgbClr val="44546A"/>
                </a:solidFill>
                <a:latin typeface="Microsoft YaHei" panose="020B0503020204020204" pitchFamily="34" charset="-122"/>
                <a:ea typeface="Microsoft YaHei" panose="020B0503020204020204" pitchFamily="34" charset="-122"/>
                <a:cs typeface="+mn-ea"/>
                <a:sym typeface="+mn-lt"/>
              </a:rPr>
              <a:t>首次提出院内</a:t>
            </a:r>
            <a:r>
              <a:rPr lang="en-US" altLang="zh-CN" dirty="0">
                <a:solidFill>
                  <a:srgbClr val="44546A"/>
                </a:solidFill>
                <a:latin typeface="Microsoft YaHei" panose="020B0503020204020204" pitchFamily="34" charset="-122"/>
                <a:ea typeface="Microsoft YaHei" panose="020B0503020204020204" pitchFamily="34" charset="-122"/>
                <a:cs typeface="+mn-ea"/>
                <a:sym typeface="+mn-lt"/>
              </a:rPr>
              <a:t>HCV</a:t>
            </a:r>
            <a:r>
              <a:rPr lang="zh-CN" altLang="en-US" dirty="0">
                <a:solidFill>
                  <a:srgbClr val="44546A"/>
                </a:solidFill>
                <a:latin typeface="Microsoft YaHei" panose="020B0503020204020204" pitchFamily="34" charset="-122"/>
                <a:ea typeface="Microsoft YaHei" panose="020B0503020204020204" pitchFamily="34" charset="-122"/>
                <a:cs typeface="+mn-ea"/>
                <a:sym typeface="+mn-lt"/>
              </a:rPr>
              <a:t>筛查、诊治整体管理观念</a:t>
            </a:r>
            <a:endParaRPr lang="zh-CN" altLang="en-US" dirty="0">
              <a:solidFill>
                <a:prstClr val="black"/>
              </a:solidFill>
              <a:latin typeface="Microsoft YaHei" panose="020B0503020204020204" pitchFamily="34" charset="-122"/>
              <a:ea typeface="Microsoft YaHei" panose="020B0503020204020204" pitchFamily="34" charset="-122"/>
            </a:endParaRPr>
          </a:p>
        </p:txBody>
      </p:sp>
      <p:sp>
        <p:nvSpPr>
          <p:cNvPr id="147" name="文本框 146">
            <a:extLst>
              <a:ext uri="{FF2B5EF4-FFF2-40B4-BE49-F238E27FC236}">
                <a16:creationId xmlns:a16="http://schemas.microsoft.com/office/drawing/2014/main" id="{D5D1BA71-00F9-9546-8B54-18B448F48128}"/>
              </a:ext>
            </a:extLst>
          </p:cNvPr>
          <p:cNvSpPr txBox="1"/>
          <p:nvPr/>
        </p:nvSpPr>
        <p:spPr>
          <a:xfrm>
            <a:off x="3520040" y="4684166"/>
            <a:ext cx="7646489" cy="646331"/>
          </a:xfrm>
          <a:prstGeom prst="rect">
            <a:avLst/>
          </a:prstGeom>
          <a:noFill/>
        </p:spPr>
        <p:txBody>
          <a:bodyPr wrap="square">
            <a:spAutoFit/>
          </a:bodyPr>
          <a:lstStyle/>
          <a:p>
            <a:r>
              <a:rPr lang="en-US" altLang="zh-CN" dirty="0">
                <a:solidFill>
                  <a:srgbClr val="44546A"/>
                </a:solidFill>
                <a:latin typeface="Microsoft YaHei" panose="020B0503020204020204" pitchFamily="34" charset="-122"/>
                <a:ea typeface="Microsoft YaHei" panose="020B0503020204020204" pitchFamily="34" charset="-122"/>
                <a:cs typeface="+mn-ea"/>
                <a:sym typeface="+mn-lt"/>
              </a:rPr>
              <a:t>WHO</a:t>
            </a:r>
            <a:r>
              <a:rPr lang="zh-CN" altLang="en-US" dirty="0">
                <a:solidFill>
                  <a:srgbClr val="44546A"/>
                </a:solidFill>
                <a:latin typeface="Microsoft YaHei" panose="020B0503020204020204" pitchFamily="34" charset="-122"/>
                <a:ea typeface="Microsoft YaHei" panose="020B0503020204020204" pitchFamily="34" charset="-122"/>
                <a:cs typeface="+mn-ea"/>
                <a:sym typeface="+mn-lt"/>
              </a:rPr>
              <a:t>推荐</a:t>
            </a:r>
            <a:r>
              <a:rPr lang="en-US" altLang="zh-CN" dirty="0">
                <a:solidFill>
                  <a:srgbClr val="44546A"/>
                </a:solidFill>
                <a:latin typeface="Microsoft YaHei" panose="020B0503020204020204" pitchFamily="34" charset="-122"/>
                <a:ea typeface="Microsoft YaHei" panose="020B0503020204020204" pitchFamily="34" charset="-122"/>
                <a:cs typeface="+mn-ea"/>
                <a:sym typeface="+mn-lt"/>
              </a:rPr>
              <a:t>HCV</a:t>
            </a:r>
            <a:r>
              <a:rPr lang="zh-CN" altLang="en-US" dirty="0">
                <a:solidFill>
                  <a:srgbClr val="44546A"/>
                </a:solidFill>
                <a:latin typeface="Microsoft YaHei" panose="020B0503020204020204" pitchFamily="34" charset="-122"/>
                <a:ea typeface="Microsoft YaHei" panose="020B0503020204020204" pitchFamily="34" charset="-122"/>
                <a:cs typeface="+mn-ea"/>
                <a:sym typeface="+mn-lt"/>
              </a:rPr>
              <a:t>诊疗服务下沉、资源整合以及任务分担，以扩大丙肝患者诊疗的机会</a:t>
            </a:r>
            <a:endParaRPr lang="zh-CN" altLang="en-US" dirty="0">
              <a:solidFill>
                <a:prstClr val="black"/>
              </a:solidFill>
              <a:latin typeface="Microsoft YaHei" panose="020B0503020204020204" pitchFamily="34" charset="-122"/>
              <a:ea typeface="Microsoft YaHei" panose="020B0503020204020204" pitchFamily="34" charset="-122"/>
            </a:endParaRPr>
          </a:p>
        </p:txBody>
      </p:sp>
      <p:grpSp>
        <p:nvGrpSpPr>
          <p:cNvPr id="148" name="组合 147">
            <a:extLst>
              <a:ext uri="{FF2B5EF4-FFF2-40B4-BE49-F238E27FC236}">
                <a16:creationId xmlns:a16="http://schemas.microsoft.com/office/drawing/2014/main" id="{DE7EA108-29B8-2947-ACFB-3A27F211BCB9}"/>
              </a:ext>
            </a:extLst>
          </p:cNvPr>
          <p:cNvGrpSpPr/>
          <p:nvPr/>
        </p:nvGrpSpPr>
        <p:grpSpPr>
          <a:xfrm>
            <a:off x="1382021" y="2970374"/>
            <a:ext cx="1070522" cy="1095052"/>
            <a:chOff x="1288193" y="2360704"/>
            <a:chExt cx="709221" cy="725472"/>
          </a:xfrm>
          <a:solidFill>
            <a:sysClr val="window" lastClr="FFFFFF"/>
          </a:solidFill>
        </p:grpSpPr>
        <p:grpSp>
          <p:nvGrpSpPr>
            <p:cNvPr id="149" name="组合 148">
              <a:extLst>
                <a:ext uri="{FF2B5EF4-FFF2-40B4-BE49-F238E27FC236}">
                  <a16:creationId xmlns:a16="http://schemas.microsoft.com/office/drawing/2014/main" id="{8CEEDBF7-9DA6-E34E-A910-CAAFC6ECE9FB}"/>
                </a:ext>
              </a:extLst>
            </p:cNvPr>
            <p:cNvGrpSpPr/>
            <p:nvPr/>
          </p:nvGrpSpPr>
          <p:grpSpPr>
            <a:xfrm>
              <a:off x="1288193" y="2360704"/>
              <a:ext cx="709221" cy="725472"/>
              <a:chOff x="2090094" y="4472190"/>
              <a:chExt cx="1009693" cy="1032830"/>
            </a:xfrm>
            <a:grpFill/>
          </p:grpSpPr>
          <p:sp>
            <p:nvSpPr>
              <p:cNvPr id="151" name="Freeform 51">
                <a:extLst>
                  <a:ext uri="{FF2B5EF4-FFF2-40B4-BE49-F238E27FC236}">
                    <a16:creationId xmlns:a16="http://schemas.microsoft.com/office/drawing/2014/main" id="{044A29C9-FAB7-5E4D-8047-E68632124DE0}"/>
                  </a:ext>
                </a:extLst>
              </p:cNvPr>
              <p:cNvSpPr>
                <a:spLocks noEditPoints="1"/>
              </p:cNvSpPr>
              <p:nvPr/>
            </p:nvSpPr>
            <p:spPr bwMode="auto">
              <a:xfrm>
                <a:off x="2090094" y="4472190"/>
                <a:ext cx="852395" cy="851237"/>
              </a:xfrm>
              <a:custGeom>
                <a:avLst/>
                <a:gdLst>
                  <a:gd name="T0" fmla="*/ 382 w 764"/>
                  <a:gd name="T1" fmla="*/ 763 h 763"/>
                  <a:gd name="T2" fmla="*/ 0 w 764"/>
                  <a:gd name="T3" fmla="*/ 381 h 763"/>
                  <a:gd name="T4" fmla="*/ 382 w 764"/>
                  <a:gd name="T5" fmla="*/ 0 h 763"/>
                  <a:gd name="T6" fmla="*/ 764 w 764"/>
                  <a:gd name="T7" fmla="*/ 381 h 763"/>
                  <a:gd name="T8" fmla="*/ 382 w 764"/>
                  <a:gd name="T9" fmla="*/ 763 h 763"/>
                  <a:gd name="T10" fmla="*/ 382 w 764"/>
                  <a:gd name="T11" fmla="*/ 56 h 763"/>
                  <a:gd name="T12" fmla="*/ 57 w 764"/>
                  <a:gd name="T13" fmla="*/ 381 h 763"/>
                  <a:gd name="T14" fmla="*/ 382 w 764"/>
                  <a:gd name="T15" fmla="*/ 706 h 763"/>
                  <a:gd name="T16" fmla="*/ 707 w 764"/>
                  <a:gd name="T17" fmla="*/ 381 h 763"/>
                  <a:gd name="T18" fmla="*/ 382 w 764"/>
                  <a:gd name="T19" fmla="*/ 5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63">
                    <a:moveTo>
                      <a:pt x="382" y="763"/>
                    </a:moveTo>
                    <a:cubicBezTo>
                      <a:pt x="172" y="763"/>
                      <a:pt x="0" y="592"/>
                      <a:pt x="0" y="381"/>
                    </a:cubicBezTo>
                    <a:cubicBezTo>
                      <a:pt x="0" y="171"/>
                      <a:pt x="172" y="0"/>
                      <a:pt x="382" y="0"/>
                    </a:cubicBezTo>
                    <a:cubicBezTo>
                      <a:pt x="592" y="0"/>
                      <a:pt x="764" y="171"/>
                      <a:pt x="764" y="381"/>
                    </a:cubicBezTo>
                    <a:cubicBezTo>
                      <a:pt x="764" y="592"/>
                      <a:pt x="592" y="763"/>
                      <a:pt x="382" y="763"/>
                    </a:cubicBezTo>
                    <a:close/>
                    <a:moveTo>
                      <a:pt x="382" y="56"/>
                    </a:moveTo>
                    <a:cubicBezTo>
                      <a:pt x="203" y="56"/>
                      <a:pt x="57" y="202"/>
                      <a:pt x="57" y="381"/>
                    </a:cubicBezTo>
                    <a:cubicBezTo>
                      <a:pt x="57" y="561"/>
                      <a:pt x="203" y="706"/>
                      <a:pt x="382" y="706"/>
                    </a:cubicBezTo>
                    <a:cubicBezTo>
                      <a:pt x="561" y="706"/>
                      <a:pt x="707" y="561"/>
                      <a:pt x="707" y="381"/>
                    </a:cubicBezTo>
                    <a:cubicBezTo>
                      <a:pt x="707" y="202"/>
                      <a:pt x="561" y="56"/>
                      <a:pt x="38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152" name="Freeform 52">
                <a:extLst>
                  <a:ext uri="{FF2B5EF4-FFF2-40B4-BE49-F238E27FC236}">
                    <a16:creationId xmlns:a16="http://schemas.microsoft.com/office/drawing/2014/main" id="{D4C248C9-6B37-F740-90D9-63B09141267A}"/>
                  </a:ext>
                </a:extLst>
              </p:cNvPr>
              <p:cNvSpPr>
                <a:spLocks/>
              </p:cNvSpPr>
              <p:nvPr/>
            </p:nvSpPr>
            <p:spPr bwMode="auto">
              <a:xfrm>
                <a:off x="2757440" y="5170765"/>
                <a:ext cx="212810" cy="212810"/>
              </a:xfrm>
              <a:custGeom>
                <a:avLst/>
                <a:gdLst>
                  <a:gd name="T0" fmla="*/ 145 w 184"/>
                  <a:gd name="T1" fmla="*/ 184 h 184"/>
                  <a:gd name="T2" fmla="*/ 0 w 184"/>
                  <a:gd name="T3" fmla="*/ 38 h 184"/>
                  <a:gd name="T4" fmla="*/ 38 w 184"/>
                  <a:gd name="T5" fmla="*/ 0 h 184"/>
                  <a:gd name="T6" fmla="*/ 184 w 184"/>
                  <a:gd name="T7" fmla="*/ 145 h 184"/>
                  <a:gd name="T8" fmla="*/ 145 w 184"/>
                  <a:gd name="T9" fmla="*/ 184 h 184"/>
                </a:gdLst>
                <a:ahLst/>
                <a:cxnLst>
                  <a:cxn ang="0">
                    <a:pos x="T0" y="T1"/>
                  </a:cxn>
                  <a:cxn ang="0">
                    <a:pos x="T2" y="T3"/>
                  </a:cxn>
                  <a:cxn ang="0">
                    <a:pos x="T4" y="T5"/>
                  </a:cxn>
                  <a:cxn ang="0">
                    <a:pos x="T6" y="T7"/>
                  </a:cxn>
                  <a:cxn ang="0">
                    <a:pos x="T8" y="T9"/>
                  </a:cxn>
                </a:cxnLst>
                <a:rect l="0" t="0" r="r" b="b"/>
                <a:pathLst>
                  <a:path w="184" h="184">
                    <a:moveTo>
                      <a:pt x="145" y="184"/>
                    </a:moveTo>
                    <a:lnTo>
                      <a:pt x="0" y="38"/>
                    </a:lnTo>
                    <a:lnTo>
                      <a:pt x="38" y="0"/>
                    </a:lnTo>
                    <a:lnTo>
                      <a:pt x="184" y="145"/>
                    </a:lnTo>
                    <a:lnTo>
                      <a:pt x="14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153" name="Freeform 53">
                <a:extLst>
                  <a:ext uri="{FF2B5EF4-FFF2-40B4-BE49-F238E27FC236}">
                    <a16:creationId xmlns:a16="http://schemas.microsoft.com/office/drawing/2014/main" id="{426AAA14-EBEE-354A-96F3-46A2AC7E65CF}"/>
                  </a:ext>
                </a:extLst>
              </p:cNvPr>
              <p:cNvSpPr>
                <a:spLocks/>
              </p:cNvSpPr>
              <p:nvPr/>
            </p:nvSpPr>
            <p:spPr bwMode="auto">
              <a:xfrm>
                <a:off x="2794451" y="5207780"/>
                <a:ext cx="305336" cy="297240"/>
              </a:xfrm>
              <a:custGeom>
                <a:avLst/>
                <a:gdLst>
                  <a:gd name="T0" fmla="*/ 199 w 274"/>
                  <a:gd name="T1" fmla="*/ 267 h 267"/>
                  <a:gd name="T2" fmla="*/ 151 w 274"/>
                  <a:gd name="T3" fmla="*/ 247 h 267"/>
                  <a:gd name="T4" fmla="*/ 27 w 274"/>
                  <a:gd name="T5" fmla="*/ 123 h 267"/>
                  <a:gd name="T6" fmla="*/ 27 w 274"/>
                  <a:gd name="T7" fmla="*/ 27 h 267"/>
                  <a:gd name="T8" fmla="*/ 123 w 274"/>
                  <a:gd name="T9" fmla="*/ 27 h 267"/>
                  <a:gd name="T10" fmla="*/ 247 w 274"/>
                  <a:gd name="T11" fmla="*/ 151 h 267"/>
                  <a:gd name="T12" fmla="*/ 247 w 274"/>
                  <a:gd name="T13" fmla="*/ 247 h 267"/>
                  <a:gd name="T14" fmla="*/ 199 w 274"/>
                  <a:gd name="T15" fmla="*/ 2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67">
                    <a:moveTo>
                      <a:pt x="199" y="267"/>
                    </a:moveTo>
                    <a:cubicBezTo>
                      <a:pt x="182" y="267"/>
                      <a:pt x="164" y="260"/>
                      <a:pt x="151" y="247"/>
                    </a:cubicBezTo>
                    <a:cubicBezTo>
                      <a:pt x="27" y="123"/>
                      <a:pt x="27" y="123"/>
                      <a:pt x="27" y="123"/>
                    </a:cubicBezTo>
                    <a:cubicBezTo>
                      <a:pt x="0" y="97"/>
                      <a:pt x="0" y="53"/>
                      <a:pt x="27" y="27"/>
                    </a:cubicBezTo>
                    <a:cubicBezTo>
                      <a:pt x="53" y="0"/>
                      <a:pt x="97" y="0"/>
                      <a:pt x="123" y="27"/>
                    </a:cubicBezTo>
                    <a:cubicBezTo>
                      <a:pt x="247" y="151"/>
                      <a:pt x="247" y="151"/>
                      <a:pt x="247" y="151"/>
                    </a:cubicBezTo>
                    <a:cubicBezTo>
                      <a:pt x="274" y="177"/>
                      <a:pt x="274" y="221"/>
                      <a:pt x="247" y="247"/>
                    </a:cubicBezTo>
                    <a:cubicBezTo>
                      <a:pt x="234" y="260"/>
                      <a:pt x="216" y="267"/>
                      <a:pt x="199"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p:grpSp>
        <p:sp>
          <p:nvSpPr>
            <p:cNvPr id="150" name="Freeform 20">
              <a:extLst>
                <a:ext uri="{FF2B5EF4-FFF2-40B4-BE49-F238E27FC236}">
                  <a16:creationId xmlns:a16="http://schemas.microsoft.com/office/drawing/2014/main" id="{ED4B61B3-8C56-E546-B328-78ADEF9CEBE9}"/>
                </a:ext>
              </a:extLst>
            </p:cNvPr>
            <p:cNvSpPr>
              <a:spLocks noEditPoints="1"/>
            </p:cNvSpPr>
            <p:nvPr/>
          </p:nvSpPr>
          <p:spPr bwMode="auto">
            <a:xfrm>
              <a:off x="1401330" y="2479140"/>
              <a:ext cx="527467" cy="335161"/>
            </a:xfrm>
            <a:custGeom>
              <a:avLst/>
              <a:gdLst>
                <a:gd name="T0" fmla="*/ 227 w 366"/>
                <a:gd name="T1" fmla="*/ 120 h 232"/>
                <a:gd name="T2" fmla="*/ 226 w 366"/>
                <a:gd name="T3" fmla="*/ 161 h 232"/>
                <a:gd name="T4" fmla="*/ 230 w 366"/>
                <a:gd name="T5" fmla="*/ 165 h 232"/>
                <a:gd name="T6" fmla="*/ 297 w 366"/>
                <a:gd name="T7" fmla="*/ 117 h 232"/>
                <a:gd name="T8" fmla="*/ 363 w 366"/>
                <a:gd name="T9" fmla="*/ 49 h 232"/>
                <a:gd name="T10" fmla="*/ 363 w 366"/>
                <a:gd name="T11" fmla="*/ 37 h 232"/>
                <a:gd name="T12" fmla="*/ 248 w 366"/>
                <a:gd name="T13" fmla="*/ 20 h 232"/>
                <a:gd name="T14" fmla="*/ 245 w 366"/>
                <a:gd name="T15" fmla="*/ 25 h 232"/>
                <a:gd name="T16" fmla="*/ 227 w 366"/>
                <a:gd name="T17" fmla="*/ 120 h 232"/>
                <a:gd name="T18" fmla="*/ 195 w 366"/>
                <a:gd name="T19" fmla="*/ 93 h 232"/>
                <a:gd name="T20" fmla="*/ 186 w 366"/>
                <a:gd name="T21" fmla="*/ 34 h 232"/>
                <a:gd name="T22" fmla="*/ 186 w 366"/>
                <a:gd name="T23" fmla="*/ 24 h 232"/>
                <a:gd name="T24" fmla="*/ 176 w 366"/>
                <a:gd name="T25" fmla="*/ 21 h 232"/>
                <a:gd name="T26" fmla="*/ 12 w 366"/>
                <a:gd name="T27" fmla="*/ 97 h 232"/>
                <a:gd name="T28" fmla="*/ 8 w 366"/>
                <a:gd name="T29" fmla="*/ 206 h 232"/>
                <a:gd name="T30" fmla="*/ 17 w 366"/>
                <a:gd name="T31" fmla="*/ 226 h 232"/>
                <a:gd name="T32" fmla="*/ 31 w 366"/>
                <a:gd name="T33" fmla="*/ 229 h 232"/>
                <a:gd name="T34" fmla="*/ 44 w 366"/>
                <a:gd name="T35" fmla="*/ 221 h 232"/>
                <a:gd name="T36" fmla="*/ 151 w 366"/>
                <a:gd name="T37" fmla="*/ 198 h 232"/>
                <a:gd name="T38" fmla="*/ 198 w 366"/>
                <a:gd name="T39" fmla="*/ 173 h 232"/>
                <a:gd name="T40" fmla="*/ 208 w 366"/>
                <a:gd name="T41" fmla="*/ 159 h 232"/>
                <a:gd name="T42" fmla="*/ 195 w 366"/>
                <a:gd name="T43" fmla="*/ 93 h 232"/>
                <a:gd name="T44" fmla="*/ 202 w 366"/>
                <a:gd name="T45" fmla="*/ 93 h 232"/>
                <a:gd name="T46" fmla="*/ 211 w 366"/>
                <a:gd name="T47" fmla="*/ 163 h 232"/>
                <a:gd name="T48" fmla="*/ 215 w 366"/>
                <a:gd name="T49" fmla="*/ 180 h 232"/>
                <a:gd name="T50" fmla="*/ 235 w 366"/>
                <a:gd name="T51" fmla="*/ 191 h 232"/>
                <a:gd name="T52" fmla="*/ 234 w 366"/>
                <a:gd name="T53" fmla="*/ 185 h 232"/>
                <a:gd name="T54" fmla="*/ 222 w 366"/>
                <a:gd name="T55" fmla="*/ 163 h 232"/>
                <a:gd name="T56" fmla="*/ 228 w 366"/>
                <a:gd name="T57" fmla="*/ 76 h 232"/>
                <a:gd name="T58" fmla="*/ 238 w 366"/>
                <a:gd name="T59" fmla="*/ 41 h 232"/>
                <a:gd name="T60" fmla="*/ 239 w 366"/>
                <a:gd name="T61" fmla="*/ 33 h 232"/>
                <a:gd name="T62" fmla="*/ 230 w 366"/>
                <a:gd name="T63" fmla="*/ 24 h 232"/>
                <a:gd name="T64" fmla="*/ 227 w 366"/>
                <a:gd name="T65" fmla="*/ 23 h 232"/>
                <a:gd name="T66" fmla="*/ 228 w 366"/>
                <a:gd name="T67" fmla="*/ 20 h 232"/>
                <a:gd name="T68" fmla="*/ 236 w 366"/>
                <a:gd name="T69" fmla="*/ 8 h 232"/>
                <a:gd name="T70" fmla="*/ 236 w 366"/>
                <a:gd name="T71" fmla="*/ 3 h 232"/>
                <a:gd name="T72" fmla="*/ 220 w 366"/>
                <a:gd name="T73" fmla="*/ 5 h 232"/>
                <a:gd name="T74" fmla="*/ 207 w 366"/>
                <a:gd name="T75" fmla="*/ 20 h 232"/>
                <a:gd name="T76" fmla="*/ 196 w 366"/>
                <a:gd name="T77" fmla="*/ 24 h 232"/>
                <a:gd name="T78" fmla="*/ 190 w 366"/>
                <a:gd name="T79" fmla="*/ 29 h 232"/>
                <a:gd name="T80" fmla="*/ 202 w 366"/>
                <a:gd name="T81" fmla="*/ 9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6" h="232">
                  <a:moveTo>
                    <a:pt x="227" y="120"/>
                  </a:moveTo>
                  <a:cubicBezTo>
                    <a:pt x="226" y="134"/>
                    <a:pt x="225" y="147"/>
                    <a:pt x="226" y="161"/>
                  </a:cubicBezTo>
                  <a:cubicBezTo>
                    <a:pt x="226" y="164"/>
                    <a:pt x="226" y="166"/>
                    <a:pt x="230" y="165"/>
                  </a:cubicBezTo>
                  <a:cubicBezTo>
                    <a:pt x="262" y="161"/>
                    <a:pt x="285" y="147"/>
                    <a:pt x="297" y="117"/>
                  </a:cubicBezTo>
                  <a:cubicBezTo>
                    <a:pt x="317" y="67"/>
                    <a:pt x="352" y="74"/>
                    <a:pt x="363" y="49"/>
                  </a:cubicBezTo>
                  <a:cubicBezTo>
                    <a:pt x="365" y="45"/>
                    <a:pt x="366" y="41"/>
                    <a:pt x="363" y="37"/>
                  </a:cubicBezTo>
                  <a:cubicBezTo>
                    <a:pt x="335" y="2"/>
                    <a:pt x="287" y="11"/>
                    <a:pt x="248" y="20"/>
                  </a:cubicBezTo>
                  <a:cubicBezTo>
                    <a:pt x="245" y="20"/>
                    <a:pt x="245" y="22"/>
                    <a:pt x="245" y="25"/>
                  </a:cubicBezTo>
                  <a:cubicBezTo>
                    <a:pt x="242" y="57"/>
                    <a:pt x="230" y="87"/>
                    <a:pt x="227" y="120"/>
                  </a:cubicBezTo>
                  <a:close/>
                  <a:moveTo>
                    <a:pt x="195" y="93"/>
                  </a:moveTo>
                  <a:cubicBezTo>
                    <a:pt x="188" y="74"/>
                    <a:pt x="185" y="54"/>
                    <a:pt x="186" y="34"/>
                  </a:cubicBezTo>
                  <a:cubicBezTo>
                    <a:pt x="186" y="30"/>
                    <a:pt x="187" y="26"/>
                    <a:pt x="186" y="24"/>
                  </a:cubicBezTo>
                  <a:cubicBezTo>
                    <a:pt x="184" y="20"/>
                    <a:pt x="180" y="22"/>
                    <a:pt x="176" y="21"/>
                  </a:cubicBezTo>
                  <a:cubicBezTo>
                    <a:pt x="115" y="0"/>
                    <a:pt x="33" y="30"/>
                    <a:pt x="12" y="97"/>
                  </a:cubicBezTo>
                  <a:cubicBezTo>
                    <a:pt x="4" y="125"/>
                    <a:pt x="0" y="177"/>
                    <a:pt x="8" y="206"/>
                  </a:cubicBezTo>
                  <a:cubicBezTo>
                    <a:pt x="9" y="213"/>
                    <a:pt x="12" y="221"/>
                    <a:pt x="17" y="226"/>
                  </a:cubicBezTo>
                  <a:cubicBezTo>
                    <a:pt x="21" y="232"/>
                    <a:pt x="24" y="232"/>
                    <a:pt x="31" y="229"/>
                  </a:cubicBezTo>
                  <a:cubicBezTo>
                    <a:pt x="36" y="228"/>
                    <a:pt x="40" y="225"/>
                    <a:pt x="44" y="221"/>
                  </a:cubicBezTo>
                  <a:cubicBezTo>
                    <a:pt x="71" y="199"/>
                    <a:pt x="116" y="208"/>
                    <a:pt x="151" y="198"/>
                  </a:cubicBezTo>
                  <a:cubicBezTo>
                    <a:pt x="167" y="192"/>
                    <a:pt x="184" y="186"/>
                    <a:pt x="198" y="173"/>
                  </a:cubicBezTo>
                  <a:cubicBezTo>
                    <a:pt x="206" y="167"/>
                    <a:pt x="208" y="170"/>
                    <a:pt x="208" y="159"/>
                  </a:cubicBezTo>
                  <a:cubicBezTo>
                    <a:pt x="208" y="138"/>
                    <a:pt x="202" y="113"/>
                    <a:pt x="195" y="93"/>
                  </a:cubicBezTo>
                  <a:close/>
                  <a:moveTo>
                    <a:pt x="202" y="93"/>
                  </a:moveTo>
                  <a:cubicBezTo>
                    <a:pt x="210" y="116"/>
                    <a:pt x="214" y="139"/>
                    <a:pt x="211" y="163"/>
                  </a:cubicBezTo>
                  <a:cubicBezTo>
                    <a:pt x="210" y="170"/>
                    <a:pt x="212" y="175"/>
                    <a:pt x="215" y="180"/>
                  </a:cubicBezTo>
                  <a:cubicBezTo>
                    <a:pt x="218" y="184"/>
                    <a:pt x="230" y="198"/>
                    <a:pt x="235" y="191"/>
                  </a:cubicBezTo>
                  <a:cubicBezTo>
                    <a:pt x="237" y="189"/>
                    <a:pt x="236" y="187"/>
                    <a:pt x="234" y="185"/>
                  </a:cubicBezTo>
                  <a:cubicBezTo>
                    <a:pt x="226" y="180"/>
                    <a:pt x="223" y="173"/>
                    <a:pt x="222" y="163"/>
                  </a:cubicBezTo>
                  <a:cubicBezTo>
                    <a:pt x="219" y="134"/>
                    <a:pt x="220" y="105"/>
                    <a:pt x="228" y="76"/>
                  </a:cubicBezTo>
                  <a:cubicBezTo>
                    <a:pt x="231" y="64"/>
                    <a:pt x="233" y="52"/>
                    <a:pt x="238" y="41"/>
                  </a:cubicBezTo>
                  <a:cubicBezTo>
                    <a:pt x="239" y="38"/>
                    <a:pt x="239" y="35"/>
                    <a:pt x="239" y="33"/>
                  </a:cubicBezTo>
                  <a:cubicBezTo>
                    <a:pt x="242" y="19"/>
                    <a:pt x="245" y="21"/>
                    <a:pt x="230" y="24"/>
                  </a:cubicBezTo>
                  <a:cubicBezTo>
                    <a:pt x="229" y="24"/>
                    <a:pt x="228" y="24"/>
                    <a:pt x="227" y="23"/>
                  </a:cubicBezTo>
                  <a:cubicBezTo>
                    <a:pt x="226" y="22"/>
                    <a:pt x="227" y="21"/>
                    <a:pt x="228" y="20"/>
                  </a:cubicBezTo>
                  <a:cubicBezTo>
                    <a:pt x="230" y="16"/>
                    <a:pt x="233" y="12"/>
                    <a:pt x="236" y="8"/>
                  </a:cubicBezTo>
                  <a:cubicBezTo>
                    <a:pt x="236" y="6"/>
                    <a:pt x="238" y="5"/>
                    <a:pt x="236" y="3"/>
                  </a:cubicBezTo>
                  <a:cubicBezTo>
                    <a:pt x="233" y="0"/>
                    <a:pt x="223" y="0"/>
                    <a:pt x="220" y="5"/>
                  </a:cubicBezTo>
                  <a:cubicBezTo>
                    <a:pt x="216" y="10"/>
                    <a:pt x="211" y="15"/>
                    <a:pt x="207" y="20"/>
                  </a:cubicBezTo>
                  <a:cubicBezTo>
                    <a:pt x="204" y="23"/>
                    <a:pt x="200" y="24"/>
                    <a:pt x="196" y="24"/>
                  </a:cubicBezTo>
                  <a:cubicBezTo>
                    <a:pt x="190" y="23"/>
                    <a:pt x="189" y="24"/>
                    <a:pt x="190" y="29"/>
                  </a:cubicBezTo>
                  <a:cubicBezTo>
                    <a:pt x="191" y="51"/>
                    <a:pt x="195" y="73"/>
                    <a:pt x="202" y="9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grpSp>
      <p:sp>
        <p:nvSpPr>
          <p:cNvPr id="154" name="标题 92">
            <a:extLst>
              <a:ext uri="{FF2B5EF4-FFF2-40B4-BE49-F238E27FC236}">
                <a16:creationId xmlns:a16="http://schemas.microsoft.com/office/drawing/2014/main" id="{BB345208-F982-204F-A2DD-74E941855561}"/>
              </a:ext>
            </a:extLst>
          </p:cNvPr>
          <p:cNvSpPr>
            <a:spLocks noGrp="1"/>
          </p:cNvSpPr>
          <p:nvPr>
            <p:ph type="title"/>
          </p:nvPr>
        </p:nvSpPr>
        <p:spPr>
          <a:xfrm>
            <a:off x="582841" y="365126"/>
            <a:ext cx="9935785" cy="430522"/>
          </a:xfrm>
        </p:spPr>
        <p:txBody>
          <a:bodyPr/>
          <a:lstStyle/>
          <a:p>
            <a:r>
              <a:rPr lang="zh-CN" altLang="en-US" sz="3200" dirty="0">
                <a:solidFill>
                  <a:srgbClr val="4F758B"/>
                </a:solidFill>
                <a:latin typeface="Microsoft YaHei" panose="020B0503020204020204" pitchFamily="34" charset="-122"/>
                <a:ea typeface="Microsoft YaHei" panose="020B0503020204020204" pitchFamily="34" charset="-122"/>
                <a:cs typeface="+mn-ea"/>
                <a:sym typeface="+mn-lt"/>
              </a:rPr>
              <a:t>小结</a:t>
            </a:r>
          </a:p>
        </p:txBody>
      </p:sp>
    </p:spTree>
    <p:extLst>
      <p:ext uri="{BB962C8B-B14F-4D97-AF65-F5344CB8AC3E}">
        <p14:creationId xmlns:p14="http://schemas.microsoft.com/office/powerpoint/2010/main" val="3877630323"/>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d43cvea">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6226</TotalTime>
  <Words>4451</Words>
  <Application>Microsoft Office PowerPoint</Application>
  <PresentationFormat>宽屏</PresentationFormat>
  <Paragraphs>468</Paragraphs>
  <Slides>30</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等线</vt:lpstr>
      <vt:lpstr>等线 Light</vt:lpstr>
      <vt:lpstr>黑体</vt:lpstr>
      <vt:lpstr>Microsoft YaHei</vt:lpstr>
      <vt:lpstr>Microsoft YaHei</vt:lpstr>
      <vt:lpstr>Arial</vt:lpstr>
      <vt:lpstr>Calibri</vt:lpstr>
      <vt:lpstr>Impact</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WHO推荐HCV诊疗服务下沉和资源整合</vt:lpstr>
      <vt:lpstr>WHO推荐非专科医生分担HCV的诊疗，以扩大丙肝患者诊疗的机会</vt:lpstr>
      <vt:lpstr>小结</vt:lpstr>
      <vt:lpstr>丙肝院内规范管理 行政操作流程</vt:lpstr>
      <vt:lpstr>成立丙肝管理工作组</vt:lpstr>
      <vt:lpstr>确定关键科室、人员及其职责分工</vt:lpstr>
      <vt:lpstr>确定关键科室、人员及其职责分工</vt:lpstr>
      <vt:lpstr>设置专人督导检查制度</vt:lpstr>
      <vt:lpstr>设定评估、考核标准及制度—按季汇总评估</vt:lpstr>
      <vt:lpstr>小结</vt:lpstr>
      <vt:lpstr>丙肝院内规范管理 临床操作流程</vt:lpstr>
      <vt:lpstr>院内丙型肝炎筛查、诊断、治疗流程</vt:lpstr>
      <vt:lpstr>加大检测力度，提高检测发现率，实施“应检尽检”策略</vt:lpstr>
      <vt:lpstr>应检尽检：高危风险人群和血液透析患者定期抗-HCV检测</vt:lpstr>
      <vt:lpstr>应诊尽诊，核酸检测全覆盖</vt:lpstr>
      <vt:lpstr>HCV RNA触发试验即时检测可简化诊断和治疗流程</vt:lpstr>
      <vt:lpstr>应治尽治：所有HCV RNA阳性病人均应治疗</vt:lpstr>
      <vt:lpstr>泛基因型DAAs方案的应用是实现WHO和我国2030消除丙肝目标的主要推荐方案</vt:lpstr>
      <vt:lpstr>索磷布韦维帕他韦治疗的SVR12高达98%，已续约2021国家医保谈判药品目录</vt:lpstr>
      <vt:lpstr>小结</vt:lpstr>
      <vt:lpstr>丙肝院内规范管理的健康教育</vt:lpstr>
      <vt:lpstr>伴随着HCV筛诊治的简化及普及，非感染科医生的培训越发重要并紧迫</vt:lpstr>
      <vt:lpstr>总结</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sonjawei</dc:creator>
  <cp:lastModifiedBy>Jie Liu</cp:lastModifiedBy>
  <cp:revision>1021</cp:revision>
  <dcterms:created xsi:type="dcterms:W3CDTF">2021-01-23T06:03:42Z</dcterms:created>
  <dcterms:modified xsi:type="dcterms:W3CDTF">2023-06-02T02:59:45Z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8c1083-8924-401d-97ae-40f5eed0fcd8_Enabled">
    <vt:lpwstr>true</vt:lpwstr>
  </property>
  <property fmtid="{D5CDD505-2E9C-101B-9397-08002B2CF9AE}" pid="3" name="MSIP_Label_418c1083-8924-401d-97ae-40f5eed0fcd8_SetDate">
    <vt:lpwstr>2023-03-30T02:37:32Z</vt:lpwstr>
  </property>
  <property fmtid="{D5CDD505-2E9C-101B-9397-08002B2CF9AE}" pid="4" name="MSIP_Label_418c1083-8924-401d-97ae-40f5eed0fcd8_Method">
    <vt:lpwstr>Standard</vt:lpwstr>
  </property>
  <property fmtid="{D5CDD505-2E9C-101B-9397-08002B2CF9AE}" pid="5" name="MSIP_Label_418c1083-8924-401d-97ae-40f5eed0fcd8_Name">
    <vt:lpwstr>418c1083-8924-401d-97ae-40f5eed0fcd8</vt:lpwstr>
  </property>
  <property fmtid="{D5CDD505-2E9C-101B-9397-08002B2CF9AE}" pid="6" name="MSIP_Label_418c1083-8924-401d-97ae-40f5eed0fcd8_SiteId">
    <vt:lpwstr>a5a8bcaa-3292-41e6-b735-5e8b21f4dbfd</vt:lpwstr>
  </property>
  <property fmtid="{D5CDD505-2E9C-101B-9397-08002B2CF9AE}" pid="7" name="MSIP_Label_418c1083-8924-401d-97ae-40f5eed0fcd8_ActionId">
    <vt:lpwstr>9a16cd63-00a1-4171-ad30-a2bb7ead9828</vt:lpwstr>
  </property>
  <property fmtid="{D5CDD505-2E9C-101B-9397-08002B2CF9AE}" pid="8" name="MSIP_Label_418c1083-8924-401d-97ae-40f5eed0fcd8_ContentBits">
    <vt:lpwstr>0</vt:lpwstr>
  </property>
</Properties>
</file>