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12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12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7" r:id="rId4"/>
  </p:sldMasterIdLst>
  <p:notesMasterIdLst>
    <p:notesMasterId r:id="rId6"/>
  </p:notesMasterIdLst>
  <p:handoutMasterIdLst>
    <p:handoutMasterId r:id="rId30"/>
  </p:handoutMasterIdLst>
  <p:sldIdLst>
    <p:sldId id="16775543" r:id="rId5"/>
    <p:sldId id="16775647" r:id="rId7"/>
    <p:sldId id="16775644" r:id="rId8"/>
    <p:sldId id="16775651" r:id="rId9"/>
    <p:sldId id="16775529" r:id="rId10"/>
    <p:sldId id="16775541" r:id="rId11"/>
    <p:sldId id="13508450" r:id="rId12"/>
    <p:sldId id="797" r:id="rId13"/>
    <p:sldId id="13508534" r:id="rId14"/>
    <p:sldId id="419" r:id="rId15"/>
    <p:sldId id="16775642" r:id="rId16"/>
    <p:sldId id="16775650" r:id="rId17"/>
    <p:sldId id="16775645" r:id="rId18"/>
    <p:sldId id="16775550" r:id="rId19"/>
    <p:sldId id="16141241" r:id="rId20"/>
    <p:sldId id="16765027" r:id="rId21"/>
    <p:sldId id="15001334" r:id="rId22"/>
    <p:sldId id="16772528" r:id="rId23"/>
    <p:sldId id="395" r:id="rId24"/>
    <p:sldId id="16775643" r:id="rId25"/>
    <p:sldId id="16775648" r:id="rId26"/>
    <p:sldId id="16775531" r:id="rId27"/>
    <p:sldId id="13507872" r:id="rId28"/>
    <p:sldId id="16775537" r:id="rId29"/>
  </p:sldIdLst>
  <p:sldSz cx="12192000" cy="6858000"/>
  <p:notesSz cx="6797675" cy="992632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ngshangjun" initials="y" lastIdx="3" clrIdx="0"/>
  <p:cmAuthor id="2" name="Mike Lin" initials="ML" lastIdx="17" clrIdx="1"/>
  <p:cmAuthor id="3" name="Qing Ai" initials="QA" lastIdx="14" clrIdx="2"/>
  <p:cmAuthor id="4" name="pu" initials="Pu" lastIdx="14" clrIdx="3"/>
  <p:cmAuthor id="5" name="aiqing941116@163.com" initials="" lastIdx="2" clrIdx="4"/>
  <p:cmAuthor id="6" name="lindasu" initials="l" lastIdx="4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C2"/>
    <a:srgbClr val="C00000"/>
    <a:srgbClr val="DB002B"/>
    <a:srgbClr val="B0DFD5"/>
    <a:srgbClr val="FFF0F0"/>
    <a:srgbClr val="8BCEC7"/>
    <a:srgbClr val="F8983D"/>
    <a:srgbClr val="242862"/>
    <a:srgbClr val="FFF3E0"/>
    <a:srgbClr val="FF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3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1064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4594"/>
    </p:cViewPr>
  </p:sorterViewPr>
  <p:notesViewPr>
    <p:cSldViewPr snapToGrid="0">
      <p:cViewPr varScale="1">
        <p:scale>
          <a:sx n="78" d="100"/>
          <a:sy n="78" d="100"/>
        </p:scale>
        <p:origin x="40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gs" Target="tags/tag3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Workbook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Workbook11.xlsx"/></Relationships>
</file>

<file path=ppt/charts/_rels/chart12.xml.rels><?xml version="1.0" encoding="UTF-8" standalone="yes"?>
<Relationships xmlns="http://schemas.openxmlformats.org/package/2006/relationships"><Relationship Id="rId4" Type="http://schemas.microsoft.com/office/2011/relationships/chartColorStyle" Target="colors12.xml"/><Relationship Id="rId3" Type="http://schemas.microsoft.com/office/2011/relationships/chartStyle" Target="style12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4" Type="http://schemas.microsoft.com/office/2011/relationships/chartColorStyle" Target="colors9.xml"/><Relationship Id="rId3" Type="http://schemas.microsoft.com/office/2011/relationships/chartStyle" Target="style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0887515047"/>
          <c:y val="0.068987981853547"/>
          <c:w val="0.762299454358879"/>
          <c:h val="0.71359540247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病毒学失败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基线病载
&lt;500,000 c/mL
(n=50)</c:v>
                </c:pt>
                <c:pt idx="1">
                  <c:v>基线病载
&gt;500,000 c/mL
(n=6)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病毒学抑制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基线病载
&lt;500,000 c/mL
(n=50)</c:v>
                </c:pt>
                <c:pt idx="1">
                  <c:v>基线病载
&gt;500,000 c/mL
(n=6)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92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axId val="182394896"/>
        <c:axId val="181437248"/>
      </c:barChart>
      <c:catAx>
        <c:axId val="18239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81437248"/>
        <c:crosses val="autoZero"/>
        <c:auto val="1"/>
        <c:lblAlgn val="ctr"/>
        <c:lblOffset val="100"/>
        <c:noMultiLvlLbl val="0"/>
      </c:catAx>
      <c:valAx>
        <c:axId val="18143724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dirty="0"/>
                  <a:t>病载</a:t>
                </a:r>
                <a:r>
                  <a:rPr lang="en-US" dirty="0"/>
                  <a:t>&lt;50 c/mL</a:t>
                </a:r>
                <a:r>
                  <a:rPr lang="zh-CN" dirty="0"/>
                  <a:t>患者比例</a:t>
                </a:r>
                <a:r>
                  <a:rPr lang="en-US" dirty="0"/>
                  <a:t>, %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0.0767222433786145"/>
              <c:y val="0.08900618003392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8239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3071309800319"/>
          <c:y val="0.016932991044222"/>
          <c:w val="0.147689201131399"/>
          <c:h val="0.130364704000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69206717421"/>
          <c:y val="0.168862355067356"/>
          <c:w val="0.88342322497885"/>
          <c:h val="0.459056277550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DTG/3TC (N=97)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05966289786387"/>
                  <c:y val="0.006298462945952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51281499673892"/>
                  <c:y val="0.0133692338779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28437726976265"/>
                  <c:y val="0.01053016525903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28065391468516"/>
                  <c:y val="0.01300526979333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05593954278639"/>
                  <c:y val="0.009546619262080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总胆固醇
</c:v>
                </c:pt>
                <c:pt idx="1">
                  <c:v>HDL胆固醇
</c:v>
                </c:pt>
                <c:pt idx="2">
                  <c:v>LDL胆固醇
</c:v>
                </c:pt>
                <c:pt idx="3">
                  <c:v>甘油三酯
</c:v>
                </c:pt>
                <c:pt idx="4">
                  <c:v>总胆固醇/HDL胆固醇比值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-0.8</c:v>
                </c:pt>
                <c:pt idx="1">
                  <c:v>-2.3</c:v>
                </c:pt>
                <c:pt idx="2">
                  <c:v>-2</c:v>
                </c:pt>
                <c:pt idx="3">
                  <c:v>-1.6</c:v>
                </c:pt>
                <c:pt idx="4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基于TAF的方案 (N=94)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0522161877089"/>
                  <c:y val="0.002630309927318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84610959758626"/>
                  <c:y val="0.007972251457529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454591076682768"/>
                      <c:h val="0.048805401941059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228437726976264"/>
                  <c:y val="0.0653050244646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51281499673892"/>
                  <c:y val="0.002885431891237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0522161877089"/>
                  <c:y val="0.009391909732940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总胆固醇
</c:v>
                </c:pt>
                <c:pt idx="1">
                  <c:v>HDL胆固醇
</c:v>
                </c:pt>
                <c:pt idx="2">
                  <c:v>LDL胆固醇
</c:v>
                </c:pt>
                <c:pt idx="3">
                  <c:v>甘油三酯
</c:v>
                </c:pt>
                <c:pt idx="4">
                  <c:v>总胆固醇/HDL胆固醇比值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0.1</c:v>
                </c:pt>
                <c:pt idx="2">
                  <c:v>-0.3</c:v>
                </c:pt>
                <c:pt idx="3">
                  <c:v>12.2</c:v>
                </c:pt>
                <c:pt idx="4">
                  <c:v>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-27"/>
        <c:axId val="-2135669848"/>
        <c:axId val="-2135666248"/>
      </c:barChart>
      <c:catAx>
        <c:axId val="-213566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defRPr>
            </a:pPr>
          </a:p>
        </c:txPr>
        <c:crossAx val="-2135666248"/>
        <c:crosses val="autoZero"/>
        <c:auto val="1"/>
        <c:lblAlgn val="ctr"/>
        <c:lblOffset val="100"/>
        <c:noMultiLvlLbl val="0"/>
      </c:catAx>
      <c:valAx>
        <c:axId val="-2135666248"/>
        <c:scaling>
          <c:orientation val="minMax"/>
          <c:max val="15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r>
                  <a:rPr 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与基线相比的变化，</a:t>
                </a:r>
                <a:r>
                  <a:rPr 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%†</a:t>
                </a:r>
                <a:endParaRPr 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rich>
          </c:tx>
          <c:layout>
            <c:manualLayout>
              <c:xMode val="edge"/>
              <c:yMode val="edge"/>
              <c:x val="0.0304583599444267"/>
              <c:y val="0.1935862327042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defRPr>
            </a:pPr>
          </a:p>
        </c:txPr>
        <c:crossAx val="-213566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9456219634661"/>
          <c:y val="0.840605662301221"/>
          <c:w val="0.680981318110867"/>
          <c:h val="0.093003721535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基于TAF的方案 (n = 303)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体重增加≥5%</c:v>
                </c:pt>
                <c:pt idx="1">
                  <c:v>体重增加≥10%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DTG/3TC (n = 316)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体重增加≥5%</c:v>
                </c:pt>
                <c:pt idx="1">
                  <c:v>体重增加≥10%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39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901072"/>
        <c:axId val="1075901872"/>
      </c:barChart>
      <c:catAx>
        <c:axId val="107590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</a:p>
        </c:txPr>
        <c:crossAx val="1075901872"/>
        <c:crosses val="autoZero"/>
        <c:auto val="1"/>
        <c:lblAlgn val="ctr"/>
        <c:lblOffset val="100"/>
        <c:noMultiLvlLbl val="0"/>
      </c:catAx>
      <c:valAx>
        <c:axId val="1075901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参与者，</a:t>
                </a:r>
                <a:r>
                  <a:rPr lang="en-US"/>
                  <a:t>%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</a:p>
        </c:txPr>
        <c:crossAx val="107590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bg2"/>
          </a:solidFill>
        </a:defRPr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833771308237"/>
          <c:y val="0.0577716709914161"/>
          <c:w val="0.647551311785876"/>
          <c:h val="0.844717013093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12 月</c:v>
                </c:pt>
                <c:pt idx="2">
                  <c:v>基线</c:v>
                </c:pt>
                <c:pt idx="3">
                  <c:v>12 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12 月</c:v>
                </c:pt>
                <c:pt idx="2">
                  <c:v>基线</c:v>
                </c:pt>
                <c:pt idx="3">
                  <c:v>12 月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12 月</c:v>
                </c:pt>
                <c:pt idx="2">
                  <c:v>基线</c:v>
                </c:pt>
                <c:pt idx="3">
                  <c:v>12 月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基线</c:v>
                </c:pt>
                <c:pt idx="1">
                  <c:v>12 月</c:v>
                </c:pt>
                <c:pt idx="2">
                  <c:v>基线</c:v>
                </c:pt>
                <c:pt idx="3">
                  <c:v>12 月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5045936"/>
        <c:axId val="935036096"/>
      </c:barChart>
      <c:catAx>
        <c:axId val="93504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935036096"/>
        <c:crosses val="autoZero"/>
        <c:auto val="1"/>
        <c:lblAlgn val="ctr"/>
        <c:lblOffset val="100"/>
        <c:noMultiLvlLbl val="0"/>
      </c:catAx>
      <c:valAx>
        <c:axId val="935036096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zh-CN" sz="1195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935045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16946139474"/>
          <c:y val="0.0656837456943529"/>
          <c:w val="0.804433552081508"/>
          <c:h val="0.6551509315619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&lt;500000cps/mL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BL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≥500000cps/mL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BL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452539088"/>
        <c:axId val="383639408"/>
      </c:lineChart>
      <c:catAx>
        <c:axId val="45253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3639408"/>
        <c:crosses val="autoZero"/>
        <c:auto val="1"/>
        <c:lblAlgn val="ctr"/>
        <c:lblOffset val="100"/>
        <c:noMultiLvlLbl val="0"/>
      </c:catAx>
      <c:valAx>
        <c:axId val="3836394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zh-CN" sz="1000" b="0" i="0" u="none" strike="noStrike" kern="1200" baseline="0" dirty="0">
                    <a:solidFill>
                      <a:srgbClr val="000000"/>
                    </a:solidFill>
                  </a:rPr>
                  <a:t>病载</a:t>
                </a:r>
                <a:r>
                  <a:rPr lang="en-US" altLang="zh-CN" sz="1000" b="0" i="0" u="none" strike="noStrike" kern="1200" baseline="0" dirty="0">
                    <a:solidFill>
                      <a:srgbClr val="000000"/>
                    </a:solidFill>
                  </a:rPr>
                  <a:t>&lt;50 c/mL</a:t>
                </a:r>
                <a:r>
                  <a:rPr lang="zh-CN" altLang="zh-CN" sz="1000" b="0" i="0" u="none" strike="noStrike" kern="1200" baseline="0" dirty="0">
                    <a:solidFill>
                      <a:srgbClr val="000000"/>
                    </a:solidFill>
                  </a:rPr>
                  <a:t>患者比例</a:t>
                </a:r>
                <a:r>
                  <a:rPr lang="en-US" altLang="zh-CN" sz="1000" b="0" i="0" u="none" strike="noStrike" kern="1200" baseline="0" dirty="0">
                    <a:solidFill>
                      <a:srgbClr val="000000"/>
                    </a:solidFill>
                  </a:rPr>
                  <a:t>, %</a:t>
                </a:r>
                <a:endParaRPr lang="zh-CN" altLang="zh-CN" sz="1000" b="0" i="0" u="none" strike="noStrike" kern="1200" baseline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05289774869784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525390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&lt;500000cps/mL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Sheet1!$A$2:$A$7</c:f>
              <c:strCache>
                <c:ptCount val="6"/>
                <c:pt idx="0">
                  <c:v>BL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0.75</c:v>
                </c:pt>
                <c:pt idx="3">
                  <c:v>0.9</c:v>
                </c:pt>
                <c:pt idx="4" c:formatCode="0.0%">
                  <c:v>0.85</c:v>
                </c:pt>
                <c:pt idx="5" c:formatCode="0.0%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≥500000cps/mL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BL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539088"/>
        <c:axId val="383639408"/>
      </c:lineChart>
      <c:catAx>
        <c:axId val="45253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3639408"/>
        <c:crosses val="autoZero"/>
        <c:auto val="1"/>
        <c:lblAlgn val="ctr"/>
        <c:lblOffset val="100"/>
        <c:noMultiLvlLbl val="0"/>
      </c:catAx>
      <c:valAx>
        <c:axId val="383639408"/>
        <c:scaling>
          <c:orientation val="minMax"/>
          <c:max val="1.1"/>
          <c:min val="-0.1"/>
        </c:scaling>
        <c:delete val="1"/>
        <c:axPos val="l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525390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&lt;500000cps/mL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Sheet1!$A$2:$A$7</c:f>
              <c:strCache>
                <c:ptCount val="6"/>
                <c:pt idx="0">
                  <c:v>BL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≥500000cps/mL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elete val="1"/>
            </c:dLbl>
            <c:dLbl>
              <c:idx val="4"/>
              <c:layout>
                <c:manualLayout>
                  <c:x val="-0.0125231209352859"/>
                  <c:y val="-0.05132895514859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00739869929147"/>
                  <c:y val="-0.05132895514859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Sheet1!$A$2:$A$7</c:f>
              <c:strCache>
                <c:ptCount val="6"/>
                <c:pt idx="0">
                  <c:v>BL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  <c:pt idx="5">
                  <c:v>48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</c:v>
                </c:pt>
                <c:pt idx="1">
                  <c:v>0.045</c:v>
                </c:pt>
                <c:pt idx="2">
                  <c:v>0.5</c:v>
                </c:pt>
                <c:pt idx="3">
                  <c:v>0.591</c:v>
                </c:pt>
                <c:pt idx="4">
                  <c:v>0.955</c:v>
                </c:pt>
                <c:pt idx="5">
                  <c:v>0.955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539088"/>
        <c:axId val="383639408"/>
      </c:lineChart>
      <c:catAx>
        <c:axId val="45253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3639408"/>
        <c:crosses val="autoZero"/>
        <c:auto val="1"/>
        <c:lblAlgn val="ctr"/>
        <c:lblOffset val="100"/>
        <c:noMultiLvlLbl val="0"/>
      </c:catAx>
      <c:valAx>
        <c:axId val="383639408"/>
        <c:scaling>
          <c:orientation val="minMax"/>
          <c:max val="1.1"/>
          <c:min val="-0.1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525390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42974378908"/>
          <c:y val="0.0229455024090221"/>
          <c:w val="0.860093052219906"/>
          <c:h val="0.8121690972648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0.8</c:v>
                </c:pt>
                <c:pt idx="2">
                  <c:v>0.8</c:v>
                </c:pt>
                <c:pt idx="3">
                  <c:v>0.9</c:v>
                </c:pt>
                <c:pt idx="4">
                  <c:v>0.9</c:v>
                </c:pt>
                <c:pt idx="5">
                  <c:v>1</c:v>
                </c:pt>
                <c:pt idx="6">
                  <c:v>1</c:v>
                </c:pt>
                <c:pt idx="7">
                  <c:v>1.3</c:v>
                </c:pt>
                <c:pt idx="8">
                  <c:v>1.3</c:v>
                </c:pt>
                <c:pt idx="9">
                  <c:v>1.6</c:v>
                </c:pt>
                <c:pt idx="10">
                  <c:v>1.6</c:v>
                </c:pt>
                <c:pt idx="11">
                  <c:v>3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0.97</c:v>
                </c:pt>
                <c:pt idx="3">
                  <c:v>0.97</c:v>
                </c:pt>
                <c:pt idx="4">
                  <c:v>0.95</c:v>
                </c:pt>
                <c:pt idx="5">
                  <c:v>0.95</c:v>
                </c:pt>
                <c:pt idx="6">
                  <c:v>0.85</c:v>
                </c:pt>
                <c:pt idx="7">
                  <c:v>0.85</c:v>
                </c:pt>
                <c:pt idx="8">
                  <c:v>0.79</c:v>
                </c:pt>
                <c:pt idx="9">
                  <c:v>0.79</c:v>
                </c:pt>
                <c:pt idx="10">
                  <c:v>0.67</c:v>
                </c:pt>
                <c:pt idx="11">
                  <c:v>0.67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812608"/>
        <c:axId val="479814240"/>
      </c:scatterChart>
      <c:valAx>
        <c:axId val="479812608"/>
        <c:scaling>
          <c:orientation val="minMax"/>
          <c:max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开始接受治疗的年份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79814240"/>
        <c:crosses val="autoZero"/>
        <c:crossBetween val="midCat"/>
      </c:valAx>
      <c:valAx>
        <c:axId val="47981424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未出现</a:t>
                </a:r>
                <a:r>
                  <a:rPr lang="en-US"/>
                  <a:t>VF</a:t>
                </a:r>
                <a:r>
                  <a:rPr lang="zh-CN"/>
                  <a:t>的患者比例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118404019430666"/>
              <c:y val="0.2809468456281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7981260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15202666724"/>
          <c:y val="0.0932415959418836"/>
          <c:w val="0.830474986962897"/>
          <c:h val="0.685707547551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</c:dLbl>
            <c:dLbl>
              <c:idx val="5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000" b="1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</c:v>
                </c:pt>
                <c:pt idx="1">
                  <c:v>BIC-NOW
B/F/TAF</c:v>
                </c:pt>
                <c:pt idx="2">
                  <c:v>FAST
B/F/TAF</c:v>
                </c:pt>
                <c:pt idx="3">
                  <c:v>BIFAST
B/F/TAF</c:v>
                </c:pt>
                <c:pt idx="4">
                  <c:v>Rainbow
B/F/TAF</c:v>
                </c:pt>
                <c:pt idx="5">
                  <c:v>STAT
DTG / 3TC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 c:formatCode="0%">
                  <c:v>0.888</c:v>
                </c:pt>
                <c:pt idx="2" c:formatCode="0%">
                  <c:v>0.922</c:v>
                </c:pt>
                <c:pt idx="3" c:formatCode="0%">
                  <c:v>0.84</c:v>
                </c:pt>
                <c:pt idx="4" c:formatCode="0%">
                  <c:v>0.9</c:v>
                </c:pt>
                <c:pt idx="5" c:formatCode="0%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7179744"/>
        <c:axId val="2017181376"/>
      </c:barChart>
      <c:catAx>
        <c:axId val="201717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017181376"/>
        <c:crosses val="autoZero"/>
        <c:auto val="1"/>
        <c:lblAlgn val="ctr"/>
        <c:lblOffset val="100"/>
        <c:noMultiLvlLbl val="0"/>
      </c:catAx>
      <c:valAx>
        <c:axId val="201718137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/>
                  <a:t>病毒学抑制率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01717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 dirty="0"/>
              <a:t>血浆</a:t>
            </a:r>
            <a:r>
              <a:rPr lang="en-US" altLang="zh-CN" b="1" dirty="0"/>
              <a:t>/</a:t>
            </a:r>
            <a:r>
              <a:rPr lang="zh-CN" altLang="en-US" b="1" dirty="0"/>
              <a:t>血清 标记物</a:t>
            </a:r>
            <a:endParaRPr lang="zh-CN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262031100195"/>
          <c:y val="0.256096945717804"/>
          <c:w val="0.849641529821891"/>
          <c:h val="0.484917967191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DTG/3TG（N=369）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根据肌酐获得
的 eGFR，CKD-EPI
(mL/min/1.73 m2)</c:v>
                </c:pt>
                <c:pt idx="1">
                  <c:v>根据胱抑素 C 获得
的 eGFR，CKD-EPI
(mL/min/1.73 m2)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-11.5</c:v>
                </c:pt>
                <c:pt idx="1">
                  <c:v>-13.9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基于TAF方案（N=371）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根据肌酐获得
的 eGFR，CKD-EPI
(mL/min/1.73 m2)</c:v>
                </c:pt>
                <c:pt idx="1">
                  <c:v>根据胱抑素 C 获得
的 eGFR，CKD-EPI
(mL/min/1.73 m2)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-7</c:v>
                </c:pt>
                <c:pt idx="1">
                  <c:v>-15.8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1489872"/>
        <c:axId val="1011597616"/>
      </c:barChart>
      <c:catAx>
        <c:axId val="10114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</a:p>
        </c:txPr>
        <c:crossAx val="1011597616"/>
        <c:crosses val="autoZero"/>
        <c:auto val="1"/>
        <c:lblAlgn val="ctr"/>
        <c:lblOffset val="100"/>
        <c:noMultiLvlLbl val="0"/>
      </c:catAx>
      <c:valAx>
        <c:axId val="1011597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000" b="0" i="0" u="none" strike="noStrike" baseline="0" dirty="0">
                    <a:effectLst/>
                  </a:rPr>
                  <a:t>调整后相较于</a:t>
                </a:r>
                <a:r>
                  <a:rPr lang="zh-CN" altLang="en-US" sz="1000" b="0" i="0" u="none" strike="noStrike" kern="1200" baseline="0" dirty="0">
                    <a:solidFill>
                      <a:srgbClr val="231F20"/>
                    </a:solidFill>
                    <a:effectLst/>
                  </a:rPr>
                  <a:t>基线的</a:t>
                </a:r>
                <a:r>
                  <a:rPr lang="zh-CN" altLang="en-US" sz="1000" b="0" i="0" u="none" strike="noStrike" baseline="0" dirty="0">
                    <a:effectLst/>
                  </a:rPr>
                  <a:t>平均变化</a:t>
                </a:r>
                <a:r>
                  <a:rPr lang="en-US" altLang="zh-CN" dirty="0"/>
                  <a:t>(SE)</a:t>
                </a:r>
                <a:r>
                  <a:rPr lang="en-US" altLang="zh-CN" baseline="30000" dirty="0"/>
                  <a:t>a</a:t>
                </a:r>
                <a:endParaRPr lang="zh-CN" altLang="en-US" baseline="30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</a:p>
        </c:txPr>
        <c:crossAx val="10114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bg2"/>
          </a:solidFill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 dirty="0"/>
              <a:t>尿液 标记物</a:t>
            </a:r>
            <a:endParaRPr lang="zh-CN" b="1" dirty="0"/>
          </a:p>
        </c:rich>
      </c:tx>
      <c:layout>
        <c:manualLayout>
          <c:xMode val="edge"/>
          <c:yMode val="edge"/>
          <c:x val="0.393439297277996"/>
          <c:y val="0.018937817105918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262031100195"/>
          <c:y val="0.256096945717804"/>
          <c:w val="0.849641529821891"/>
          <c:h val="0.484917967191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DTG/3TG（N=369）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065400668702e-17"/>
                  <c:y val="-0.05681345131775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5681345131775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05681320278997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蛋白/肌酐
(g/mol)</c:v>
                </c:pt>
                <c:pt idx="1">
                  <c:v>视黄醇结合蛋白/肌酐
(µg/mmol)_x000b_</c:v>
                </c:pt>
                <c:pt idx="2">
                  <c:v>β-2 微球蛋白/肌酐
(mg/mmol)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18.1</c:v>
                </c:pt>
                <c:pt idx="1">
                  <c:v>21.3</c:v>
                </c:pt>
                <c:pt idx="2">
                  <c:v>-8.7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基于TAF方案（N=371）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130801337405e-17"/>
                  <c:y val="-0.05050084561578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6312605701972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05681345131775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蛋白/肌酐
(g/mol)</c:v>
                </c:pt>
                <c:pt idx="1">
                  <c:v>视黄醇结合蛋白/肌酐
(µg/mmol)_x000b_</c:v>
                </c:pt>
                <c:pt idx="2">
                  <c:v>β-2 微球蛋白/肌酐
(mg/mmol)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19.2</c:v>
                </c:pt>
                <c:pt idx="1">
                  <c:v>20.4</c:v>
                </c:pt>
                <c:pt idx="2">
                  <c:v>-6.9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1489872"/>
        <c:axId val="1011597616"/>
      </c:barChart>
      <c:catAx>
        <c:axId val="10114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</a:p>
        </c:txPr>
        <c:crossAx val="1011597616"/>
        <c:crosses val="autoZero"/>
        <c:auto val="1"/>
        <c:lblAlgn val="ctr"/>
        <c:lblOffset val="100"/>
        <c:noMultiLvlLbl val="0"/>
      </c:catAx>
      <c:valAx>
        <c:axId val="1011597616"/>
        <c:scaling>
          <c:orientation val="minMax"/>
          <c:max val="60"/>
          <c:min val="-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000" b="0" i="0" u="none" strike="noStrike" kern="1200" baseline="0" dirty="0">
                    <a:solidFill>
                      <a:srgbClr val="231F20"/>
                    </a:solidFill>
                    <a:effectLst/>
                  </a:rPr>
                  <a:t>调整后相较于基线的平均变化</a:t>
                </a:r>
                <a:r>
                  <a:rPr lang="en-US" altLang="zh-CN" dirty="0"/>
                  <a:t>(95%</a:t>
                </a:r>
                <a:r>
                  <a:rPr lang="en-US" altLang="zh-CN" baseline="0" dirty="0"/>
                  <a:t> CI</a:t>
                </a:r>
                <a:r>
                  <a:rPr lang="en-US" altLang="zh-CN" dirty="0"/>
                  <a:t>)%</a:t>
                </a:r>
                <a:r>
                  <a:rPr lang="en-US" altLang="zh-CN" baseline="30000" dirty="0"/>
                  <a:t>b</a:t>
                </a:r>
                <a:endParaRPr lang="zh-CN" altLang="en-US" baseline="30000" dirty="0"/>
              </a:p>
            </c:rich>
          </c:tx>
          <c:layout>
            <c:manualLayout>
              <c:xMode val="edge"/>
              <c:yMode val="edge"/>
              <c:x val="0.0173860673168449"/>
              <c:y val="0.1803456772941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</a:p>
        </c:txPr>
        <c:crossAx val="10114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bg2"/>
          </a:solidFill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85003981244"/>
          <c:y val="0.192814462169108"/>
          <c:w val="0.837903919313457"/>
          <c:h val="0.453068250774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DTG/3TC (N=202)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359550561797753"/>
                  <c:y val="0.002994720634976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92134831460674"/>
                  <c:y val="0.002994249136804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14606741573033"/>
                  <c:y val="0.005988498273609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59550561797753"/>
                  <c:y val="0.01497053843676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359550561797753"/>
                  <c:y val="0.005989205520866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总胆固醇
</c:v>
                </c:pt>
                <c:pt idx="1">
                  <c:v>HDL胆固醇
</c:v>
                </c:pt>
                <c:pt idx="2">
                  <c:v>LDL胆固醇
</c:v>
                </c:pt>
                <c:pt idx="3">
                  <c:v>甘油三酯
</c:v>
                </c:pt>
                <c:pt idx="4">
                  <c:v>总胆固醇/HDL胆固醇比值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-5.7</c:v>
                </c:pt>
                <c:pt idx="1">
                  <c:v>-0.8</c:v>
                </c:pt>
                <c:pt idx="2">
                  <c:v>-6.6</c:v>
                </c:pt>
                <c:pt idx="3">
                  <c:v>-14.1</c:v>
                </c:pt>
                <c:pt idx="4">
                  <c:v>-4.8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基于TAF的方案 (N=203)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24719101123595"/>
                  <c:y val="0.008982040163157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24719101123596"/>
                  <c:y val="0.0119760535508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defRPr>
                    </a:pPr>
                    <a:r>
                      <a:rPr lang="en-US" dirty="0"/>
                      <a:t>1.02</a:t>
                    </a:r>
                    <a:endParaRPr lang="en-US" dirty="0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57303370786517"/>
                  <c:y val="0.01497006693859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57303370786515"/>
                  <c:y val="0.01197605355087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69663806069185"/>
                  <c:y val="0.002994013387719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447191011235955"/>
                      <c:h val="0.04341319412192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总胆固醇
</c:v>
                </c:pt>
                <c:pt idx="1">
                  <c:v>HDL胆固醇
</c:v>
                </c:pt>
                <c:pt idx="2">
                  <c:v>LDL胆固醇
</c:v>
                </c:pt>
                <c:pt idx="3">
                  <c:v>甘油三酯
</c:v>
                </c:pt>
                <c:pt idx="4">
                  <c:v>总胆固醇/HDL胆固醇比值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2.2</c:v>
                </c:pt>
                <c:pt idx="1">
                  <c:v>2.02</c:v>
                </c:pt>
                <c:pt idx="2">
                  <c:v>2.9</c:v>
                </c:pt>
                <c:pt idx="3">
                  <c:v>4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-27"/>
        <c:axId val="-2144524152"/>
        <c:axId val="-2144520504"/>
      </c:barChart>
      <c:catAx>
        <c:axId val="-214452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defRPr>
            </a:pPr>
          </a:p>
        </c:txPr>
        <c:crossAx val="-2144520504"/>
        <c:crosses val="autoZero"/>
        <c:auto val="1"/>
        <c:lblAlgn val="ctr"/>
        <c:lblOffset val="100"/>
        <c:noMultiLvlLbl val="0"/>
      </c:catAx>
      <c:valAx>
        <c:axId val="-2144520504"/>
        <c:scaling>
          <c:orientation val="minMax"/>
          <c:max val="15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r>
                  <a:rPr lang="zh-CN" sz="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与基线相比的变化，</a:t>
                </a:r>
                <a:r>
                  <a:rPr lang="en-US" sz="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%†</a:t>
                </a:r>
                <a:endParaRPr lang="en-US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rich>
          </c:tx>
          <c:layout>
            <c:manualLayout>
              <c:xMode val="edge"/>
              <c:yMode val="edge"/>
              <c:x val="0.0247191011235955"/>
              <c:y val="0.2273274210605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defRPr>
            </a:pPr>
          </a:p>
        </c:txPr>
        <c:crossAx val="-214452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45105747075668"/>
          <c:y val="0.831122572784787"/>
          <c:w val="0.619186410687428"/>
          <c:h val="0.051087534106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pPr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8:56.072" idx="24">
    <p:pos x="10" y="10"/>
    <p:text>脚本1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55.265" idx="33">
    <p:pos x="10" y="10"/>
    <p:text>脚本6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03.843" idx="34">
    <p:pos x="10" y="10"/>
    <p:text>脚本7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10.716" idx="35">
    <p:pos x="10" y="10"/>
    <p:text>脚本7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17.083" idx="36">
    <p:pos x="10" y="10"/>
    <p:text>脚本7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24.050" idx="37">
    <p:pos x="10" y="10"/>
    <p:text>脚本8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30.553" idx="38">
    <p:pos x="10" y="10"/>
    <p:text>脚本8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34.840" idx="39">
    <p:pos x="10" y="10"/>
    <p:text>脚本9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40.434" idx="40">
    <p:pos x="10" y="10"/>
    <p:text>脚本9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48.352" idx="41">
    <p:pos x="10" y="10"/>
    <p:text>脚本10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40:55.723" idx="42">
    <p:pos x="10" y="10"/>
    <p:text>脚本10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00.416" idx="25">
    <p:pos x="10" y="10"/>
    <p:text>脚本2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07.273" idx="26">
    <p:pos x="10" y="10"/>
    <p:text>脚本3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11.723" idx="27">
    <p:pos x="10" y="10"/>
    <p:text>脚本3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18.256" idx="28">
    <p:pos x="10" y="10"/>
    <p:text>脚本4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24.048" idx="29">
    <p:pos x="10" y="10"/>
    <p:text>脚本4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28.360" idx="30">
    <p:pos x="10" y="10"/>
    <p:text>脚本4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33.735" idx="31">
    <p:pos x="10" y="10"/>
    <p:text>脚本5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12-05T14:39:51.377" idx="32">
    <p:pos x="10" y="10"/>
    <p:text>脚本5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0.4001</cdr:x>
      <cdr:y>0.32635</cdr:y>
    </cdr:from>
    <cdr:to>
      <cdr:x>0.41105</cdr:x>
      <cdr:y>0.38641</cdr:y>
    </cdr:to>
    <cdr:grpSp>
      <cdr:nvGrpSpPr>
        <cdr:cNvPr id="2" name="组合 1"/>
        <cdr:cNvGrpSpPr/>
      </cdr:nvGrpSpPr>
      <cdr:grpSpPr xmlns:a="http://schemas.openxmlformats.org/drawingml/2006/main">
        <a:xfrm>
          <a:off x="1435839870" y="879037344"/>
          <a:ext cx="39296292" cy="161774116"/>
          <a:chOff x="2203463" y="1384311"/>
          <a:chExt cx="61884" cy="254762"/>
        </a:xfrm>
      </cdr:grpSpPr>
      <cdr:cxnSp>
        <cdr:nvCxnSpPr>
          <cdr:cNvPr id="3" name="直接连接符 2"/>
          <cdr:cNvCxnSpPr/>
        </cdr:nvCxnSpPr>
        <cdr:spPr xmlns:a="http://schemas.openxmlformats.org/drawingml/2006/main">
          <a:xfrm xmlns:a="http://schemas.openxmlformats.org/drawingml/2006/main">
            <a:off x="2203463" y="1384311"/>
            <a:ext cx="61884" cy="0"/>
          </a:xfrm>
          <a:prstGeom xmlns:a="http://schemas.openxmlformats.org/drawingml/2006/main"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>
        <cdr:nvCxnSpPr>
          <cdr:cNvPr id="4" name="直接连接符 3"/>
          <cdr:cNvCxnSpPr/>
        </cdr:nvCxnSpPr>
        <cdr:spPr xmlns:a="http://schemas.openxmlformats.org/drawingml/2006/main">
          <a:xfrm xmlns:a="http://schemas.openxmlformats.org/drawingml/2006/main">
            <a:off x="2236807" y="1384311"/>
            <a:ext cx="0" cy="254762"/>
          </a:xfrm>
          <a:prstGeom xmlns:a="http://schemas.openxmlformats.org/drawingml/2006/main"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969B-028F-6341-B4FB-815A3071A66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4ED8-4084-B143-AD8A-34966DB066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E9AB-8F9D-418A-9E61-B41633761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3635-9226-4F68-BBA7-2FE51E7D39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63635-9226-4F68-BBA7-2FE51E7D3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我们先看一下，选择</a:t>
            </a:r>
            <a:r>
              <a:rPr kumimoji="1" lang="en-US" altLang="zh-CN" dirty="0"/>
              <a:t>D3</a:t>
            </a:r>
            <a:r>
              <a:rPr kumimoji="1" lang="zh-CN" altLang="en-US" dirty="0"/>
              <a:t>的内在逻辑是通过减少药物来减少药物副作用、相互作用和降低服药负担，并保证满足疗效的基础；但对于减少一个</a:t>
            </a:r>
            <a:r>
              <a:rPr kumimoji="1" lang="en-US" altLang="zh-CN" dirty="0"/>
              <a:t>TAF</a:t>
            </a:r>
            <a:r>
              <a:rPr kumimoji="1" lang="zh-CN" altLang="en-US" dirty="0"/>
              <a:t>而言是否能够达到上述目的有待商榷，并且依然不能忽略病毒学疗效的前提基础。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9B45-C884-AB4E-8A01-A3759865080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TANGO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研究（随机、开放标签、多中心非劣效研究，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D3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经治三期临床研究）已公布至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144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周数据，结果显示，转换至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DTG/3TC 144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周时药物相关不良事件发生率为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15%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高于基于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TAF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方案的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5%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；因不良反应导致退出研究的比例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DTG/3TC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组为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6%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高于基于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TAF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方案的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2%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7B4C62-9DE5-4DB1-BDB0-9472B3C9DE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同样是</a:t>
            </a:r>
            <a:r>
              <a:rPr lang="en-US" altLang="zh-CN" dirty="0"/>
              <a:t>TANGO</a:t>
            </a:r>
            <a:r>
              <a:rPr lang="zh-CN" altLang="en-US" dirty="0"/>
              <a:t>研究，但关注视角变为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DTG/3TC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方案的肾脏安全性问题，探讨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DTG/3TC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方案能否带来更大的安全性获益</a:t>
            </a:r>
            <a:endParaRPr lang="en-US" altLang="zh-CN" b="0" i="0" dirty="0">
              <a:solidFill>
                <a:srgbClr val="F73131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结果显示：</a:t>
            </a:r>
            <a:r>
              <a:rPr lang="zh-CN" altLang="en-US" dirty="0"/>
              <a:t>从基于</a:t>
            </a:r>
            <a:r>
              <a:rPr lang="en-US" altLang="zh-CN" dirty="0"/>
              <a:t>TAF</a:t>
            </a:r>
            <a:r>
              <a:rPr lang="zh-CN" altLang="en-US" dirty="0"/>
              <a:t>的方案转换为</a:t>
            </a:r>
            <a:r>
              <a:rPr lang="en-US" altLang="zh-CN" dirty="0"/>
              <a:t>DTG/3TC</a:t>
            </a:r>
            <a:r>
              <a:rPr lang="zh-CN" altLang="en-US" dirty="0"/>
              <a:t>，</a:t>
            </a:r>
            <a:r>
              <a:rPr lang="en-US" altLang="zh-CN" dirty="0"/>
              <a:t>144</a:t>
            </a:r>
            <a:r>
              <a:rPr lang="zh-CN" altLang="en-US" dirty="0"/>
              <a:t>周</a:t>
            </a:r>
            <a:r>
              <a:rPr lang="zh-CN" altLang="zh-CN" dirty="0"/>
              <a:t>肾脏生物标志物变化相似</a:t>
            </a:r>
            <a:r>
              <a:rPr lang="zh-CN" altLang="en-US" dirty="0"/>
              <a:t>，血清样本中基于胱抑素</a:t>
            </a:r>
            <a:r>
              <a:rPr lang="en-US" altLang="zh-CN" dirty="0"/>
              <a:t>C</a:t>
            </a:r>
            <a:r>
              <a:rPr lang="zh-CN" altLang="en-US" dirty="0"/>
              <a:t>获得的</a:t>
            </a:r>
            <a:r>
              <a:rPr lang="en-US" altLang="zh-CN" dirty="0"/>
              <a:t>eGFR</a:t>
            </a:r>
            <a:r>
              <a:rPr lang="zh-CN" altLang="en-US" dirty="0"/>
              <a:t>以及尿液标记物两组间均没有显著性差异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04871C-A03F-4FAA-9BC0-3ED09F5B2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1878" y="5186906"/>
            <a:ext cx="6144791" cy="4243832"/>
          </a:xfrm>
        </p:spPr>
        <p:txBody>
          <a:bodyPr>
            <a:noAutofit/>
          </a:bodyPr>
          <a:lstStyle/>
          <a:p>
            <a:r>
              <a:rPr lang="zh-CN" altLang="en-US" sz="900" dirty="0">
                <a:latin typeface="+mj-lt"/>
              </a:rPr>
              <a:t>血脂指标上，两组间同样没有显著性差异，研究显示影响血脂变化的更有可能是增效剂的原因。</a:t>
            </a:r>
            <a:endParaRPr lang="en-US" altLang="zh-CN" sz="900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TANGO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48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周事后代谢分析指出，</a:t>
            </a:r>
            <a:r>
              <a:rPr lang="en-US" altLang="zh-CN" sz="9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DTG/3TC</a:t>
            </a:r>
            <a:r>
              <a:rPr lang="zh-CN" altLang="en-US" sz="9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疗法与增效的</a:t>
            </a:r>
            <a:r>
              <a:rPr lang="en-US" altLang="zh-CN" sz="9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TAF</a:t>
            </a:r>
            <a:r>
              <a:rPr lang="zh-CN" altLang="en-US" sz="9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三联疗法的血脂参数存在差异，但是</a:t>
            </a:r>
            <a:r>
              <a:rPr lang="zh-CN" altLang="en-US" sz="900" b="1" dirty="0">
                <a:solidFill>
                  <a:srgbClr val="C0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与非增效的</a:t>
            </a:r>
            <a:r>
              <a:rPr lang="en-US" altLang="zh-CN" sz="900" b="1" dirty="0">
                <a:solidFill>
                  <a:srgbClr val="C0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TAF</a:t>
            </a:r>
            <a:r>
              <a:rPr lang="zh-CN" altLang="en-US" sz="900" b="1" dirty="0">
                <a:solidFill>
                  <a:srgbClr val="C0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三联疗法的血脂参数并无显著性差异</a:t>
            </a:r>
            <a:r>
              <a:rPr lang="zh-CN" altLang="en-US" sz="900" b="1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900" b="1" dirty="0">
              <a:solidFill>
                <a:prstClr val="black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>
              <a:latin typeface="+mj-lt"/>
            </a:endParaRPr>
          </a:p>
          <a:p>
            <a:endParaRPr lang="en-US" altLang="zh-CN" sz="900" dirty="0">
              <a:latin typeface="+mj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827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0" dirty="0">
                <a:solidFill>
                  <a:srgbClr val="FF0000"/>
                </a:solidFill>
              </a:rPr>
              <a:t>体重指标同样如此，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至第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144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周时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DTG/3TC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队列体重增加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2.2 kg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，基于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TAF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方案队列体重增加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1.7 kg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，增加相似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以体重增加百分比进行分层，基于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TAF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方案队列体重增加≥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5%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的患者比例为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31%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DTG/3TC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队列为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39%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基于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TAF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方案队列体重增加≥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10%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的患者比例为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12%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DTG/3TC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队列为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13%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A218EE-C794-41C1-AE7D-A691E239E6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9B45-C884-AB4E-8A01-A3759865080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从药物负担上看，尽管减少了一个组分，但是</a:t>
            </a:r>
            <a:r>
              <a:rPr lang="en-US" altLang="zh-CN" dirty="0"/>
              <a:t>DTG/3TC</a:t>
            </a:r>
            <a:r>
              <a:rPr lang="zh-CN" altLang="en-US" dirty="0"/>
              <a:t>药片体积更大，反而一定程度上并未减少患者服药负担。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DDI</a:t>
            </a:r>
            <a:r>
              <a:rPr lang="zh-CN" altLang="en-US" dirty="0"/>
              <a:t>分析中，整体上看</a:t>
            </a:r>
            <a:r>
              <a:rPr lang="en-US" altLang="zh-CN" dirty="0"/>
              <a:t>TAF</a:t>
            </a:r>
            <a:r>
              <a:rPr lang="zh-CN" altLang="en-US" dirty="0"/>
              <a:t>与其它药物的相互作用与</a:t>
            </a:r>
            <a:r>
              <a:rPr lang="en-US" altLang="zh-CN" dirty="0"/>
              <a:t>DTG</a:t>
            </a:r>
            <a:r>
              <a:rPr lang="zh-CN" altLang="en-US" dirty="0"/>
              <a:t>类似，在临床应用中从方案中剔除</a:t>
            </a:r>
            <a:r>
              <a:rPr lang="en-US" altLang="zh-CN" dirty="0"/>
              <a:t>TAF</a:t>
            </a:r>
            <a:r>
              <a:rPr lang="zh-CN" altLang="en-US" dirty="0"/>
              <a:t>并无显著的</a:t>
            </a:r>
            <a:r>
              <a:rPr lang="en-US" altLang="zh-CN" dirty="0"/>
              <a:t>DDI</a:t>
            </a:r>
            <a:r>
              <a:rPr lang="zh-CN" altLang="en-US" dirty="0"/>
              <a:t>获益。</a:t>
            </a:r>
            <a:endParaRPr lang="en-US" altLang="zh-CN" dirty="0"/>
          </a:p>
          <a:p>
            <a:r>
              <a:rPr lang="en-US" altLang="zh-CN" dirty="0"/>
              <a:t>DTG</a:t>
            </a:r>
            <a:r>
              <a:rPr lang="zh-CN" altLang="en-US" dirty="0"/>
              <a:t>纵列</a:t>
            </a:r>
            <a:r>
              <a:rPr lang="en-US" altLang="zh-CN" dirty="0"/>
              <a:t>5</a:t>
            </a:r>
            <a:r>
              <a:rPr lang="zh-CN" altLang="en-US" dirty="0"/>
              <a:t>种药物需要紧密监测调整剂量，特别需要关注的是</a:t>
            </a:r>
            <a:r>
              <a:rPr lang="en-US" altLang="zh-CN" dirty="0"/>
              <a:t>DTG</a:t>
            </a:r>
            <a:r>
              <a:rPr lang="zh-CN" altLang="en-US" dirty="0"/>
              <a:t>同时使用二甲双胍肠溶胶囊，会增加二甲双胍暴露量，考虑降低剂量。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263635-9226-4F68-BBA7-2FE51E7D39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/>
              <a:t>该页展示了 </a:t>
            </a:r>
            <a:r>
              <a:rPr lang="en-US" altLang="zh-CN"/>
              <a:t>PRO </a:t>
            </a:r>
            <a:r>
              <a:rPr lang="zh-CN" altLang="en-US"/>
              <a:t>在临床研究中的应用示例</a:t>
            </a:r>
            <a:endParaRPr lang="en-US" altLang="zh-CN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/>
              <a:t>应用 </a:t>
            </a:r>
            <a:r>
              <a:rPr lang="en-US" altLang="zh-CN"/>
              <a:t>HIV </a:t>
            </a:r>
            <a:r>
              <a:rPr lang="zh-CN" altLang="en-US"/>
              <a:t>症状指数问卷（</a:t>
            </a:r>
            <a:r>
              <a:rPr lang="en-US" altLang="zh-CN"/>
              <a:t>HIV-SI</a:t>
            </a:r>
            <a:r>
              <a:rPr lang="zh-CN" altLang="en-US"/>
              <a:t>）评估 </a:t>
            </a:r>
            <a:r>
              <a:rPr lang="en-US" altLang="zh-CN"/>
              <a:t>B/F/TAF </a:t>
            </a:r>
            <a:r>
              <a:rPr lang="zh-CN" altLang="en-US"/>
              <a:t>和 </a:t>
            </a:r>
            <a:r>
              <a:rPr lang="en-US" altLang="zh-CN"/>
              <a:t>DTG/ABC/3TC </a:t>
            </a:r>
            <a:r>
              <a:rPr lang="zh-CN" altLang="en-US"/>
              <a:t>在两项头对头试验，</a:t>
            </a:r>
            <a:r>
              <a:rPr lang="en-US" altLang="zh-CN"/>
              <a:t>1489 </a:t>
            </a:r>
            <a:r>
              <a:rPr lang="zh-CN" altLang="en-US"/>
              <a:t>研究和 </a:t>
            </a:r>
            <a:r>
              <a:rPr lang="en-US" altLang="zh-CN"/>
              <a:t>1844 </a:t>
            </a:r>
            <a:r>
              <a:rPr lang="zh-CN" altLang="en-US"/>
              <a:t>研究中 </a:t>
            </a:r>
            <a:r>
              <a:rPr lang="en-US" altLang="zh-CN"/>
              <a:t>PRO </a:t>
            </a:r>
            <a:r>
              <a:rPr lang="zh-CN" altLang="en-US"/>
              <a:t>的差异</a:t>
            </a:r>
            <a:endParaRPr lang="en-US" altLang="zh-CN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/>
              <a:t>该表展示了两组患者 </a:t>
            </a:r>
            <a:r>
              <a:rPr lang="en-US" altLang="zh-CN"/>
              <a:t>CNS </a:t>
            </a:r>
            <a:r>
              <a:rPr lang="zh-CN" altLang="en-US"/>
              <a:t>和 </a:t>
            </a:r>
            <a:r>
              <a:rPr lang="en-US" altLang="zh-CN"/>
              <a:t>GI </a:t>
            </a:r>
            <a:r>
              <a:rPr lang="zh-CN" altLang="en-US"/>
              <a:t>症状差异</a:t>
            </a:r>
            <a:endParaRPr lang="en-US" altLang="zh-CN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/>
              <a:t>结果显示，在多个症状指标中，</a:t>
            </a:r>
            <a:r>
              <a:rPr lang="en-US" altLang="zh-CN"/>
              <a:t>B/F/TAF </a:t>
            </a:r>
            <a:r>
              <a:rPr lang="zh-CN" altLang="en-US"/>
              <a:t>显著更优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F7D056-FF24-4B08-BDFF-1C73569C38D9}" type="slidenum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简化</a:t>
            </a:r>
            <a:r>
              <a:rPr lang="zh-CN" altLang="en-US" dirty="0">
                <a:solidFill>
                  <a:srgbClr val="C00000"/>
                </a:solidFill>
              </a:rPr>
              <a:t>不等于</a:t>
            </a:r>
            <a:r>
              <a:rPr lang="zh-CN" altLang="en-US" dirty="0"/>
              <a:t>优化，选择</a:t>
            </a:r>
            <a:r>
              <a:rPr lang="en-US" altLang="zh-CN" dirty="0"/>
              <a:t>B/F/TAF</a:t>
            </a:r>
            <a:r>
              <a:rPr lang="zh-CN" altLang="en-US" dirty="0"/>
              <a:t>助力实现长期治疗成功</a:t>
            </a:r>
            <a:endParaRPr lang="zh-CN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zh-CN" altLang="en-US" dirty="0">
                <a:sym typeface="Times New Roman" panose="02020603050405020304" pitchFamily="18" charset="0"/>
              </a:rPr>
              <a:t>强效</a:t>
            </a:r>
            <a:endParaRPr kumimoji="0" lang="en-US" altLang="zh-CN" dirty="0">
              <a:sym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zh-CN" altLang="en-US" dirty="0">
                <a:sym typeface="Times New Roman" panose="02020603050405020304" pitchFamily="18" charset="0"/>
              </a:rPr>
              <a:t>可信赖的安全性</a:t>
            </a:r>
            <a:endParaRPr kumimoji="0" lang="en-US" altLang="zh-CN" dirty="0">
              <a:sym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zh-CN" altLang="en-US" dirty="0">
                <a:sym typeface="Times New Roman" panose="02020603050405020304" pitchFamily="18" charset="0"/>
              </a:rPr>
              <a:t>生活质量</a:t>
            </a:r>
            <a:endParaRPr kumimoji="1" lang="en-US" altLang="zh-CN" dirty="0"/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marL="228600" marR="0" lvl="0" indent="-22860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buFont typeface="+mj-lt"/>
              <a:buNone/>
            </a:pPr>
            <a:endParaRPr lang="da-DK" altLang="zh-CN" sz="800" dirty="0">
              <a:solidFill>
                <a:schemeClr val="tx1"/>
              </a:solidFill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defRPr/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+mj-lt"/>
              <a:buNone/>
            </a:pPr>
            <a:endParaRPr lang="da-DK" altLang="zh-CN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9B45-C884-AB4E-8A01-A3759865080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纵观竞品的推广幻灯以及结合共识，选择二联的背景在于随着感染者老龄化，共病共药多药问题凸显，以及人们越来越关注</a:t>
            </a:r>
            <a:r>
              <a:rPr kumimoji="1" lang="en-US" altLang="zh-CN" dirty="0"/>
              <a:t>HIV</a:t>
            </a:r>
            <a:r>
              <a:rPr kumimoji="1" lang="zh-CN" altLang="en-US" dirty="0"/>
              <a:t>感染者的长期健康，但减少药物是否就能达成长期健康？这里头有偷换概念的成分，简化的定义在</a:t>
            </a:r>
            <a:r>
              <a:rPr kumimoji="1" lang="en-US" altLang="zh-CN" dirty="0"/>
              <a:t>EACS</a:t>
            </a:r>
            <a:r>
              <a:rPr kumimoji="1" lang="zh-CN" altLang="en-US" dirty="0"/>
              <a:t>指南中有明确定义，包括减少药物负担，调整饮食限制和改善依从性，减少监护限制，其实患者关心的是长期健康，即使需要减药，患者也是以维持病毒学抑制为前提。相比于简化的概念，治疗优化考量更为全面，以疗效为基础，保障长期的病毒学抑制，同时有可信赖的安全性，并且关注患者的生活质量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263635-9226-4F68-BBA7-2FE51E7D39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我们先看一下，选择</a:t>
            </a:r>
            <a:r>
              <a:rPr kumimoji="1" lang="en-US" altLang="zh-CN" dirty="0"/>
              <a:t>D3</a:t>
            </a:r>
            <a:r>
              <a:rPr kumimoji="1" lang="zh-CN" altLang="en-US" dirty="0"/>
              <a:t>的内在逻辑是通过减少药物来减少药物副作用、相互作用和降低服药负担，并保证满足疗效的基础；但对于减少一个</a:t>
            </a:r>
            <a:r>
              <a:rPr kumimoji="1" lang="en-US" altLang="zh-CN" dirty="0"/>
              <a:t>TAF</a:t>
            </a:r>
            <a:r>
              <a:rPr kumimoji="1" lang="zh-CN" altLang="en-US" dirty="0"/>
              <a:t>而言是否能够达到上述目的有待商榷，并且依然不能忽略病毒学疗效的前提基础。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9B45-C884-AB4E-8A01-A3759865080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GEMINI</a:t>
            </a:r>
            <a:r>
              <a:rPr kumimoji="1" lang="zh-CN" altLang="en-US" dirty="0"/>
              <a:t>研究纳入标准为</a:t>
            </a:r>
            <a:r>
              <a:rPr lang="zh-CN" altLang="en-US" sz="1200" dirty="0"/>
              <a:t>HIV-1 RNA  1000 至 500,000 c/mL，研究结果具有一定局限性</a:t>
            </a:r>
            <a:endParaRPr lang="en-US" altLang="zh-CN" sz="1200" dirty="0"/>
          </a:p>
          <a:p>
            <a:r>
              <a:rPr kumimoji="1" lang="zh-CN" altLang="en-US" sz="1200" dirty="0"/>
              <a:t>指南制定时严格参考</a:t>
            </a:r>
            <a:r>
              <a:rPr kumimoji="1" lang="en-US" altLang="zh-CN" sz="1200" dirty="0"/>
              <a:t>GEMINI</a:t>
            </a:r>
            <a:r>
              <a:rPr kumimoji="1" lang="zh-CN" altLang="en-US" sz="1200" dirty="0"/>
              <a:t>研究制定时的标准，对</a:t>
            </a:r>
            <a:r>
              <a:rPr kumimoji="1" lang="en-US" altLang="zh-CN" sz="1200" dirty="0"/>
              <a:t>DTG/3TC</a:t>
            </a:r>
            <a:r>
              <a:rPr kumimoji="1" lang="zh-CN" altLang="en-US" sz="1200" dirty="0"/>
              <a:t>使用作出限制明确指出</a:t>
            </a:r>
            <a:r>
              <a:rPr lang="zh-CN" altLang="en-US" sz="1200" dirty="0"/>
              <a:t>DTG/3TC</a:t>
            </a:r>
            <a:r>
              <a:rPr lang="zh-CN" altLang="en-US" sz="1200" b="1" dirty="0">
                <a:solidFill>
                  <a:srgbClr val="C00000"/>
                </a:solidFill>
              </a:rPr>
              <a:t>用于</a:t>
            </a:r>
            <a:r>
              <a:rPr lang="zh-CN" altLang="en-US" sz="1200" dirty="0"/>
              <a:t>HBsAg阴性、病毒载量</a:t>
            </a:r>
            <a:r>
              <a:rPr lang="zh-CN" altLang="en-US" sz="1200" b="1" dirty="0">
                <a:solidFill>
                  <a:srgbClr val="C00000"/>
                </a:solidFill>
              </a:rPr>
              <a:t>&lt;5×10</a:t>
            </a:r>
            <a:r>
              <a:rPr lang="zh-CN" altLang="en-US" sz="1200" b="1" baseline="30000" dirty="0">
                <a:solidFill>
                  <a:srgbClr val="C00000"/>
                </a:solidFill>
              </a:rPr>
              <a:t>5</a:t>
            </a:r>
            <a:r>
              <a:rPr lang="zh-CN" altLang="en-US" sz="1200" b="1" dirty="0">
                <a:solidFill>
                  <a:srgbClr val="C00000"/>
                </a:solidFill>
              </a:rPr>
              <a:t> 拷贝/mL的患者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9B45-C884-AB4E-8A01-A3759865080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/>
              <a:t>1. </a:t>
            </a:r>
            <a:r>
              <a:rPr kumimoji="1" lang="zh-CN" altLang="en-US" dirty="0"/>
              <a:t>因为没有直接对比，中国真实世界研究不能片面解读为</a:t>
            </a:r>
            <a:r>
              <a:rPr kumimoji="1" lang="en-US" altLang="zh-CN" dirty="0"/>
              <a:t>DTG/3TC</a:t>
            </a:r>
            <a:r>
              <a:rPr kumimoji="1" lang="zh-CN" altLang="en-US" dirty="0"/>
              <a:t>在高病载人群中具有和三联药物等效的抗病毒作用，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周高病载组病毒学抑制率仅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59.1%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，显著低于低病载组的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P=0.023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dirty="0"/>
          </a:p>
          <a:p>
            <a:r>
              <a:rPr kumimoji="1" lang="en-US" altLang="zh-CN" dirty="0"/>
              <a:t>2. </a:t>
            </a:r>
            <a:r>
              <a:rPr kumimoji="1" lang="zh-CN" altLang="en-US" dirty="0"/>
              <a:t>台湾真实世界研究显示，</a:t>
            </a:r>
            <a:r>
              <a:rPr kumimoji="1" lang="en-US" altLang="zh-CN" dirty="0"/>
              <a:t>6</a:t>
            </a:r>
            <a:r>
              <a:rPr kumimoji="1" lang="zh-CN" altLang="en-US" dirty="0"/>
              <a:t>例基线病载大于</a:t>
            </a:r>
            <a:r>
              <a:rPr kumimoji="1" lang="en-US" altLang="zh-CN" dirty="0"/>
              <a:t>50</a:t>
            </a:r>
            <a:r>
              <a:rPr kumimoji="1" lang="zh-CN" altLang="en-US" dirty="0"/>
              <a:t>万拷贝患者，治疗</a:t>
            </a:r>
            <a:r>
              <a:rPr kumimoji="1" lang="en-US" altLang="zh-CN" dirty="0"/>
              <a:t>48</a:t>
            </a:r>
            <a:r>
              <a:rPr kumimoji="1" lang="zh-CN" altLang="en-US" dirty="0"/>
              <a:t>周后，</a:t>
            </a:r>
            <a:r>
              <a:rPr kumimoji="1" lang="en-US" altLang="zh-CN" dirty="0"/>
              <a:t>50%</a:t>
            </a:r>
            <a:r>
              <a:rPr kumimoji="1" lang="zh-CN" altLang="en-US" dirty="0"/>
              <a:t>（</a:t>
            </a:r>
            <a:r>
              <a:rPr kumimoji="1" lang="en-US" altLang="zh-CN" dirty="0"/>
              <a:t>3</a:t>
            </a:r>
            <a:r>
              <a:rPr kumimoji="1" lang="zh-CN" altLang="en-US" dirty="0"/>
              <a:t>例）</a:t>
            </a:r>
            <a:r>
              <a:rPr kumimoji="1" lang="en-US" altLang="zh-CN" dirty="0"/>
              <a:t>VL</a:t>
            </a:r>
            <a:r>
              <a:rPr kumimoji="1" lang="zh-CN" altLang="en-US" dirty="0"/>
              <a:t>无法抑制到</a:t>
            </a:r>
            <a:r>
              <a:rPr kumimoji="1" lang="en-US" altLang="zh-CN" dirty="0"/>
              <a:t>50copies</a:t>
            </a:r>
            <a:r>
              <a:rPr kumimoji="1" lang="zh-CN" altLang="en-US" dirty="0"/>
              <a:t>以下（未报告依从性和耐药数据），且</a:t>
            </a:r>
            <a:r>
              <a:rPr kumimoji="1" lang="en-US" altLang="zh-CN" dirty="0"/>
              <a:t>1</a:t>
            </a:r>
            <a:r>
              <a:rPr kumimoji="1" lang="zh-CN" altLang="en-US" dirty="0"/>
              <a:t>例病毒超过</a:t>
            </a:r>
            <a:r>
              <a:rPr kumimoji="1" lang="en-US" altLang="zh-CN" dirty="0"/>
              <a:t>200copies</a:t>
            </a:r>
            <a:r>
              <a:rPr kumimoji="1" lang="zh-CN" altLang="en-US" dirty="0"/>
              <a:t>，为</a:t>
            </a:r>
            <a:r>
              <a:rPr kumimoji="1" lang="en-US" altLang="zh-CN" dirty="0"/>
              <a:t>725</a:t>
            </a:r>
            <a:r>
              <a:rPr kumimoji="1" lang="zh-CN" altLang="en-US" dirty="0"/>
              <a:t>。</a:t>
            </a:r>
            <a:r>
              <a:rPr kumimoji="1" lang="en-US" altLang="zh-CN" dirty="0"/>
              <a:t>96</a:t>
            </a:r>
            <a:r>
              <a:rPr kumimoji="1" lang="zh-CN" altLang="en-US" dirty="0"/>
              <a:t>周时，仍有</a:t>
            </a:r>
            <a:r>
              <a:rPr kumimoji="1" lang="en-US" altLang="zh-CN" dirty="0"/>
              <a:t>1</a:t>
            </a:r>
            <a:r>
              <a:rPr kumimoji="1" lang="zh-CN" altLang="en-US" dirty="0"/>
              <a:t>例无法抑制。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/>
              <a:t>需要注意的是，指南对于治疗</a:t>
            </a:r>
            <a:r>
              <a:rPr kumimoji="1" lang="en-US" altLang="zh-CN" dirty="0"/>
              <a:t>6</a:t>
            </a:r>
            <a:r>
              <a:rPr kumimoji="1" lang="zh-CN" altLang="en-US" dirty="0"/>
              <a:t>个月还无法达到病毒抑制的则考虑治疗失败，报告者提到之所以继续使用</a:t>
            </a:r>
            <a:r>
              <a:rPr kumimoji="1" lang="en-US" altLang="zh-CN" dirty="0"/>
              <a:t>DTG/3TC</a:t>
            </a:r>
            <a:r>
              <a:rPr kumimoji="1" lang="zh-CN" altLang="en-US" dirty="0"/>
              <a:t>的原因是患者病毒维持在</a:t>
            </a:r>
            <a:r>
              <a:rPr kumimoji="1" lang="en-US" altLang="zh-CN" dirty="0"/>
              <a:t>100-200</a:t>
            </a:r>
            <a:r>
              <a:rPr kumimoji="1" lang="zh-CN" altLang="en-US" dirty="0"/>
              <a:t>之间，但患者长期维持低病毒血症最终导致耐药和治疗失败风险大大增加，且对于大于</a:t>
            </a:r>
            <a:r>
              <a:rPr kumimoji="1" lang="en-US" altLang="zh-CN" dirty="0"/>
              <a:t>200</a:t>
            </a:r>
            <a:r>
              <a:rPr kumimoji="1" lang="zh-CN" altLang="en-US" dirty="0"/>
              <a:t>者具有持续传播病毒风险。</a:t>
            </a:r>
            <a:endParaRPr kumimoji="1" lang="en-US" altLang="zh-CN" dirty="0"/>
          </a:p>
          <a:p>
            <a:endParaRPr kumimoji="1"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63635-9226-4F68-BBA7-2FE51E7D3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7913" y="490538"/>
            <a:ext cx="4267200" cy="240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ase">
              <a:buFont typeface="Arial" panose="020B0604020202020204" pitchFamily="34" charset="0"/>
              <a:buNone/>
            </a:pPr>
            <a:r>
              <a:rPr lang="zh-CN" altLang="en-US" sz="1200" dirty="0"/>
              <a:t>汇总</a:t>
            </a:r>
            <a:r>
              <a:rPr lang="en-US" altLang="zh-CN" sz="1200" dirty="0"/>
              <a:t>DTG/3TC</a:t>
            </a:r>
            <a:r>
              <a:rPr lang="zh-CN" altLang="en-US" sz="1200" dirty="0"/>
              <a:t>初治和经治研究，可以看到耐药筛选标准限制了大量的患者入组。真实世界使用普适性差</a:t>
            </a:r>
            <a:endParaRPr lang="en-US" altLang="zh-CN" sz="1200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zh-CN" altLang="en-US" sz="1200" dirty="0"/>
              <a:t>同时，中国仅</a:t>
            </a:r>
            <a:r>
              <a:rPr lang="en-US" altLang="zh-CN" sz="1200" dirty="0"/>
              <a:t>43%</a:t>
            </a:r>
            <a:r>
              <a:rPr lang="zh-CN" altLang="en-US" sz="1200" dirty="0"/>
              <a:t>的患者接受基线病载检测，基线耐药检测甚至都不做。</a:t>
            </a:r>
            <a:endParaRPr lang="en-US" altLang="zh-CN" sz="1200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zh-CN" altLang="en-US" sz="1200" dirty="0"/>
              <a:t>因此，</a:t>
            </a:r>
            <a:r>
              <a:rPr lang="en-US" altLang="zh-CN" sz="1200" dirty="0"/>
              <a:t>DTG/3TC</a:t>
            </a:r>
            <a:r>
              <a:rPr lang="zh-CN" altLang="en-US" sz="1200" dirty="0"/>
              <a:t>在中国的使用更加受限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8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/>
              <a:t>那么对于经治患者而言，</a:t>
            </a:r>
            <a:r>
              <a:rPr lang="en-US" altLang="zh-CN" dirty="0">
                <a:sym typeface="Arial" panose="020B0604020202020204" pitchFamily="34" charset="0"/>
              </a:rPr>
              <a:t>DTG+3TC</a:t>
            </a:r>
            <a:r>
              <a:rPr lang="zh-CN" altLang="en-US" dirty="0">
                <a:sym typeface="Arial" panose="020B0604020202020204" pitchFamily="34" charset="0"/>
              </a:rPr>
              <a:t>是否能给患者带来更大获益？</a:t>
            </a:r>
            <a:endParaRPr lang="en-US" altLang="zh-CN" dirty="0"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/>
              <a:t>一项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回顾性分析评估在病毒学抑制（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HIV-1 RNA ≤ 50 c/mL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）的成人中，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M184V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存在的患者转换为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3TC + INSTI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或 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PI/r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后，对于病毒学失败的时间及病毒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Blip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的影响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结果指出，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病毒学失败发生在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M184V</a:t>
            </a:r>
            <a:r>
              <a:rPr kumimoji="0" lang="en-US" altLang="zh-CN" sz="1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M184V</a:t>
            </a:r>
            <a:r>
              <a:rPr lang="en-US" altLang="zh-CN" sz="12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中的发生率更高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因此，对于预存</a:t>
            </a:r>
            <a:r>
              <a:rPr lang="en-US" altLang="zh-CN" dirty="0"/>
              <a:t>M184V/I </a:t>
            </a:r>
            <a:r>
              <a:rPr lang="zh-CN" altLang="en-US" dirty="0"/>
              <a:t>突变的 </a:t>
            </a:r>
            <a:r>
              <a:rPr lang="en-US" altLang="zh-CN" dirty="0"/>
              <a:t>HIV </a:t>
            </a:r>
            <a:r>
              <a:rPr lang="zh-CN" altLang="en-US" dirty="0"/>
              <a:t>感染者换用含</a:t>
            </a:r>
            <a:r>
              <a:rPr lang="en-US" altLang="zh-CN" dirty="0"/>
              <a:t>3TC</a:t>
            </a:r>
            <a:r>
              <a:rPr lang="zh-CN" altLang="en-US" dirty="0"/>
              <a:t>的两药方案带来更高的病毒学失败风险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dirty="0"/>
              <a:t>Transition: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dirty="0"/>
              <a:t>This is a summary of the 2 cases of emergent resistance with B/F/TAF in both ART-naïve and –experienced case reports.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dirty="0"/>
              <a:t>Main Message: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dirty="0"/>
              <a:t>As stated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7B4C62-9DE5-4DB1-BDB0-9472B3C9DE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jule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80" y="3529013"/>
            <a:ext cx="9432925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 goes here and can</a:t>
            </a:r>
            <a:br>
              <a:rPr lang="en-GB" dirty="0"/>
            </a:br>
            <a:r>
              <a:rPr lang="en-GB" dirty="0"/>
              <a:t>run over two lines if needed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90980" y="1948145"/>
            <a:ext cx="9432925" cy="138499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title goes here and can go over two lines</a:t>
            </a:r>
            <a:endParaRPr lang="en-GB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23904" y="6581001"/>
            <a:ext cx="11648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altLang="zh-CN" sz="1000" b="0" i="1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CN-BVY-0666</a:t>
            </a:r>
            <a:endParaRPr lang="zh-CN" altLang="en-US" sz="1000" i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equal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8"/>
            <a:ext cx="11150698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0" y="1700213"/>
            <a:ext cx="0" cy="4068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5365" y="2226258"/>
            <a:ext cx="5308698" cy="353319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48413" y="2226543"/>
            <a:ext cx="5327650" cy="353290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1700213"/>
            <a:ext cx="5318125" cy="481226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57938" y="1700213"/>
            <a:ext cx="5318125" cy="481226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8"/>
            <a:ext cx="11150698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525366" y="1700213"/>
            <a:ext cx="3493205" cy="4059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endParaRPr lang="en-GB" dirty="0"/>
          </a:p>
        </p:txBody>
      </p:sp>
      <p:sp>
        <p:nvSpPr>
          <p:cNvPr id="3" name="Text Placeholder 8"/>
          <p:cNvSpPr>
            <a:spLocks noGrp="1"/>
          </p:cNvSpPr>
          <p:nvPr>
            <p:ph idx="10"/>
          </p:nvPr>
        </p:nvSpPr>
        <p:spPr>
          <a:xfrm>
            <a:off x="4354110" y="1700213"/>
            <a:ext cx="7321953" cy="4059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content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8"/>
            <a:ext cx="11150698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525366" y="1708107"/>
            <a:ext cx="7321951" cy="27240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idx="10"/>
          </p:nvPr>
        </p:nvSpPr>
        <p:spPr>
          <a:xfrm>
            <a:off x="8182855" y="1708107"/>
            <a:ext cx="3493208" cy="4059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756726"/>
            <a:ext cx="7331379" cy="100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vert="horz" lIns="180000" tIns="108000" rIns="180000" bIns="108000" rtlCol="0" anchor="ctr" anchorCtr="0">
            <a:normAutofit/>
          </a:bodyPr>
          <a:lstStyle>
            <a:lvl1pPr marL="0" indent="0">
              <a:buNone/>
              <a:defRPr lang="en-US" sz="1600" smtClean="0">
                <a:solidFill>
                  <a:schemeClr val="accent5"/>
                </a:solidFill>
              </a:defRPr>
            </a:lvl1pPr>
            <a:lvl2pPr marL="360045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360680" lvl="0" indent="-360680"/>
            <a:r>
              <a:rPr lang="en-US" dirty="0"/>
              <a:t>Click to edit call out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525366" y="1700213"/>
            <a:ext cx="10287097" cy="27240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 marL="1078230" indent="-8763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756726"/>
            <a:ext cx="10288800" cy="100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vert="horz" lIns="180000" tIns="108000" rIns="180000" bIns="108000" rtlCol="0" anchor="ctr" anchorCtr="0">
            <a:normAutofit/>
          </a:bodyPr>
          <a:lstStyle>
            <a:lvl1pPr marL="0" indent="0">
              <a:buNone/>
              <a:defRPr lang="en-US" sz="1600" smtClean="0">
                <a:solidFill>
                  <a:schemeClr val="accent5"/>
                </a:solidFill>
              </a:defRPr>
            </a:lvl1pPr>
            <a:lvl2pPr marL="360045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360680" lvl="0" indent="-360680"/>
            <a:r>
              <a:rPr lang="en-US" dirty="0"/>
              <a:t>Click to edit call out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Content slide main title goes</a:t>
            </a:r>
            <a:br>
              <a:rPr lang="en-GB"/>
            </a:br>
            <a:r>
              <a:rPr lang="en-GB"/>
              <a:t>here and over two lines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5365" y="1412875"/>
            <a:ext cx="10350550" cy="56683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chemeClr val="tx2"/>
                </a:solidFill>
              </a:defRPr>
            </a:lvl2pPr>
            <a:lvl3pPr marL="360045" indent="0">
              <a:buNone/>
              <a:defRPr sz="2000" b="1">
                <a:solidFill>
                  <a:schemeClr val="tx2"/>
                </a:solidFill>
              </a:defRPr>
            </a:lvl3pPr>
            <a:lvl4pPr marL="628650" indent="0">
              <a:buNone/>
              <a:defRPr sz="2000" b="1">
                <a:solidFill>
                  <a:schemeClr val="tx2"/>
                </a:solidFill>
              </a:defRPr>
            </a:lvl4pPr>
            <a:lvl5pPr marL="80518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sub heading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1613" y="6370638"/>
            <a:ext cx="2151443" cy="377825"/>
          </a:xfr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SG" sz="800" b="0" kern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11085" y="6365558"/>
            <a:ext cx="2932113" cy="377825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ou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Content slide main title goes</a:t>
            </a:r>
            <a:br>
              <a:rPr lang="en-GB"/>
            </a:br>
            <a:r>
              <a:rPr lang="en-GB"/>
              <a:t>here and over two lines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5365" y="1700213"/>
            <a:ext cx="11150698" cy="40687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1613" y="6370638"/>
            <a:ext cx="2151443" cy="377825"/>
          </a:xfr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SG" sz="800" b="0" kern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11085" y="6365558"/>
            <a:ext cx="2932113" cy="377825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jule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80" y="3529013"/>
            <a:ext cx="9432925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Subtitle goes here and can</a:t>
            </a:r>
            <a:br>
              <a:rPr lang="en-GB"/>
            </a:br>
            <a:r>
              <a:rPr lang="en-GB"/>
              <a:t>run over two lines if needed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90980" y="1948145"/>
            <a:ext cx="9432925" cy="138499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GB"/>
              <a:t>Divider slide title goes here and can go over two lines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jule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80" y="3529013"/>
            <a:ext cx="9432925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Subtitle goes here and can</a:t>
            </a:r>
            <a:br>
              <a:rPr lang="en-GB"/>
            </a:br>
            <a:r>
              <a:rPr lang="en-GB"/>
              <a:t>run over two lines if needed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90980" y="1948145"/>
            <a:ext cx="9432925" cy="138499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GB"/>
              <a:t>Divider slide title goes here and can go over two lines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jule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80" y="3529013"/>
            <a:ext cx="9432925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 goes here and can</a:t>
            </a:r>
            <a:br>
              <a:rPr lang="en-GB" dirty="0"/>
            </a:br>
            <a:r>
              <a:rPr lang="en-GB" dirty="0"/>
              <a:t>run over two lines if needed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90980" y="1948145"/>
            <a:ext cx="9432925" cy="138499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title goes here and can go over two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2/3 contents ru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428" y="-1"/>
            <a:ext cx="4063486" cy="6105525"/>
          </a:xfrm>
          <a:custGeom>
            <a:avLst/>
            <a:gdLst/>
            <a:ahLst/>
            <a:cxnLst/>
            <a:rect l="l" t="t" r="r" b="b"/>
            <a:pathLst>
              <a:path w="20104100" h="9895205">
                <a:moveTo>
                  <a:pt x="20104099" y="0"/>
                </a:moveTo>
                <a:lnTo>
                  <a:pt x="0" y="0"/>
                </a:lnTo>
                <a:lnTo>
                  <a:pt x="0" y="9894986"/>
                </a:lnTo>
                <a:lnTo>
                  <a:pt x="20104099" y="989498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Text Placeholder 8"/>
          <p:cNvSpPr>
            <a:spLocks noGrp="1"/>
          </p:cNvSpPr>
          <p:nvPr>
            <p:ph idx="1"/>
          </p:nvPr>
        </p:nvSpPr>
        <p:spPr>
          <a:xfrm>
            <a:off x="4579638" y="335541"/>
            <a:ext cx="7096425" cy="54334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152" y="1449388"/>
            <a:ext cx="3032038" cy="320674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 goes here and over </a:t>
            </a:r>
            <a:br>
              <a:rPr lang="en-GB"/>
            </a:br>
            <a:r>
              <a:rPr lang="en-GB"/>
              <a:t>four lines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2/3 contents jul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428" y="-1"/>
            <a:ext cx="4063486" cy="6105525"/>
          </a:xfrm>
          <a:custGeom>
            <a:avLst/>
            <a:gdLst/>
            <a:ahLst/>
            <a:cxnLst/>
            <a:rect l="l" t="t" r="r" b="b"/>
            <a:pathLst>
              <a:path w="20104100" h="9895205">
                <a:moveTo>
                  <a:pt x="20104099" y="0"/>
                </a:moveTo>
                <a:lnTo>
                  <a:pt x="0" y="0"/>
                </a:lnTo>
                <a:lnTo>
                  <a:pt x="0" y="9894986"/>
                </a:lnTo>
                <a:lnTo>
                  <a:pt x="20104099" y="989498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Text Placeholder 8"/>
          <p:cNvSpPr>
            <a:spLocks noGrp="1"/>
          </p:cNvSpPr>
          <p:nvPr>
            <p:ph idx="1"/>
          </p:nvPr>
        </p:nvSpPr>
        <p:spPr>
          <a:xfrm>
            <a:off x="4579638" y="333376"/>
            <a:ext cx="7096425" cy="54377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152" y="1449388"/>
            <a:ext cx="3032038" cy="320674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 goes here and over </a:t>
            </a:r>
            <a:br>
              <a:rPr lang="en-GB"/>
            </a:br>
            <a:r>
              <a:rPr lang="en-GB"/>
              <a:t>four lines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Contents</a:t>
            </a:r>
            <a:endParaRPr lang="en-GB"/>
          </a:p>
        </p:txBody>
      </p:sp>
      <p:sp>
        <p:nvSpPr>
          <p:cNvPr id="3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182255" y="1708237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1182255" y="2126890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1182255" y="2545543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7" name="Text Placeholder 53"/>
          <p:cNvSpPr>
            <a:spLocks noGrp="1"/>
          </p:cNvSpPr>
          <p:nvPr>
            <p:ph type="body" sz="quarter" idx="13" hasCustomPrompt="1"/>
          </p:nvPr>
        </p:nvSpPr>
        <p:spPr>
          <a:xfrm>
            <a:off x="1182255" y="2964196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8" name="Text Placeholder 53"/>
          <p:cNvSpPr>
            <a:spLocks noGrp="1"/>
          </p:cNvSpPr>
          <p:nvPr>
            <p:ph type="body" sz="quarter" idx="14" hasCustomPrompt="1"/>
          </p:nvPr>
        </p:nvSpPr>
        <p:spPr>
          <a:xfrm>
            <a:off x="1182255" y="3382850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1182255" y="3801503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6" hasCustomPrompt="1"/>
          </p:nvPr>
        </p:nvSpPr>
        <p:spPr>
          <a:xfrm>
            <a:off x="1182255" y="4220156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2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1182255" y="4638809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3" name="Text Placeholder 53"/>
          <p:cNvSpPr>
            <a:spLocks noGrp="1"/>
          </p:cNvSpPr>
          <p:nvPr>
            <p:ph type="body" sz="quarter" idx="18" hasCustomPrompt="1"/>
          </p:nvPr>
        </p:nvSpPr>
        <p:spPr>
          <a:xfrm>
            <a:off x="1182255" y="5057462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4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1182255" y="5476115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5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1700213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#</a:t>
            </a:r>
            <a:endParaRPr lang="en-US"/>
          </a:p>
        </p:txBody>
      </p:sp>
      <p:sp>
        <p:nvSpPr>
          <p:cNvPr id="16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2118866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#</a:t>
            </a:r>
            <a:endParaRPr lang="en-US"/>
          </a:p>
        </p:txBody>
      </p:sp>
      <p:sp>
        <p:nvSpPr>
          <p:cNvPr id="17" name="Text Placeholder 53"/>
          <p:cNvSpPr>
            <a:spLocks noGrp="1"/>
          </p:cNvSpPr>
          <p:nvPr>
            <p:ph type="body" sz="quarter" idx="22" hasCustomPrompt="1"/>
          </p:nvPr>
        </p:nvSpPr>
        <p:spPr>
          <a:xfrm>
            <a:off x="515938" y="2537519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#</a:t>
            </a:r>
            <a:endParaRPr lang="en-US"/>
          </a:p>
        </p:txBody>
      </p:sp>
      <p:sp>
        <p:nvSpPr>
          <p:cNvPr id="18" name="Text Placeholder 53"/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2956172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/>
              <a:t>#</a:t>
            </a:r>
            <a:endParaRPr lang="en-US"/>
          </a:p>
        </p:txBody>
      </p:sp>
      <p:sp>
        <p:nvSpPr>
          <p:cNvPr id="19" name="Text Placeholder 53"/>
          <p:cNvSpPr>
            <a:spLocks noGrp="1"/>
          </p:cNvSpPr>
          <p:nvPr>
            <p:ph type="body" sz="quarter" idx="24" hasCustomPrompt="1"/>
          </p:nvPr>
        </p:nvSpPr>
        <p:spPr>
          <a:xfrm>
            <a:off x="515938" y="3374826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#</a:t>
            </a:r>
            <a:endParaRPr lang="en-US"/>
          </a:p>
        </p:txBody>
      </p:sp>
      <p:sp>
        <p:nvSpPr>
          <p:cNvPr id="20" name="Text Placeholder 53"/>
          <p:cNvSpPr>
            <a:spLocks noGrp="1"/>
          </p:cNvSpPr>
          <p:nvPr>
            <p:ph type="body" sz="quarter" idx="25" hasCustomPrompt="1"/>
          </p:nvPr>
        </p:nvSpPr>
        <p:spPr>
          <a:xfrm>
            <a:off x="515938" y="3793479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#</a:t>
            </a:r>
            <a:endParaRPr lang="en-US"/>
          </a:p>
        </p:txBody>
      </p:sp>
      <p:sp>
        <p:nvSpPr>
          <p:cNvPr id="21" name="Text Placeholder 53"/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4212132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/>
              <a:t>#</a:t>
            </a:r>
            <a:endParaRPr lang="en-US"/>
          </a:p>
        </p:txBody>
      </p:sp>
      <p:sp>
        <p:nvSpPr>
          <p:cNvPr id="22" name="Text Placeholder 53"/>
          <p:cNvSpPr>
            <a:spLocks noGrp="1"/>
          </p:cNvSpPr>
          <p:nvPr>
            <p:ph type="body" sz="quarter" idx="27" hasCustomPrompt="1"/>
          </p:nvPr>
        </p:nvSpPr>
        <p:spPr>
          <a:xfrm>
            <a:off x="515938" y="4630785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/>
              <a:t>#</a:t>
            </a:r>
            <a:endParaRPr lang="en-US"/>
          </a:p>
        </p:txBody>
      </p:sp>
      <p:sp>
        <p:nvSpPr>
          <p:cNvPr id="23" name="Text Placeholder 53"/>
          <p:cNvSpPr>
            <a:spLocks noGrp="1"/>
          </p:cNvSpPr>
          <p:nvPr>
            <p:ph type="body" sz="quarter" idx="28" hasCustomPrompt="1"/>
          </p:nvPr>
        </p:nvSpPr>
        <p:spPr>
          <a:xfrm>
            <a:off x="515938" y="5049438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#</a:t>
            </a:r>
            <a:endParaRPr lang="en-US"/>
          </a:p>
        </p:txBody>
      </p:sp>
      <p:sp>
        <p:nvSpPr>
          <p:cNvPr id="24" name="Text Placeholder 53"/>
          <p:cNvSpPr>
            <a:spLocks noGrp="1"/>
          </p:cNvSpPr>
          <p:nvPr>
            <p:ph type="body" sz="quarter" idx="29" hasCustomPrompt="1"/>
          </p:nvPr>
        </p:nvSpPr>
        <p:spPr>
          <a:xfrm>
            <a:off x="515938" y="5468091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#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Content slide main title goes</a:t>
            </a:r>
            <a:br>
              <a:rPr lang="en-GB"/>
            </a:br>
            <a:r>
              <a:rPr lang="en-GB"/>
              <a:t>here and over two lines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5365" y="1412875"/>
            <a:ext cx="10350550" cy="56683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chemeClr val="tx2"/>
                </a:solidFill>
              </a:defRPr>
            </a:lvl2pPr>
            <a:lvl3pPr marL="360045" indent="0">
              <a:buNone/>
              <a:defRPr sz="2000" b="1">
                <a:solidFill>
                  <a:schemeClr val="tx2"/>
                </a:solidFill>
              </a:defRPr>
            </a:lvl3pPr>
            <a:lvl4pPr marL="628650" indent="0">
              <a:buNone/>
              <a:defRPr sz="2000" b="1">
                <a:solidFill>
                  <a:schemeClr val="tx2"/>
                </a:solidFill>
              </a:defRPr>
            </a:lvl4pPr>
            <a:lvl5pPr marL="80518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sub heading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1613" y="6370638"/>
            <a:ext cx="2151443" cy="377825"/>
          </a:xfr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SG" sz="800" b="0" kern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11085" y="6365558"/>
            <a:ext cx="2932113" cy="377825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538" y="1769780"/>
            <a:ext cx="9432926" cy="2714836"/>
          </a:xfrm>
        </p:spPr>
        <p:txBody>
          <a:bodyPr anchor="ctr" anchorCtr="0">
            <a:normAutofit/>
          </a:bodyPr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en-GB"/>
              <a:t>Content slide main title goes</a:t>
            </a:r>
            <a:br>
              <a:rPr lang="en-GB"/>
            </a:br>
            <a:r>
              <a:rPr lang="en-GB"/>
              <a:t>here and over two lines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1613" y="6370638"/>
            <a:ext cx="2151443" cy="377825"/>
          </a:xfr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SG" sz="800" b="0" kern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11085" y="6365558"/>
            <a:ext cx="2932113" cy="377825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hank you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9537" y="1998373"/>
            <a:ext cx="9432925" cy="200689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0000">
                <a:solidFill>
                  <a:schemeClr val="tx2"/>
                </a:solidFill>
              </a:defRPr>
            </a:lvl1pPr>
          </a:lstStyle>
          <a:p>
            <a:r>
              <a:rPr lang="en-GB"/>
              <a:t>Thank you</a:t>
            </a:r>
            <a:endParaRPr lang="en-GB"/>
          </a:p>
        </p:txBody>
      </p:sp>
      <p:sp>
        <p:nvSpPr>
          <p:cNvPr id="2" name="Holder 4"/>
          <p:cNvSpPr txBox="1"/>
          <p:nvPr userDrawn="1"/>
        </p:nvSpPr>
        <p:spPr>
          <a:xfrm>
            <a:off x="1377553" y="6386862"/>
            <a:ext cx="2278515" cy="17710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100000"/>
              </a:lnSpc>
              <a:defRPr sz="10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/>
              <a:t>Confidential</a:t>
            </a:r>
            <a:r>
              <a:rPr lang="en-GB" sz="900" spc="-12"/>
              <a:t> </a:t>
            </a:r>
            <a:r>
              <a:rPr lang="en-GB" sz="900"/>
              <a:t>–</a:t>
            </a:r>
            <a:r>
              <a:rPr lang="en-GB" sz="900" spc="-9"/>
              <a:t> </a:t>
            </a:r>
            <a:r>
              <a:rPr lang="en-GB" sz="900"/>
              <a:t>For</a:t>
            </a:r>
            <a:r>
              <a:rPr lang="en-GB" sz="900" spc="-9"/>
              <a:t> </a:t>
            </a:r>
            <a:r>
              <a:rPr lang="en-GB" sz="900"/>
              <a:t>internal</a:t>
            </a:r>
            <a:r>
              <a:rPr lang="en-GB" sz="900" spc="-9"/>
              <a:t> </a:t>
            </a:r>
            <a:r>
              <a:rPr lang="en-GB" sz="900"/>
              <a:t>use</a:t>
            </a:r>
            <a:r>
              <a:rPr lang="en-GB" sz="900" spc="-9"/>
              <a:t> </a:t>
            </a:r>
            <a:r>
              <a:rPr lang="en-GB" sz="900" spc="-12"/>
              <a:t>only</a:t>
            </a:r>
            <a:endParaRPr lang="en-GB" sz="900" spc="-12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9751" y="296287"/>
            <a:ext cx="1499913" cy="483786"/>
          </a:xfrm>
          <a:prstGeom prst="rect">
            <a:avLst/>
          </a:prstGeom>
        </p:spPr>
      </p:pic>
      <p:sp>
        <p:nvSpPr>
          <p:cNvPr id="6" name="Slide Number Placeholder 3"/>
          <p:cNvSpPr txBox="1"/>
          <p:nvPr userDrawn="1"/>
        </p:nvSpPr>
        <p:spPr>
          <a:xfrm>
            <a:off x="525365" y="6386862"/>
            <a:ext cx="195241" cy="177102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">
              <a:lnSpc>
                <a:spcPts val="1165"/>
              </a:lnSpc>
            </a:pPr>
            <a:fld id="{E52C03C6-441E-4C25-8C41-F61D03706470}" type="slidenum">
              <a:rPr lang="en-GB" sz="900" spc="-15" smtClean="0"/>
            </a:fld>
            <a:endParaRPr lang="en-GB" sz="900" spc="-15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4301845"/>
            <a:ext cx="6337300" cy="10795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GB"/>
              <a:t>Subtitle goes here and can</a:t>
            </a:r>
            <a:br>
              <a:rPr lang="en-GB"/>
            </a:br>
            <a:r>
              <a:rPr lang="en-GB"/>
              <a:t>run over two lines if needed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Content slide main title goes</a:t>
            </a:r>
            <a:br>
              <a:rPr lang="en-GB"/>
            </a:br>
            <a:r>
              <a:rPr lang="en-GB"/>
              <a:t>here and over two lines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1613" y="6370638"/>
            <a:ext cx="2151443" cy="377825"/>
          </a:xfr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SG" sz="800" b="0" kern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11085" y="6365558"/>
            <a:ext cx="2932113" cy="377825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jule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80" y="3529013"/>
            <a:ext cx="9432925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 goes here and can</a:t>
            </a:r>
            <a:br>
              <a:rPr lang="en-GB" dirty="0"/>
            </a:br>
            <a:r>
              <a:rPr lang="en-GB" dirty="0"/>
              <a:t>run over two lines if needed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90980" y="1948145"/>
            <a:ext cx="9432925" cy="138499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title goes here and can go over two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jule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0980" y="3529013"/>
            <a:ext cx="9432925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 goes here and can</a:t>
            </a:r>
            <a:br>
              <a:rPr lang="en-GB" dirty="0"/>
            </a:br>
            <a:r>
              <a:rPr lang="en-GB" dirty="0"/>
              <a:t>run over two lines if needed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90980" y="1948145"/>
            <a:ext cx="9432925" cy="138499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title goes here and can go over two lines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94" y="172891"/>
            <a:ext cx="1499913" cy="4837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2/3 contents ru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428" y="-1"/>
            <a:ext cx="4063486" cy="6105525"/>
          </a:xfrm>
          <a:custGeom>
            <a:avLst/>
            <a:gdLst/>
            <a:ahLst/>
            <a:cxnLst/>
            <a:rect l="l" t="t" r="r" b="b"/>
            <a:pathLst>
              <a:path w="20104100" h="9895205">
                <a:moveTo>
                  <a:pt x="20104099" y="0"/>
                </a:moveTo>
                <a:lnTo>
                  <a:pt x="0" y="0"/>
                </a:lnTo>
                <a:lnTo>
                  <a:pt x="0" y="9894986"/>
                </a:lnTo>
                <a:lnTo>
                  <a:pt x="20104099" y="989498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Text Placeholder 8"/>
          <p:cNvSpPr>
            <a:spLocks noGrp="1"/>
          </p:cNvSpPr>
          <p:nvPr>
            <p:ph idx="1"/>
          </p:nvPr>
        </p:nvSpPr>
        <p:spPr>
          <a:xfrm>
            <a:off x="4579638" y="335541"/>
            <a:ext cx="7096425" cy="54334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152" y="1449388"/>
            <a:ext cx="3032038" cy="320674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 goes here and over </a:t>
            </a:r>
            <a:br>
              <a:rPr lang="en-GB" dirty="0"/>
            </a:br>
            <a:r>
              <a:rPr lang="en-GB" dirty="0"/>
              <a:t>four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2/3 contents ru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428" y="-1"/>
            <a:ext cx="4063486" cy="6105525"/>
          </a:xfrm>
          <a:custGeom>
            <a:avLst/>
            <a:gdLst/>
            <a:ahLst/>
            <a:cxnLst/>
            <a:rect l="l" t="t" r="r" b="b"/>
            <a:pathLst>
              <a:path w="20104100" h="9895205">
                <a:moveTo>
                  <a:pt x="20104099" y="0"/>
                </a:moveTo>
                <a:lnTo>
                  <a:pt x="0" y="0"/>
                </a:lnTo>
                <a:lnTo>
                  <a:pt x="0" y="9894986"/>
                </a:lnTo>
                <a:lnTo>
                  <a:pt x="20104099" y="989498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Text Placeholder 8"/>
          <p:cNvSpPr>
            <a:spLocks noGrp="1"/>
          </p:cNvSpPr>
          <p:nvPr>
            <p:ph idx="1"/>
          </p:nvPr>
        </p:nvSpPr>
        <p:spPr>
          <a:xfrm>
            <a:off x="4579638" y="335541"/>
            <a:ext cx="7096425" cy="54334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152" y="1449388"/>
            <a:ext cx="3032038" cy="320674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 goes here and over </a:t>
            </a:r>
            <a:br>
              <a:rPr lang="en-GB" dirty="0"/>
            </a:br>
            <a:r>
              <a:rPr lang="en-GB" dirty="0"/>
              <a:t>four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2/3 contents jul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428" y="-1"/>
            <a:ext cx="4063486" cy="6105525"/>
          </a:xfrm>
          <a:custGeom>
            <a:avLst/>
            <a:gdLst/>
            <a:ahLst/>
            <a:cxnLst/>
            <a:rect l="l" t="t" r="r" b="b"/>
            <a:pathLst>
              <a:path w="20104100" h="9895205">
                <a:moveTo>
                  <a:pt x="20104099" y="0"/>
                </a:moveTo>
                <a:lnTo>
                  <a:pt x="0" y="0"/>
                </a:lnTo>
                <a:lnTo>
                  <a:pt x="0" y="9894986"/>
                </a:lnTo>
                <a:lnTo>
                  <a:pt x="20104099" y="989498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Text Placeholder 8"/>
          <p:cNvSpPr>
            <a:spLocks noGrp="1"/>
          </p:cNvSpPr>
          <p:nvPr>
            <p:ph idx="1"/>
          </p:nvPr>
        </p:nvSpPr>
        <p:spPr>
          <a:xfrm>
            <a:off x="4579638" y="333376"/>
            <a:ext cx="7096425" cy="54377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152" y="1449388"/>
            <a:ext cx="3032038" cy="320674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 goes here and over </a:t>
            </a:r>
            <a:br>
              <a:rPr lang="en-GB" dirty="0"/>
            </a:br>
            <a:r>
              <a:rPr lang="en-GB" dirty="0"/>
              <a:t>four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Contents</a:t>
            </a:r>
            <a:endParaRPr lang="en-GB" dirty="0"/>
          </a:p>
        </p:txBody>
      </p:sp>
      <p:sp>
        <p:nvSpPr>
          <p:cNvPr id="3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182255" y="1708237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contents</a:t>
            </a:r>
            <a:endParaRPr lang="en-US" dirty="0"/>
          </a:p>
        </p:txBody>
      </p:sp>
      <p:sp>
        <p:nvSpPr>
          <p:cNvPr id="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1182255" y="2126890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1182255" y="2545543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7" name="Text Placeholder 53"/>
          <p:cNvSpPr>
            <a:spLocks noGrp="1"/>
          </p:cNvSpPr>
          <p:nvPr>
            <p:ph type="body" sz="quarter" idx="13" hasCustomPrompt="1"/>
          </p:nvPr>
        </p:nvSpPr>
        <p:spPr>
          <a:xfrm>
            <a:off x="1182255" y="2964196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8" name="Text Placeholder 53"/>
          <p:cNvSpPr>
            <a:spLocks noGrp="1"/>
          </p:cNvSpPr>
          <p:nvPr>
            <p:ph type="body" sz="quarter" idx="14" hasCustomPrompt="1"/>
          </p:nvPr>
        </p:nvSpPr>
        <p:spPr>
          <a:xfrm>
            <a:off x="1182255" y="3382850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1182255" y="3801503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contents</a:t>
            </a:r>
            <a:endParaRPr lang="en-US" dirty="0"/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6" hasCustomPrompt="1"/>
          </p:nvPr>
        </p:nvSpPr>
        <p:spPr>
          <a:xfrm>
            <a:off x="1182255" y="4220156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2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1182255" y="4638809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3" name="Text Placeholder 53"/>
          <p:cNvSpPr>
            <a:spLocks noGrp="1"/>
          </p:cNvSpPr>
          <p:nvPr>
            <p:ph type="body" sz="quarter" idx="18" hasCustomPrompt="1"/>
          </p:nvPr>
        </p:nvSpPr>
        <p:spPr>
          <a:xfrm>
            <a:off x="1182255" y="5057462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4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1182255" y="5476115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5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1700213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16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2118866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17" name="Text Placeholder 53"/>
          <p:cNvSpPr>
            <a:spLocks noGrp="1"/>
          </p:cNvSpPr>
          <p:nvPr>
            <p:ph type="body" sz="quarter" idx="22" hasCustomPrompt="1"/>
          </p:nvPr>
        </p:nvSpPr>
        <p:spPr>
          <a:xfrm>
            <a:off x="515938" y="2537519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18" name="Text Placeholder 53"/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2956172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 dirty="0"/>
              <a:t>#</a:t>
            </a:r>
            <a:endParaRPr lang="en-US" dirty="0"/>
          </a:p>
        </p:txBody>
      </p:sp>
      <p:sp>
        <p:nvSpPr>
          <p:cNvPr id="19" name="Text Placeholder 53"/>
          <p:cNvSpPr>
            <a:spLocks noGrp="1"/>
          </p:cNvSpPr>
          <p:nvPr>
            <p:ph type="body" sz="quarter" idx="24" hasCustomPrompt="1"/>
          </p:nvPr>
        </p:nvSpPr>
        <p:spPr>
          <a:xfrm>
            <a:off x="515938" y="3374826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0" name="Text Placeholder 53"/>
          <p:cNvSpPr>
            <a:spLocks noGrp="1"/>
          </p:cNvSpPr>
          <p:nvPr>
            <p:ph type="body" sz="quarter" idx="25" hasCustomPrompt="1"/>
          </p:nvPr>
        </p:nvSpPr>
        <p:spPr>
          <a:xfrm>
            <a:off x="515938" y="3793479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1" name="Text Placeholder 53"/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4212132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 dirty="0"/>
              <a:t>#</a:t>
            </a:r>
            <a:endParaRPr lang="en-US" dirty="0"/>
          </a:p>
        </p:txBody>
      </p:sp>
      <p:sp>
        <p:nvSpPr>
          <p:cNvPr id="22" name="Text Placeholder 53"/>
          <p:cNvSpPr>
            <a:spLocks noGrp="1"/>
          </p:cNvSpPr>
          <p:nvPr>
            <p:ph type="body" sz="quarter" idx="27" hasCustomPrompt="1"/>
          </p:nvPr>
        </p:nvSpPr>
        <p:spPr>
          <a:xfrm>
            <a:off x="515938" y="4630785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 dirty="0"/>
              <a:t>#</a:t>
            </a:r>
            <a:endParaRPr lang="en-US" dirty="0"/>
          </a:p>
        </p:txBody>
      </p:sp>
      <p:sp>
        <p:nvSpPr>
          <p:cNvPr id="23" name="Text Placeholder 53"/>
          <p:cNvSpPr>
            <a:spLocks noGrp="1"/>
          </p:cNvSpPr>
          <p:nvPr>
            <p:ph type="body" sz="quarter" idx="28" hasCustomPrompt="1"/>
          </p:nvPr>
        </p:nvSpPr>
        <p:spPr>
          <a:xfrm>
            <a:off x="515938" y="5049438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4" name="Text Placeholder 53"/>
          <p:cNvSpPr>
            <a:spLocks noGrp="1"/>
          </p:cNvSpPr>
          <p:nvPr>
            <p:ph type="body" sz="quarter" idx="29" hasCustomPrompt="1"/>
          </p:nvPr>
        </p:nvSpPr>
        <p:spPr>
          <a:xfrm>
            <a:off x="515938" y="5468091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5365" y="1412875"/>
            <a:ext cx="10350550" cy="56683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chemeClr val="tx2"/>
                </a:solidFill>
              </a:defRPr>
            </a:lvl2pPr>
            <a:lvl3pPr marL="360045" indent="0">
              <a:buNone/>
              <a:defRPr sz="2000" b="1">
                <a:solidFill>
                  <a:schemeClr val="tx2"/>
                </a:solidFill>
              </a:defRPr>
            </a:lvl3pPr>
            <a:lvl4pPr marL="628650" indent="0">
              <a:buNone/>
              <a:defRPr sz="2000" b="1">
                <a:solidFill>
                  <a:schemeClr val="tx2"/>
                </a:solidFill>
              </a:defRPr>
            </a:lvl4pPr>
            <a:lvl5pPr marL="80518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 heading</a:t>
            </a:r>
            <a:endParaRPr lang="en-GB" dirty="0"/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-846667" y="5632274"/>
            <a:ext cx="12192000" cy="706437"/>
          </a:xfrm>
          <a:prstGeom prst="rect">
            <a:avLst/>
          </a:prstGeom>
        </p:spPr>
        <p:txBody>
          <a:bodyPr anchor="b"/>
          <a:lstStyle>
            <a:lvl1pPr marL="228600" indent="-228600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sz="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5365" y="1989137"/>
            <a:ext cx="11150698" cy="37798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5365" y="1422303"/>
            <a:ext cx="10287098" cy="56683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chemeClr val="tx2"/>
                </a:solidFill>
              </a:defRPr>
            </a:lvl2pPr>
            <a:lvl3pPr marL="360045" indent="0">
              <a:buNone/>
              <a:defRPr sz="2000" b="1">
                <a:solidFill>
                  <a:schemeClr val="tx2"/>
                </a:solidFill>
              </a:defRPr>
            </a:lvl3pPr>
            <a:lvl4pPr marL="628650" indent="0">
              <a:buNone/>
              <a:defRPr sz="2000" b="1">
                <a:solidFill>
                  <a:schemeClr val="tx2"/>
                </a:solidFill>
              </a:defRPr>
            </a:lvl4pPr>
            <a:lvl5pPr marL="80518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 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5365" y="1700213"/>
            <a:ext cx="11150698" cy="40687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equal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8"/>
            <a:ext cx="11150698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0" y="1700213"/>
            <a:ext cx="0" cy="4068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5365" y="1699885"/>
            <a:ext cx="5308698" cy="405956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48413" y="1700213"/>
            <a:ext cx="5327650" cy="40592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equal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8"/>
            <a:ext cx="11150698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0" y="1700213"/>
            <a:ext cx="0" cy="4068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5365" y="2226258"/>
            <a:ext cx="5308698" cy="353319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48413" y="2226543"/>
            <a:ext cx="5327650" cy="353290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1700213"/>
            <a:ext cx="5318125" cy="481226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57938" y="1700213"/>
            <a:ext cx="5318125" cy="481226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8"/>
            <a:ext cx="11150698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525366" y="1700213"/>
            <a:ext cx="3493205" cy="4059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endParaRPr lang="en-GB" dirty="0"/>
          </a:p>
        </p:txBody>
      </p:sp>
      <p:sp>
        <p:nvSpPr>
          <p:cNvPr id="3" name="Text Placeholder 8"/>
          <p:cNvSpPr>
            <a:spLocks noGrp="1"/>
          </p:cNvSpPr>
          <p:nvPr>
            <p:ph idx="10"/>
          </p:nvPr>
        </p:nvSpPr>
        <p:spPr>
          <a:xfrm>
            <a:off x="4354110" y="1700213"/>
            <a:ext cx="7321953" cy="4059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content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8"/>
            <a:ext cx="11150698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525366" y="1708107"/>
            <a:ext cx="7321951" cy="27240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idx="10"/>
          </p:nvPr>
        </p:nvSpPr>
        <p:spPr>
          <a:xfrm>
            <a:off x="8182855" y="1708107"/>
            <a:ext cx="3493208" cy="4059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756726"/>
            <a:ext cx="7331379" cy="100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vert="horz" lIns="180000" tIns="108000" rIns="180000" bIns="108000" rtlCol="0" anchor="ctr" anchorCtr="0">
            <a:normAutofit/>
          </a:bodyPr>
          <a:lstStyle>
            <a:lvl1pPr marL="0" indent="0">
              <a:buNone/>
              <a:defRPr lang="en-US" sz="1600" smtClean="0">
                <a:solidFill>
                  <a:schemeClr val="accent5"/>
                </a:solidFill>
              </a:defRPr>
            </a:lvl1pPr>
            <a:lvl2pPr marL="360045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360680" lvl="0" indent="-360680"/>
            <a:r>
              <a:rPr lang="en-US" dirty="0"/>
              <a:t>Click to edit call out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2/3 contents jul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428" y="-1"/>
            <a:ext cx="4063486" cy="6105525"/>
          </a:xfrm>
          <a:custGeom>
            <a:avLst/>
            <a:gdLst/>
            <a:ahLst/>
            <a:cxnLst/>
            <a:rect l="l" t="t" r="r" b="b"/>
            <a:pathLst>
              <a:path w="20104100" h="9895205">
                <a:moveTo>
                  <a:pt x="20104099" y="0"/>
                </a:moveTo>
                <a:lnTo>
                  <a:pt x="0" y="0"/>
                </a:lnTo>
                <a:lnTo>
                  <a:pt x="0" y="9894986"/>
                </a:lnTo>
                <a:lnTo>
                  <a:pt x="20104099" y="989498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Text Placeholder 8"/>
          <p:cNvSpPr>
            <a:spLocks noGrp="1"/>
          </p:cNvSpPr>
          <p:nvPr>
            <p:ph idx="1"/>
          </p:nvPr>
        </p:nvSpPr>
        <p:spPr>
          <a:xfrm>
            <a:off x="4579638" y="333376"/>
            <a:ext cx="7096425" cy="54377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152" y="1449388"/>
            <a:ext cx="3032038" cy="320674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 goes here and over </a:t>
            </a:r>
            <a:br>
              <a:rPr lang="en-GB" dirty="0"/>
            </a:br>
            <a:r>
              <a:rPr lang="en-GB" dirty="0"/>
              <a:t>four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525366" y="1700213"/>
            <a:ext cx="10287097" cy="27240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 marL="1078230" indent="-8763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756726"/>
            <a:ext cx="10288800" cy="100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vert="horz" lIns="180000" tIns="108000" rIns="180000" bIns="108000" rtlCol="0" anchor="ctr" anchorCtr="0">
            <a:normAutofit/>
          </a:bodyPr>
          <a:lstStyle>
            <a:lvl1pPr marL="0" indent="0">
              <a:buNone/>
              <a:defRPr lang="en-US" sz="1600" smtClean="0">
                <a:solidFill>
                  <a:schemeClr val="accent5"/>
                </a:solidFill>
              </a:defRPr>
            </a:lvl1pPr>
            <a:lvl2pPr marL="360045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360680" lvl="0" indent="-360680"/>
            <a:r>
              <a:rPr lang="en-US" dirty="0"/>
              <a:t>Click to edit call out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7"/>
            <a:ext cx="5318223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525366" y="1704717"/>
            <a:ext cx="5318222" cy="4059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77927"/>
            <a:ext cx="12192000" cy="624840"/>
          </a:xfrm>
          <a:prstGeom prst="rect">
            <a:avLst/>
          </a:prstGeom>
        </p:spPr>
      </p:pic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48413" y="503999"/>
            <a:ext cx="5330825" cy="5255451"/>
          </a:xfrm>
          <a:solidFill>
            <a:schemeClr val="accent2"/>
          </a:solidFill>
        </p:spPr>
        <p:txBody>
          <a:bodyPr lIns="72000" r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77927"/>
            <a:ext cx="12192000" cy="624840"/>
          </a:xfrm>
          <a:prstGeom prst="rect">
            <a:avLst/>
          </a:prstGeom>
        </p:spPr>
      </p:pic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lIns="72000" r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IMAGE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538" y="1769780"/>
            <a:ext cx="9432926" cy="2714836"/>
          </a:xfrm>
        </p:spPr>
        <p:txBody>
          <a:bodyPr anchor="ctr" anchorCtr="0">
            <a:normAutofit/>
          </a:bodyPr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hank you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9537" y="1998373"/>
            <a:ext cx="9432925" cy="200689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0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Thank you</a:t>
            </a:r>
            <a:endParaRPr lang="en-GB" dirty="0"/>
          </a:p>
        </p:txBody>
      </p:sp>
      <p:sp>
        <p:nvSpPr>
          <p:cNvPr id="2" name="Holder 4"/>
          <p:cNvSpPr txBox="1"/>
          <p:nvPr userDrawn="1"/>
        </p:nvSpPr>
        <p:spPr>
          <a:xfrm>
            <a:off x="1377553" y="6386862"/>
            <a:ext cx="2278515" cy="17710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100000"/>
              </a:lnSpc>
              <a:defRPr sz="10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/>
              <a:t>Confidential</a:t>
            </a:r>
            <a:r>
              <a:rPr lang="en-GB" sz="900" spc="-12" dirty="0"/>
              <a:t> </a:t>
            </a:r>
            <a:r>
              <a:rPr lang="en-GB" sz="900" dirty="0"/>
              <a:t>–</a:t>
            </a:r>
            <a:r>
              <a:rPr lang="en-GB" sz="900" spc="-9" dirty="0"/>
              <a:t> </a:t>
            </a:r>
            <a:r>
              <a:rPr lang="en-GB" sz="900" dirty="0"/>
              <a:t>For</a:t>
            </a:r>
            <a:r>
              <a:rPr lang="en-GB" sz="900" spc="-9" dirty="0"/>
              <a:t> </a:t>
            </a:r>
            <a:r>
              <a:rPr lang="en-GB" sz="900" dirty="0"/>
              <a:t>internal</a:t>
            </a:r>
            <a:r>
              <a:rPr lang="en-GB" sz="900" spc="-9" dirty="0"/>
              <a:t> </a:t>
            </a:r>
            <a:r>
              <a:rPr lang="en-GB" sz="900" dirty="0"/>
              <a:t>use</a:t>
            </a:r>
            <a:r>
              <a:rPr lang="en-GB" sz="900" spc="-9" dirty="0"/>
              <a:t> </a:t>
            </a:r>
            <a:r>
              <a:rPr lang="en-GB" sz="900" spc="-12" dirty="0"/>
              <a:t>only</a:t>
            </a:r>
            <a:endParaRPr lang="en-GB" sz="900" spc="-12" dirty="0"/>
          </a:p>
        </p:txBody>
      </p:sp>
      <p:sp>
        <p:nvSpPr>
          <p:cNvPr id="6" name="Slide Number Placeholder 3"/>
          <p:cNvSpPr txBox="1"/>
          <p:nvPr userDrawn="1"/>
        </p:nvSpPr>
        <p:spPr>
          <a:xfrm>
            <a:off x="525365" y="6386862"/>
            <a:ext cx="195241" cy="177102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">
              <a:lnSpc>
                <a:spcPts val="1165"/>
              </a:lnSpc>
            </a:pPr>
            <a:fld id="{E52C03C6-441E-4C25-8C41-F61D03706470}" type="slidenum">
              <a:rPr lang="en-GB" sz="900" spc="-15" smtClean="0"/>
            </a:fld>
            <a:endParaRPr lang="en-GB" sz="900" spc="-15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4301845"/>
            <a:ext cx="6337300" cy="10795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GB" dirty="0"/>
              <a:t>Subtitle goes here and can</a:t>
            </a:r>
            <a:br>
              <a:rPr lang="en-GB" dirty="0"/>
            </a:br>
            <a:r>
              <a:rPr lang="en-GB" dirty="0"/>
              <a:t>run over two lines if needed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Content slide main title goes</a:t>
            </a:r>
            <a:br>
              <a:rPr lang="en-GB"/>
            </a:br>
            <a:r>
              <a:rPr lang="en-GB"/>
              <a:t>here and over two lines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5365" y="1412875"/>
            <a:ext cx="10350550" cy="56683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chemeClr val="tx2"/>
                </a:solidFill>
              </a:defRPr>
            </a:lvl2pPr>
            <a:lvl3pPr marL="360045" indent="0">
              <a:buNone/>
              <a:defRPr sz="2000" b="1">
                <a:solidFill>
                  <a:schemeClr val="tx2"/>
                </a:solidFill>
              </a:defRPr>
            </a:lvl3pPr>
            <a:lvl4pPr marL="628650" indent="0">
              <a:buNone/>
              <a:defRPr sz="2000" b="1">
                <a:solidFill>
                  <a:schemeClr val="tx2"/>
                </a:solidFill>
              </a:defRPr>
            </a:lvl4pPr>
            <a:lvl5pPr marL="80518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sub heading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1613" y="6370638"/>
            <a:ext cx="2151443" cy="377825"/>
          </a:xfr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US" sz="800" b="0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+mj-lt"/>
              <a:buNone/>
              <a:defRPr kumimoji="1" lang="en-SG" sz="800" b="0" kern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11085" y="6365558"/>
            <a:ext cx="2932113" cy="377825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Contents</a:t>
            </a:r>
            <a:endParaRPr lang="en-GB" dirty="0"/>
          </a:p>
        </p:txBody>
      </p:sp>
      <p:sp>
        <p:nvSpPr>
          <p:cNvPr id="3" name="Text Placeholder 53"/>
          <p:cNvSpPr>
            <a:spLocks noGrp="1"/>
          </p:cNvSpPr>
          <p:nvPr>
            <p:ph type="body" sz="quarter" idx="10" hasCustomPrompt="1"/>
          </p:nvPr>
        </p:nvSpPr>
        <p:spPr>
          <a:xfrm>
            <a:off x="1182255" y="1708237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contents</a:t>
            </a:r>
            <a:endParaRPr lang="en-US" dirty="0"/>
          </a:p>
        </p:txBody>
      </p:sp>
      <p:sp>
        <p:nvSpPr>
          <p:cNvPr id="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1182255" y="2126890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1182255" y="2545543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7" name="Text Placeholder 53"/>
          <p:cNvSpPr>
            <a:spLocks noGrp="1"/>
          </p:cNvSpPr>
          <p:nvPr>
            <p:ph type="body" sz="quarter" idx="13" hasCustomPrompt="1"/>
          </p:nvPr>
        </p:nvSpPr>
        <p:spPr>
          <a:xfrm>
            <a:off x="1182255" y="2964196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8" name="Text Placeholder 53"/>
          <p:cNvSpPr>
            <a:spLocks noGrp="1"/>
          </p:cNvSpPr>
          <p:nvPr>
            <p:ph type="body" sz="quarter" idx="14" hasCustomPrompt="1"/>
          </p:nvPr>
        </p:nvSpPr>
        <p:spPr>
          <a:xfrm>
            <a:off x="1182255" y="3382850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1182255" y="3801503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contents</a:t>
            </a:r>
            <a:endParaRPr lang="en-US" dirty="0"/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6" hasCustomPrompt="1"/>
          </p:nvPr>
        </p:nvSpPr>
        <p:spPr>
          <a:xfrm>
            <a:off x="1182255" y="4220156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2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1182255" y="4638809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3" name="Text Placeholder 53"/>
          <p:cNvSpPr>
            <a:spLocks noGrp="1"/>
          </p:cNvSpPr>
          <p:nvPr>
            <p:ph type="body" sz="quarter" idx="18" hasCustomPrompt="1"/>
          </p:nvPr>
        </p:nvSpPr>
        <p:spPr>
          <a:xfrm>
            <a:off x="1182255" y="5057462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4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1182255" y="5476115"/>
            <a:ext cx="8293619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contents</a:t>
            </a:r>
            <a:endParaRPr lang="en-US"/>
          </a:p>
        </p:txBody>
      </p:sp>
      <p:sp>
        <p:nvSpPr>
          <p:cNvPr id="15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1700213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16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2118866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17" name="Text Placeholder 53"/>
          <p:cNvSpPr>
            <a:spLocks noGrp="1"/>
          </p:cNvSpPr>
          <p:nvPr>
            <p:ph type="body" sz="quarter" idx="22" hasCustomPrompt="1"/>
          </p:nvPr>
        </p:nvSpPr>
        <p:spPr>
          <a:xfrm>
            <a:off x="515938" y="2537519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18" name="Text Placeholder 53"/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2956172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 dirty="0"/>
              <a:t>#</a:t>
            </a:r>
            <a:endParaRPr lang="en-US" dirty="0"/>
          </a:p>
        </p:txBody>
      </p:sp>
      <p:sp>
        <p:nvSpPr>
          <p:cNvPr id="19" name="Text Placeholder 53"/>
          <p:cNvSpPr>
            <a:spLocks noGrp="1"/>
          </p:cNvSpPr>
          <p:nvPr>
            <p:ph type="body" sz="quarter" idx="24" hasCustomPrompt="1"/>
          </p:nvPr>
        </p:nvSpPr>
        <p:spPr>
          <a:xfrm>
            <a:off x="515938" y="3374826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0" name="Text Placeholder 53"/>
          <p:cNvSpPr>
            <a:spLocks noGrp="1"/>
          </p:cNvSpPr>
          <p:nvPr>
            <p:ph type="body" sz="quarter" idx="25" hasCustomPrompt="1"/>
          </p:nvPr>
        </p:nvSpPr>
        <p:spPr>
          <a:xfrm>
            <a:off x="515938" y="3793479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1" name="Text Placeholder 53"/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4212132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 dirty="0"/>
              <a:t>#</a:t>
            </a:r>
            <a:endParaRPr lang="en-US" dirty="0"/>
          </a:p>
        </p:txBody>
      </p:sp>
      <p:sp>
        <p:nvSpPr>
          <p:cNvPr id="22" name="Text Placeholder 53"/>
          <p:cNvSpPr>
            <a:spLocks noGrp="1"/>
          </p:cNvSpPr>
          <p:nvPr>
            <p:ph type="body" sz="quarter" idx="27" hasCustomPrompt="1"/>
          </p:nvPr>
        </p:nvSpPr>
        <p:spPr>
          <a:xfrm>
            <a:off x="515938" y="4630785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5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 dirty="0"/>
              <a:t>#</a:t>
            </a:r>
            <a:endParaRPr lang="en-US" dirty="0"/>
          </a:p>
        </p:txBody>
      </p:sp>
      <p:sp>
        <p:nvSpPr>
          <p:cNvPr id="23" name="Text Placeholder 53"/>
          <p:cNvSpPr>
            <a:spLocks noGrp="1"/>
          </p:cNvSpPr>
          <p:nvPr>
            <p:ph type="body" sz="quarter" idx="28" hasCustomPrompt="1"/>
          </p:nvPr>
        </p:nvSpPr>
        <p:spPr>
          <a:xfrm>
            <a:off x="515938" y="5049438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4" name="Text Placeholder 53"/>
          <p:cNvSpPr>
            <a:spLocks noGrp="1"/>
          </p:cNvSpPr>
          <p:nvPr>
            <p:ph type="body" sz="quarter" idx="29" hasCustomPrompt="1"/>
          </p:nvPr>
        </p:nvSpPr>
        <p:spPr>
          <a:xfrm>
            <a:off x="515938" y="5468091"/>
            <a:ext cx="537007" cy="33618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spcAft>
                <a:spcPts val="605"/>
              </a:spcAft>
              <a:buClr>
                <a:schemeClr val="accent1"/>
              </a:buClr>
              <a:buFont typeface="+mj-lt"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5140" indent="-207645">
              <a:buFont typeface="+mj-lt"/>
              <a:buAutoNum type="arabicPeriod"/>
              <a:defRPr/>
            </a:lvl2pPr>
            <a:lvl3pPr marL="762635" indent="-207645">
              <a:buFont typeface="+mj-lt"/>
              <a:buAutoNum type="arabicPeriod"/>
              <a:defRPr/>
            </a:lvl3pPr>
            <a:lvl4pPr marL="1039495" indent="-207645">
              <a:buFont typeface="+mj-lt"/>
              <a:buAutoNum type="arabicPeriod"/>
              <a:defRPr/>
            </a:lvl4pPr>
            <a:lvl5pPr marL="1316990" indent="-2076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5365" y="1412875"/>
            <a:ext cx="10350550" cy="56683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chemeClr val="tx2"/>
                </a:solidFill>
              </a:defRPr>
            </a:lvl2pPr>
            <a:lvl3pPr marL="360045" indent="0">
              <a:buNone/>
              <a:defRPr sz="2000" b="1">
                <a:solidFill>
                  <a:schemeClr val="tx2"/>
                </a:solidFill>
              </a:defRPr>
            </a:lvl3pPr>
            <a:lvl4pPr marL="628650" indent="0">
              <a:buNone/>
              <a:defRPr sz="2000" b="1">
                <a:solidFill>
                  <a:schemeClr val="tx2"/>
                </a:solidFill>
              </a:defRPr>
            </a:lvl4pPr>
            <a:lvl5pPr marL="80518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 heading</a:t>
            </a:r>
            <a:endParaRPr lang="en-GB" dirty="0"/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0" y="6151563"/>
            <a:ext cx="12192000" cy="706437"/>
          </a:xfrm>
          <a:prstGeom prst="rect">
            <a:avLst/>
          </a:prstGeom>
        </p:spPr>
        <p:txBody>
          <a:bodyPr anchor="b"/>
          <a:lstStyle>
            <a:lvl1pPr marL="228600" indent="-228600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sz="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5365" y="1989137"/>
            <a:ext cx="11150698" cy="37798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5365" y="1422303"/>
            <a:ext cx="10287098" cy="56683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None/>
              <a:defRPr sz="2000" b="1">
                <a:solidFill>
                  <a:schemeClr val="tx2"/>
                </a:solidFill>
              </a:defRPr>
            </a:lvl2pPr>
            <a:lvl3pPr marL="360045" indent="0">
              <a:buNone/>
              <a:defRPr sz="2000" b="1">
                <a:solidFill>
                  <a:schemeClr val="tx2"/>
                </a:solidFill>
              </a:defRPr>
            </a:lvl3pPr>
            <a:lvl4pPr marL="628650" indent="0">
              <a:buNone/>
              <a:defRPr sz="2000" b="1">
                <a:solidFill>
                  <a:schemeClr val="tx2"/>
                </a:solidFill>
              </a:defRPr>
            </a:lvl4pPr>
            <a:lvl5pPr marL="805180" indent="0"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 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5365" y="1700213"/>
            <a:ext cx="11150698" cy="40687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equal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365" y="337418"/>
            <a:ext cx="11150698" cy="10842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Content slide main title goes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0" y="1700213"/>
            <a:ext cx="0" cy="4068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5365" y="1699885"/>
            <a:ext cx="5308698" cy="405956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48413" y="1700213"/>
            <a:ext cx="5327650" cy="40592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2" Type="http://schemas.openxmlformats.org/officeDocument/2006/relationships/theme" Target="../theme/theme3.xml"/><Relationship Id="rId21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525365" y="337418"/>
            <a:ext cx="10296526" cy="1084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Content slide main title goes 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25365" y="1989137"/>
            <a:ext cx="10305953" cy="4187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" name="Slide Number Placeholder 3"/>
          <p:cNvSpPr txBox="1"/>
          <p:nvPr userDrawn="1"/>
        </p:nvSpPr>
        <p:spPr>
          <a:xfrm>
            <a:off x="11996759" y="6680898"/>
            <a:ext cx="195241" cy="177102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">
              <a:lnSpc>
                <a:spcPts val="1165"/>
              </a:lnSpc>
            </a:pPr>
            <a:fld id="{E52C03C6-441E-4C25-8C41-F61D03706470}" type="slidenum">
              <a:rPr lang="en-GB" sz="900" spc="-15" smtClean="0"/>
            </a:fld>
            <a:endParaRPr lang="en-GB" sz="900" spc="-15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10823904" y="6581001"/>
            <a:ext cx="11648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altLang="zh-CN" sz="1000" b="0" i="1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CN-BVY-0666</a:t>
            </a:r>
            <a:endParaRPr lang="zh-CN" altLang="en-US" sz="10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>
        <a:lnSpc>
          <a:spcPct val="90000"/>
        </a:lnSpc>
        <a:defRPr sz="3000" b="1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680" indent="-360680"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605">
        <a:spcBef>
          <a:spcPts val="1000"/>
        </a:spcBef>
        <a:buClr>
          <a:schemeClr val="accent5"/>
        </a:buClr>
        <a:buFont typeface="Calibri" panose="020F0502020204030204" pitchFamily="34" charset="0"/>
        <a:buChar char="–"/>
        <a:defRPr sz="1800" b="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>
        <a:spcBef>
          <a:spcPts val="1000"/>
        </a:spcBef>
        <a:buClr>
          <a:schemeClr val="accent2"/>
        </a:buClr>
        <a:buFont typeface="Calibri" panose="020F0502020204030204" pitchFamily="34" charset="0"/>
        <a:buChar char="–"/>
        <a:defRPr sz="1600">
          <a:latin typeface="+mn-lt"/>
          <a:ea typeface="+mn-ea"/>
          <a:cs typeface="+mn-cs"/>
        </a:defRPr>
      </a:lvl3pPr>
      <a:lvl4pPr marL="1163955" indent="-268605">
        <a:spcBef>
          <a:spcPts val="1000"/>
        </a:spcBef>
        <a:buClr>
          <a:schemeClr val="accent1"/>
        </a:buClr>
        <a:buFont typeface="Calibri" panose="020F0502020204030204" pitchFamily="34" charset="0"/>
        <a:buChar char="–"/>
        <a:defRPr sz="1400">
          <a:latin typeface="+mn-lt"/>
          <a:ea typeface="+mn-ea"/>
          <a:cs typeface="+mn-cs"/>
        </a:defRPr>
      </a:lvl4pPr>
      <a:lvl5pPr marL="1160780" indent="0">
        <a:spcBef>
          <a:spcPts val="1000"/>
        </a:spcBef>
        <a:buClr>
          <a:schemeClr val="accent5"/>
        </a:buClr>
        <a:buFont typeface="Calibri" panose="020F0502020204030204" pitchFamily="34" charset="0"/>
        <a:buNone/>
        <a:defRPr sz="1400">
          <a:latin typeface="+mn-lt"/>
          <a:ea typeface="+mn-ea"/>
          <a:cs typeface="+mn-cs"/>
        </a:defRPr>
      </a:lvl5pPr>
      <a:lvl6pPr marL="1386205" indent="0">
        <a:spcBef>
          <a:spcPts val="1000"/>
        </a:spcBef>
        <a:buClr>
          <a:schemeClr val="accent2"/>
        </a:buClr>
        <a:buFont typeface="Calibri" panose="020F0502020204030204" pitchFamily="34" charset="0"/>
        <a:buNone/>
        <a:defRPr sz="1400">
          <a:latin typeface="+mn-lt"/>
          <a:ea typeface="+mn-ea"/>
          <a:cs typeface="+mn-cs"/>
        </a:defRPr>
      </a:lvl6pPr>
      <a:lvl7pPr marL="1663700">
        <a:defRPr>
          <a:latin typeface="+mn-lt"/>
          <a:ea typeface="+mn-ea"/>
          <a:cs typeface="+mn-cs"/>
        </a:defRPr>
      </a:lvl7pPr>
      <a:lvl8pPr marL="1940560">
        <a:defRPr>
          <a:latin typeface="+mn-lt"/>
          <a:ea typeface="+mn-ea"/>
          <a:cs typeface="+mn-cs"/>
        </a:defRPr>
      </a:lvl8pPr>
      <a:lvl9pPr marL="22180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495">
        <a:defRPr>
          <a:latin typeface="+mn-lt"/>
          <a:ea typeface="+mn-ea"/>
          <a:cs typeface="+mn-cs"/>
        </a:defRPr>
      </a:lvl2pPr>
      <a:lvl3pPr marL="554355">
        <a:defRPr>
          <a:latin typeface="+mn-lt"/>
          <a:ea typeface="+mn-ea"/>
          <a:cs typeface="+mn-cs"/>
        </a:defRPr>
      </a:lvl3pPr>
      <a:lvl4pPr marL="831850">
        <a:defRPr>
          <a:latin typeface="+mn-lt"/>
          <a:ea typeface="+mn-ea"/>
          <a:cs typeface="+mn-cs"/>
        </a:defRPr>
      </a:lvl4pPr>
      <a:lvl5pPr marL="1108710">
        <a:defRPr>
          <a:latin typeface="+mn-lt"/>
          <a:ea typeface="+mn-ea"/>
          <a:cs typeface="+mn-cs"/>
        </a:defRPr>
      </a:lvl5pPr>
      <a:lvl6pPr marL="1386205">
        <a:defRPr>
          <a:latin typeface="+mn-lt"/>
          <a:ea typeface="+mn-ea"/>
          <a:cs typeface="+mn-cs"/>
        </a:defRPr>
      </a:lvl6pPr>
      <a:lvl7pPr marL="1663700">
        <a:defRPr>
          <a:latin typeface="+mn-lt"/>
          <a:ea typeface="+mn-ea"/>
          <a:cs typeface="+mn-cs"/>
        </a:defRPr>
      </a:lvl7pPr>
      <a:lvl8pPr marL="1940560">
        <a:defRPr>
          <a:latin typeface="+mn-lt"/>
          <a:ea typeface="+mn-ea"/>
          <a:cs typeface="+mn-cs"/>
        </a:defRPr>
      </a:lvl8pPr>
      <a:lvl9pPr marL="221805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525365" y="337418"/>
            <a:ext cx="10296526" cy="1084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Content slide main title goes </a:t>
            </a:r>
            <a:br>
              <a:rPr lang="en-GB"/>
            </a:br>
            <a:r>
              <a:rPr lang="en-GB"/>
              <a:t>here and over two lines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25365" y="1989137"/>
            <a:ext cx="10305953" cy="4187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Slide Number Placeholder 3"/>
          <p:cNvSpPr txBox="1"/>
          <p:nvPr userDrawn="1"/>
        </p:nvSpPr>
        <p:spPr>
          <a:xfrm>
            <a:off x="11996759" y="6680898"/>
            <a:ext cx="195241" cy="177102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">
              <a:lnSpc>
                <a:spcPts val="1165"/>
              </a:lnSpc>
            </a:pPr>
            <a:fld id="{E52C03C6-441E-4C25-8C41-F61D03706470}" type="slidenum">
              <a:rPr lang="en-GB" sz="900" spc="-15" smtClean="0"/>
            </a:fld>
            <a:endParaRPr lang="en-GB" sz="900" spc="-15"/>
          </a:p>
        </p:txBody>
      </p:sp>
      <p:sp>
        <p:nvSpPr>
          <p:cNvPr id="2" name="文本框 1"/>
          <p:cNvSpPr txBox="1"/>
          <p:nvPr userDrawn="1"/>
        </p:nvSpPr>
        <p:spPr>
          <a:xfrm>
            <a:off x="10823904" y="6581001"/>
            <a:ext cx="11648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altLang="zh-CN" sz="1000" b="0" i="1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CN-BVY-0666</a:t>
            </a:r>
            <a:endParaRPr lang="zh-CN" altLang="en-US" sz="10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hdr="0" dt="0"/>
  <p:txStyles>
    <p:titleStyle>
      <a:lvl1pPr>
        <a:lnSpc>
          <a:spcPct val="90000"/>
        </a:lnSpc>
        <a:defRPr sz="3000" b="1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680" indent="-360680"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605">
        <a:spcBef>
          <a:spcPts val="1000"/>
        </a:spcBef>
        <a:buClr>
          <a:schemeClr val="accent5"/>
        </a:buClr>
        <a:buFont typeface="Calibri" panose="020F0502020204030204" pitchFamily="34" charset="0"/>
        <a:buChar char="–"/>
        <a:defRPr sz="1800" b="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>
        <a:spcBef>
          <a:spcPts val="1000"/>
        </a:spcBef>
        <a:buClr>
          <a:schemeClr val="accent2"/>
        </a:buClr>
        <a:buFont typeface="Calibri" panose="020F0502020204030204" pitchFamily="34" charset="0"/>
        <a:buChar char="–"/>
        <a:defRPr sz="1600">
          <a:latin typeface="+mn-lt"/>
          <a:ea typeface="+mn-ea"/>
          <a:cs typeface="+mn-cs"/>
        </a:defRPr>
      </a:lvl3pPr>
      <a:lvl4pPr marL="1163955" indent="-268605">
        <a:spcBef>
          <a:spcPts val="1000"/>
        </a:spcBef>
        <a:buClr>
          <a:schemeClr val="accent1"/>
        </a:buClr>
        <a:buFont typeface="Calibri" panose="020F0502020204030204" pitchFamily="34" charset="0"/>
        <a:buChar char="–"/>
        <a:defRPr sz="1400">
          <a:latin typeface="+mn-lt"/>
          <a:ea typeface="+mn-ea"/>
          <a:cs typeface="+mn-cs"/>
        </a:defRPr>
      </a:lvl4pPr>
      <a:lvl5pPr marL="1160780" indent="0">
        <a:spcBef>
          <a:spcPts val="1000"/>
        </a:spcBef>
        <a:buClr>
          <a:schemeClr val="accent5"/>
        </a:buClr>
        <a:buFont typeface="Calibri" panose="020F0502020204030204" pitchFamily="34" charset="0"/>
        <a:buNone/>
        <a:defRPr sz="1400">
          <a:latin typeface="+mn-lt"/>
          <a:ea typeface="+mn-ea"/>
          <a:cs typeface="+mn-cs"/>
        </a:defRPr>
      </a:lvl5pPr>
      <a:lvl6pPr marL="1386205" indent="0">
        <a:spcBef>
          <a:spcPts val="1000"/>
        </a:spcBef>
        <a:buClr>
          <a:schemeClr val="accent2"/>
        </a:buClr>
        <a:buFont typeface="Calibri" panose="020F0502020204030204" pitchFamily="34" charset="0"/>
        <a:buNone/>
        <a:defRPr sz="1400">
          <a:latin typeface="+mn-lt"/>
          <a:ea typeface="+mn-ea"/>
          <a:cs typeface="+mn-cs"/>
        </a:defRPr>
      </a:lvl6pPr>
      <a:lvl7pPr marL="1663700">
        <a:defRPr>
          <a:latin typeface="+mn-lt"/>
          <a:ea typeface="+mn-ea"/>
          <a:cs typeface="+mn-cs"/>
        </a:defRPr>
      </a:lvl7pPr>
      <a:lvl8pPr marL="1940560">
        <a:defRPr>
          <a:latin typeface="+mn-lt"/>
          <a:ea typeface="+mn-ea"/>
          <a:cs typeface="+mn-cs"/>
        </a:defRPr>
      </a:lvl8pPr>
      <a:lvl9pPr marL="22180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495">
        <a:defRPr>
          <a:latin typeface="+mn-lt"/>
          <a:ea typeface="+mn-ea"/>
          <a:cs typeface="+mn-cs"/>
        </a:defRPr>
      </a:lvl2pPr>
      <a:lvl3pPr marL="554355">
        <a:defRPr>
          <a:latin typeface="+mn-lt"/>
          <a:ea typeface="+mn-ea"/>
          <a:cs typeface="+mn-cs"/>
        </a:defRPr>
      </a:lvl3pPr>
      <a:lvl4pPr marL="831850">
        <a:defRPr>
          <a:latin typeface="+mn-lt"/>
          <a:ea typeface="+mn-ea"/>
          <a:cs typeface="+mn-cs"/>
        </a:defRPr>
      </a:lvl4pPr>
      <a:lvl5pPr marL="1108710">
        <a:defRPr>
          <a:latin typeface="+mn-lt"/>
          <a:ea typeface="+mn-ea"/>
          <a:cs typeface="+mn-cs"/>
        </a:defRPr>
      </a:lvl5pPr>
      <a:lvl6pPr marL="1386205">
        <a:defRPr>
          <a:latin typeface="+mn-lt"/>
          <a:ea typeface="+mn-ea"/>
          <a:cs typeface="+mn-cs"/>
        </a:defRPr>
      </a:lvl6pPr>
      <a:lvl7pPr marL="1663700">
        <a:defRPr>
          <a:latin typeface="+mn-lt"/>
          <a:ea typeface="+mn-ea"/>
          <a:cs typeface="+mn-cs"/>
        </a:defRPr>
      </a:lvl7pPr>
      <a:lvl8pPr marL="1940560">
        <a:defRPr>
          <a:latin typeface="+mn-lt"/>
          <a:ea typeface="+mn-ea"/>
          <a:cs typeface="+mn-cs"/>
        </a:defRPr>
      </a:lvl8pPr>
      <a:lvl9pPr marL="2218055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525365" y="337418"/>
            <a:ext cx="10296526" cy="1084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Content slide main title goes </a:t>
            </a:r>
            <a:br>
              <a:rPr lang="en-GB" dirty="0"/>
            </a:br>
            <a:r>
              <a:rPr lang="en-GB" dirty="0"/>
              <a:t>here and over two lines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25365" y="1989137"/>
            <a:ext cx="10305953" cy="4187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" name="Slide Number Placeholder 3"/>
          <p:cNvSpPr txBox="1"/>
          <p:nvPr userDrawn="1"/>
        </p:nvSpPr>
        <p:spPr>
          <a:xfrm>
            <a:off x="11996759" y="6680898"/>
            <a:ext cx="195241" cy="177102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">
              <a:lnSpc>
                <a:spcPts val="1165"/>
              </a:lnSpc>
            </a:pPr>
            <a:fld id="{E52C03C6-441E-4C25-8C41-F61D03706470}" type="slidenum">
              <a:rPr lang="en-GB" sz="900" spc="-15" smtClean="0"/>
            </a:fld>
            <a:endParaRPr lang="en-GB" sz="900" spc="-15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0823904" y="6581001"/>
            <a:ext cx="11648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altLang="zh-CN" sz="1000" b="0" i="1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CN-BVY-0666</a:t>
            </a:r>
            <a:endParaRPr lang="zh-CN" altLang="en-US" sz="10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hf hdr="0" dt="0"/>
  <p:txStyles>
    <p:titleStyle>
      <a:lvl1pPr>
        <a:lnSpc>
          <a:spcPct val="90000"/>
        </a:lnSpc>
        <a:defRPr sz="3000" b="1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680" indent="-360680"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605">
        <a:spcBef>
          <a:spcPts val="1000"/>
        </a:spcBef>
        <a:buClr>
          <a:schemeClr val="accent5"/>
        </a:buClr>
        <a:buFont typeface="Calibri" panose="020F0502020204030204" pitchFamily="34" charset="0"/>
        <a:buChar char="–"/>
        <a:defRPr sz="1800" b="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>
        <a:spcBef>
          <a:spcPts val="1000"/>
        </a:spcBef>
        <a:buClr>
          <a:schemeClr val="accent2"/>
        </a:buClr>
        <a:buFont typeface="Calibri" panose="020F0502020204030204" pitchFamily="34" charset="0"/>
        <a:buChar char="–"/>
        <a:defRPr sz="1600">
          <a:latin typeface="+mn-lt"/>
          <a:ea typeface="+mn-ea"/>
          <a:cs typeface="+mn-cs"/>
        </a:defRPr>
      </a:lvl3pPr>
      <a:lvl4pPr marL="1163955" indent="-268605">
        <a:spcBef>
          <a:spcPts val="1000"/>
        </a:spcBef>
        <a:buClr>
          <a:schemeClr val="accent1"/>
        </a:buClr>
        <a:buFont typeface="Calibri" panose="020F0502020204030204" pitchFamily="34" charset="0"/>
        <a:buChar char="–"/>
        <a:defRPr sz="1400">
          <a:latin typeface="+mn-lt"/>
          <a:ea typeface="+mn-ea"/>
          <a:cs typeface="+mn-cs"/>
        </a:defRPr>
      </a:lvl4pPr>
      <a:lvl5pPr marL="1160780" indent="0">
        <a:spcBef>
          <a:spcPts val="1000"/>
        </a:spcBef>
        <a:buClr>
          <a:schemeClr val="accent5"/>
        </a:buClr>
        <a:buFont typeface="Calibri" panose="020F0502020204030204" pitchFamily="34" charset="0"/>
        <a:buNone/>
        <a:defRPr sz="1400">
          <a:latin typeface="+mn-lt"/>
          <a:ea typeface="+mn-ea"/>
          <a:cs typeface="+mn-cs"/>
        </a:defRPr>
      </a:lvl5pPr>
      <a:lvl6pPr marL="1386205" indent="0">
        <a:spcBef>
          <a:spcPts val="1000"/>
        </a:spcBef>
        <a:buClr>
          <a:schemeClr val="accent2"/>
        </a:buClr>
        <a:buFont typeface="Calibri" panose="020F0502020204030204" pitchFamily="34" charset="0"/>
        <a:buNone/>
        <a:defRPr sz="1400">
          <a:latin typeface="+mn-lt"/>
          <a:ea typeface="+mn-ea"/>
          <a:cs typeface="+mn-cs"/>
        </a:defRPr>
      </a:lvl6pPr>
      <a:lvl7pPr marL="1663700">
        <a:defRPr>
          <a:latin typeface="+mn-lt"/>
          <a:ea typeface="+mn-ea"/>
          <a:cs typeface="+mn-cs"/>
        </a:defRPr>
      </a:lvl7pPr>
      <a:lvl8pPr marL="1940560">
        <a:defRPr>
          <a:latin typeface="+mn-lt"/>
          <a:ea typeface="+mn-ea"/>
          <a:cs typeface="+mn-cs"/>
        </a:defRPr>
      </a:lvl8pPr>
      <a:lvl9pPr marL="22180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495">
        <a:defRPr>
          <a:latin typeface="+mn-lt"/>
          <a:ea typeface="+mn-ea"/>
          <a:cs typeface="+mn-cs"/>
        </a:defRPr>
      </a:lvl2pPr>
      <a:lvl3pPr marL="554355">
        <a:defRPr>
          <a:latin typeface="+mn-lt"/>
          <a:ea typeface="+mn-ea"/>
          <a:cs typeface="+mn-cs"/>
        </a:defRPr>
      </a:lvl3pPr>
      <a:lvl4pPr marL="831850">
        <a:defRPr>
          <a:latin typeface="+mn-lt"/>
          <a:ea typeface="+mn-ea"/>
          <a:cs typeface="+mn-cs"/>
        </a:defRPr>
      </a:lvl4pPr>
      <a:lvl5pPr marL="1108710">
        <a:defRPr>
          <a:latin typeface="+mn-lt"/>
          <a:ea typeface="+mn-ea"/>
          <a:cs typeface="+mn-cs"/>
        </a:defRPr>
      </a:lvl5pPr>
      <a:lvl6pPr marL="1386205">
        <a:defRPr>
          <a:latin typeface="+mn-lt"/>
          <a:ea typeface="+mn-ea"/>
          <a:cs typeface="+mn-cs"/>
        </a:defRPr>
      </a:lvl6pPr>
      <a:lvl7pPr marL="1663700">
        <a:defRPr>
          <a:latin typeface="+mn-lt"/>
          <a:ea typeface="+mn-ea"/>
          <a:cs typeface="+mn-cs"/>
        </a:defRPr>
      </a:lvl7pPr>
      <a:lvl8pPr marL="1940560">
        <a:defRPr>
          <a:latin typeface="+mn-lt"/>
          <a:ea typeface="+mn-ea"/>
          <a:cs typeface="+mn-cs"/>
        </a:defRPr>
      </a:lvl8pPr>
      <a:lvl9pPr marL="22180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9.xml"/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0.xml"/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2.xml"/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3.xml"/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6.xml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2.xml"/><Relationship Id="rId2" Type="http://schemas.openxmlformats.org/officeDocument/2006/relationships/chart" Target="../charts/chart10.xml"/><Relationship Id="rId1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hyperlink" Target="https://clinicaltrials.gov/ct2/show/NCT03446573" TargetMode="External"/><Relationship Id="rId13" Type="http://schemas.openxmlformats.org/officeDocument/2006/relationships/comments" Target="../comments/comment15.xml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28.svg"/><Relationship Id="rId1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6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32.svg"/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8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hyperlink" Target="https://www.accessdata.fda.gov/drugsatfda_docs/label/2023/211994s014lbl.pdf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9.xml"/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www.accessdata.fda.gov/drugsatfda_docs/label/2018/210251s000lbl.pdf" TargetMode="External"/><Relationship Id="rId1" Type="http://schemas.openxmlformats.org/officeDocument/2006/relationships/hyperlink" Target="https://www.accessdata.fda.gov/drugsatfda_docs/label/2019/211994s000lbl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2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3.xml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90203" y="1459523"/>
            <a:ext cx="9915543" cy="21277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简化不等于优化</a:t>
            </a:r>
            <a:b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正确理解治疗优化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3"/>
          <p:cNvSpPr/>
          <p:nvPr/>
        </p:nvSpPr>
        <p:spPr>
          <a:xfrm>
            <a:off x="624594" y="1223317"/>
            <a:ext cx="7581144" cy="386603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 形 2"/>
          <p:cNvSpPr/>
          <p:nvPr/>
        </p:nvSpPr>
        <p:spPr>
          <a:xfrm rot="5400000">
            <a:off x="416300" y="1135065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L 形 4"/>
          <p:cNvSpPr/>
          <p:nvPr/>
        </p:nvSpPr>
        <p:spPr>
          <a:xfrm rot="16200000">
            <a:off x="7686491" y="4515451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50"/>
          <p:cNvSpPr txBox="1"/>
          <p:nvPr/>
        </p:nvSpPr>
        <p:spPr>
          <a:xfrm>
            <a:off x="1243697" y="1335016"/>
            <a:ext cx="602996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240 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周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 RNA &lt;50 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拷贝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/mL</a:t>
            </a:r>
            <a:r>
              <a:rPr lang="zh-CN" altLang="en-US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的患者比例</a:t>
            </a:r>
            <a:endParaRPr kumimoji="0" lang="en-US" altLang="zh-CN" sz="1200" b="1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9" name="图片 168" descr="图片1"/>
          <p:cNvPicPr>
            <a:picLocks noChangeAspect="1"/>
          </p:cNvPicPr>
          <p:nvPr/>
        </p:nvPicPr>
        <p:blipFill rotWithShape="1">
          <a:blip r:embed="rId1"/>
          <a:srcRect l="3127" t="19056" r="41225" b="4778"/>
          <a:stretch>
            <a:fillRect/>
          </a:stretch>
        </p:blipFill>
        <p:spPr>
          <a:xfrm>
            <a:off x="1243697" y="1618760"/>
            <a:ext cx="6626603" cy="3444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616" y="327794"/>
            <a:ext cx="10296526" cy="471104"/>
          </a:xfrm>
        </p:spPr>
        <p:txBody>
          <a:bodyPr>
            <a:normAutofit/>
          </a:bodyPr>
          <a:lstStyle/>
          <a:p>
            <a:pPr marL="0" marR="5588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B/F/TAF</a:t>
            </a:r>
            <a:r>
              <a:rPr lang="en-US" altLang="zh-CN" kern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kern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zh-CN" altLang="en-US" kern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病毒学抑制率高达</a:t>
            </a:r>
            <a:r>
              <a:rPr lang="en-US" altLang="zh-CN" kern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99%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治疗相关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耐药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*</a:t>
            </a:r>
            <a:r>
              <a:rPr kumimoji="0" lang="en-US" altLang="zh-CN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S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Sax et al. AIDS 2022</a:t>
            </a:r>
            <a:r>
              <a:rPr kumimoji="0" lang="en-SG" altLang="zh-CN" sz="7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7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Poster EPB150.</a:t>
            </a:r>
            <a:endParaRPr kumimoji="0" lang="en-US" altLang="zh-CN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M=E</a:t>
            </a:r>
            <a:r>
              <a:rPr lang="zh-CN" altLang="en-US"/>
              <a:t>：排除无数据患者；</a:t>
            </a:r>
            <a:r>
              <a:rPr lang="en-US" altLang="zh-CN"/>
              <a:t>M=F</a:t>
            </a:r>
            <a:r>
              <a:rPr lang="zh-CN" altLang="en-US"/>
              <a:t>：无数据患者视作治疗失败</a:t>
            </a:r>
            <a:endParaRPr lang="en-SG"/>
          </a:p>
        </p:txBody>
      </p:sp>
      <p:sp>
        <p:nvSpPr>
          <p:cNvPr id="8" name="Content Placeholder 4"/>
          <p:cNvSpPr txBox="1"/>
          <p:nvPr/>
        </p:nvSpPr>
        <p:spPr>
          <a:xfrm>
            <a:off x="512532" y="5434942"/>
            <a:ext cx="11114493" cy="2247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A9A9A9"/>
              </a:buClr>
              <a:buSzPct val="90000"/>
            </a:pPr>
            <a:r>
              <a:rPr lang="zh-CN" altLang="en-US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分析 </a:t>
            </a:r>
            <a:r>
              <a:rPr lang="en-US" altLang="zh-CN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634 </a:t>
            </a:r>
            <a:r>
              <a:rPr lang="zh-CN" altLang="en-US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例在双盲阶段分配至 </a:t>
            </a:r>
            <a:r>
              <a:rPr lang="en-US" altLang="zh-CN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B/F/TAF </a:t>
            </a:r>
            <a:r>
              <a:rPr lang="zh-CN" altLang="en-US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组的初治患者，其中</a:t>
            </a:r>
            <a:r>
              <a:rPr lang="en-SG" altLang="zh-CN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506 </a:t>
            </a:r>
            <a:r>
              <a:rPr lang="zh-CN" altLang="en-US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例患者在第 </a:t>
            </a:r>
            <a:r>
              <a:rPr lang="en-SG" altLang="zh-CN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 </a:t>
            </a:r>
            <a:r>
              <a:rPr lang="zh-CN" altLang="en-US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周进入开放标签扩展研究阶段，</a:t>
            </a:r>
            <a:r>
              <a:rPr lang="en-SG" altLang="zh-CN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432 </a:t>
            </a:r>
            <a:r>
              <a:rPr lang="zh-CN" altLang="en-US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例随访至 </a:t>
            </a:r>
            <a:r>
              <a:rPr lang="en-SG" altLang="zh-CN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240 </a:t>
            </a:r>
            <a:r>
              <a:rPr lang="zh-CN" altLang="en-US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</a:t>
            </a:r>
            <a:r>
              <a:rPr lang="en-SG" altLang="zh-CN" sz="1100" b="0" i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100" b="0" i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6200000">
            <a:off x="197581" y="2985461"/>
            <a:ext cx="1534939" cy="2770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>
                <a:cs typeface="+mn-ea"/>
                <a:sym typeface="+mn-lt"/>
              </a:rPr>
              <a:t>百分比 </a:t>
            </a:r>
            <a:r>
              <a:rPr lang="en-US" altLang="zh-CN" sz="1200">
                <a:cs typeface="+mn-ea"/>
                <a:sym typeface="+mn-lt"/>
              </a:rPr>
              <a:t>(%)</a:t>
            </a:r>
            <a:endParaRPr lang="zh-CN" altLang="zh-CN" sz="1200">
              <a:cs typeface="+mn-ea"/>
              <a:sym typeface="+mn-lt"/>
            </a:endParaRPr>
          </a:p>
        </p:txBody>
      </p:sp>
      <p:sp>
        <p:nvSpPr>
          <p:cNvPr id="14" name="Content Placeholder 4"/>
          <p:cNvSpPr txBox="1"/>
          <p:nvPr/>
        </p:nvSpPr>
        <p:spPr>
          <a:xfrm>
            <a:off x="747172" y="4655753"/>
            <a:ext cx="712766" cy="3948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A9A9A9"/>
              </a:buClr>
              <a:buSzPct val="90000"/>
            </a:pPr>
            <a:r>
              <a:rPr lang="zh-CN" altLang="en-US" sz="1100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患者数：</a:t>
            </a:r>
            <a:endParaRPr lang="zh-CN" altLang="en-US" sz="1100" b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77173" y="1898151"/>
            <a:ext cx="2394408" cy="2319461"/>
            <a:chOff x="8901758" y="2114967"/>
            <a:chExt cx="2394408" cy="2319461"/>
          </a:xfrm>
        </p:grpSpPr>
        <p:sp>
          <p:nvSpPr>
            <p:cNvPr id="3" name="Rectangle 2"/>
            <p:cNvSpPr/>
            <p:nvPr/>
          </p:nvSpPr>
          <p:spPr>
            <a:xfrm>
              <a:off x="8901758" y="2728176"/>
              <a:ext cx="2394408" cy="17062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zh-CN" sz="800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耐药</a:t>
              </a:r>
              <a:endParaRPr lang="zh-CN" altLang="en-US" sz="80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01758" y="2114967"/>
              <a:ext cx="2394408" cy="605785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新发治疗药物相关</a:t>
              </a:r>
              <a:br>
                <a:rPr kumimoji="0" lang="en-SG" altLang="zh-CN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耐药突变</a:t>
              </a:r>
              <a:endParaRPr kumimoji="0" lang="en-US" altLang="zh-CN" sz="1400" b="1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1046" y="96253"/>
            <a:ext cx="6935002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 defTabSz="350520">
              <a:defRPr sz="1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两项国际随机对照、双盲、</a:t>
            </a:r>
            <a:r>
              <a:rPr lang="en-US" altLang="zh-CN" dirty="0">
                <a:sym typeface="Arial" panose="020B0604020202020204" pitchFamily="34" charset="0"/>
              </a:rPr>
              <a:t>III </a:t>
            </a:r>
            <a:r>
              <a:rPr lang="zh-CN" altLang="en-US" dirty="0">
                <a:sym typeface="Arial" panose="020B0604020202020204" pitchFamily="34" charset="0"/>
              </a:rPr>
              <a:t>期临床试验 </a:t>
            </a:r>
            <a:r>
              <a:rPr lang="en-US" altLang="zh-CN" dirty="0">
                <a:sym typeface="Arial" panose="020B0604020202020204" pitchFamily="34" charset="0"/>
              </a:rPr>
              <a:t>(1489 </a:t>
            </a:r>
            <a:r>
              <a:rPr lang="zh-CN" altLang="en-US" dirty="0">
                <a:sym typeface="Arial" panose="020B0604020202020204" pitchFamily="34" charset="0"/>
              </a:rPr>
              <a:t>和 </a:t>
            </a:r>
            <a:r>
              <a:rPr lang="en-US" altLang="zh-CN" dirty="0">
                <a:sym typeface="Arial" panose="020B0604020202020204" pitchFamily="34" charset="0"/>
              </a:rPr>
              <a:t>1490 </a:t>
            </a:r>
            <a:r>
              <a:rPr lang="zh-CN" altLang="en-US" dirty="0">
                <a:sym typeface="Arial" panose="020B0604020202020204" pitchFamily="34" charset="0"/>
              </a:rPr>
              <a:t>研究</a:t>
            </a:r>
            <a:r>
              <a:rPr lang="en-US" altLang="zh-CN" dirty="0">
                <a:sym typeface="Arial" panose="020B0604020202020204" pitchFamily="34" charset="0"/>
              </a:rPr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3"/>
          <p:cNvSpPr/>
          <p:nvPr/>
        </p:nvSpPr>
        <p:spPr>
          <a:xfrm>
            <a:off x="624594" y="1223317"/>
            <a:ext cx="7581144" cy="386603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 形 2"/>
          <p:cNvSpPr/>
          <p:nvPr/>
        </p:nvSpPr>
        <p:spPr>
          <a:xfrm rot="5400000">
            <a:off x="416300" y="1135065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L 形 4"/>
          <p:cNvSpPr/>
          <p:nvPr/>
        </p:nvSpPr>
        <p:spPr>
          <a:xfrm rot="16200000">
            <a:off x="7686491" y="4515451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4989" y="356669"/>
            <a:ext cx="11588185" cy="923491"/>
          </a:xfrm>
        </p:spPr>
        <p:txBody>
          <a:bodyPr>
            <a:norm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lang="en-US" altLang="zh-CN" kern="0" spc="-5" dirty="0" err="1">
                <a:solidFill>
                  <a:sysClr val="windowText" lastClr="000000"/>
                </a:solidFill>
              </a:rPr>
              <a:t>BICSTaR</a:t>
            </a:r>
            <a:r>
              <a:rPr lang="zh-CN" altLang="en-US" kern="0" spc="-5" dirty="0">
                <a:solidFill>
                  <a:sysClr val="windowText" lastClr="000000"/>
                </a:solidFill>
              </a:rPr>
              <a:t>队列</a:t>
            </a:r>
            <a:r>
              <a:rPr lang="en-US" altLang="zh-CN" kern="0" spc="-5" dirty="0">
                <a:solidFill>
                  <a:sysClr val="windowText" lastClr="000000"/>
                </a:solidFill>
              </a:rPr>
              <a:t>:</a:t>
            </a:r>
            <a:r>
              <a:rPr lang="en-US" altLang="zh-CN" kern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B/F/TAF</a:t>
            </a:r>
            <a:r>
              <a:rPr lang="en-US" altLang="zh-CN" kern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zh-CN" altLang="en-US" kern="12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病毒学抑制率</a:t>
            </a:r>
            <a:r>
              <a:rPr lang="zh-CN" altLang="en-US" kern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高达</a:t>
            </a:r>
            <a:r>
              <a:rPr lang="en-US" altLang="zh-CN" kern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97%</a:t>
            </a:r>
            <a:r>
              <a:rPr lang="zh-CN" altLang="en-US" kern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治疗相关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耐药</a:t>
            </a:r>
            <a:endParaRPr lang="en-US" altLang="zh-CN" kern="0" spc="-5" dirty="0">
              <a:solidFill>
                <a:sysClr val="windowText" lastClr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M=E</a:t>
            </a:r>
            <a:r>
              <a:rPr lang="zh-CN" altLang="en-US" dirty="0"/>
              <a:t>：排除无数据患者；</a:t>
            </a:r>
            <a:r>
              <a:rPr lang="en-US" altLang="zh-CN" dirty="0"/>
              <a:t>D=F</a:t>
            </a:r>
            <a:r>
              <a:rPr lang="zh-CN" altLang="en-US" dirty="0"/>
              <a:t>：中止治疗视作治疗失败</a:t>
            </a:r>
            <a:endParaRPr lang="en-SG" dirty="0"/>
          </a:p>
        </p:txBody>
      </p:sp>
      <p:sp>
        <p:nvSpPr>
          <p:cNvPr id="8" name="Content Placeholder 4"/>
          <p:cNvSpPr txBox="1"/>
          <p:nvPr/>
        </p:nvSpPr>
        <p:spPr>
          <a:xfrm>
            <a:off x="531782" y="5252060"/>
            <a:ext cx="7857471" cy="6998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A9A9A9"/>
              </a:buClr>
              <a:buSzPct val="90000"/>
            </a:pPr>
            <a:r>
              <a:rPr lang="en-US" altLang="zh-CN" sz="1050" b="0" i="1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BICSTaR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是一项前瞻性、多国、观察性、为期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年的队列研究，评估了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B/F/TAF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在初治（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TN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）和经治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(TE) PWH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中的真实世界有效性和安全性，德国、法国和加拿大的参与者有机会再参加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年的扩展阶段</a:t>
            </a:r>
            <a:endParaRPr lang="en-US" altLang="zh-CN" sz="1050" b="0" i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A9A9A9"/>
              </a:buClr>
              <a:buSzPct val="90000"/>
            </a:pP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目前展示的中期分析评估了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B/F/TAF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为期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(2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年的主要研究加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年的扩展阶段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的有效性和安全性，包括在德国、法国和加拿大的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PWH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关键人群中的有效性（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TN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n=67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；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en-US" altLang="zh-CN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n=382</a:t>
            </a:r>
            <a:r>
              <a:rPr lang="zh-CN" altLang="en-US" sz="1050" b="0" i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altLang="en-US" sz="1050" b="0" i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77173" y="1898151"/>
            <a:ext cx="2394408" cy="2319461"/>
            <a:chOff x="8901758" y="2114967"/>
            <a:chExt cx="2394408" cy="2319461"/>
          </a:xfrm>
        </p:grpSpPr>
        <p:sp>
          <p:nvSpPr>
            <p:cNvPr id="3" name="Rectangle 2"/>
            <p:cNvSpPr/>
            <p:nvPr/>
          </p:nvSpPr>
          <p:spPr>
            <a:xfrm>
              <a:off x="8901758" y="2728176"/>
              <a:ext cx="2394408" cy="17062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zh-CN" sz="800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耐药</a:t>
              </a:r>
              <a:endParaRPr lang="zh-CN" altLang="en-US" sz="80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01758" y="2114967"/>
              <a:ext cx="2394408" cy="605785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新发治疗药物相关</a:t>
              </a:r>
              <a:br>
                <a:rPr kumimoji="0" lang="en-SG" altLang="zh-CN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耐药突变</a:t>
              </a:r>
              <a:endParaRPr kumimoji="0" lang="en-US" altLang="zh-CN" sz="1400" b="1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object 4"/>
          <p:cNvGrpSpPr/>
          <p:nvPr/>
        </p:nvGrpSpPr>
        <p:grpSpPr>
          <a:xfrm>
            <a:off x="702954" y="1594505"/>
            <a:ext cx="7424423" cy="1319723"/>
            <a:chOff x="486155" y="1591055"/>
            <a:chExt cx="8987028" cy="1552956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61492" y="1773015"/>
              <a:ext cx="8520836" cy="771165"/>
            </a:xfrm>
            <a:prstGeom prst="rect">
              <a:avLst/>
            </a:prstGeom>
          </p:spPr>
        </p:pic>
        <p:pic>
          <p:nvPicPr>
            <p:cNvPr id="10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900" y="2569463"/>
              <a:ext cx="7977215" cy="441922"/>
            </a:xfrm>
            <a:prstGeom prst="rect">
              <a:avLst/>
            </a:prstGeom>
          </p:spPr>
        </p:pic>
        <p:pic>
          <p:nvPicPr>
            <p:cNvPr id="15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155" y="1591055"/>
              <a:ext cx="8987028" cy="1552956"/>
            </a:xfrm>
            <a:prstGeom prst="rect">
              <a:avLst/>
            </a:prstGeom>
          </p:spPr>
        </p:pic>
        <p:sp>
          <p:nvSpPr>
            <p:cNvPr id="16" name="object 8"/>
            <p:cNvSpPr/>
            <p:nvPr/>
          </p:nvSpPr>
          <p:spPr>
            <a:xfrm>
              <a:off x="516635" y="1621535"/>
              <a:ext cx="8876030" cy="1442085"/>
            </a:xfrm>
            <a:custGeom>
              <a:avLst/>
              <a:gdLst/>
              <a:ahLst/>
              <a:cxnLst/>
              <a:rect l="l" t="t" r="r" b="b"/>
              <a:pathLst>
                <a:path w="8876030" h="1442085">
                  <a:moveTo>
                    <a:pt x="0" y="1441703"/>
                  </a:moveTo>
                  <a:lnTo>
                    <a:pt x="8875776" y="1441703"/>
                  </a:lnTo>
                  <a:lnTo>
                    <a:pt x="8875776" y="0"/>
                  </a:lnTo>
                  <a:lnTo>
                    <a:pt x="0" y="0"/>
                  </a:lnTo>
                  <a:lnTo>
                    <a:pt x="0" y="1441703"/>
                  </a:lnTo>
                  <a:close/>
                </a:path>
              </a:pathLst>
            </a:custGeom>
            <a:ln w="9144">
              <a:solidFill>
                <a:srgbClr val="1F6B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TextBox 150"/>
          <p:cNvSpPr txBox="1"/>
          <p:nvPr/>
        </p:nvSpPr>
        <p:spPr>
          <a:xfrm>
            <a:off x="1243697" y="1335016"/>
            <a:ext cx="6029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年病毒学抑制结局（</a:t>
            </a:r>
            <a:r>
              <a:rPr lang="en-US" altLang="zh-CN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M=E</a:t>
            </a:r>
            <a:r>
              <a:rPr lang="zh-CN" altLang="en-US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D=F</a:t>
            </a:r>
            <a:r>
              <a:rPr lang="zh-CN" altLang="en-US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分析）</a:t>
            </a:r>
            <a:endParaRPr kumimoji="0" lang="en-US" altLang="zh-CN" sz="1200" b="1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50"/>
          <p:cNvSpPr txBox="1"/>
          <p:nvPr/>
        </p:nvSpPr>
        <p:spPr>
          <a:xfrm>
            <a:off x="1243697" y="2943248"/>
            <a:ext cx="6029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不同亚组</a:t>
            </a:r>
            <a:r>
              <a:rPr lang="en-US" altLang="zh-CN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年病毒学抑制结局（</a:t>
            </a:r>
            <a:r>
              <a:rPr lang="en-US" altLang="zh-CN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M=E</a:t>
            </a:r>
            <a:r>
              <a:rPr lang="zh-CN" altLang="en-US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分析）</a:t>
            </a:r>
            <a:endParaRPr kumimoji="0" lang="en-US" altLang="zh-CN" sz="1200" b="1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object 10"/>
          <p:cNvGrpSpPr/>
          <p:nvPr/>
        </p:nvGrpSpPr>
        <p:grpSpPr>
          <a:xfrm>
            <a:off x="728134" y="3202632"/>
            <a:ext cx="7332633" cy="1761570"/>
            <a:chOff x="502912" y="3665161"/>
            <a:chExt cx="8971803" cy="2295251"/>
          </a:xfrm>
        </p:grpSpPr>
        <p:pic>
          <p:nvPicPr>
            <p:cNvPr id="22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12" y="3665161"/>
              <a:ext cx="8971803" cy="2295251"/>
            </a:xfrm>
            <a:prstGeom prst="rect">
              <a:avLst/>
            </a:prstGeom>
          </p:spPr>
        </p:pic>
        <p:pic>
          <p:nvPicPr>
            <p:cNvPr id="23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8" y="3681985"/>
              <a:ext cx="8869681" cy="2202178"/>
            </a:xfrm>
            <a:prstGeom prst="rect">
              <a:avLst/>
            </a:prstGeom>
          </p:spPr>
        </p:pic>
        <p:sp>
          <p:nvSpPr>
            <p:cNvPr id="24" name="object 13"/>
            <p:cNvSpPr/>
            <p:nvPr/>
          </p:nvSpPr>
          <p:spPr>
            <a:xfrm>
              <a:off x="524256" y="3677412"/>
              <a:ext cx="8879205" cy="2211705"/>
            </a:xfrm>
            <a:custGeom>
              <a:avLst/>
              <a:gdLst/>
              <a:ahLst/>
              <a:cxnLst/>
              <a:rect l="l" t="t" r="r" b="b"/>
              <a:pathLst>
                <a:path w="8879205" h="2211704">
                  <a:moveTo>
                    <a:pt x="0" y="2211324"/>
                  </a:moveTo>
                  <a:lnTo>
                    <a:pt x="8878824" y="2211324"/>
                  </a:lnTo>
                  <a:lnTo>
                    <a:pt x="8878824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9144">
              <a:solidFill>
                <a:srgbClr val="1F6B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14"/>
            <p:cNvSpPr/>
            <p:nvPr/>
          </p:nvSpPr>
          <p:spPr>
            <a:xfrm>
              <a:off x="587502" y="5491734"/>
              <a:ext cx="585470" cy="346075"/>
            </a:xfrm>
            <a:custGeom>
              <a:avLst/>
              <a:gdLst/>
              <a:ahLst/>
              <a:cxnLst/>
              <a:rect l="l" t="t" r="r" b="b"/>
              <a:pathLst>
                <a:path w="585469" h="346075">
                  <a:moveTo>
                    <a:pt x="527558" y="0"/>
                  </a:moveTo>
                  <a:lnTo>
                    <a:pt x="57657" y="0"/>
                  </a:lnTo>
                  <a:lnTo>
                    <a:pt x="35216" y="4526"/>
                  </a:lnTo>
                  <a:lnTo>
                    <a:pt x="16889" y="16875"/>
                  </a:lnTo>
                  <a:lnTo>
                    <a:pt x="4531" y="35200"/>
                  </a:lnTo>
                  <a:lnTo>
                    <a:pt x="0" y="57657"/>
                  </a:lnTo>
                  <a:lnTo>
                    <a:pt x="0" y="288289"/>
                  </a:lnTo>
                  <a:lnTo>
                    <a:pt x="4531" y="310731"/>
                  </a:lnTo>
                  <a:lnTo>
                    <a:pt x="16889" y="329058"/>
                  </a:lnTo>
                  <a:lnTo>
                    <a:pt x="35216" y="341416"/>
                  </a:lnTo>
                  <a:lnTo>
                    <a:pt x="57657" y="345947"/>
                  </a:lnTo>
                  <a:lnTo>
                    <a:pt x="527558" y="345947"/>
                  </a:lnTo>
                  <a:lnTo>
                    <a:pt x="549999" y="341416"/>
                  </a:lnTo>
                  <a:lnTo>
                    <a:pt x="568326" y="329058"/>
                  </a:lnTo>
                  <a:lnTo>
                    <a:pt x="580684" y="310731"/>
                  </a:lnTo>
                  <a:lnTo>
                    <a:pt x="585216" y="288289"/>
                  </a:lnTo>
                  <a:lnTo>
                    <a:pt x="585216" y="57657"/>
                  </a:lnTo>
                  <a:lnTo>
                    <a:pt x="580684" y="35200"/>
                  </a:lnTo>
                  <a:lnTo>
                    <a:pt x="568326" y="16875"/>
                  </a:lnTo>
                  <a:lnTo>
                    <a:pt x="549999" y="4526"/>
                  </a:lnTo>
                  <a:lnTo>
                    <a:pt x="527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587502" y="5491734"/>
              <a:ext cx="585470" cy="346075"/>
            </a:xfrm>
            <a:custGeom>
              <a:avLst/>
              <a:gdLst/>
              <a:ahLst/>
              <a:cxnLst/>
              <a:rect l="l" t="t" r="r" b="b"/>
              <a:pathLst>
                <a:path w="585469" h="346075">
                  <a:moveTo>
                    <a:pt x="0" y="57657"/>
                  </a:moveTo>
                  <a:lnTo>
                    <a:pt x="4531" y="35200"/>
                  </a:lnTo>
                  <a:lnTo>
                    <a:pt x="16889" y="16875"/>
                  </a:lnTo>
                  <a:lnTo>
                    <a:pt x="35216" y="4526"/>
                  </a:lnTo>
                  <a:lnTo>
                    <a:pt x="57657" y="0"/>
                  </a:lnTo>
                  <a:lnTo>
                    <a:pt x="527558" y="0"/>
                  </a:lnTo>
                  <a:lnTo>
                    <a:pt x="549999" y="4526"/>
                  </a:lnTo>
                  <a:lnTo>
                    <a:pt x="568326" y="16875"/>
                  </a:lnTo>
                  <a:lnTo>
                    <a:pt x="580684" y="35200"/>
                  </a:lnTo>
                  <a:lnTo>
                    <a:pt x="585216" y="57657"/>
                  </a:lnTo>
                  <a:lnTo>
                    <a:pt x="585216" y="288289"/>
                  </a:lnTo>
                  <a:lnTo>
                    <a:pt x="580684" y="310731"/>
                  </a:lnTo>
                  <a:lnTo>
                    <a:pt x="568326" y="329058"/>
                  </a:lnTo>
                  <a:lnTo>
                    <a:pt x="549999" y="341416"/>
                  </a:lnTo>
                  <a:lnTo>
                    <a:pt x="527558" y="345947"/>
                  </a:lnTo>
                  <a:lnTo>
                    <a:pt x="57657" y="345947"/>
                  </a:lnTo>
                  <a:lnTo>
                    <a:pt x="35216" y="341416"/>
                  </a:lnTo>
                  <a:lnTo>
                    <a:pt x="16889" y="329058"/>
                  </a:lnTo>
                  <a:lnTo>
                    <a:pt x="4531" y="310731"/>
                  </a:lnTo>
                  <a:lnTo>
                    <a:pt x="0" y="288289"/>
                  </a:lnTo>
                  <a:lnTo>
                    <a:pt x="0" y="5765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文本框 26"/>
          <p:cNvSpPr txBox="1"/>
          <p:nvPr/>
        </p:nvSpPr>
        <p:spPr>
          <a:xfrm>
            <a:off x="1807633" y="1726800"/>
            <a:ext cx="512233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0419" y="3235867"/>
            <a:ext cx="96096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不同亚组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6563" y="3411785"/>
            <a:ext cx="1795781" cy="123111"/>
          </a:xfrm>
          <a:prstGeom prst="rect">
            <a:avLst/>
          </a:prstGeom>
          <a:solidFill>
            <a:srgbClr val="B0DFD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晚发现患者（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CD4</a:t>
            </a: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 c/</a:t>
            </a:r>
            <a:r>
              <a:rPr lang="el-GR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μ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6563" y="3843239"/>
            <a:ext cx="1795781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晚发现患者（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CD4</a:t>
            </a: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350 c/</a:t>
            </a:r>
            <a:r>
              <a:rPr lang="el-GR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μ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6562" y="4285643"/>
            <a:ext cx="1795781" cy="123111"/>
          </a:xfrm>
          <a:prstGeom prst="rect">
            <a:avLst/>
          </a:prstGeom>
          <a:solidFill>
            <a:srgbClr val="B0DFD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基线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92103" y="2692137"/>
            <a:ext cx="34876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年随访时病载＜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c/mL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参与者比例，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 Cl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58373" y="4764663"/>
            <a:ext cx="34876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年随访时病载＜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c/mL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参与者比例，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 Cl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6"/>
          <p:cNvSpPr txBox="1"/>
          <p:nvPr/>
        </p:nvSpPr>
        <p:spPr>
          <a:xfrm>
            <a:off x="7411084" y="6173076"/>
            <a:ext cx="2932113" cy="377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8605" algn="r">
              <a:spcBef>
                <a:spcPts val="1000"/>
              </a:spcBef>
              <a:buClr>
                <a:schemeClr val="accent5"/>
              </a:buClr>
              <a:buFont typeface="Calibri" panose="020F0502020204030204" pitchFamily="34" charset="0"/>
              <a:buChar char="–"/>
              <a:defRPr sz="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r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–"/>
              <a:defRPr sz="800">
                <a:latin typeface="+mn-lt"/>
                <a:ea typeface="+mn-ea"/>
                <a:cs typeface="+mn-cs"/>
              </a:defRPr>
            </a:lvl3pPr>
            <a:lvl4pPr marL="1163955" indent="-268605" algn="r"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800">
                <a:latin typeface="+mn-lt"/>
                <a:ea typeface="+mn-ea"/>
                <a:cs typeface="+mn-cs"/>
              </a:defRPr>
            </a:lvl4pPr>
            <a:lvl5pPr marL="1160780" indent="0" algn="r">
              <a:spcBef>
                <a:spcPts val="1000"/>
              </a:spcBef>
              <a:buClr>
                <a:schemeClr val="accent5"/>
              </a:buClr>
              <a:buFont typeface="Calibri" panose="020F0502020204030204" pitchFamily="34" charset="0"/>
              <a:buNone/>
              <a:defRPr sz="800">
                <a:latin typeface="+mn-lt"/>
                <a:ea typeface="+mn-ea"/>
                <a:cs typeface="+mn-cs"/>
              </a:defRPr>
            </a:lvl5pPr>
            <a:lvl6pPr marL="1386205" indent="0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None/>
              <a:defRPr sz="1400">
                <a:latin typeface="+mn-lt"/>
                <a:ea typeface="+mn-ea"/>
                <a:cs typeface="+mn-cs"/>
              </a:defRPr>
            </a:lvl6pPr>
            <a:lvl7pPr marL="1663700">
              <a:defRPr>
                <a:latin typeface="+mn-lt"/>
                <a:ea typeface="+mn-ea"/>
                <a:cs typeface="+mn-cs"/>
              </a:defRPr>
            </a:lvl7pPr>
            <a:lvl8pPr marL="1940560">
              <a:defRPr>
                <a:latin typeface="+mn-lt"/>
                <a:ea typeface="+mn-ea"/>
                <a:cs typeface="+mn-cs"/>
              </a:defRPr>
            </a:lvl8pPr>
            <a:lvl9pPr marL="2218055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kern="0" dirty="0"/>
              <a:t>*</a:t>
            </a:r>
            <a:r>
              <a:rPr lang="zh-CN" altLang="en-US" kern="0" dirty="0"/>
              <a:t>具有病载数据的参与者数量</a:t>
            </a:r>
            <a:endParaRPr lang="en-SG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560671" y="86627"/>
            <a:ext cx="6935002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 defTabSz="350520">
              <a:defRPr sz="1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err="1"/>
              <a:t>BICSTaR</a:t>
            </a:r>
            <a:r>
              <a:rPr lang="zh-CN" altLang="en-US" dirty="0"/>
              <a:t>：</a:t>
            </a:r>
            <a:r>
              <a:rPr lang="zh-CN" altLang="zh-CN" dirty="0"/>
              <a:t>正在进行中的大型、多国家、前瞻性和观察性研究</a:t>
            </a:r>
            <a:endParaRPr lang="zh-CN" alt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220864" y="6564430"/>
            <a:ext cx="3417486" cy="145532"/>
          </a:xfrm>
        </p:spPr>
        <p:txBody>
          <a:bodyPr/>
          <a:lstStyle/>
          <a:p>
            <a:r>
              <a:rPr lang="fr-FR" altLang="zh-CN" sz="800" spc="-5" dirty="0" err="1">
                <a:solidFill>
                  <a:srgbClr val="1E1E1E"/>
                </a:solidFill>
                <a:latin typeface="Arial MT"/>
                <a:cs typeface="Arial MT"/>
              </a:rPr>
              <a:t>Sabranski</a:t>
            </a:r>
            <a:r>
              <a:rPr lang="fr-FR" altLang="zh-CN" sz="800" spc="-15" dirty="0">
                <a:solidFill>
                  <a:srgbClr val="1E1E1E"/>
                </a:solidFill>
                <a:latin typeface="Arial MT"/>
                <a:cs typeface="Arial MT"/>
              </a:rPr>
              <a:t> </a:t>
            </a:r>
            <a:r>
              <a:rPr lang="fr-FR" altLang="zh-CN" sz="800" spc="-5" dirty="0">
                <a:solidFill>
                  <a:srgbClr val="1E1E1E"/>
                </a:solidFill>
                <a:latin typeface="Arial MT"/>
                <a:cs typeface="Arial MT"/>
              </a:rPr>
              <a:t>M,</a:t>
            </a:r>
            <a:r>
              <a:rPr lang="fr-FR" altLang="zh-CN" sz="800" dirty="0">
                <a:solidFill>
                  <a:srgbClr val="1E1E1E"/>
                </a:solidFill>
                <a:latin typeface="Arial MT"/>
                <a:cs typeface="Arial MT"/>
              </a:rPr>
              <a:t> </a:t>
            </a:r>
            <a:r>
              <a:rPr lang="fr-FR" altLang="zh-CN" sz="800" i="1" spc="-5" dirty="0">
                <a:solidFill>
                  <a:srgbClr val="1E1E1E"/>
                </a:solidFill>
                <a:latin typeface="Arial" panose="020B0604020202020204"/>
                <a:cs typeface="Arial" panose="020B0604020202020204"/>
              </a:rPr>
              <a:t>et al</a:t>
            </a:r>
            <a:r>
              <a:rPr lang="fr-FR" altLang="zh-CN" sz="800" spc="-5" dirty="0">
                <a:solidFill>
                  <a:srgbClr val="1E1E1E"/>
                </a:solidFill>
                <a:latin typeface="Arial MT"/>
                <a:cs typeface="Arial MT"/>
              </a:rPr>
              <a:t>.</a:t>
            </a:r>
            <a:r>
              <a:rPr lang="fr-FR" altLang="zh-CN" sz="800" dirty="0">
                <a:solidFill>
                  <a:srgbClr val="1E1E1E"/>
                </a:solidFill>
                <a:latin typeface="Arial MT"/>
                <a:cs typeface="Arial MT"/>
              </a:rPr>
              <a:t> </a:t>
            </a:r>
            <a:r>
              <a:rPr lang="fr-FR" altLang="zh-CN" sz="800" spc="-10" dirty="0">
                <a:solidFill>
                  <a:srgbClr val="1E1E1E"/>
                </a:solidFill>
                <a:latin typeface="Arial MT"/>
                <a:cs typeface="Arial MT"/>
              </a:rPr>
              <a:t>EACS</a:t>
            </a:r>
            <a:r>
              <a:rPr lang="fr-FR" altLang="zh-CN" sz="800" spc="10" dirty="0">
                <a:solidFill>
                  <a:srgbClr val="1E1E1E"/>
                </a:solidFill>
                <a:latin typeface="Arial MT"/>
                <a:cs typeface="Arial MT"/>
              </a:rPr>
              <a:t> </a:t>
            </a:r>
            <a:r>
              <a:rPr lang="fr-FR" altLang="zh-CN" sz="800" spc="-5" dirty="0">
                <a:solidFill>
                  <a:srgbClr val="1E1E1E"/>
                </a:solidFill>
                <a:latin typeface="Arial MT"/>
                <a:cs typeface="Arial MT"/>
              </a:rPr>
              <a:t>2023 (Abstract</a:t>
            </a:r>
            <a:r>
              <a:rPr lang="fr-FR" altLang="zh-CN" sz="800" spc="-10" dirty="0">
                <a:solidFill>
                  <a:srgbClr val="1E1E1E"/>
                </a:solidFill>
                <a:latin typeface="Arial MT"/>
                <a:cs typeface="Arial MT"/>
              </a:rPr>
              <a:t> </a:t>
            </a:r>
            <a:r>
              <a:rPr lang="fr-FR" altLang="zh-CN" sz="800" spc="-5" dirty="0">
                <a:solidFill>
                  <a:srgbClr val="1E1E1E"/>
                </a:solidFill>
                <a:latin typeface="Arial MT"/>
                <a:cs typeface="Arial MT"/>
              </a:rPr>
              <a:t>81;</a:t>
            </a:r>
            <a:r>
              <a:rPr lang="fr-FR" altLang="zh-CN" sz="800" spc="-10" dirty="0">
                <a:solidFill>
                  <a:srgbClr val="1E1E1E"/>
                </a:solidFill>
                <a:latin typeface="Arial MT"/>
                <a:cs typeface="Arial MT"/>
              </a:rPr>
              <a:t> </a:t>
            </a:r>
            <a:r>
              <a:rPr lang="fr-FR" altLang="zh-CN" sz="800" spc="-5" dirty="0">
                <a:solidFill>
                  <a:srgbClr val="1E1E1E"/>
                </a:solidFill>
                <a:latin typeface="Arial MT"/>
                <a:cs typeface="Arial MT"/>
              </a:rPr>
              <a:t>poster</a:t>
            </a:r>
            <a:r>
              <a:rPr lang="fr-FR" altLang="zh-CN" sz="800" spc="-15" dirty="0">
                <a:solidFill>
                  <a:srgbClr val="1E1E1E"/>
                </a:solidFill>
                <a:latin typeface="Arial MT"/>
                <a:cs typeface="Arial MT"/>
              </a:rPr>
              <a:t> </a:t>
            </a:r>
            <a:r>
              <a:rPr lang="fr-FR" altLang="zh-CN" sz="800" spc="-5" dirty="0" err="1">
                <a:solidFill>
                  <a:srgbClr val="1E1E1E"/>
                </a:solidFill>
                <a:latin typeface="Arial MT"/>
                <a:cs typeface="Arial MT"/>
              </a:rPr>
              <a:t>presentation</a:t>
            </a:r>
            <a:r>
              <a:rPr lang="fr-FR" altLang="zh-CN" sz="800" spc="-5" dirty="0">
                <a:solidFill>
                  <a:srgbClr val="1E1E1E"/>
                </a:solidFill>
                <a:latin typeface="Arial MT"/>
                <a:cs typeface="Arial MT"/>
              </a:rPr>
              <a:t>).</a:t>
            </a:r>
            <a:endParaRPr lang="fr-FR" altLang="zh-CN" sz="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2"/>
          <p:cNvSpPr/>
          <p:nvPr/>
        </p:nvSpPr>
        <p:spPr>
          <a:xfrm>
            <a:off x="1150087" y="1414512"/>
            <a:ext cx="9967092" cy="4127500"/>
          </a:xfrm>
          <a:prstGeom prst="roundRect">
            <a:avLst>
              <a:gd name="adj" fmla="val 4993"/>
            </a:avLst>
          </a:prstGeom>
          <a:solidFill>
            <a:sysClr val="window" lastClr="FFFFFF"/>
          </a:solidFill>
          <a:ln w="9525">
            <a:solidFill>
              <a:schemeClr val="bg1">
                <a:lumMod val="85000"/>
              </a:schemeClr>
            </a:solidFill>
            <a:miter lim="800000"/>
          </a:ln>
          <a:effectLst>
            <a:outerShdw blurRad="127000" dist="114300" dir="3660000" algn="tl" rotWithShape="0">
              <a:schemeClr val="bg1">
                <a:lumMod val="6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23" name="矩形: 圆顶角 22"/>
          <p:cNvSpPr/>
          <p:nvPr/>
        </p:nvSpPr>
        <p:spPr>
          <a:xfrm flipV="1">
            <a:off x="4490187" y="1427212"/>
            <a:ext cx="3886200" cy="368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圆角矩形 5"/>
          <p:cNvSpPr/>
          <p:nvPr/>
        </p:nvSpPr>
        <p:spPr>
          <a:xfrm>
            <a:off x="9369536" y="1977769"/>
            <a:ext cx="1151276" cy="2650664"/>
          </a:xfrm>
          <a:prstGeom prst="roundRect">
            <a:avLst/>
          </a:prstGeom>
          <a:solidFill>
            <a:srgbClr val="FEF3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596899" y="423118"/>
            <a:ext cx="11269662" cy="458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lang="zh-CN" altLang="en-US" sz="30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多项研究支持</a:t>
            </a:r>
            <a:r>
              <a:rPr lang="en-US" altLang="zh-CN" sz="30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B/F/TAF</a:t>
            </a:r>
            <a:r>
              <a:rPr lang="zh-CN" altLang="en-US" sz="30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用于快速启动，</a:t>
            </a:r>
            <a:r>
              <a:rPr lang="en-US" altLang="zh-CN" sz="30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DTG/3TC</a:t>
            </a:r>
            <a:r>
              <a:rPr lang="zh-CN" altLang="en-US" sz="30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用于快启中断率高</a:t>
            </a:r>
            <a:endParaRPr lang="zh-CN" altLang="en-US" sz="3000" b="1" kern="0" spc="-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415054" y="1871466"/>
          <a:ext cx="10356979" cy="24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59250" y="4729550"/>
          <a:ext cx="8458116" cy="6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07"/>
                <a:gridCol w="1387807"/>
                <a:gridCol w="1387807"/>
                <a:gridCol w="1387807"/>
                <a:gridCol w="1387807"/>
                <a:gridCol w="1519081"/>
              </a:tblGrid>
              <a:tr h="17243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启动时机</a:t>
                      </a:r>
                      <a:endParaRPr lang="zh-CN" altLang="en-US" sz="1000" b="1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kern="120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当日启动</a:t>
                      </a:r>
                      <a:endParaRPr lang="zh-CN" altLang="en-US" sz="1000" b="0" kern="120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kern="120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当日启动</a:t>
                      </a:r>
                      <a:endParaRPr lang="zh-CN" altLang="en-US" sz="1000" b="0" kern="120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kern="120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当日启动</a:t>
                      </a:r>
                      <a:endParaRPr lang="zh-CN" altLang="en-US" sz="1000" b="0" kern="120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诊断后</a:t>
                      </a:r>
                      <a:r>
                        <a:rPr lang="en-US" altLang="zh-CN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天内</a:t>
                      </a:r>
                      <a:endParaRPr lang="zh-CN" altLang="en-US" sz="1000" b="0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kern="120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诊断后</a:t>
                      </a:r>
                      <a:r>
                        <a:rPr lang="en-US" altLang="zh-CN" sz="1000" b="0" kern="120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lang="zh-CN" altLang="en-US" sz="1000" b="0" kern="120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天内</a:t>
                      </a:r>
                      <a:endParaRPr lang="zh-CN" altLang="en-US" sz="1000" b="0" kern="120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检测时间</a:t>
                      </a:r>
                      <a:endParaRPr lang="zh-CN" altLang="en-US" sz="1000" b="1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zh-CN" altLang="en-US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周</a:t>
                      </a:r>
                      <a:endParaRPr lang="zh-CN" altLang="en-US" sz="1000" b="0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48</a:t>
                      </a:r>
                      <a:r>
                        <a:rPr lang="zh-CN" altLang="en-US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周</a:t>
                      </a:r>
                      <a:endParaRPr lang="zh-CN" altLang="en-US" sz="1000" b="0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zh-CN" altLang="en-US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周</a:t>
                      </a:r>
                      <a:endParaRPr lang="zh-CN" altLang="en-US" sz="1000" b="0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48</a:t>
                      </a:r>
                      <a:r>
                        <a:rPr lang="zh-CN" altLang="en-US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周</a:t>
                      </a:r>
                      <a:endParaRPr lang="zh-CN" altLang="en-US" sz="1000" b="0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48</a:t>
                      </a:r>
                      <a:r>
                        <a:rPr lang="zh-CN" altLang="en-US" sz="1000" b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周</a:t>
                      </a:r>
                      <a:endParaRPr lang="zh-CN" altLang="en-US" sz="1000" b="0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>
                          <a:solidFill>
                            <a:srgbClr val="56565A"/>
                          </a:solidFill>
                          <a:latin typeface="+mn-ea"/>
                          <a:ea typeface="+mn-ea"/>
                        </a:rPr>
                        <a:t>检测下限</a:t>
                      </a:r>
                      <a:endParaRPr lang="zh-CN" altLang="en-US" sz="1000" b="1" dirty="0">
                        <a:solidFill>
                          <a:srgbClr val="56565A"/>
                        </a:solidFill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&lt;50 c/ml</a:t>
                      </a:r>
                      <a:endParaRPr lang="en-US" altLang="zh-CN" sz="1000" b="0" kern="120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000" b="0" kern="120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&lt;50 c/ml</a:t>
                      </a:r>
                      <a:endParaRPr lang="en-US" altLang="zh-CN" sz="1000" b="0" kern="120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noProof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&lt;50 c/ml</a:t>
                      </a:r>
                      <a:endParaRPr lang="zh-CN" altLang="en-US" sz="1000" b="0" kern="1200" noProof="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noProof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&lt;50 c/ml</a:t>
                      </a:r>
                      <a:endParaRPr lang="zh-CN" altLang="en-US" sz="1000" b="0" kern="1200" noProof="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noProof="0" dirty="0">
                          <a:solidFill>
                            <a:srgbClr val="56565A"/>
                          </a:solidFill>
                          <a:latin typeface="+mn-ea"/>
                          <a:ea typeface="+mn-ea"/>
                          <a:cs typeface="+mn-cs"/>
                        </a:rPr>
                        <a:t>&lt;50 c/ml</a:t>
                      </a:r>
                      <a:endParaRPr lang="zh-CN" altLang="en-US" sz="1000" b="0" kern="1200" noProof="0" dirty="0">
                        <a:solidFill>
                          <a:srgbClr val="56565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374128" y="3947620"/>
            <a:ext cx="1151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研究名称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作者</a:t>
            </a:r>
            <a:r>
              <a:rPr kumimoji="0" lang="en-US" altLang="zh-CN" sz="1000" b="0" i="0" u="none" strike="noStrike" kern="1200" cap="none" spc="0" normalizeH="0" baseline="30000" noProof="0" dirty="0">
                <a:ln>
                  <a:noFill/>
                </a:ln>
                <a:solidFill>
                  <a:srgbClr val="7C818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1-5</a:t>
            </a:r>
            <a:endParaRPr kumimoji="0" lang="en-US" altLang="zh-CN" sz="1000" b="0" i="0" u="none" strike="noStrike" kern="1200" cap="none" spc="0" normalizeH="0" baseline="30000" noProof="0" dirty="0">
              <a:ln>
                <a:noFill/>
              </a:ln>
              <a:solidFill>
                <a:srgbClr val="7C818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治疗方案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50568" y="4288310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初治患者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n=112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99622" y="4285495"/>
            <a:ext cx="764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初治患者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n=59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54235" y="4285495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HIV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晚期患者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n=30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533568" y="4253486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初治患者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C814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n=131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C814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67911" y="1430734"/>
            <a:ext cx="3663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不同方案用于快速启动治疗结果汇总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1-5</a:t>
            </a:r>
            <a:endParaRPr kumimoji="0" lang="zh-CN" altLang="en-US" sz="16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0087" y="5677928"/>
            <a:ext cx="99797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814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*STAT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814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研究到第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814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48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814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</a:t>
            </a:r>
            <a:r>
              <a:rPr lang="zh-CN" altLang="en-US" sz="1200" b="1" dirty="0">
                <a:solidFill>
                  <a:srgbClr val="C814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kumimoji="1"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(8%)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调整了治疗方案：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例合并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HBV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感染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1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M184V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1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例不良事件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皮疹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), 2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中止治疗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1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怀孕；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周后新增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例转换方案患者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缺乏疗效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不依从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1"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04"/>
          <p:cNvSpPr txBox="1"/>
          <p:nvPr/>
        </p:nvSpPr>
        <p:spPr>
          <a:xfrm>
            <a:off x="847156" y="1030781"/>
            <a:ext cx="2642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基于不同研究结论分析</a:t>
            </a:r>
            <a:endParaRPr kumimoji="0" lang="en-US" altLang="zh-HK" sz="1400" b="0" i="1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占位符 2"/>
          <p:cNvSpPr txBox="1"/>
          <p:nvPr/>
        </p:nvSpPr>
        <p:spPr>
          <a:xfrm>
            <a:off x="596899" y="6232028"/>
            <a:ext cx="4114801" cy="549772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154940" indent="-15494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+mj-lt"/>
              <a:buAutoNum type="arabicPeriod"/>
              <a:defRPr sz="800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914400" indent="-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SG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Hidalgo‑Tenorio et al. Glasgow 2022. Poster P058</a:t>
            </a:r>
            <a:endParaRPr lang="en-SG" altLang="zh-CN" sz="7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ClrTx/>
            </a:pPr>
            <a:r>
              <a:rPr lang="en-SG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Bachelard et al. J </a:t>
            </a:r>
            <a:r>
              <a:rPr lang="en-SG" altLang="zh-CN" sz="7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Antimicrob</a:t>
            </a:r>
            <a:r>
              <a:rPr lang="en-SG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SG" altLang="zh-CN" sz="7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Chemother</a:t>
            </a:r>
            <a:r>
              <a:rPr lang="en-SG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 2023;78(3):769-778.</a:t>
            </a:r>
            <a:endParaRPr lang="en-SG" altLang="zh-CN" sz="7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Clr>
                <a:srgbClr val="FFFFFF">
                  <a:lumMod val="50000"/>
                </a:srgbClr>
              </a:buClr>
              <a:defRPr/>
            </a:pPr>
            <a:r>
              <a:rPr lang="en-US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M. </a:t>
            </a:r>
            <a:r>
              <a:rPr lang="en-US" altLang="zh-CN" sz="7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Camici</a:t>
            </a:r>
            <a:r>
              <a:rPr lang="en-US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et al. EACS 2021. Poster PE2/27.</a:t>
            </a:r>
            <a:endParaRPr lang="en-US" altLang="zh-CN" sz="7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ClrTx/>
            </a:pPr>
            <a:r>
              <a:rPr lang="fr-FR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Camici et al. AIDS 2022. </a:t>
            </a:r>
            <a:r>
              <a:rPr lang="en-US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Poster EPB151.</a:t>
            </a:r>
            <a:endParaRPr lang="fr-FR" altLang="zh-CN" sz="7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Clr>
                <a:srgbClr val="FFFFFF">
                  <a:lumMod val="50000"/>
                </a:srgbClr>
              </a:buClr>
              <a:defRPr/>
            </a:pPr>
            <a:r>
              <a:rPr lang="en-US" altLang="zh-CN" sz="7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Rolle CP, et al. Open Forum Infect Dis. 2023;10(3):ofad101. </a:t>
            </a:r>
            <a:endParaRPr lang="zh-CN" altLang="en-US" sz="7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27298" y="4309376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初治患者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n=158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C606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C606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占位符 34"/>
          <p:cNvSpPr>
            <a:spLocks noGrp="1"/>
          </p:cNvSpPr>
          <p:nvPr>
            <p:ph type="body" sz="quarter" idx="10"/>
          </p:nvPr>
        </p:nvSpPr>
        <p:spPr>
          <a:xfrm>
            <a:off x="0" y="6151563"/>
            <a:ext cx="12192000" cy="706437"/>
          </a:xfrm>
        </p:spPr>
        <p:txBody>
          <a:bodyPr/>
          <a:lstStyle/>
          <a:p>
            <a:r>
              <a:rPr lang="zh-CN" altLang="en-US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赵方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中国艾滋病性病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 2023, 29(05):499-508.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75" y="1088063"/>
            <a:ext cx="12024325" cy="5087926"/>
            <a:chOff x="0" y="1045293"/>
            <a:chExt cx="12024325" cy="5087926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1045293"/>
              <a:ext cx="12024325" cy="5087926"/>
              <a:chOff x="145279" y="1208099"/>
              <a:chExt cx="12024325" cy="5087926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145279" y="1208099"/>
                <a:ext cx="12024325" cy="5087926"/>
                <a:chOff x="167675" y="1100845"/>
                <a:chExt cx="12024325" cy="5087926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167675" y="1100845"/>
                  <a:ext cx="12024325" cy="5087926"/>
                  <a:chOff x="167675" y="1100845"/>
                  <a:chExt cx="12024325" cy="5087926"/>
                </a:xfrm>
              </p:grpSpPr>
              <p:sp>
                <p:nvSpPr>
                  <p:cNvPr id="56" name="矩形 55"/>
                  <p:cNvSpPr/>
                  <p:nvPr/>
                </p:nvSpPr>
                <p:spPr>
                  <a:xfrm>
                    <a:off x="167675" y="1100845"/>
                    <a:ext cx="12024325" cy="508792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prstDash val="soli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任意形状 58"/>
                  <p:cNvSpPr/>
                  <p:nvPr/>
                </p:nvSpPr>
                <p:spPr>
                  <a:xfrm>
                    <a:off x="718650" y="1364779"/>
                    <a:ext cx="10756183" cy="4250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41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/>
                  </a:p>
                </p:txBody>
              </p:sp>
            </p:grpSp>
            <p:sp>
              <p:nvSpPr>
                <p:cNvPr id="61" name="文本框 60"/>
                <p:cNvSpPr txBox="1"/>
                <p:nvPr/>
              </p:nvSpPr>
              <p:spPr>
                <a:xfrm>
                  <a:off x="5470851" y="2098395"/>
                  <a:ext cx="16209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 dirty="0">
                      <a:solidFill>
                        <a:schemeClr val="bg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思考二：</a:t>
                  </a:r>
                  <a:endParaRPr lang="en-US" altLang="zh-CN" sz="28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9199764" y="4474762"/>
                <a:ext cx="2539961" cy="1457355"/>
                <a:chOff x="5545783" y="8075000"/>
                <a:chExt cx="5132387" cy="2944813"/>
              </a:xfrm>
            </p:grpSpPr>
            <p:sp>
              <p:nvSpPr>
                <p:cNvPr id="13" name="îṣḷiḓé"/>
                <p:cNvSpPr/>
                <p:nvPr/>
              </p:nvSpPr>
              <p:spPr bwMode="auto">
                <a:xfrm>
                  <a:off x="5545783" y="10438787"/>
                  <a:ext cx="3579813" cy="128588"/>
                </a:xfrm>
                <a:prstGeom prst="ellipse">
                  <a:avLst/>
                </a:prstGeom>
                <a:solidFill>
                  <a:srgbClr val="3F3D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" name="iŝḷíḓe"/>
                <p:cNvSpPr/>
                <p:nvPr/>
              </p:nvSpPr>
              <p:spPr bwMode="auto">
                <a:xfrm>
                  <a:off x="9027170" y="10862650"/>
                  <a:ext cx="1651000" cy="157163"/>
                </a:xfrm>
                <a:prstGeom prst="ellipse">
                  <a:avLst/>
                </a:prstGeom>
                <a:solidFill>
                  <a:srgbClr val="3F3D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" name="i$ḻíḍê"/>
                <p:cNvSpPr/>
                <p:nvPr/>
              </p:nvSpPr>
              <p:spPr bwMode="auto">
                <a:xfrm>
                  <a:off x="7231708" y="8541725"/>
                  <a:ext cx="209550" cy="19621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" name="íṩ1íḍe"/>
                <p:cNvSpPr/>
                <p:nvPr/>
              </p:nvSpPr>
              <p:spPr bwMode="auto">
                <a:xfrm>
                  <a:off x="7231708" y="8541725"/>
                  <a:ext cx="209550" cy="1962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" name="iṧ1íḓê"/>
                <p:cNvSpPr/>
                <p:nvPr/>
              </p:nvSpPr>
              <p:spPr bwMode="auto">
                <a:xfrm>
                  <a:off x="7011045" y="8629037"/>
                  <a:ext cx="1655763" cy="358775"/>
                </a:xfrm>
                <a:custGeom>
                  <a:avLst/>
                  <a:gdLst>
                    <a:gd name="T0" fmla="*/ 809 w 1043"/>
                    <a:gd name="T1" fmla="*/ 226 h 226"/>
                    <a:gd name="T2" fmla="*/ 0 w 1043"/>
                    <a:gd name="T3" fmla="*/ 226 h 226"/>
                    <a:gd name="T4" fmla="*/ 0 w 1043"/>
                    <a:gd name="T5" fmla="*/ 0 h 226"/>
                    <a:gd name="T6" fmla="*/ 809 w 1043"/>
                    <a:gd name="T7" fmla="*/ 0 h 226"/>
                    <a:gd name="T8" fmla="*/ 1043 w 1043"/>
                    <a:gd name="T9" fmla="*/ 113 h 226"/>
                    <a:gd name="T10" fmla="*/ 809 w 1043"/>
                    <a:gd name="T11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3" h="226">
                      <a:moveTo>
                        <a:pt x="809" y="226"/>
                      </a:moveTo>
                      <a:lnTo>
                        <a:pt x="0" y="226"/>
                      </a:lnTo>
                      <a:lnTo>
                        <a:pt x="0" y="0"/>
                      </a:lnTo>
                      <a:lnTo>
                        <a:pt x="809" y="0"/>
                      </a:lnTo>
                      <a:lnTo>
                        <a:pt x="1043" y="113"/>
                      </a:lnTo>
                      <a:lnTo>
                        <a:pt x="809" y="22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" name="ïṩľîdè"/>
                <p:cNvSpPr/>
                <p:nvPr/>
              </p:nvSpPr>
              <p:spPr bwMode="auto">
                <a:xfrm>
                  <a:off x="7011045" y="8629037"/>
                  <a:ext cx="1655763" cy="358775"/>
                </a:xfrm>
                <a:custGeom>
                  <a:avLst/>
                  <a:gdLst>
                    <a:gd name="T0" fmla="*/ 809 w 1043"/>
                    <a:gd name="T1" fmla="*/ 226 h 226"/>
                    <a:gd name="T2" fmla="*/ 0 w 1043"/>
                    <a:gd name="T3" fmla="*/ 226 h 226"/>
                    <a:gd name="T4" fmla="*/ 0 w 1043"/>
                    <a:gd name="T5" fmla="*/ 0 h 226"/>
                    <a:gd name="T6" fmla="*/ 809 w 1043"/>
                    <a:gd name="T7" fmla="*/ 0 h 226"/>
                    <a:gd name="T8" fmla="*/ 1043 w 1043"/>
                    <a:gd name="T9" fmla="*/ 113 h 226"/>
                    <a:gd name="T10" fmla="*/ 809 w 1043"/>
                    <a:gd name="T11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3" h="226">
                      <a:moveTo>
                        <a:pt x="809" y="226"/>
                      </a:moveTo>
                      <a:lnTo>
                        <a:pt x="0" y="226"/>
                      </a:lnTo>
                      <a:lnTo>
                        <a:pt x="0" y="0"/>
                      </a:lnTo>
                      <a:lnTo>
                        <a:pt x="809" y="0"/>
                      </a:lnTo>
                      <a:lnTo>
                        <a:pt x="1043" y="113"/>
                      </a:lnTo>
                      <a:lnTo>
                        <a:pt x="809" y="22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" name="iṡlîḓê"/>
                <p:cNvSpPr/>
                <p:nvPr/>
              </p:nvSpPr>
              <p:spPr bwMode="auto">
                <a:xfrm>
                  <a:off x="7011045" y="8794137"/>
                  <a:ext cx="1655763" cy="193675"/>
                </a:xfrm>
                <a:custGeom>
                  <a:avLst/>
                  <a:gdLst>
                    <a:gd name="T0" fmla="*/ 1024 w 1043"/>
                    <a:gd name="T1" fmla="*/ 0 h 122"/>
                    <a:gd name="T2" fmla="*/ 809 w 1043"/>
                    <a:gd name="T3" fmla="*/ 104 h 122"/>
                    <a:gd name="T4" fmla="*/ 0 w 1043"/>
                    <a:gd name="T5" fmla="*/ 104 h 122"/>
                    <a:gd name="T6" fmla="*/ 0 w 1043"/>
                    <a:gd name="T7" fmla="*/ 122 h 122"/>
                    <a:gd name="T8" fmla="*/ 809 w 1043"/>
                    <a:gd name="T9" fmla="*/ 122 h 122"/>
                    <a:gd name="T10" fmla="*/ 1043 w 1043"/>
                    <a:gd name="T11" fmla="*/ 9 h 122"/>
                    <a:gd name="T12" fmla="*/ 1024 w 1043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3" h="122">
                      <a:moveTo>
                        <a:pt x="1024" y="0"/>
                      </a:moveTo>
                      <a:lnTo>
                        <a:pt x="809" y="104"/>
                      </a:lnTo>
                      <a:lnTo>
                        <a:pt x="0" y="104"/>
                      </a:lnTo>
                      <a:lnTo>
                        <a:pt x="0" y="122"/>
                      </a:lnTo>
                      <a:lnTo>
                        <a:pt x="809" y="122"/>
                      </a:lnTo>
                      <a:lnTo>
                        <a:pt x="1043" y="9"/>
                      </a:lnTo>
                      <a:lnTo>
                        <a:pt x="1024" y="0"/>
                      </a:lnTo>
                      <a:close/>
                    </a:path>
                  </a:pathLst>
                </a:custGeom>
                <a:solidFill>
                  <a:srgbClr val="3937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" name="ïṥḷîďè"/>
                <p:cNvSpPr/>
                <p:nvPr/>
              </p:nvSpPr>
              <p:spPr bwMode="auto">
                <a:xfrm>
                  <a:off x="7011045" y="8794137"/>
                  <a:ext cx="1655763" cy="193675"/>
                </a:xfrm>
                <a:custGeom>
                  <a:avLst/>
                  <a:gdLst>
                    <a:gd name="T0" fmla="*/ 1024 w 1043"/>
                    <a:gd name="T1" fmla="*/ 0 h 122"/>
                    <a:gd name="T2" fmla="*/ 809 w 1043"/>
                    <a:gd name="T3" fmla="*/ 104 h 122"/>
                    <a:gd name="T4" fmla="*/ 0 w 1043"/>
                    <a:gd name="T5" fmla="*/ 104 h 122"/>
                    <a:gd name="T6" fmla="*/ 0 w 1043"/>
                    <a:gd name="T7" fmla="*/ 122 h 122"/>
                    <a:gd name="T8" fmla="*/ 809 w 1043"/>
                    <a:gd name="T9" fmla="*/ 122 h 122"/>
                    <a:gd name="T10" fmla="*/ 1043 w 1043"/>
                    <a:gd name="T11" fmla="*/ 9 h 122"/>
                    <a:gd name="T12" fmla="*/ 1024 w 1043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3" h="122">
                      <a:moveTo>
                        <a:pt x="1024" y="0"/>
                      </a:moveTo>
                      <a:lnTo>
                        <a:pt x="809" y="104"/>
                      </a:lnTo>
                      <a:lnTo>
                        <a:pt x="0" y="104"/>
                      </a:lnTo>
                      <a:lnTo>
                        <a:pt x="0" y="122"/>
                      </a:lnTo>
                      <a:lnTo>
                        <a:pt x="809" y="122"/>
                      </a:lnTo>
                      <a:lnTo>
                        <a:pt x="1043" y="9"/>
                      </a:lnTo>
                      <a:lnTo>
                        <a:pt x="102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" name="ïṩļíḑê"/>
                <p:cNvSpPr/>
                <p:nvPr/>
              </p:nvSpPr>
              <p:spPr bwMode="auto">
                <a:xfrm>
                  <a:off x="6010920" y="9103700"/>
                  <a:ext cx="1655763" cy="360363"/>
                </a:xfrm>
                <a:custGeom>
                  <a:avLst/>
                  <a:gdLst>
                    <a:gd name="T0" fmla="*/ 234 w 1043"/>
                    <a:gd name="T1" fmla="*/ 227 h 227"/>
                    <a:gd name="T2" fmla="*/ 1043 w 1043"/>
                    <a:gd name="T3" fmla="*/ 227 h 227"/>
                    <a:gd name="T4" fmla="*/ 1043 w 1043"/>
                    <a:gd name="T5" fmla="*/ 0 h 227"/>
                    <a:gd name="T6" fmla="*/ 234 w 1043"/>
                    <a:gd name="T7" fmla="*/ 0 h 227"/>
                    <a:gd name="T8" fmla="*/ 0 w 1043"/>
                    <a:gd name="T9" fmla="*/ 114 h 227"/>
                    <a:gd name="T10" fmla="*/ 234 w 1043"/>
                    <a:gd name="T11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3" h="227">
                      <a:moveTo>
                        <a:pt x="234" y="227"/>
                      </a:moveTo>
                      <a:lnTo>
                        <a:pt x="1043" y="227"/>
                      </a:lnTo>
                      <a:lnTo>
                        <a:pt x="1043" y="0"/>
                      </a:lnTo>
                      <a:lnTo>
                        <a:pt x="234" y="0"/>
                      </a:lnTo>
                      <a:lnTo>
                        <a:pt x="0" y="114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îṩlîdê"/>
                <p:cNvSpPr/>
                <p:nvPr/>
              </p:nvSpPr>
              <p:spPr bwMode="auto">
                <a:xfrm>
                  <a:off x="6010920" y="9103700"/>
                  <a:ext cx="1655763" cy="360363"/>
                </a:xfrm>
                <a:custGeom>
                  <a:avLst/>
                  <a:gdLst>
                    <a:gd name="T0" fmla="*/ 234 w 1043"/>
                    <a:gd name="T1" fmla="*/ 227 h 227"/>
                    <a:gd name="T2" fmla="*/ 1043 w 1043"/>
                    <a:gd name="T3" fmla="*/ 227 h 227"/>
                    <a:gd name="T4" fmla="*/ 1043 w 1043"/>
                    <a:gd name="T5" fmla="*/ 0 h 227"/>
                    <a:gd name="T6" fmla="*/ 234 w 1043"/>
                    <a:gd name="T7" fmla="*/ 0 h 227"/>
                    <a:gd name="T8" fmla="*/ 0 w 1043"/>
                    <a:gd name="T9" fmla="*/ 114 h 227"/>
                    <a:gd name="T10" fmla="*/ 234 w 1043"/>
                    <a:gd name="T11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3" h="227">
                      <a:moveTo>
                        <a:pt x="234" y="227"/>
                      </a:moveTo>
                      <a:lnTo>
                        <a:pt x="1043" y="227"/>
                      </a:lnTo>
                      <a:lnTo>
                        <a:pt x="1043" y="0"/>
                      </a:lnTo>
                      <a:lnTo>
                        <a:pt x="234" y="0"/>
                      </a:lnTo>
                      <a:lnTo>
                        <a:pt x="0" y="114"/>
                      </a:lnTo>
                      <a:lnTo>
                        <a:pt x="234" y="2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7" name="îšḷiḋê"/>
                <p:cNvSpPr/>
                <p:nvPr/>
              </p:nvSpPr>
              <p:spPr bwMode="auto">
                <a:xfrm>
                  <a:off x="6010920" y="9270387"/>
                  <a:ext cx="1655763" cy="193675"/>
                </a:xfrm>
                <a:custGeom>
                  <a:avLst/>
                  <a:gdLst>
                    <a:gd name="T0" fmla="*/ 19 w 1043"/>
                    <a:gd name="T1" fmla="*/ 0 h 122"/>
                    <a:gd name="T2" fmla="*/ 0 w 1043"/>
                    <a:gd name="T3" fmla="*/ 9 h 122"/>
                    <a:gd name="T4" fmla="*/ 234 w 1043"/>
                    <a:gd name="T5" fmla="*/ 122 h 122"/>
                    <a:gd name="T6" fmla="*/ 1043 w 1043"/>
                    <a:gd name="T7" fmla="*/ 122 h 122"/>
                    <a:gd name="T8" fmla="*/ 1043 w 1043"/>
                    <a:gd name="T9" fmla="*/ 104 h 122"/>
                    <a:gd name="T10" fmla="*/ 234 w 1043"/>
                    <a:gd name="T11" fmla="*/ 104 h 122"/>
                    <a:gd name="T12" fmla="*/ 19 w 1043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3" h="122">
                      <a:moveTo>
                        <a:pt x="19" y="0"/>
                      </a:moveTo>
                      <a:lnTo>
                        <a:pt x="0" y="9"/>
                      </a:lnTo>
                      <a:lnTo>
                        <a:pt x="234" y="122"/>
                      </a:lnTo>
                      <a:lnTo>
                        <a:pt x="1043" y="122"/>
                      </a:lnTo>
                      <a:lnTo>
                        <a:pt x="1043" y="104"/>
                      </a:lnTo>
                      <a:lnTo>
                        <a:pt x="234" y="10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3937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íṡḻîḓe"/>
                <p:cNvSpPr/>
                <p:nvPr/>
              </p:nvSpPr>
              <p:spPr bwMode="auto">
                <a:xfrm>
                  <a:off x="6010920" y="9270387"/>
                  <a:ext cx="1655763" cy="193675"/>
                </a:xfrm>
                <a:custGeom>
                  <a:avLst/>
                  <a:gdLst>
                    <a:gd name="T0" fmla="*/ 19 w 1043"/>
                    <a:gd name="T1" fmla="*/ 0 h 122"/>
                    <a:gd name="T2" fmla="*/ 0 w 1043"/>
                    <a:gd name="T3" fmla="*/ 9 h 122"/>
                    <a:gd name="T4" fmla="*/ 234 w 1043"/>
                    <a:gd name="T5" fmla="*/ 122 h 122"/>
                    <a:gd name="T6" fmla="*/ 1043 w 1043"/>
                    <a:gd name="T7" fmla="*/ 122 h 122"/>
                    <a:gd name="T8" fmla="*/ 1043 w 1043"/>
                    <a:gd name="T9" fmla="*/ 104 h 122"/>
                    <a:gd name="T10" fmla="*/ 234 w 1043"/>
                    <a:gd name="T11" fmla="*/ 104 h 122"/>
                    <a:gd name="T12" fmla="*/ 19 w 1043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3" h="122">
                      <a:moveTo>
                        <a:pt x="19" y="0"/>
                      </a:moveTo>
                      <a:lnTo>
                        <a:pt x="0" y="9"/>
                      </a:lnTo>
                      <a:lnTo>
                        <a:pt x="234" y="122"/>
                      </a:lnTo>
                      <a:lnTo>
                        <a:pt x="1043" y="122"/>
                      </a:lnTo>
                      <a:lnTo>
                        <a:pt x="1043" y="104"/>
                      </a:lnTo>
                      <a:lnTo>
                        <a:pt x="234" y="10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iṡḻîďé"/>
                <p:cNvSpPr/>
                <p:nvPr/>
              </p:nvSpPr>
              <p:spPr bwMode="auto">
                <a:xfrm>
                  <a:off x="7731770" y="8698887"/>
                  <a:ext cx="220663" cy="21907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iṥliďe"/>
                <p:cNvSpPr/>
                <p:nvPr/>
              </p:nvSpPr>
              <p:spPr bwMode="auto">
                <a:xfrm>
                  <a:off x="6731645" y="9173550"/>
                  <a:ext cx="220663" cy="22066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ïS1îďè"/>
                <p:cNvSpPr/>
                <p:nvPr/>
              </p:nvSpPr>
              <p:spPr bwMode="auto">
                <a:xfrm>
                  <a:off x="7271395" y="8732225"/>
                  <a:ext cx="128588" cy="128588"/>
                </a:xfrm>
                <a:prstGeom prst="ellipse">
                  <a:avLst/>
                </a:prstGeom>
                <a:solidFill>
                  <a:srgbClr val="2F2E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iṡlíďé"/>
                <p:cNvSpPr/>
                <p:nvPr/>
              </p:nvSpPr>
              <p:spPr bwMode="auto">
                <a:xfrm>
                  <a:off x="7271395" y="9208475"/>
                  <a:ext cx="128588" cy="128588"/>
                </a:xfrm>
                <a:prstGeom prst="ellipse">
                  <a:avLst/>
                </a:prstGeom>
                <a:solidFill>
                  <a:srgbClr val="2F2E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iṩ1íḋé"/>
                <p:cNvSpPr/>
                <p:nvPr/>
              </p:nvSpPr>
              <p:spPr bwMode="auto">
                <a:xfrm>
                  <a:off x="6558608" y="9987937"/>
                  <a:ext cx="347663" cy="473075"/>
                </a:xfrm>
                <a:custGeom>
                  <a:avLst/>
                  <a:gdLst>
                    <a:gd name="T0" fmla="*/ 239 w 239"/>
                    <a:gd name="T1" fmla="*/ 204 h 326"/>
                    <a:gd name="T2" fmla="*/ 120 w 239"/>
                    <a:gd name="T3" fmla="*/ 326 h 326"/>
                    <a:gd name="T4" fmla="*/ 115 w 239"/>
                    <a:gd name="T5" fmla="*/ 326 h 326"/>
                    <a:gd name="T6" fmla="*/ 106 w 239"/>
                    <a:gd name="T7" fmla="*/ 325 h 326"/>
                    <a:gd name="T8" fmla="*/ 0 w 239"/>
                    <a:gd name="T9" fmla="*/ 204 h 326"/>
                    <a:gd name="T10" fmla="*/ 119 w 239"/>
                    <a:gd name="T11" fmla="*/ 1 h 326"/>
                    <a:gd name="T12" fmla="*/ 119 w 239"/>
                    <a:gd name="T13" fmla="*/ 1 h 326"/>
                    <a:gd name="T14" fmla="*/ 120 w 239"/>
                    <a:gd name="T15" fmla="*/ 0 h 326"/>
                    <a:gd name="T16" fmla="*/ 239 w 239"/>
                    <a:gd name="T17" fmla="*/ 20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9" h="326">
                      <a:moveTo>
                        <a:pt x="239" y="204"/>
                      </a:moveTo>
                      <a:cubicBezTo>
                        <a:pt x="239" y="294"/>
                        <a:pt x="185" y="326"/>
                        <a:pt x="120" y="326"/>
                      </a:cubicBezTo>
                      <a:cubicBezTo>
                        <a:pt x="118" y="326"/>
                        <a:pt x="116" y="326"/>
                        <a:pt x="115" y="326"/>
                      </a:cubicBezTo>
                      <a:cubicBezTo>
                        <a:pt x="112" y="325"/>
                        <a:pt x="109" y="325"/>
                        <a:pt x="106" y="325"/>
                      </a:cubicBezTo>
                      <a:cubicBezTo>
                        <a:pt x="46" y="321"/>
                        <a:pt x="0" y="288"/>
                        <a:pt x="0" y="204"/>
                      </a:cubicBezTo>
                      <a:cubicBezTo>
                        <a:pt x="0" y="118"/>
                        <a:pt x="111" y="9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0"/>
                        <a:pt x="239" y="114"/>
                        <a:pt x="239" y="204"/>
                      </a:cubicBezTo>
                      <a:close/>
                    </a:path>
                  </a:pathLst>
                </a:custGeom>
                <a:solidFill>
                  <a:srgbClr val="6C6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iṧḻïḓe"/>
                <p:cNvSpPr/>
                <p:nvPr/>
              </p:nvSpPr>
              <p:spPr bwMode="auto">
                <a:xfrm>
                  <a:off x="6655445" y="9987937"/>
                  <a:ext cx="146050" cy="473075"/>
                </a:xfrm>
                <a:custGeom>
                  <a:avLst/>
                  <a:gdLst>
                    <a:gd name="T0" fmla="*/ 48 w 100"/>
                    <a:gd name="T1" fmla="*/ 312 h 326"/>
                    <a:gd name="T2" fmla="*/ 92 w 100"/>
                    <a:gd name="T3" fmla="*/ 251 h 326"/>
                    <a:gd name="T4" fmla="*/ 48 w 100"/>
                    <a:gd name="T5" fmla="*/ 319 h 326"/>
                    <a:gd name="T6" fmla="*/ 48 w 100"/>
                    <a:gd name="T7" fmla="*/ 326 h 326"/>
                    <a:gd name="T8" fmla="*/ 39 w 100"/>
                    <a:gd name="T9" fmla="*/ 325 h 326"/>
                    <a:gd name="T10" fmla="*/ 44 w 100"/>
                    <a:gd name="T11" fmla="*/ 235 h 326"/>
                    <a:gd name="T12" fmla="*/ 44 w 100"/>
                    <a:gd name="T13" fmla="*/ 235 h 326"/>
                    <a:gd name="T14" fmla="*/ 44 w 100"/>
                    <a:gd name="T15" fmla="*/ 234 h 326"/>
                    <a:gd name="T16" fmla="*/ 44 w 100"/>
                    <a:gd name="T17" fmla="*/ 226 h 326"/>
                    <a:gd name="T18" fmla="*/ 0 w 100"/>
                    <a:gd name="T19" fmla="*/ 158 h 326"/>
                    <a:gd name="T20" fmla="*/ 44 w 100"/>
                    <a:gd name="T21" fmla="*/ 220 h 326"/>
                    <a:gd name="T22" fmla="*/ 44 w 100"/>
                    <a:gd name="T23" fmla="*/ 221 h 326"/>
                    <a:gd name="T24" fmla="*/ 48 w 100"/>
                    <a:gd name="T25" fmla="*/ 153 h 326"/>
                    <a:gd name="T26" fmla="*/ 10 w 100"/>
                    <a:gd name="T27" fmla="*/ 83 h 326"/>
                    <a:gd name="T28" fmla="*/ 48 w 100"/>
                    <a:gd name="T29" fmla="*/ 141 h 326"/>
                    <a:gd name="T30" fmla="*/ 52 w 100"/>
                    <a:gd name="T31" fmla="*/ 1 h 326"/>
                    <a:gd name="T32" fmla="*/ 52 w 100"/>
                    <a:gd name="T33" fmla="*/ 0 h 326"/>
                    <a:gd name="T34" fmla="*/ 52 w 100"/>
                    <a:gd name="T35" fmla="*/ 1 h 326"/>
                    <a:gd name="T36" fmla="*/ 51 w 100"/>
                    <a:gd name="T37" fmla="*/ 112 h 326"/>
                    <a:gd name="T38" fmla="*/ 89 w 100"/>
                    <a:gd name="T39" fmla="*/ 68 h 326"/>
                    <a:gd name="T40" fmla="*/ 51 w 100"/>
                    <a:gd name="T41" fmla="*/ 121 h 326"/>
                    <a:gd name="T42" fmla="*/ 50 w 100"/>
                    <a:gd name="T43" fmla="*/ 182 h 326"/>
                    <a:gd name="T44" fmla="*/ 85 w 100"/>
                    <a:gd name="T45" fmla="*/ 124 h 326"/>
                    <a:gd name="T46" fmla="*/ 50 w 100"/>
                    <a:gd name="T47" fmla="*/ 191 h 326"/>
                    <a:gd name="T48" fmla="*/ 50 w 100"/>
                    <a:gd name="T49" fmla="*/ 225 h 326"/>
                    <a:gd name="T50" fmla="*/ 100 w 100"/>
                    <a:gd name="T51" fmla="*/ 144 h 326"/>
                    <a:gd name="T52" fmla="*/ 49 w 100"/>
                    <a:gd name="T53" fmla="*/ 237 h 326"/>
                    <a:gd name="T54" fmla="*/ 48 w 100"/>
                    <a:gd name="T55" fmla="*/ 31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0" h="326">
                      <a:moveTo>
                        <a:pt x="48" y="312"/>
                      </a:moveTo>
                      <a:cubicBezTo>
                        <a:pt x="92" y="251"/>
                        <a:pt x="92" y="251"/>
                        <a:pt x="92" y="251"/>
                      </a:cubicBezTo>
                      <a:cubicBezTo>
                        <a:pt x="48" y="319"/>
                        <a:pt x="48" y="319"/>
                        <a:pt x="48" y="319"/>
                      </a:cubicBezTo>
                      <a:cubicBezTo>
                        <a:pt x="48" y="326"/>
                        <a:pt x="48" y="326"/>
                        <a:pt x="48" y="326"/>
                      </a:cubicBezTo>
                      <a:cubicBezTo>
                        <a:pt x="45" y="325"/>
                        <a:pt x="42" y="325"/>
                        <a:pt x="39" y="325"/>
                      </a:cubicBezTo>
                      <a:cubicBezTo>
                        <a:pt x="44" y="235"/>
                        <a:pt x="44" y="235"/>
                        <a:pt x="44" y="235"/>
                      </a:cubicBezTo>
                      <a:cubicBezTo>
                        <a:pt x="44" y="235"/>
                        <a:pt x="44" y="235"/>
                        <a:pt x="44" y="235"/>
                      </a:cubicBezTo>
                      <a:cubicBezTo>
                        <a:pt x="44" y="234"/>
                        <a:pt x="44" y="234"/>
                        <a:pt x="44" y="234"/>
                      </a:cubicBezTo>
                      <a:cubicBezTo>
                        <a:pt x="44" y="226"/>
                        <a:pt x="44" y="226"/>
                        <a:pt x="44" y="226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44" y="220"/>
                        <a:pt x="44" y="220"/>
                        <a:pt x="44" y="220"/>
                      </a:cubicBezTo>
                      <a:cubicBezTo>
                        <a:pt x="44" y="221"/>
                        <a:pt x="44" y="221"/>
                        <a:pt x="44" y="221"/>
                      </a:cubicBezTo>
                      <a:cubicBezTo>
                        <a:pt x="48" y="153"/>
                        <a:pt x="48" y="153"/>
                        <a:pt x="48" y="153"/>
                      </a:cubicBezTo>
                      <a:cubicBezTo>
                        <a:pt x="10" y="83"/>
                        <a:pt x="10" y="83"/>
                        <a:pt x="10" y="83"/>
                      </a:cubicBezTo>
                      <a:cubicBezTo>
                        <a:pt x="48" y="141"/>
                        <a:pt x="48" y="141"/>
                        <a:pt x="48" y="141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1" y="112"/>
                        <a:pt x="51" y="112"/>
                        <a:pt x="51" y="112"/>
                      </a:cubicBezTo>
                      <a:cubicBezTo>
                        <a:pt x="89" y="68"/>
                        <a:pt x="89" y="68"/>
                        <a:pt x="89" y="68"/>
                      </a:cubicBezTo>
                      <a:cubicBezTo>
                        <a:pt x="51" y="121"/>
                        <a:pt x="51" y="121"/>
                        <a:pt x="51" y="121"/>
                      </a:cubicBezTo>
                      <a:cubicBezTo>
                        <a:pt x="50" y="182"/>
                        <a:pt x="50" y="182"/>
                        <a:pt x="50" y="182"/>
                      </a:cubicBezTo>
                      <a:cubicBezTo>
                        <a:pt x="85" y="124"/>
                        <a:pt x="85" y="124"/>
                        <a:pt x="85" y="124"/>
                      </a:cubicBezTo>
                      <a:cubicBezTo>
                        <a:pt x="50" y="191"/>
                        <a:pt x="50" y="191"/>
                        <a:pt x="50" y="191"/>
                      </a:cubicBezTo>
                      <a:cubicBezTo>
                        <a:pt x="50" y="225"/>
                        <a:pt x="50" y="225"/>
                        <a:pt x="50" y="225"/>
                      </a:cubicBezTo>
                      <a:cubicBezTo>
                        <a:pt x="100" y="144"/>
                        <a:pt x="100" y="144"/>
                        <a:pt x="100" y="144"/>
                      </a:cubicBezTo>
                      <a:cubicBezTo>
                        <a:pt x="49" y="237"/>
                        <a:pt x="49" y="237"/>
                        <a:pt x="49" y="237"/>
                      </a:cubicBezTo>
                      <a:lnTo>
                        <a:pt x="48" y="312"/>
                      </a:lnTo>
                      <a:close/>
                    </a:path>
                  </a:pathLst>
                </a:custGeom>
                <a:solidFill>
                  <a:srgbClr val="3F3D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íśḷîdé"/>
                <p:cNvSpPr/>
                <p:nvPr/>
              </p:nvSpPr>
              <p:spPr bwMode="auto">
                <a:xfrm>
                  <a:off x="9333558" y="10799150"/>
                  <a:ext cx="468313" cy="195263"/>
                </a:xfrm>
                <a:custGeom>
                  <a:avLst/>
                  <a:gdLst>
                    <a:gd name="T0" fmla="*/ 173 w 322"/>
                    <a:gd name="T1" fmla="*/ 0 h 134"/>
                    <a:gd name="T2" fmla="*/ 87 w 322"/>
                    <a:gd name="T3" fmla="*/ 44 h 134"/>
                    <a:gd name="T4" fmla="*/ 24 w 322"/>
                    <a:gd name="T5" fmla="*/ 74 h 134"/>
                    <a:gd name="T6" fmla="*/ 188 w 322"/>
                    <a:gd name="T7" fmla="*/ 128 h 134"/>
                    <a:gd name="T8" fmla="*/ 316 w 322"/>
                    <a:gd name="T9" fmla="*/ 116 h 134"/>
                    <a:gd name="T10" fmla="*/ 280 w 322"/>
                    <a:gd name="T11" fmla="*/ 9 h 134"/>
                    <a:gd name="T12" fmla="*/ 173 w 322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134">
                      <a:moveTo>
                        <a:pt x="173" y="0"/>
                      </a:moveTo>
                      <a:cubicBezTo>
                        <a:pt x="173" y="0"/>
                        <a:pt x="116" y="47"/>
                        <a:pt x="87" y="44"/>
                      </a:cubicBezTo>
                      <a:cubicBezTo>
                        <a:pt x="57" y="41"/>
                        <a:pt x="0" y="41"/>
                        <a:pt x="24" y="74"/>
                      </a:cubicBezTo>
                      <a:cubicBezTo>
                        <a:pt x="48" y="107"/>
                        <a:pt x="146" y="125"/>
                        <a:pt x="188" y="128"/>
                      </a:cubicBezTo>
                      <a:cubicBezTo>
                        <a:pt x="230" y="131"/>
                        <a:pt x="322" y="134"/>
                        <a:pt x="316" y="116"/>
                      </a:cubicBezTo>
                      <a:cubicBezTo>
                        <a:pt x="310" y="98"/>
                        <a:pt x="304" y="15"/>
                        <a:pt x="280" y="9"/>
                      </a:cubicBezTo>
                      <a:cubicBezTo>
                        <a:pt x="256" y="3"/>
                        <a:pt x="173" y="0"/>
                        <a:pt x="173" y="0"/>
                      </a:cubicBezTo>
                      <a:close/>
                    </a:path>
                  </a:pathLst>
                </a:custGeom>
                <a:solidFill>
                  <a:srgbClr val="575A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ïṡḻîdè"/>
                <p:cNvSpPr/>
                <p:nvPr/>
              </p:nvSpPr>
              <p:spPr bwMode="auto">
                <a:xfrm>
                  <a:off x="9832033" y="10700725"/>
                  <a:ext cx="487363" cy="228600"/>
                </a:xfrm>
                <a:custGeom>
                  <a:avLst/>
                  <a:gdLst>
                    <a:gd name="T0" fmla="*/ 155 w 335"/>
                    <a:gd name="T1" fmla="*/ 21 h 158"/>
                    <a:gd name="T2" fmla="*/ 84 w 335"/>
                    <a:gd name="T3" fmla="*/ 87 h 158"/>
                    <a:gd name="T4" fmla="*/ 32 w 335"/>
                    <a:gd name="T5" fmla="*/ 133 h 158"/>
                    <a:gd name="T6" fmla="*/ 204 w 335"/>
                    <a:gd name="T7" fmla="*/ 140 h 158"/>
                    <a:gd name="T8" fmla="*/ 324 w 335"/>
                    <a:gd name="T9" fmla="*/ 94 h 158"/>
                    <a:gd name="T10" fmla="*/ 261 w 335"/>
                    <a:gd name="T11" fmla="*/ 1 h 158"/>
                    <a:gd name="T12" fmla="*/ 155 w 335"/>
                    <a:gd name="T13" fmla="*/ 2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5" h="158">
                      <a:moveTo>
                        <a:pt x="155" y="21"/>
                      </a:moveTo>
                      <a:cubicBezTo>
                        <a:pt x="155" y="21"/>
                        <a:pt x="113" y="82"/>
                        <a:pt x="84" y="87"/>
                      </a:cubicBezTo>
                      <a:cubicBezTo>
                        <a:pt x="54" y="92"/>
                        <a:pt x="0" y="107"/>
                        <a:pt x="32" y="133"/>
                      </a:cubicBezTo>
                      <a:cubicBezTo>
                        <a:pt x="63" y="158"/>
                        <a:pt x="163" y="149"/>
                        <a:pt x="204" y="140"/>
                      </a:cubicBezTo>
                      <a:cubicBezTo>
                        <a:pt x="245" y="132"/>
                        <a:pt x="335" y="110"/>
                        <a:pt x="324" y="94"/>
                      </a:cubicBezTo>
                      <a:cubicBezTo>
                        <a:pt x="314" y="79"/>
                        <a:pt x="285" y="0"/>
                        <a:pt x="261" y="1"/>
                      </a:cubicBezTo>
                      <a:cubicBezTo>
                        <a:pt x="236" y="1"/>
                        <a:pt x="155" y="21"/>
                        <a:pt x="155" y="21"/>
                      </a:cubicBezTo>
                      <a:close/>
                    </a:path>
                  </a:pathLst>
                </a:custGeom>
                <a:solidFill>
                  <a:srgbClr val="575A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îšľîḍè"/>
                <p:cNvSpPr/>
                <p:nvPr/>
              </p:nvSpPr>
              <p:spPr bwMode="auto">
                <a:xfrm>
                  <a:off x="9481195" y="9357700"/>
                  <a:ext cx="793750" cy="1484313"/>
                </a:xfrm>
                <a:custGeom>
                  <a:avLst/>
                  <a:gdLst>
                    <a:gd name="T0" fmla="*/ 39 w 546"/>
                    <a:gd name="T1" fmla="*/ 71 h 1022"/>
                    <a:gd name="T2" fmla="*/ 9 w 546"/>
                    <a:gd name="T3" fmla="*/ 382 h 1022"/>
                    <a:gd name="T4" fmla="*/ 24 w 546"/>
                    <a:gd name="T5" fmla="*/ 504 h 1022"/>
                    <a:gd name="T6" fmla="*/ 24 w 546"/>
                    <a:gd name="T7" fmla="*/ 596 h 1022"/>
                    <a:gd name="T8" fmla="*/ 66 w 546"/>
                    <a:gd name="T9" fmla="*/ 915 h 1022"/>
                    <a:gd name="T10" fmla="*/ 66 w 546"/>
                    <a:gd name="T11" fmla="*/ 954 h 1022"/>
                    <a:gd name="T12" fmla="*/ 66 w 546"/>
                    <a:gd name="T13" fmla="*/ 981 h 1022"/>
                    <a:gd name="T14" fmla="*/ 63 w 546"/>
                    <a:gd name="T15" fmla="*/ 1011 h 1022"/>
                    <a:gd name="T16" fmla="*/ 188 w 546"/>
                    <a:gd name="T17" fmla="*/ 1011 h 1022"/>
                    <a:gd name="T18" fmla="*/ 188 w 546"/>
                    <a:gd name="T19" fmla="*/ 981 h 1022"/>
                    <a:gd name="T20" fmla="*/ 200 w 546"/>
                    <a:gd name="T21" fmla="*/ 960 h 1022"/>
                    <a:gd name="T22" fmla="*/ 209 w 546"/>
                    <a:gd name="T23" fmla="*/ 948 h 1022"/>
                    <a:gd name="T24" fmla="*/ 185 w 546"/>
                    <a:gd name="T25" fmla="*/ 906 h 1022"/>
                    <a:gd name="T26" fmla="*/ 182 w 546"/>
                    <a:gd name="T27" fmla="*/ 832 h 1022"/>
                    <a:gd name="T28" fmla="*/ 173 w 546"/>
                    <a:gd name="T29" fmla="*/ 596 h 1022"/>
                    <a:gd name="T30" fmla="*/ 200 w 546"/>
                    <a:gd name="T31" fmla="*/ 414 h 1022"/>
                    <a:gd name="T32" fmla="*/ 278 w 546"/>
                    <a:gd name="T33" fmla="*/ 614 h 1022"/>
                    <a:gd name="T34" fmla="*/ 394 w 546"/>
                    <a:gd name="T35" fmla="*/ 879 h 1022"/>
                    <a:gd name="T36" fmla="*/ 403 w 546"/>
                    <a:gd name="T37" fmla="*/ 930 h 1022"/>
                    <a:gd name="T38" fmla="*/ 394 w 546"/>
                    <a:gd name="T39" fmla="*/ 954 h 1022"/>
                    <a:gd name="T40" fmla="*/ 522 w 546"/>
                    <a:gd name="T41" fmla="*/ 939 h 1022"/>
                    <a:gd name="T42" fmla="*/ 516 w 546"/>
                    <a:gd name="T43" fmla="*/ 894 h 1022"/>
                    <a:gd name="T44" fmla="*/ 525 w 546"/>
                    <a:gd name="T45" fmla="*/ 864 h 1022"/>
                    <a:gd name="T46" fmla="*/ 498 w 546"/>
                    <a:gd name="T47" fmla="*/ 844 h 1022"/>
                    <a:gd name="T48" fmla="*/ 361 w 546"/>
                    <a:gd name="T49" fmla="*/ 498 h 1022"/>
                    <a:gd name="T50" fmla="*/ 355 w 546"/>
                    <a:gd name="T51" fmla="*/ 227 h 1022"/>
                    <a:gd name="T52" fmla="*/ 352 w 546"/>
                    <a:gd name="T53" fmla="*/ 18 h 1022"/>
                    <a:gd name="T54" fmla="*/ 39 w 546"/>
                    <a:gd name="T55" fmla="*/ 71 h 10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46" h="1022">
                      <a:moveTo>
                        <a:pt x="39" y="71"/>
                      </a:moveTo>
                      <a:cubicBezTo>
                        <a:pt x="39" y="71"/>
                        <a:pt x="0" y="334"/>
                        <a:pt x="9" y="382"/>
                      </a:cubicBezTo>
                      <a:cubicBezTo>
                        <a:pt x="18" y="429"/>
                        <a:pt x="24" y="504"/>
                        <a:pt x="24" y="504"/>
                      </a:cubicBezTo>
                      <a:cubicBezTo>
                        <a:pt x="24" y="504"/>
                        <a:pt x="18" y="566"/>
                        <a:pt x="24" y="596"/>
                      </a:cubicBezTo>
                      <a:cubicBezTo>
                        <a:pt x="30" y="626"/>
                        <a:pt x="66" y="909"/>
                        <a:pt x="66" y="915"/>
                      </a:cubicBezTo>
                      <a:cubicBezTo>
                        <a:pt x="66" y="921"/>
                        <a:pt x="60" y="939"/>
                        <a:pt x="66" y="954"/>
                      </a:cubicBezTo>
                      <a:cubicBezTo>
                        <a:pt x="72" y="969"/>
                        <a:pt x="84" y="957"/>
                        <a:pt x="66" y="981"/>
                      </a:cubicBezTo>
                      <a:cubicBezTo>
                        <a:pt x="48" y="1005"/>
                        <a:pt x="60" y="1011"/>
                        <a:pt x="63" y="1011"/>
                      </a:cubicBezTo>
                      <a:cubicBezTo>
                        <a:pt x="66" y="1011"/>
                        <a:pt x="182" y="1022"/>
                        <a:pt x="188" y="1011"/>
                      </a:cubicBezTo>
                      <a:cubicBezTo>
                        <a:pt x="194" y="999"/>
                        <a:pt x="185" y="996"/>
                        <a:pt x="188" y="981"/>
                      </a:cubicBezTo>
                      <a:cubicBezTo>
                        <a:pt x="191" y="966"/>
                        <a:pt x="194" y="963"/>
                        <a:pt x="200" y="960"/>
                      </a:cubicBezTo>
                      <a:cubicBezTo>
                        <a:pt x="206" y="957"/>
                        <a:pt x="218" y="963"/>
                        <a:pt x="209" y="948"/>
                      </a:cubicBezTo>
                      <a:cubicBezTo>
                        <a:pt x="200" y="933"/>
                        <a:pt x="179" y="915"/>
                        <a:pt x="185" y="906"/>
                      </a:cubicBezTo>
                      <a:cubicBezTo>
                        <a:pt x="191" y="897"/>
                        <a:pt x="182" y="832"/>
                        <a:pt x="182" y="832"/>
                      </a:cubicBezTo>
                      <a:cubicBezTo>
                        <a:pt x="182" y="832"/>
                        <a:pt x="176" y="686"/>
                        <a:pt x="173" y="596"/>
                      </a:cubicBezTo>
                      <a:cubicBezTo>
                        <a:pt x="170" y="507"/>
                        <a:pt x="200" y="414"/>
                        <a:pt x="200" y="414"/>
                      </a:cubicBezTo>
                      <a:cubicBezTo>
                        <a:pt x="204" y="488"/>
                        <a:pt x="231" y="558"/>
                        <a:pt x="278" y="614"/>
                      </a:cubicBezTo>
                      <a:cubicBezTo>
                        <a:pt x="355" y="706"/>
                        <a:pt x="394" y="879"/>
                        <a:pt x="394" y="879"/>
                      </a:cubicBezTo>
                      <a:cubicBezTo>
                        <a:pt x="394" y="879"/>
                        <a:pt x="412" y="906"/>
                        <a:pt x="403" y="930"/>
                      </a:cubicBezTo>
                      <a:cubicBezTo>
                        <a:pt x="394" y="954"/>
                        <a:pt x="367" y="939"/>
                        <a:pt x="394" y="954"/>
                      </a:cubicBezTo>
                      <a:cubicBezTo>
                        <a:pt x="421" y="969"/>
                        <a:pt x="513" y="948"/>
                        <a:pt x="522" y="939"/>
                      </a:cubicBezTo>
                      <a:cubicBezTo>
                        <a:pt x="531" y="930"/>
                        <a:pt x="510" y="918"/>
                        <a:pt x="516" y="894"/>
                      </a:cubicBezTo>
                      <a:cubicBezTo>
                        <a:pt x="522" y="870"/>
                        <a:pt x="546" y="876"/>
                        <a:pt x="525" y="864"/>
                      </a:cubicBezTo>
                      <a:cubicBezTo>
                        <a:pt x="504" y="853"/>
                        <a:pt x="498" y="856"/>
                        <a:pt x="498" y="844"/>
                      </a:cubicBezTo>
                      <a:cubicBezTo>
                        <a:pt x="498" y="832"/>
                        <a:pt x="445" y="572"/>
                        <a:pt x="361" y="498"/>
                      </a:cubicBezTo>
                      <a:cubicBezTo>
                        <a:pt x="355" y="227"/>
                        <a:pt x="355" y="227"/>
                        <a:pt x="355" y="227"/>
                      </a:cubicBezTo>
                      <a:cubicBezTo>
                        <a:pt x="355" y="227"/>
                        <a:pt x="430" y="36"/>
                        <a:pt x="352" y="18"/>
                      </a:cubicBezTo>
                      <a:cubicBezTo>
                        <a:pt x="275" y="0"/>
                        <a:pt x="39" y="71"/>
                        <a:pt x="39" y="71"/>
                      </a:cubicBezTo>
                      <a:close/>
                    </a:path>
                  </a:pathLst>
                </a:custGeom>
                <a:solidFill>
                  <a:srgbClr val="2F2E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ïŝļiḋé"/>
                <p:cNvSpPr/>
                <p:nvPr/>
              </p:nvSpPr>
              <p:spPr bwMode="auto">
                <a:xfrm>
                  <a:off x="9616133" y="8333762"/>
                  <a:ext cx="268288" cy="336550"/>
                </a:xfrm>
                <a:custGeom>
                  <a:avLst/>
                  <a:gdLst>
                    <a:gd name="T0" fmla="*/ 0 w 185"/>
                    <a:gd name="T1" fmla="*/ 71 h 232"/>
                    <a:gd name="T2" fmla="*/ 39 w 185"/>
                    <a:gd name="T3" fmla="*/ 214 h 232"/>
                    <a:gd name="T4" fmla="*/ 185 w 185"/>
                    <a:gd name="T5" fmla="*/ 155 h 232"/>
                    <a:gd name="T6" fmla="*/ 134 w 185"/>
                    <a:gd name="T7" fmla="*/ 14 h 232"/>
                    <a:gd name="T8" fmla="*/ 0 w 185"/>
                    <a:gd name="T9" fmla="*/ 71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32">
                      <a:moveTo>
                        <a:pt x="0" y="71"/>
                      </a:moveTo>
                      <a:cubicBezTo>
                        <a:pt x="0" y="71"/>
                        <a:pt x="51" y="196"/>
                        <a:pt x="39" y="214"/>
                      </a:cubicBezTo>
                      <a:cubicBezTo>
                        <a:pt x="27" y="232"/>
                        <a:pt x="185" y="155"/>
                        <a:pt x="185" y="155"/>
                      </a:cubicBezTo>
                      <a:cubicBezTo>
                        <a:pt x="185" y="155"/>
                        <a:pt x="134" y="29"/>
                        <a:pt x="134" y="14"/>
                      </a:cubicBezTo>
                      <a:cubicBezTo>
                        <a:pt x="134" y="0"/>
                        <a:pt x="0" y="71"/>
                        <a:pt x="0" y="71"/>
                      </a:cubicBezTo>
                      <a:close/>
                    </a:path>
                  </a:pathLst>
                </a:custGeom>
                <a:solidFill>
                  <a:srgbClr val="A061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íṧlîde"/>
                <p:cNvSpPr/>
                <p:nvPr/>
              </p:nvSpPr>
              <p:spPr bwMode="auto">
                <a:xfrm>
                  <a:off x="9509770" y="8162312"/>
                  <a:ext cx="319088" cy="319088"/>
                </a:xfrm>
                <a:prstGeom prst="ellipse">
                  <a:avLst/>
                </a:prstGeom>
                <a:solidFill>
                  <a:srgbClr val="A061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i$lïdé"/>
                <p:cNvSpPr/>
                <p:nvPr/>
              </p:nvSpPr>
              <p:spPr bwMode="auto">
                <a:xfrm>
                  <a:off x="9481195" y="8471875"/>
                  <a:ext cx="650875" cy="1098550"/>
                </a:xfrm>
                <a:custGeom>
                  <a:avLst/>
                  <a:gdLst>
                    <a:gd name="T0" fmla="*/ 278 w 448"/>
                    <a:gd name="T1" fmla="*/ 9 h 757"/>
                    <a:gd name="T2" fmla="*/ 161 w 448"/>
                    <a:gd name="T3" fmla="*/ 48 h 757"/>
                    <a:gd name="T4" fmla="*/ 117 w 448"/>
                    <a:gd name="T5" fmla="*/ 107 h 757"/>
                    <a:gd name="T6" fmla="*/ 42 w 448"/>
                    <a:gd name="T7" fmla="*/ 331 h 757"/>
                    <a:gd name="T8" fmla="*/ 54 w 448"/>
                    <a:gd name="T9" fmla="*/ 352 h 757"/>
                    <a:gd name="T10" fmla="*/ 54 w 448"/>
                    <a:gd name="T11" fmla="*/ 557 h 757"/>
                    <a:gd name="T12" fmla="*/ 48 w 448"/>
                    <a:gd name="T13" fmla="*/ 632 h 757"/>
                    <a:gd name="T14" fmla="*/ 63 w 448"/>
                    <a:gd name="T15" fmla="*/ 745 h 757"/>
                    <a:gd name="T16" fmla="*/ 194 w 448"/>
                    <a:gd name="T17" fmla="*/ 721 h 757"/>
                    <a:gd name="T18" fmla="*/ 263 w 448"/>
                    <a:gd name="T19" fmla="*/ 677 h 757"/>
                    <a:gd name="T20" fmla="*/ 370 w 448"/>
                    <a:gd name="T21" fmla="*/ 632 h 757"/>
                    <a:gd name="T22" fmla="*/ 349 w 448"/>
                    <a:gd name="T23" fmla="*/ 590 h 757"/>
                    <a:gd name="T24" fmla="*/ 343 w 448"/>
                    <a:gd name="T25" fmla="*/ 554 h 757"/>
                    <a:gd name="T26" fmla="*/ 346 w 448"/>
                    <a:gd name="T27" fmla="*/ 528 h 757"/>
                    <a:gd name="T28" fmla="*/ 343 w 448"/>
                    <a:gd name="T29" fmla="*/ 507 h 757"/>
                    <a:gd name="T30" fmla="*/ 382 w 448"/>
                    <a:gd name="T31" fmla="*/ 161 h 757"/>
                    <a:gd name="T32" fmla="*/ 284 w 448"/>
                    <a:gd name="T33" fmla="*/ 45 h 757"/>
                    <a:gd name="T34" fmla="*/ 278 w 448"/>
                    <a:gd name="T35" fmla="*/ 9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8" h="757">
                      <a:moveTo>
                        <a:pt x="278" y="9"/>
                      </a:moveTo>
                      <a:cubicBezTo>
                        <a:pt x="278" y="9"/>
                        <a:pt x="200" y="0"/>
                        <a:pt x="161" y="48"/>
                      </a:cubicBezTo>
                      <a:cubicBezTo>
                        <a:pt x="123" y="95"/>
                        <a:pt x="117" y="107"/>
                        <a:pt x="117" y="107"/>
                      </a:cubicBezTo>
                      <a:cubicBezTo>
                        <a:pt x="117" y="107"/>
                        <a:pt x="24" y="256"/>
                        <a:pt x="42" y="331"/>
                      </a:cubicBezTo>
                      <a:cubicBezTo>
                        <a:pt x="47" y="338"/>
                        <a:pt x="51" y="345"/>
                        <a:pt x="54" y="352"/>
                      </a:cubicBezTo>
                      <a:cubicBezTo>
                        <a:pt x="60" y="364"/>
                        <a:pt x="60" y="531"/>
                        <a:pt x="54" y="557"/>
                      </a:cubicBezTo>
                      <a:cubicBezTo>
                        <a:pt x="48" y="584"/>
                        <a:pt x="42" y="593"/>
                        <a:pt x="48" y="632"/>
                      </a:cubicBezTo>
                      <a:cubicBezTo>
                        <a:pt x="54" y="671"/>
                        <a:pt x="0" y="733"/>
                        <a:pt x="63" y="745"/>
                      </a:cubicBezTo>
                      <a:cubicBezTo>
                        <a:pt x="126" y="757"/>
                        <a:pt x="173" y="748"/>
                        <a:pt x="194" y="721"/>
                      </a:cubicBezTo>
                      <a:cubicBezTo>
                        <a:pt x="215" y="694"/>
                        <a:pt x="197" y="677"/>
                        <a:pt x="263" y="677"/>
                      </a:cubicBezTo>
                      <a:cubicBezTo>
                        <a:pt x="328" y="677"/>
                        <a:pt x="370" y="632"/>
                        <a:pt x="370" y="632"/>
                      </a:cubicBezTo>
                      <a:cubicBezTo>
                        <a:pt x="370" y="632"/>
                        <a:pt x="337" y="596"/>
                        <a:pt x="349" y="590"/>
                      </a:cubicBezTo>
                      <a:cubicBezTo>
                        <a:pt x="361" y="584"/>
                        <a:pt x="349" y="569"/>
                        <a:pt x="343" y="554"/>
                      </a:cubicBezTo>
                      <a:cubicBezTo>
                        <a:pt x="337" y="539"/>
                        <a:pt x="337" y="528"/>
                        <a:pt x="346" y="528"/>
                      </a:cubicBezTo>
                      <a:cubicBezTo>
                        <a:pt x="355" y="528"/>
                        <a:pt x="349" y="522"/>
                        <a:pt x="343" y="507"/>
                      </a:cubicBezTo>
                      <a:cubicBezTo>
                        <a:pt x="337" y="492"/>
                        <a:pt x="448" y="235"/>
                        <a:pt x="382" y="161"/>
                      </a:cubicBezTo>
                      <a:cubicBezTo>
                        <a:pt x="316" y="86"/>
                        <a:pt x="284" y="45"/>
                        <a:pt x="284" y="45"/>
                      </a:cubicBezTo>
                      <a:cubicBezTo>
                        <a:pt x="284" y="45"/>
                        <a:pt x="296" y="0"/>
                        <a:pt x="278" y="9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îṣlïḓé"/>
                <p:cNvSpPr/>
                <p:nvPr/>
              </p:nvSpPr>
              <p:spPr bwMode="auto">
                <a:xfrm>
                  <a:off x="9408170" y="8895737"/>
                  <a:ext cx="450850" cy="885825"/>
                </a:xfrm>
                <a:custGeom>
                  <a:avLst/>
                  <a:gdLst>
                    <a:gd name="T0" fmla="*/ 158 w 310"/>
                    <a:gd name="T1" fmla="*/ 0 h 611"/>
                    <a:gd name="T2" fmla="*/ 158 w 310"/>
                    <a:gd name="T3" fmla="*/ 131 h 611"/>
                    <a:gd name="T4" fmla="*/ 62 w 310"/>
                    <a:gd name="T5" fmla="*/ 447 h 611"/>
                    <a:gd name="T6" fmla="*/ 62 w 310"/>
                    <a:gd name="T7" fmla="*/ 611 h 611"/>
                    <a:gd name="T8" fmla="*/ 122 w 310"/>
                    <a:gd name="T9" fmla="*/ 455 h 611"/>
                    <a:gd name="T10" fmla="*/ 256 w 310"/>
                    <a:gd name="T11" fmla="*/ 218 h 611"/>
                    <a:gd name="T12" fmla="*/ 304 w 310"/>
                    <a:gd name="T13" fmla="*/ 15 h 611"/>
                    <a:gd name="T14" fmla="*/ 158 w 310"/>
                    <a:gd name="T15" fmla="*/ 0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0" h="611">
                      <a:moveTo>
                        <a:pt x="158" y="0"/>
                      </a:moveTo>
                      <a:cubicBezTo>
                        <a:pt x="158" y="131"/>
                        <a:pt x="158" y="131"/>
                        <a:pt x="158" y="131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62" y="447"/>
                        <a:pt x="0" y="611"/>
                        <a:pt x="62" y="611"/>
                      </a:cubicBezTo>
                      <a:cubicBezTo>
                        <a:pt x="125" y="611"/>
                        <a:pt x="122" y="455"/>
                        <a:pt x="122" y="455"/>
                      </a:cubicBezTo>
                      <a:cubicBezTo>
                        <a:pt x="256" y="218"/>
                        <a:pt x="256" y="218"/>
                        <a:pt x="256" y="218"/>
                      </a:cubicBezTo>
                      <a:cubicBezTo>
                        <a:pt x="256" y="218"/>
                        <a:pt x="310" y="30"/>
                        <a:pt x="304" y="15"/>
                      </a:cubicBezTo>
                      <a:cubicBezTo>
                        <a:pt x="298" y="0"/>
                        <a:pt x="158" y="0"/>
                        <a:pt x="158" y="0"/>
                      </a:cubicBezTo>
                      <a:close/>
                    </a:path>
                  </a:pathLst>
                </a:custGeom>
                <a:solidFill>
                  <a:srgbClr val="A061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ïṥlïḓè"/>
                <p:cNvSpPr/>
                <p:nvPr/>
              </p:nvSpPr>
              <p:spPr bwMode="auto">
                <a:xfrm>
                  <a:off x="9581208" y="8609987"/>
                  <a:ext cx="333375" cy="350838"/>
                </a:xfrm>
                <a:custGeom>
                  <a:avLst/>
                  <a:gdLst>
                    <a:gd name="T0" fmla="*/ 89 w 230"/>
                    <a:gd name="T1" fmla="*/ 3 h 242"/>
                    <a:gd name="T2" fmla="*/ 24 w 230"/>
                    <a:gd name="T3" fmla="*/ 134 h 242"/>
                    <a:gd name="T4" fmla="*/ 24 w 230"/>
                    <a:gd name="T5" fmla="*/ 227 h 242"/>
                    <a:gd name="T6" fmla="*/ 185 w 230"/>
                    <a:gd name="T7" fmla="*/ 242 h 242"/>
                    <a:gd name="T8" fmla="*/ 194 w 230"/>
                    <a:gd name="T9" fmla="*/ 206 h 242"/>
                    <a:gd name="T10" fmla="*/ 89 w 230"/>
                    <a:gd name="T11" fmla="*/ 3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42">
                      <a:moveTo>
                        <a:pt x="89" y="3"/>
                      </a:moveTo>
                      <a:cubicBezTo>
                        <a:pt x="89" y="3"/>
                        <a:pt x="0" y="39"/>
                        <a:pt x="24" y="134"/>
                      </a:cubicBezTo>
                      <a:cubicBezTo>
                        <a:pt x="48" y="230"/>
                        <a:pt x="24" y="227"/>
                        <a:pt x="24" y="227"/>
                      </a:cubicBezTo>
                      <a:cubicBezTo>
                        <a:pt x="24" y="227"/>
                        <a:pt x="146" y="215"/>
                        <a:pt x="185" y="242"/>
                      </a:cubicBezTo>
                      <a:cubicBezTo>
                        <a:pt x="194" y="206"/>
                        <a:pt x="194" y="206"/>
                        <a:pt x="194" y="206"/>
                      </a:cubicBezTo>
                      <a:cubicBezTo>
                        <a:pt x="194" y="206"/>
                        <a:pt x="230" y="0"/>
                        <a:pt x="89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iṣľîďe"/>
                <p:cNvSpPr/>
                <p:nvPr/>
              </p:nvSpPr>
              <p:spPr bwMode="auto">
                <a:xfrm>
                  <a:off x="9531995" y="8075000"/>
                  <a:ext cx="390525" cy="387350"/>
                </a:xfrm>
                <a:custGeom>
                  <a:avLst/>
                  <a:gdLst>
                    <a:gd name="T0" fmla="*/ 57 w 269"/>
                    <a:gd name="T1" fmla="*/ 87 h 266"/>
                    <a:gd name="T2" fmla="*/ 16 w 269"/>
                    <a:gd name="T3" fmla="*/ 81 h 266"/>
                    <a:gd name="T4" fmla="*/ 7 w 269"/>
                    <a:gd name="T5" fmla="*/ 42 h 266"/>
                    <a:gd name="T6" fmla="*/ 36 w 269"/>
                    <a:gd name="T7" fmla="*/ 20 h 266"/>
                    <a:gd name="T8" fmla="*/ 117 w 269"/>
                    <a:gd name="T9" fmla="*/ 1 h 266"/>
                    <a:gd name="T10" fmla="*/ 156 w 269"/>
                    <a:gd name="T11" fmla="*/ 7 h 266"/>
                    <a:gd name="T12" fmla="*/ 173 w 269"/>
                    <a:gd name="T13" fmla="*/ 17 h 266"/>
                    <a:gd name="T14" fmla="*/ 207 w 269"/>
                    <a:gd name="T15" fmla="*/ 28 h 266"/>
                    <a:gd name="T16" fmla="*/ 260 w 269"/>
                    <a:gd name="T17" fmla="*/ 76 h 266"/>
                    <a:gd name="T18" fmla="*/ 266 w 269"/>
                    <a:gd name="T19" fmla="*/ 100 h 266"/>
                    <a:gd name="T20" fmla="*/ 259 w 269"/>
                    <a:gd name="T21" fmla="*/ 167 h 266"/>
                    <a:gd name="T22" fmla="*/ 218 w 269"/>
                    <a:gd name="T23" fmla="*/ 266 h 266"/>
                    <a:gd name="T24" fmla="*/ 183 w 269"/>
                    <a:gd name="T25" fmla="*/ 218 h 266"/>
                    <a:gd name="T26" fmla="*/ 145 w 269"/>
                    <a:gd name="T27" fmla="*/ 196 h 266"/>
                    <a:gd name="T28" fmla="*/ 134 w 269"/>
                    <a:gd name="T29" fmla="*/ 192 h 266"/>
                    <a:gd name="T30" fmla="*/ 130 w 269"/>
                    <a:gd name="T31" fmla="*/ 182 h 266"/>
                    <a:gd name="T32" fmla="*/ 119 w 269"/>
                    <a:gd name="T33" fmla="*/ 130 h 266"/>
                    <a:gd name="T34" fmla="*/ 105 w 269"/>
                    <a:gd name="T35" fmla="*/ 101 h 266"/>
                    <a:gd name="T36" fmla="*/ 86 w 269"/>
                    <a:gd name="T37" fmla="*/ 94 h 266"/>
                    <a:gd name="T38" fmla="*/ 40 w 269"/>
                    <a:gd name="T39" fmla="*/ 9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9" h="266">
                      <a:moveTo>
                        <a:pt x="57" y="87"/>
                      </a:moveTo>
                      <a:cubicBezTo>
                        <a:pt x="44" y="92"/>
                        <a:pt x="28" y="90"/>
                        <a:pt x="16" y="81"/>
                      </a:cubicBezTo>
                      <a:cubicBezTo>
                        <a:pt x="5" y="72"/>
                        <a:pt x="0" y="55"/>
                        <a:pt x="7" y="42"/>
                      </a:cubicBezTo>
                      <a:cubicBezTo>
                        <a:pt x="12" y="30"/>
                        <a:pt x="25" y="24"/>
                        <a:pt x="36" y="20"/>
                      </a:cubicBezTo>
                      <a:cubicBezTo>
                        <a:pt x="62" y="10"/>
                        <a:pt x="89" y="3"/>
                        <a:pt x="117" y="1"/>
                      </a:cubicBezTo>
                      <a:cubicBezTo>
                        <a:pt x="130" y="0"/>
                        <a:pt x="144" y="1"/>
                        <a:pt x="156" y="7"/>
                      </a:cubicBezTo>
                      <a:cubicBezTo>
                        <a:pt x="162" y="10"/>
                        <a:pt x="167" y="14"/>
                        <a:pt x="173" y="17"/>
                      </a:cubicBezTo>
                      <a:cubicBezTo>
                        <a:pt x="183" y="23"/>
                        <a:pt x="195" y="24"/>
                        <a:pt x="207" y="28"/>
                      </a:cubicBezTo>
                      <a:cubicBezTo>
                        <a:pt x="231" y="35"/>
                        <a:pt x="250" y="53"/>
                        <a:pt x="260" y="76"/>
                      </a:cubicBezTo>
                      <a:cubicBezTo>
                        <a:pt x="263" y="84"/>
                        <a:pt x="265" y="92"/>
                        <a:pt x="266" y="100"/>
                      </a:cubicBezTo>
                      <a:cubicBezTo>
                        <a:pt x="269" y="123"/>
                        <a:pt x="267" y="146"/>
                        <a:pt x="259" y="167"/>
                      </a:cubicBezTo>
                      <a:cubicBezTo>
                        <a:pt x="246" y="201"/>
                        <a:pt x="220" y="230"/>
                        <a:pt x="218" y="266"/>
                      </a:cubicBezTo>
                      <a:cubicBezTo>
                        <a:pt x="202" y="255"/>
                        <a:pt x="196" y="233"/>
                        <a:pt x="183" y="218"/>
                      </a:cubicBezTo>
                      <a:cubicBezTo>
                        <a:pt x="173" y="207"/>
                        <a:pt x="160" y="199"/>
                        <a:pt x="145" y="196"/>
                      </a:cubicBezTo>
                      <a:cubicBezTo>
                        <a:pt x="141" y="196"/>
                        <a:pt x="137" y="194"/>
                        <a:pt x="134" y="192"/>
                      </a:cubicBezTo>
                      <a:cubicBezTo>
                        <a:pt x="132" y="189"/>
                        <a:pt x="130" y="186"/>
                        <a:pt x="130" y="182"/>
                      </a:cubicBezTo>
                      <a:cubicBezTo>
                        <a:pt x="119" y="130"/>
                        <a:pt x="119" y="130"/>
                        <a:pt x="119" y="130"/>
                      </a:cubicBezTo>
                      <a:cubicBezTo>
                        <a:pt x="116" y="119"/>
                        <a:pt x="113" y="107"/>
                        <a:pt x="105" y="101"/>
                      </a:cubicBezTo>
                      <a:cubicBezTo>
                        <a:pt x="99" y="97"/>
                        <a:pt x="93" y="95"/>
                        <a:pt x="86" y="94"/>
                      </a:cubicBezTo>
                      <a:cubicBezTo>
                        <a:pt x="71" y="92"/>
                        <a:pt x="55" y="90"/>
                        <a:pt x="40" y="90"/>
                      </a:cubicBezTo>
                    </a:path>
                  </a:pathLst>
                </a:custGeom>
                <a:solidFill>
                  <a:srgbClr val="2F2E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3" name="文本框 21"/>
            <p:cNvSpPr txBox="1"/>
            <p:nvPr/>
          </p:nvSpPr>
          <p:spPr>
            <a:xfrm>
              <a:off x="2845417" y="2585485"/>
              <a:ext cx="6283515" cy="1482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32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使用不含</a:t>
              </a:r>
              <a:r>
                <a:rPr lang="en-US" altLang="zh-CN" dirty="0"/>
                <a:t>TAF</a:t>
              </a:r>
              <a:r>
                <a:rPr lang="zh-CN" altLang="en-US" dirty="0"/>
                <a:t>的简化方案是否可以</a:t>
              </a:r>
              <a:endParaRPr lang="en-US" altLang="zh-CN" dirty="0"/>
            </a:p>
            <a:p>
              <a:r>
                <a:rPr lang="zh-CN" altLang="en-US" dirty="0"/>
                <a:t>减少完整方案的不良反应？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332" y="370468"/>
            <a:ext cx="10296526" cy="531262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</a:rPr>
              <a:t>DTG/3TC</a:t>
            </a:r>
            <a:r>
              <a:rPr lang="zh-CN" altLang="en-US" b="1" dirty="0">
                <a:solidFill>
                  <a:schemeClr val="tx1"/>
                </a:solidFill>
              </a:rPr>
              <a:t>方案在</a:t>
            </a:r>
            <a:r>
              <a:rPr lang="zh-CN" altLang="en-US" sz="2800" b="1" u="none" strike="noStrike" baseline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肌酐清除率的限制并未因不含</a:t>
            </a:r>
            <a:r>
              <a:rPr lang="en-US" altLang="zh-CN" sz="2800" b="1" u="none" strike="noStrike" baseline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TAF</a:t>
            </a:r>
            <a:r>
              <a:rPr lang="zh-CN" altLang="en-US" sz="2800" b="1" u="none" strike="noStrike" baseline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而降低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0" y="6124341"/>
            <a:ext cx="12192000" cy="706437"/>
          </a:xfrm>
        </p:spPr>
        <p:txBody>
          <a:bodyPr/>
          <a:lstStyle/>
          <a:p>
            <a:r>
              <a:rPr kumimoji="1" lang="en-US" altLang="zh-CN" dirty="0"/>
              <a:t>EACS version 10.0</a:t>
            </a:r>
            <a:r>
              <a:rPr kumimoji="1" lang="zh-CN" altLang="en-US" dirty="0"/>
              <a:t>，</a:t>
            </a:r>
            <a:r>
              <a:rPr kumimoji="1" lang="en-US" altLang="zh-CN" dirty="0"/>
              <a:t>November 2019.</a:t>
            </a:r>
            <a:endParaRPr kumimoji="1" lang="en-US" altLang="zh-CN" dirty="0"/>
          </a:p>
          <a:p>
            <a:r>
              <a:rPr kumimoji="1" lang="en-US" altLang="zh-CN" dirty="0"/>
              <a:t>EACS version 11.0</a:t>
            </a:r>
            <a:r>
              <a:rPr kumimoji="1" lang="zh-CN" altLang="en-US" dirty="0"/>
              <a:t>，</a:t>
            </a:r>
            <a:r>
              <a:rPr kumimoji="1" lang="en-US" altLang="zh-CN" dirty="0"/>
              <a:t>October 2021.</a:t>
            </a:r>
            <a:endParaRPr kumimoji="1" lang="en-US" altLang="zh-CN" dirty="0"/>
          </a:p>
          <a:p>
            <a:r>
              <a:rPr kumimoji="1" lang="zh-CN" altLang="en-US" dirty="0"/>
              <a:t>比克恩丙诺说明书</a:t>
            </a:r>
            <a:endParaRPr kumimoji="1" lang="en-US" altLang="zh-CN" dirty="0"/>
          </a:p>
          <a:p>
            <a:r>
              <a:rPr kumimoji="1" lang="zh-CN" altLang="en-US" dirty="0"/>
              <a:t>拉米夫定多替拉韦片说明书</a:t>
            </a:r>
            <a:endParaRPr kumimoji="1" lang="en-US" altLang="zh-CN" dirty="0"/>
          </a:p>
        </p:txBody>
      </p:sp>
      <p:grpSp>
        <p:nvGrpSpPr>
          <p:cNvPr id="20" name="Group 19"/>
          <p:cNvGrpSpPr/>
          <p:nvPr/>
        </p:nvGrpSpPr>
        <p:grpSpPr>
          <a:xfrm>
            <a:off x="368155" y="1213332"/>
            <a:ext cx="4842824" cy="4532635"/>
            <a:chOff x="357138" y="1301466"/>
            <a:chExt cx="4842824" cy="453263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6601" y="1511068"/>
              <a:ext cx="1398984" cy="198934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868" y="3868958"/>
              <a:ext cx="1377481" cy="1947116"/>
            </a:xfrm>
            <a:prstGeom prst="rect">
              <a:avLst/>
            </a:prstGeom>
          </p:spPr>
        </p:pic>
        <p:sp>
          <p:nvSpPr>
            <p:cNvPr id="19" name="L 形 4"/>
            <p:cNvSpPr/>
            <p:nvPr/>
          </p:nvSpPr>
          <p:spPr>
            <a:xfrm rot="16200000">
              <a:off x="4350681" y="5067608"/>
              <a:ext cx="730031" cy="675492"/>
            </a:xfrm>
            <a:prstGeom prst="corner">
              <a:avLst>
                <a:gd name="adj1" fmla="val 6161"/>
                <a:gd name="adj2" fmla="val 6162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L 形 2"/>
            <p:cNvSpPr/>
            <p:nvPr/>
          </p:nvSpPr>
          <p:spPr>
            <a:xfrm rot="5400000">
              <a:off x="329868" y="1328736"/>
              <a:ext cx="730031" cy="675492"/>
            </a:xfrm>
            <a:prstGeom prst="corner">
              <a:avLst>
                <a:gd name="adj1" fmla="val 6161"/>
                <a:gd name="adj2" fmla="val 6162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59" y="3121612"/>
              <a:ext cx="123444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i="1" dirty="0"/>
                <a:t>version 10.0</a:t>
              </a:r>
              <a:endParaRPr lang="zh-CN" altLang="en-US" sz="1400" b="1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380" y="5526324"/>
              <a:ext cx="123444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i="1" dirty="0"/>
                <a:t>version 11.0</a:t>
              </a:r>
              <a:endParaRPr lang="zh-CN" altLang="en-US" sz="1400" b="1" i="1" dirty="0"/>
            </a:p>
          </p:txBody>
        </p:sp>
        <p:sp>
          <p:nvSpPr>
            <p:cNvPr id="3" name="文本框 4"/>
            <p:cNvSpPr txBox="1"/>
            <p:nvPr/>
          </p:nvSpPr>
          <p:spPr>
            <a:xfrm>
              <a:off x="2087373" y="2069547"/>
              <a:ext cx="2407349" cy="787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2019</a:t>
              </a:r>
              <a:r>
                <a:rPr lang="zh-CN" altLang="en-US" sz="1600" dirty="0"/>
                <a:t>TAF用于</a:t>
              </a:r>
              <a:r>
                <a:rPr lang="zh-CN" altLang="en-US" sz="1600" b="1" dirty="0">
                  <a:solidFill>
                    <a:srgbClr val="C00000"/>
                  </a:solidFill>
                </a:rPr>
                <a:t>eGFR</a:t>
              </a:r>
              <a:r>
                <a:rPr lang="en-US" altLang="zh-CN" sz="1600" b="1" dirty="0">
                  <a:solidFill>
                    <a:srgbClr val="C00000"/>
                  </a:solidFill>
                </a:rPr>
                <a:t>&lt;</a:t>
              </a:r>
              <a:r>
                <a:rPr lang="zh-CN" altLang="en-US" sz="1600" b="1" dirty="0">
                  <a:solidFill>
                    <a:srgbClr val="C00000"/>
                  </a:solidFill>
                </a:rPr>
                <a:t>30 mL/min</a:t>
              </a:r>
              <a:r>
                <a:rPr lang="zh-CN" altLang="en-US" sz="1600" dirty="0"/>
                <a:t>的患者数据有限</a:t>
              </a:r>
              <a:r>
                <a:rPr kumimoji="1" lang="en-US" altLang="zh-CN" sz="1600" baseline="30000" dirty="0">
                  <a:sym typeface="Arial" panose="020B0604020202020204" pitchFamily="34" charset="0"/>
                </a:rPr>
                <a:t>1</a:t>
              </a:r>
              <a:endParaRPr lang="zh-CN" altLang="en-US" sz="1600" dirty="0"/>
            </a:p>
          </p:txBody>
        </p:sp>
        <p:sp>
          <p:nvSpPr>
            <p:cNvPr id="7" name="文本框 11"/>
            <p:cNvSpPr txBox="1"/>
            <p:nvPr/>
          </p:nvSpPr>
          <p:spPr>
            <a:xfrm>
              <a:off x="2174232" y="4430238"/>
              <a:ext cx="3025730" cy="787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</a:lvl1pPr>
            </a:lstStyle>
            <a:p>
              <a:r>
                <a:rPr lang="en-US" altLang="zh-CN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</a:t>
              </a:r>
              <a:r>
                <a:rPr lang="zh-CN" altLang="en-US" sz="1600" dirty="0"/>
                <a:t>TAF用于</a:t>
              </a:r>
              <a:r>
                <a:rPr lang="zh-CN" altLang="en-US" sz="1600" b="1" dirty="0">
                  <a:solidFill>
                    <a:srgbClr val="C00000"/>
                  </a:solidFill>
                </a:rPr>
                <a:t>eGFR</a:t>
              </a:r>
              <a:r>
                <a:rPr lang="en-US" altLang="zh-CN" sz="1600" b="1" dirty="0">
                  <a:solidFill>
                    <a:srgbClr val="C00000"/>
                  </a:solidFill>
                </a:rPr>
                <a:t>&lt;10</a:t>
              </a:r>
              <a:endParaRPr lang="en-US" altLang="zh-CN" sz="1600" b="1" dirty="0">
                <a:solidFill>
                  <a:srgbClr val="C00000"/>
                </a:solidFill>
              </a:endParaRPr>
            </a:p>
            <a:p>
              <a:r>
                <a:rPr lang="zh-CN" altLang="en-US" sz="1600" b="1" dirty="0">
                  <a:solidFill>
                    <a:srgbClr val="C00000"/>
                  </a:solidFill>
                </a:rPr>
                <a:t>mL/min</a:t>
              </a:r>
              <a:r>
                <a:rPr lang="zh-CN" altLang="en-US" sz="1600" dirty="0"/>
                <a:t>的患者数据有限</a:t>
              </a:r>
              <a:r>
                <a:rPr kumimoji="1" lang="en-US" altLang="zh-CN" sz="1600" baseline="30000" dirty="0">
                  <a:sym typeface="Arial" panose="020B0604020202020204" pitchFamily="34" charset="0"/>
                </a:rPr>
                <a:t>2</a:t>
              </a:r>
              <a:endParaRPr lang="zh-CN" alt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88495" y="1031569"/>
            <a:ext cx="5900401" cy="2603998"/>
            <a:chOff x="6030866" y="1133688"/>
            <a:chExt cx="5900401" cy="2623065"/>
          </a:xfrm>
        </p:grpSpPr>
        <p:grpSp>
          <p:nvGrpSpPr>
            <p:cNvPr id="29" name="Group 28"/>
            <p:cNvGrpSpPr/>
            <p:nvPr/>
          </p:nvGrpSpPr>
          <p:grpSpPr>
            <a:xfrm>
              <a:off x="6030866" y="1133688"/>
              <a:ext cx="5875780" cy="2623065"/>
              <a:chOff x="6063917" y="1276907"/>
              <a:chExt cx="5875780" cy="2623065"/>
            </a:xfrm>
          </p:grpSpPr>
          <p:sp>
            <p:nvSpPr>
              <p:cNvPr id="26" name="矩形 43"/>
              <p:cNvSpPr/>
              <p:nvPr/>
            </p:nvSpPr>
            <p:spPr>
              <a:xfrm>
                <a:off x="6063917" y="1480709"/>
                <a:ext cx="5875780" cy="2419263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1">
                    <a:lumMod val="75000"/>
                  </a:schemeClr>
                </a:solidFill>
                <a:miter lim="800000"/>
              </a:ln>
              <a:effectLst>
                <a:outerShdw sx="102000" sy="102000" algn="ctr" rotWithShape="0">
                  <a:schemeClr val="bg1">
                    <a:lumMod val="8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l"/>
                <a:r>
                  <a:rPr lang="zh-CN" altLang="en-US" b="0" i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肌酐清除率小于 </a:t>
                </a:r>
                <a:r>
                  <a:rPr lang="en-US" altLang="zh-CN" b="0" i="0">
                    <a:effectLst/>
                    <a:latin typeface="Calibri" panose="020F0502020204030204" pitchFamily="34" charset="0"/>
                  </a:rPr>
                  <a:t>50 mL/min </a:t>
                </a:r>
                <a:r>
                  <a:rPr lang="zh-CN" altLang="en-US" b="0" i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的患者，不建议服用本品（见</a:t>
                </a:r>
                <a:r>
                  <a:rPr lang="en-US" altLang="zh-CN" b="0" i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【</a:t>
                </a:r>
                <a:r>
                  <a:rPr lang="zh-CN" altLang="en-US" b="0" i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药代动力学</a:t>
                </a:r>
                <a:r>
                  <a:rPr lang="en-US" altLang="zh-CN" b="0" i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】</a:t>
                </a:r>
                <a:r>
                  <a:rPr lang="zh-CN" altLang="en-US" b="0" i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）。轻度肾损害患者无需调整剂量。</a:t>
                </a: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/>
              <a:srcRect l="24487" t="9582" r="24573"/>
              <a:stretch>
                <a:fillRect/>
              </a:stretch>
            </p:blipFill>
            <p:spPr>
              <a:xfrm>
                <a:off x="6984693" y="1276907"/>
                <a:ext cx="4362679" cy="84411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6219023" y="2186313"/>
              <a:ext cx="5712244" cy="1495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600" b="0" i="1" u="none" strike="noStrike" baseline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600" b="1" i="1" u="none" strike="noStrike" baseline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肌酐清除率（</a:t>
              </a:r>
              <a:r>
                <a:rPr lang="en-US" altLang="zh-CN" sz="1600" b="1" i="1" u="none" strike="noStrike" baseline="0" dirty="0" err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CrCl</a:t>
              </a:r>
              <a:r>
                <a:rPr lang="zh-CN" altLang="en-US" sz="1600" b="1" i="1" u="none" strike="noStrike" baseline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）估计值≥</a:t>
              </a:r>
              <a:r>
                <a:rPr lang="en-US" altLang="zh-CN" sz="1600" b="1" i="1" u="none" strike="noStrike" baseline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30mL/min</a:t>
              </a:r>
              <a:r>
                <a:rPr lang="zh-CN" altLang="en-US" sz="1600" b="1" i="1" u="none" strike="noStrike" baseline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的患者无需进行剂量调整</a:t>
              </a:r>
              <a:r>
                <a:rPr lang="zh-CN" altLang="en-US" sz="1600" b="0" i="1" u="none" strike="noStrike" baseline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。接受长期血液透析的终末期肾病（</a:t>
              </a:r>
              <a:r>
                <a:rPr lang="en-US" altLang="zh-CN" sz="1600" b="0" i="1" u="none" strike="noStrike" baseline="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CrCl</a:t>
              </a:r>
              <a:r>
                <a:rPr lang="zh-CN" altLang="en-US" sz="1600" b="0" i="1" u="none" strike="noStrike" baseline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估计值</a:t>
              </a:r>
              <a:r>
                <a:rPr lang="en-US" altLang="zh-CN" sz="1600" b="0" i="1" u="none" strike="noStrike" baseline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&lt; 15 mL/min</a:t>
              </a:r>
              <a:r>
                <a:rPr lang="zh-CN" altLang="en-US" sz="1600" b="0" i="1" u="none" strike="noStrike" baseline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）成人患者无需调整比克恩丙诺片剂量”</a:t>
              </a:r>
              <a:r>
                <a:rPr kumimoji="1" lang="en-US" altLang="zh-CN" sz="1600" baseline="30000" dirty="0">
                  <a:sym typeface="Arial" panose="020B0604020202020204" pitchFamily="34" charset="0"/>
                </a:rPr>
                <a:t> 3</a:t>
              </a:r>
              <a:endPara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64625" y="3828656"/>
            <a:ext cx="5875780" cy="2307739"/>
            <a:chOff x="5984962" y="3927808"/>
            <a:chExt cx="5875780" cy="2307739"/>
          </a:xfrm>
        </p:grpSpPr>
        <p:sp>
          <p:nvSpPr>
            <p:cNvPr id="34" name="矩形 43"/>
            <p:cNvSpPr/>
            <p:nvPr/>
          </p:nvSpPr>
          <p:spPr>
            <a:xfrm>
              <a:off x="5984962" y="4164376"/>
              <a:ext cx="5875780" cy="207117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miter lim="800000"/>
            </a:ln>
            <a:effectLst>
              <a:outerShdw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zh-CN" altLang="en-US" b="0" i="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肌酐清除率小于 </a:t>
              </a:r>
              <a:r>
                <a:rPr lang="en-US" altLang="zh-CN" b="0" i="0" dirty="0">
                  <a:effectLst/>
                  <a:latin typeface="Calibri" panose="020F0502020204030204" pitchFamily="34" charset="0"/>
                </a:rPr>
                <a:t>50 mL/min </a:t>
              </a:r>
              <a:r>
                <a:rPr lang="zh-CN" altLang="en-US" b="0" i="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的患者，不建议服用本品（见</a:t>
              </a:r>
              <a:r>
                <a:rPr lang="en-US" altLang="zh-CN" b="0" i="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【</a:t>
              </a:r>
              <a:r>
                <a:rPr lang="zh-CN" altLang="en-US" b="0" i="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药代动力学</a:t>
              </a:r>
              <a:r>
                <a:rPr lang="en-US" altLang="zh-CN" b="0" i="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】</a:t>
              </a:r>
              <a:r>
                <a:rPr lang="zh-CN" altLang="en-US" b="0" i="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）。轻度肾损害患者无需调整剂量。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87808" y="5080609"/>
              <a:ext cx="5611257" cy="100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b="1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600" b="1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肌酐清除率小于 </a:t>
              </a:r>
              <a:r>
                <a:rPr lang="en-US" altLang="zh-CN" sz="1600" b="1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 mL/min </a:t>
              </a:r>
              <a:r>
                <a:rPr lang="zh-CN" altLang="en-US" sz="1600" b="1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的患者，不建议服用本品</a:t>
              </a:r>
              <a:r>
                <a:rPr lang="zh-CN" altLang="en-US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（见</a:t>
              </a: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药代动力学</a:t>
              </a: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）。轻度肾损害患者无需调整剂量</a:t>
              </a: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kumimoji="1" lang="en-US" altLang="zh-CN" sz="1600" baseline="30000" dirty="0">
                  <a:sym typeface="Arial" panose="020B0604020202020204" pitchFamily="34" charset="0"/>
                </a:rPr>
                <a:t> 4</a:t>
              </a:r>
              <a:endPara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18492" t="-857" r="23464" b="857"/>
            <a:stretch>
              <a:fillRect/>
            </a:stretch>
          </p:blipFill>
          <p:spPr>
            <a:xfrm>
              <a:off x="7227064" y="3927808"/>
              <a:ext cx="3338112" cy="9915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4"/>
          <p:cNvSpPr/>
          <p:nvPr/>
        </p:nvSpPr>
        <p:spPr>
          <a:xfrm>
            <a:off x="659364" y="1398650"/>
            <a:ext cx="10873272" cy="40607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73791" y="2783736"/>
            <a:ext cx="10858845" cy="320316"/>
          </a:xfrm>
          <a:prstGeom prst="roundRect">
            <a:avLst/>
          </a:prstGeom>
          <a:solidFill>
            <a:schemeClr val="bg1">
              <a:lumMod val="95000"/>
              <a:alpha val="22000"/>
            </a:schemeClr>
          </a:solidFill>
          <a:ln w="952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73791" y="3362234"/>
            <a:ext cx="10858845" cy="320316"/>
          </a:xfrm>
          <a:prstGeom prst="roundRect">
            <a:avLst/>
          </a:prstGeom>
          <a:solidFill>
            <a:schemeClr val="bg1">
              <a:lumMod val="95000"/>
              <a:alpha val="22000"/>
            </a:schemeClr>
          </a:solidFill>
          <a:ln w="952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8215" y="463783"/>
            <a:ext cx="11308816" cy="1084262"/>
          </a:xfrm>
        </p:spPr>
        <p:txBody>
          <a:bodyPr/>
          <a:lstStyle/>
          <a:p>
            <a:r>
              <a:rPr lang="en-US" altLang="zh-CN" dirty="0">
                <a:sym typeface="+mn-lt"/>
              </a:rPr>
              <a:t>DTG/3TC 144周因不良反应导致的停药率达</a:t>
            </a:r>
            <a:r>
              <a:rPr lang="en-US" altLang="zh-CN" dirty="0">
                <a:solidFill>
                  <a:srgbClr val="C00000"/>
                </a:solidFill>
                <a:sym typeface="+mn-lt"/>
              </a:rPr>
              <a:t>6%</a:t>
            </a:r>
            <a:r>
              <a:rPr lang="en-US" altLang="zh-CN" dirty="0">
                <a:sym typeface="+mn-lt"/>
              </a:rPr>
              <a:t>，含TAF组仅为</a:t>
            </a:r>
            <a:r>
              <a:rPr lang="en-US" altLang="zh-CN" dirty="0">
                <a:solidFill>
                  <a:srgbClr val="C00000"/>
                </a:solidFill>
                <a:sym typeface="+mn-lt"/>
              </a:rPr>
              <a:t>2%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/>
              <a:t>Osiyemi</a:t>
            </a:r>
            <a:r>
              <a:rPr lang="en-US" altLang="zh-CN" dirty="0"/>
              <a:t> O, et al. Clin Infect Dis. 2022;75(6)975-986</a:t>
            </a:r>
            <a:endParaRPr lang="zh-CN" altLang="en-US" dirty="0"/>
          </a:p>
        </p:txBody>
      </p:sp>
      <p:graphicFrame>
        <p:nvGraphicFramePr>
          <p:cNvPr id="10" name="Table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3791" y="1954825"/>
          <a:ext cx="10858845" cy="3504530"/>
        </p:xfrm>
        <a:graphic>
          <a:graphicData uri="http://schemas.openxmlformats.org/drawingml/2006/table">
            <a:tbl>
              <a:tblPr/>
              <a:tblGrid>
                <a:gridCol w="5670731"/>
                <a:gridCol w="2594057"/>
                <a:gridCol w="2594057"/>
              </a:tblGrid>
              <a:tr h="474759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DTG/3TC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n=369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基于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TAF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的方案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n=369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261">
                <a:tc>
                  <a:txBody>
                    <a:bodyPr/>
                    <a:lstStyle/>
                    <a:p>
                      <a:pPr lvl="1" algn="l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任何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AE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336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335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319">
                <a:tc>
                  <a:txBody>
                    <a:bodyPr/>
                    <a:lstStyle/>
                    <a:p>
                      <a:pPr lvl="1" algn="l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药物相关</a:t>
                      </a:r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AE</a:t>
                      </a:r>
                      <a:endParaRPr lang="en-US" altLang="zh-CN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lvl="1" algn="l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第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周至第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144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周的药物相关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&lt;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319">
                <a:tc>
                  <a:txBody>
                    <a:bodyPr/>
                    <a:lstStyle/>
                    <a:p>
                      <a:pPr lvl="1" algn="l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导致退出研究的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AE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57200" marR="0" lvl="1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第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周至第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144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周导致退出研究的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AE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AE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8607">
                <a:tc>
                  <a:txBody>
                    <a:bodyPr/>
                    <a:lstStyle/>
                    <a:p>
                      <a:pPr lvl="1" algn="l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代谢及营养类疾病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1" algn="l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葡萄糖耐量受损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1" algn="l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型糖尿病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1" algn="l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型糖尿病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73792" y="5579609"/>
            <a:ext cx="64844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病毒学抑制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HIV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感染者转换为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DTG/3TC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治疗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144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周，药物相关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AE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和导致停药的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AE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百分比更高比含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方案组更高</a:t>
            </a:r>
            <a:endParaRPr kumimoji="1" lang="en-US" altLang="zh-CN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69218" y="1547518"/>
            <a:ext cx="365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转换至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DTG/3TC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144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周的安全性和代谢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AE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中国系统性文献综述及荟萃分析（2001-2017）：来自 105 项研究的 21,451 例初治患者"/>
          <p:cNvSpPr txBox="1"/>
          <p:nvPr/>
        </p:nvSpPr>
        <p:spPr>
          <a:xfrm>
            <a:off x="525365" y="124644"/>
            <a:ext cx="11949917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 defTabSz="350520">
              <a:defRPr sz="1600"/>
            </a:lvl1pPr>
          </a:lstStyle>
          <a:p>
            <a:pPr lvl="0" algn="l">
              <a:defRPr/>
            </a:pP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TANGO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 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144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周分析：转换为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DTG/3TC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周的疗效与安全性</a:t>
            </a:r>
            <a:r>
              <a:rPr lang="en-US" altLang="zh-CN" sz="10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00" baseline="30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L 形 1"/>
          <p:cNvSpPr/>
          <p:nvPr/>
        </p:nvSpPr>
        <p:spPr>
          <a:xfrm rot="5400000">
            <a:off x="440630" y="1287812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L 形 5"/>
          <p:cNvSpPr/>
          <p:nvPr/>
        </p:nvSpPr>
        <p:spPr>
          <a:xfrm rot="16200000">
            <a:off x="11026078" y="4894697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671956" y="5886245"/>
            <a:ext cx="3714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基于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的方案指，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TAF/FTC+PI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或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INSTI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或</a:t>
            </a:r>
            <a:r>
              <a:rPr kumimoji="1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NNRTI</a:t>
            </a:r>
            <a:r>
              <a:rPr kumimoji="1" lang="zh-CN" alt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组成的方案</a:t>
            </a:r>
            <a:endParaRPr kumimoji="1" lang="en-US" altLang="zh-CN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4"/>
          <p:cNvSpPr/>
          <p:nvPr/>
        </p:nvSpPr>
        <p:spPr>
          <a:xfrm>
            <a:off x="420329" y="1292755"/>
            <a:ext cx="11351343" cy="4170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20370" y="455930"/>
            <a:ext cx="11794490" cy="1083945"/>
          </a:xfrm>
        </p:spPr>
        <p:txBody>
          <a:bodyPr/>
          <a:lstStyle/>
          <a:p>
            <a:r>
              <a:rPr lang="en-US" altLang="zh-CN" dirty="0" err="1"/>
              <a:t>从基于TAF的方案转换为DTG</a:t>
            </a:r>
            <a:r>
              <a:rPr lang="en-US" altLang="zh-CN" dirty="0"/>
              <a:t>/3TC，144周肾脏生物标志物变化相似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/>
            <a:r>
              <a:rPr lang="en-US" altLang="zh-CN" dirty="0" err="1"/>
              <a:t>Osiyemi</a:t>
            </a:r>
            <a:r>
              <a:rPr lang="en-US" altLang="zh-CN" dirty="0"/>
              <a:t> O</a:t>
            </a:r>
            <a:r>
              <a:rPr lang="fr-FR" altLang="zh-CN" dirty="0"/>
              <a:t>, </a:t>
            </a:r>
            <a:r>
              <a:rPr lang="en-US" altLang="zh-CN" dirty="0"/>
              <a:t>et al. </a:t>
            </a:r>
            <a:r>
              <a:rPr lang="fr-FR" altLang="zh-CN" dirty="0"/>
              <a:t> TANGO 144</a:t>
            </a:r>
            <a:r>
              <a:rPr lang="zh-CN" altLang="en-US" dirty="0"/>
              <a:t> </a:t>
            </a:r>
            <a:r>
              <a:rPr lang="en-US" altLang="zh-CN" dirty="0"/>
              <a:t>data.</a:t>
            </a:r>
            <a:r>
              <a:rPr lang="zh-CN" altLang="en-US" dirty="0"/>
              <a:t> </a:t>
            </a:r>
            <a:r>
              <a:rPr lang="en-US" altLang="zh-CN" dirty="0" err="1"/>
              <a:t>IDWeek</a:t>
            </a:r>
            <a:r>
              <a:rPr lang="en-US" altLang="zh-CN" dirty="0"/>
              <a:t>™ 2021; September 29-October 3, 2021; Virtual</a:t>
            </a:r>
            <a:r>
              <a:rPr lang="zh-CN" altLang="zh-CN" dirty="0"/>
              <a:t>.</a:t>
            </a:r>
            <a:endParaRPr lang="zh-CN" altLang="zh-CN" dirty="0"/>
          </a:p>
        </p:txBody>
      </p:sp>
      <p:sp>
        <p:nvSpPr>
          <p:cNvPr id="16" name="Text Placeholder 3"/>
          <p:cNvSpPr txBox="1"/>
          <p:nvPr/>
        </p:nvSpPr>
        <p:spPr>
          <a:xfrm>
            <a:off x="420329" y="5341533"/>
            <a:ext cx="10883290" cy="649400"/>
          </a:xfrm>
        </p:spPr>
        <p:txBody>
          <a:bodyPr anchor="b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800" dirty="0">
                <a:latin typeface="+mn-ea"/>
              </a:rPr>
              <a:t>*第 </a:t>
            </a:r>
            <a:r>
              <a:rPr lang="en-US" altLang="zh-CN" sz="800" dirty="0">
                <a:latin typeface="+mn-ea"/>
              </a:rPr>
              <a:t>144</a:t>
            </a:r>
            <a:r>
              <a:rPr lang="zh-CN" sz="800" dirty="0">
                <a:latin typeface="+mn-ea"/>
              </a:rPr>
              <a:t>周各组根据 MMRM 计算的、针对治疗、访视、基线第三种药物类别、CD4 细胞计数、年龄、性别、人种、BMI、是否存在糖尿病、是否存在高血压、基线生物标志物、治疗-访视相互作用和基线值-访视相互作用调整后相对于基线的估计平均变化，其中访视为一个重复因素；**基于第 96 周相对于基线的估计几何平均值比值。基于与血浆/血清标志物相同的模型，但针对 log</a:t>
            </a:r>
            <a:r>
              <a:rPr lang="zh-CN" sz="800" baseline="-25000" dirty="0">
                <a:latin typeface="+mn-ea"/>
              </a:rPr>
              <a:t>e</a:t>
            </a:r>
            <a:r>
              <a:rPr lang="zh-CN" sz="800" dirty="0">
                <a:latin typeface="+mn-ea"/>
              </a:rPr>
              <a:t> 转换的基线生物标志物调整。</a:t>
            </a:r>
            <a:endParaRPr lang="zh-CN" sz="800" dirty="0">
              <a:latin typeface="+mn-ea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800" dirty="0">
                <a:latin typeface="+mn-ea"/>
              </a:rPr>
              <a:t>3TC：拉米夫定；BL：基线；BMI：体重指数；CD4：</a:t>
            </a:r>
            <a:r>
              <a:rPr lang="en-US" altLang="zh-CN" sz="800" dirty="0">
                <a:latin typeface="+mn-ea"/>
              </a:rPr>
              <a:t>T</a:t>
            </a:r>
            <a:r>
              <a:rPr lang="zh-CN" altLang="en-US" sz="800" dirty="0">
                <a:latin typeface="+mn-ea"/>
              </a:rPr>
              <a:t>细胞分化抗原 </a:t>
            </a:r>
            <a:r>
              <a:rPr lang="en-US" altLang="zh-CN" sz="800" dirty="0">
                <a:latin typeface="+mn-ea"/>
              </a:rPr>
              <a:t>4</a:t>
            </a:r>
            <a:r>
              <a:rPr lang="zh-CN" sz="800" dirty="0">
                <a:latin typeface="+mn-ea"/>
              </a:rPr>
              <a:t>；CKD-EPI：慢性肾病流行病学合作研究；DTG：多替拉韦；eGFR：预估肾小球滤过率；MMRM：重复测量多水平建模；NR：未报告；TAF：</a:t>
            </a:r>
            <a:r>
              <a:rPr lang="zh-CN" altLang="en-US" sz="800" dirty="0">
                <a:latin typeface="+mn-ea"/>
              </a:rPr>
              <a:t>丙酚替诺福韦</a:t>
            </a:r>
            <a:r>
              <a:rPr lang="zh-CN" sz="800" dirty="0">
                <a:latin typeface="+mn-ea"/>
              </a:rPr>
              <a:t>。</a:t>
            </a:r>
            <a:endParaRPr lang="zh-CN" sz="800" dirty="0">
              <a:latin typeface="+mn-ea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776735" y="1439407"/>
          <a:ext cx="5155659" cy="402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右中括号 4"/>
          <p:cNvSpPr/>
          <p:nvPr/>
        </p:nvSpPr>
        <p:spPr>
          <a:xfrm rot="5400000">
            <a:off x="2497492" y="3709989"/>
            <a:ext cx="114967" cy="662197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09981" y="413206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-4.5(-6.2,-2.8)</a:t>
            </a:r>
            <a:endParaRPr kumimoji="1" lang="en-US" altLang="zh-CN" sz="900" dirty="0"/>
          </a:p>
          <a:p>
            <a:pPr algn="ctr"/>
            <a:r>
              <a:rPr kumimoji="1" lang="en-US" altLang="zh-CN" sz="900" dirty="0"/>
              <a:t>P&lt;0.001</a:t>
            </a:r>
            <a:endParaRPr kumimoji="1" lang="zh-CN" altLang="en-US" sz="900" dirty="0"/>
          </a:p>
        </p:txBody>
      </p:sp>
      <p:sp>
        <p:nvSpPr>
          <p:cNvPr id="20" name="右中括号 19"/>
          <p:cNvSpPr/>
          <p:nvPr/>
        </p:nvSpPr>
        <p:spPr>
          <a:xfrm rot="5400000">
            <a:off x="4720725" y="4117299"/>
            <a:ext cx="114967" cy="662197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355656" y="453937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1.9(-0.1, 3.8)</a:t>
            </a:r>
            <a:endParaRPr kumimoji="1" lang="en-US" altLang="zh-CN" sz="900" dirty="0"/>
          </a:p>
          <a:p>
            <a:pPr algn="ctr"/>
            <a:r>
              <a:rPr kumimoji="1" lang="en-US" altLang="zh-CN" sz="900" dirty="0"/>
              <a:t>P=0.064</a:t>
            </a:r>
            <a:endParaRPr kumimoji="1" lang="zh-CN" altLang="en-US" sz="9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496735" y="4861617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n=</a:t>
            </a:r>
            <a:endParaRPr kumimoji="1" lang="en-US" altLang="zh-CN" sz="900" dirty="0"/>
          </a:p>
        </p:txBody>
      </p:sp>
      <p:sp>
        <p:nvSpPr>
          <p:cNvPr id="23" name="文本框 22"/>
          <p:cNvSpPr txBox="1"/>
          <p:nvPr/>
        </p:nvSpPr>
        <p:spPr>
          <a:xfrm>
            <a:off x="1992371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311</a:t>
            </a:r>
            <a:endParaRPr kumimoji="1" lang="en-US" altLang="zh-CN" sz="900" dirty="0"/>
          </a:p>
        </p:txBody>
      </p:sp>
      <p:sp>
        <p:nvSpPr>
          <p:cNvPr id="24" name="文本框 23"/>
          <p:cNvSpPr txBox="1"/>
          <p:nvPr/>
        </p:nvSpPr>
        <p:spPr>
          <a:xfrm>
            <a:off x="2543516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300</a:t>
            </a:r>
            <a:endParaRPr kumimoji="1" lang="en-US" altLang="zh-CN" sz="9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209478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315</a:t>
            </a:r>
            <a:endParaRPr kumimoji="1" lang="en-US" altLang="zh-CN" sz="900" dirty="0"/>
          </a:p>
        </p:txBody>
      </p:sp>
      <p:sp>
        <p:nvSpPr>
          <p:cNvPr id="26" name="文本框 25"/>
          <p:cNvSpPr txBox="1"/>
          <p:nvPr/>
        </p:nvSpPr>
        <p:spPr>
          <a:xfrm>
            <a:off x="4760623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302</a:t>
            </a:r>
            <a:endParaRPr kumimoji="1" lang="en-US" altLang="zh-CN" sz="900" dirty="0"/>
          </a:p>
        </p:txBody>
      </p:sp>
      <p:graphicFrame>
        <p:nvGraphicFramePr>
          <p:cNvPr id="31" name="图表 30"/>
          <p:cNvGraphicFramePr/>
          <p:nvPr/>
        </p:nvGraphicFramePr>
        <p:xfrm>
          <a:off x="6052120" y="1439407"/>
          <a:ext cx="5363145" cy="402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右中括号 31"/>
          <p:cNvSpPr/>
          <p:nvPr/>
        </p:nvSpPr>
        <p:spPr>
          <a:xfrm rot="16200000" flipV="1">
            <a:off x="10469530" y="3308196"/>
            <a:ext cx="114967" cy="662197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0005075" y="3195734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-1.9 (-18.1, 17.5)</a:t>
            </a:r>
            <a:endParaRPr kumimoji="1" lang="en-US" altLang="zh-CN" sz="900" dirty="0"/>
          </a:p>
          <a:p>
            <a:pPr algn="ctr"/>
            <a:r>
              <a:rPr kumimoji="1" lang="en-US" altLang="zh-CN" sz="900" dirty="0"/>
              <a:t>P=0.834</a:t>
            </a:r>
            <a:endParaRPr kumimoji="1" lang="zh-CN" altLang="en-US" sz="900" dirty="0"/>
          </a:p>
        </p:txBody>
      </p:sp>
      <p:sp>
        <p:nvSpPr>
          <p:cNvPr id="34" name="右中括号 33"/>
          <p:cNvSpPr/>
          <p:nvPr/>
        </p:nvSpPr>
        <p:spPr>
          <a:xfrm rot="16200000" flipV="1">
            <a:off x="8945111" y="2517075"/>
            <a:ext cx="114967" cy="662197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531953" y="2404613"/>
            <a:ext cx="9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0.7 (-9.5, 12.1)</a:t>
            </a:r>
            <a:endParaRPr kumimoji="1" lang="en-US" altLang="zh-CN" sz="900" dirty="0"/>
          </a:p>
          <a:p>
            <a:pPr algn="ctr"/>
            <a:r>
              <a:rPr kumimoji="1" lang="en-US" altLang="zh-CN" sz="900" dirty="0"/>
              <a:t>P=0.895</a:t>
            </a:r>
            <a:endParaRPr kumimoji="1" lang="zh-CN" altLang="en-US" sz="900" dirty="0"/>
          </a:p>
        </p:txBody>
      </p:sp>
      <p:sp>
        <p:nvSpPr>
          <p:cNvPr id="39" name="右中括号 38"/>
          <p:cNvSpPr/>
          <p:nvPr/>
        </p:nvSpPr>
        <p:spPr>
          <a:xfrm rot="16200000" flipV="1">
            <a:off x="7449686" y="2517075"/>
            <a:ext cx="114967" cy="662197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049352" y="2404613"/>
            <a:ext cx="9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-0.9 (-8.4, 7.1)</a:t>
            </a:r>
            <a:endParaRPr kumimoji="1" lang="en-US" altLang="zh-CN" sz="900" dirty="0"/>
          </a:p>
          <a:p>
            <a:pPr algn="ctr"/>
            <a:r>
              <a:rPr kumimoji="1" lang="en-US" altLang="zh-CN" sz="900" dirty="0"/>
              <a:t>P=0.814</a:t>
            </a:r>
            <a:endParaRPr kumimoji="1" lang="zh-CN" altLang="en-US" sz="900" dirty="0"/>
          </a:p>
        </p:txBody>
      </p:sp>
      <p:sp>
        <p:nvSpPr>
          <p:cNvPr id="41" name="文本框 40"/>
          <p:cNvSpPr txBox="1"/>
          <p:nvPr/>
        </p:nvSpPr>
        <p:spPr>
          <a:xfrm>
            <a:off x="6550873" y="4861617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n=</a:t>
            </a:r>
            <a:endParaRPr kumimoji="1" lang="en-US" altLang="zh-CN" sz="900" dirty="0"/>
          </a:p>
        </p:txBody>
      </p:sp>
      <p:sp>
        <p:nvSpPr>
          <p:cNvPr id="42" name="文本框 41"/>
          <p:cNvSpPr txBox="1"/>
          <p:nvPr/>
        </p:nvSpPr>
        <p:spPr>
          <a:xfrm>
            <a:off x="7046509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237</a:t>
            </a:r>
            <a:endParaRPr kumimoji="1" lang="en-US" altLang="zh-CN" sz="900" dirty="0"/>
          </a:p>
        </p:txBody>
      </p:sp>
      <p:sp>
        <p:nvSpPr>
          <p:cNvPr id="43" name="文本框 42"/>
          <p:cNvSpPr txBox="1"/>
          <p:nvPr/>
        </p:nvSpPr>
        <p:spPr>
          <a:xfrm>
            <a:off x="7477031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219</a:t>
            </a:r>
            <a:endParaRPr kumimoji="1" lang="en-US" altLang="zh-CN" sz="900" dirty="0"/>
          </a:p>
        </p:txBody>
      </p:sp>
      <p:sp>
        <p:nvSpPr>
          <p:cNvPr id="44" name="文本框 43"/>
          <p:cNvSpPr txBox="1"/>
          <p:nvPr/>
        </p:nvSpPr>
        <p:spPr>
          <a:xfrm>
            <a:off x="8642553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304</a:t>
            </a:r>
            <a:endParaRPr kumimoji="1" lang="en-US" altLang="zh-CN" sz="900" dirty="0"/>
          </a:p>
        </p:txBody>
      </p:sp>
      <p:sp>
        <p:nvSpPr>
          <p:cNvPr id="45" name="文本框 44"/>
          <p:cNvSpPr txBox="1"/>
          <p:nvPr/>
        </p:nvSpPr>
        <p:spPr>
          <a:xfrm>
            <a:off x="9073075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287</a:t>
            </a:r>
            <a:endParaRPr kumimoji="1" lang="en-US" altLang="zh-CN" sz="900" dirty="0"/>
          </a:p>
        </p:txBody>
      </p:sp>
      <p:sp>
        <p:nvSpPr>
          <p:cNvPr id="46" name="文本框 45"/>
          <p:cNvSpPr txBox="1"/>
          <p:nvPr/>
        </p:nvSpPr>
        <p:spPr>
          <a:xfrm>
            <a:off x="10105593" y="4861617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101</a:t>
            </a:r>
            <a:endParaRPr kumimoji="1" lang="en-US" altLang="zh-CN" sz="900" dirty="0"/>
          </a:p>
        </p:txBody>
      </p:sp>
      <p:sp>
        <p:nvSpPr>
          <p:cNvPr id="47" name="文本框 46"/>
          <p:cNvSpPr txBox="1"/>
          <p:nvPr/>
        </p:nvSpPr>
        <p:spPr>
          <a:xfrm>
            <a:off x="10568175" y="4861617"/>
            <a:ext cx="312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00" dirty="0"/>
              <a:t>96</a:t>
            </a:r>
            <a:endParaRPr kumimoji="1" lang="en-US" altLang="zh-CN" sz="900" dirty="0"/>
          </a:p>
        </p:txBody>
      </p:sp>
      <p:sp>
        <p:nvSpPr>
          <p:cNvPr id="38" name="中国系统性文献综述及荟萃分析（2001-2017）：来自 105 项研究的 21,451 例初治患者"/>
          <p:cNvSpPr txBox="1"/>
          <p:nvPr/>
        </p:nvSpPr>
        <p:spPr>
          <a:xfrm>
            <a:off x="525365" y="124644"/>
            <a:ext cx="11949917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 defTabSz="350520">
              <a:defRPr sz="1600"/>
            </a:lvl1pPr>
          </a:lstStyle>
          <a:p>
            <a:pPr lvl="0" algn="l">
              <a:defRPr/>
            </a:pP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TANGO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期、随机、开放标签、多中心、非劣效性研究</a:t>
            </a:r>
            <a:r>
              <a:rPr lang="en-US" altLang="zh-CN" sz="10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00" baseline="30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L 形 3"/>
          <p:cNvSpPr/>
          <p:nvPr/>
        </p:nvSpPr>
        <p:spPr>
          <a:xfrm rot="5400000">
            <a:off x="227740" y="1165891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L 形 6"/>
          <p:cNvSpPr/>
          <p:nvPr/>
        </p:nvSpPr>
        <p:spPr>
          <a:xfrm rot="16200000">
            <a:off x="11276349" y="4930931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366638" y="5954656"/>
            <a:ext cx="3009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基于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的方案指，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TAF/FTC+PI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或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INSTI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或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NNRTI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组成的方案</a:t>
            </a:r>
            <a:endParaRPr kumimoji="1" lang="en-US" altLang="zh-CN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39403" y="350293"/>
            <a:ext cx="11666635" cy="1084262"/>
          </a:xfrm>
        </p:spPr>
        <p:txBody>
          <a:bodyPr/>
          <a:lstStyle/>
          <a:p>
            <a:r>
              <a:rPr lang="en-US" altLang="zh-CN" dirty="0" err="1"/>
              <a:t>从基于TAF的方案转换为DTG</a:t>
            </a:r>
            <a:r>
              <a:rPr lang="en-US" altLang="zh-CN" dirty="0"/>
              <a:t>/3TC，</a:t>
            </a:r>
            <a:r>
              <a:rPr lang="en-US" altLang="zh-CN" dirty="0">
                <a:sym typeface="Times New Roman" panose="02020603050405020304" pitchFamily="18" charset="0"/>
              </a:rPr>
              <a:t>非增效组血脂结局无差异</a:t>
            </a:r>
            <a:endParaRPr lang="en-US" altLang="zh-CN" dirty="0">
              <a:sym typeface="Times New Roman" panose="02020603050405020304" pitchFamily="18" charset="0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altLang="zh-CN" dirty="0"/>
              <a:t>van Wyk et al. AIDS 2020; Virtual. Slides OAB0606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6" name="Text Placeholder 7"/>
          <p:cNvSpPr txBox="1"/>
          <p:nvPr/>
        </p:nvSpPr>
        <p:spPr>
          <a:xfrm>
            <a:off x="297171" y="5626649"/>
            <a:ext cx="11476180" cy="45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*P = 0.007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；** 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P = &lt;0.001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†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与基线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95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％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CI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相比的变化百分比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‡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基线和第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48</a:t>
            </a: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周时未缺失空腹血脂数据的研究对象人数，除去基线时给予血脂修饰剂的研究对象</a:t>
            </a:r>
            <a:endParaRPr lang="en-US" altLang="zh-CN" sz="800" dirty="0">
              <a:solidFill>
                <a:prstClr val="black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：基线；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HDL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-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，高密度脂蛋白胆固醇；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HOMA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-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IR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，胰岛素抵抗的稳态模型评估；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LDL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-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，低密度脂蛋白胆固醇；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，总胆固醇；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TG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，甘油三酯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5" name="中国系统性文献综述及荟萃分析（2001-2017）：来自 105 项研究的 21,451 例初治患者"/>
          <p:cNvSpPr txBox="1"/>
          <p:nvPr/>
        </p:nvSpPr>
        <p:spPr>
          <a:xfrm>
            <a:off x="525365" y="124644"/>
            <a:ext cx="11949917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 defTabSz="350520">
              <a:defRPr sz="1600"/>
            </a:lvl1pPr>
          </a:lstStyle>
          <a:p>
            <a:pPr lvl="0" algn="l">
              <a:defRPr/>
            </a:pP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TANGO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700" dirty="0">
                <a:solidFill>
                  <a:prstClr val="black"/>
                </a:solidFill>
                <a:latin typeface="+mj-ea"/>
                <a:ea typeface="+mj-ea"/>
                <a:sym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48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周事后代谢分析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矩形: 圆角 4"/>
          <p:cNvSpPr/>
          <p:nvPr/>
        </p:nvSpPr>
        <p:spPr>
          <a:xfrm>
            <a:off x="339403" y="1498971"/>
            <a:ext cx="5565745" cy="37890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8" name="矩形: 圆角 4"/>
          <p:cNvSpPr/>
          <p:nvPr/>
        </p:nvSpPr>
        <p:spPr>
          <a:xfrm>
            <a:off x="6125001" y="1498971"/>
            <a:ext cx="5565745" cy="37890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4" name="Content Placeholder 14"/>
          <p:cNvSpPr txBox="1"/>
          <p:nvPr/>
        </p:nvSpPr>
        <p:spPr>
          <a:xfrm>
            <a:off x="6162819" y="1603501"/>
            <a:ext cx="5490107" cy="2875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未增效组</a:t>
            </a:r>
            <a:endParaRPr lang="en-GB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Content Placeholder 14"/>
          <p:cNvSpPr txBox="1"/>
          <p:nvPr/>
        </p:nvSpPr>
        <p:spPr>
          <a:xfrm>
            <a:off x="567852" y="1604879"/>
            <a:ext cx="5058761" cy="2875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增效组</a:t>
            </a:r>
            <a:endParaRPr lang="en-GB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平行四边形 150"/>
          <p:cNvSpPr/>
          <p:nvPr/>
        </p:nvSpPr>
        <p:spPr>
          <a:xfrm flipH="1">
            <a:off x="843962" y="4774777"/>
            <a:ext cx="4951777" cy="643555"/>
          </a:xfrm>
          <a:prstGeom prst="parallelogram">
            <a:avLst>
              <a:gd name="adj" fmla="val 0"/>
            </a:avLst>
          </a:prstGeom>
          <a:noFill/>
          <a:ln w="952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gradFill>
                <a:gsLst>
                  <a:gs pos="10000">
                    <a:sysClr val="window" lastClr="FFFFFF"/>
                  </a:gs>
                  <a:gs pos="53000">
                    <a:srgbClr val="C00000"/>
                  </a:gs>
                  <a:gs pos="86000">
                    <a:sysClr val="window" lastClr="FFFFFF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L 形 2"/>
          <p:cNvSpPr/>
          <p:nvPr/>
        </p:nvSpPr>
        <p:spPr>
          <a:xfrm rot="5400000">
            <a:off x="143842" y="1385570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L 形 4"/>
          <p:cNvSpPr/>
          <p:nvPr/>
        </p:nvSpPr>
        <p:spPr>
          <a:xfrm rot="16200000">
            <a:off x="11158918" y="4718801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417450" y="1742856"/>
            <a:ext cx="5433720" cy="3552322"/>
            <a:chOff x="525365" y="1579681"/>
            <a:chExt cx="4384407" cy="3342371"/>
          </a:xfrm>
        </p:grpSpPr>
        <p:grpSp>
          <p:nvGrpSpPr>
            <p:cNvPr id="7" name="Group 72"/>
            <p:cNvGrpSpPr/>
            <p:nvPr/>
          </p:nvGrpSpPr>
          <p:grpSpPr>
            <a:xfrm>
              <a:off x="525365" y="1579681"/>
              <a:ext cx="4384407" cy="3342371"/>
              <a:chOff x="5351319" y="1528257"/>
              <a:chExt cx="5651500" cy="4241798"/>
            </a:xfrm>
          </p:grpSpPr>
          <p:graphicFrame>
            <p:nvGraphicFramePr>
              <p:cNvPr id="8" name="Content Placeholder 8"/>
              <p:cNvGraphicFramePr/>
              <p:nvPr/>
            </p:nvGraphicFramePr>
            <p:xfrm>
              <a:off x="5351319" y="1528257"/>
              <a:ext cx="5651500" cy="424179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grpSp>
            <p:nvGrpSpPr>
              <p:cNvPr id="9" name="Group 74"/>
              <p:cNvGrpSpPr/>
              <p:nvPr/>
            </p:nvGrpSpPr>
            <p:grpSpPr>
              <a:xfrm>
                <a:off x="9047359" y="3673072"/>
                <a:ext cx="61913" cy="513453"/>
                <a:chOff x="2967831" y="1955798"/>
                <a:chExt cx="61913" cy="204789"/>
              </a:xfrm>
            </p:grpSpPr>
            <p:cxnSp>
              <p:nvCxnSpPr>
                <p:cNvPr id="135" name="Straight Connector 114"/>
                <p:cNvCxnSpPr/>
                <p:nvPr/>
              </p:nvCxnSpPr>
              <p:spPr>
                <a:xfrm>
                  <a:off x="2967831" y="2160587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15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16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ight Bracket 75"/>
              <p:cNvSpPr/>
              <p:nvPr/>
            </p:nvSpPr>
            <p:spPr>
              <a:xfrm rot="16200000">
                <a:off x="8299729" y="2384102"/>
                <a:ext cx="93663" cy="457862"/>
              </a:xfrm>
              <a:prstGeom prst="rightBracket">
                <a:avLst>
                  <a:gd name="adj" fmla="val 0"/>
                </a:avLst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ight Bracket 76"/>
              <p:cNvSpPr/>
              <p:nvPr/>
            </p:nvSpPr>
            <p:spPr>
              <a:xfrm rot="16200000">
                <a:off x="9272911" y="2275963"/>
                <a:ext cx="93663" cy="482854"/>
              </a:xfrm>
              <a:prstGeom prst="rightBracket">
                <a:avLst>
                  <a:gd name="adj" fmla="val 0"/>
                </a:avLst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Right Bracket 77"/>
              <p:cNvSpPr/>
              <p:nvPr/>
            </p:nvSpPr>
            <p:spPr>
              <a:xfrm rot="16200000">
                <a:off x="10223427" y="2465195"/>
                <a:ext cx="93663" cy="483952"/>
              </a:xfrm>
              <a:prstGeom prst="rightBracket">
                <a:avLst>
                  <a:gd name="adj" fmla="val 0"/>
                </a:avLst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TextBox 78"/>
              <p:cNvSpPr txBox="1"/>
              <p:nvPr/>
            </p:nvSpPr>
            <p:spPr>
              <a:xfrm>
                <a:off x="8256792" y="2422916"/>
                <a:ext cx="173566" cy="237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dirty="0">
                    <a:solidFill>
                      <a:prstClr val="black"/>
                    </a:solidFill>
                    <a:ea typeface="宋体" panose="02010600030101010101" pitchFamily="2" charset="-122"/>
                    <a:sym typeface="Arial" panose="020B0604020202020204" pitchFamily="34" charset="0"/>
                  </a:rPr>
                  <a:t>**</a:t>
                </a:r>
                <a:endParaRPr lang="en-US" sz="1350" dirty="0">
                  <a:solidFill>
                    <a:prstClr val="black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TextBox 79"/>
              <p:cNvSpPr txBox="1"/>
              <p:nvPr/>
            </p:nvSpPr>
            <p:spPr>
              <a:xfrm>
                <a:off x="9229974" y="2325283"/>
                <a:ext cx="173566" cy="237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dirty="0">
                    <a:solidFill>
                      <a:prstClr val="black"/>
                    </a:solidFill>
                    <a:ea typeface="宋体" panose="02010600030101010101" pitchFamily="2" charset="-122"/>
                    <a:sym typeface="Arial" panose="020B0604020202020204" pitchFamily="34" charset="0"/>
                  </a:rPr>
                  <a:t>**</a:t>
                </a:r>
                <a:endParaRPr lang="en-US" sz="1350" dirty="0">
                  <a:solidFill>
                    <a:prstClr val="black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TextBox 80"/>
              <p:cNvSpPr txBox="1"/>
              <p:nvPr/>
            </p:nvSpPr>
            <p:spPr>
              <a:xfrm>
                <a:off x="10225374" y="2517463"/>
                <a:ext cx="86783" cy="237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dirty="0">
                    <a:solidFill>
                      <a:prstClr val="black"/>
                    </a:solidFill>
                    <a:ea typeface="宋体" panose="02010600030101010101" pitchFamily="2" charset="-122"/>
                    <a:sym typeface="Arial" panose="020B0604020202020204" pitchFamily="34" charset="0"/>
                  </a:rPr>
                  <a:t>*</a:t>
                </a:r>
                <a:endParaRPr lang="en-US" sz="1350" dirty="0">
                  <a:solidFill>
                    <a:prstClr val="black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Right Bracket 81"/>
              <p:cNvSpPr/>
              <p:nvPr/>
            </p:nvSpPr>
            <p:spPr>
              <a:xfrm rot="16200000">
                <a:off x="6439345" y="2484130"/>
                <a:ext cx="93663" cy="496488"/>
              </a:xfrm>
              <a:prstGeom prst="rightBracket">
                <a:avLst>
                  <a:gd name="adj" fmla="val 0"/>
                </a:avLst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TextBox 82"/>
              <p:cNvSpPr txBox="1"/>
              <p:nvPr/>
            </p:nvSpPr>
            <p:spPr>
              <a:xfrm>
                <a:off x="6393254" y="2541811"/>
                <a:ext cx="173566" cy="237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dirty="0">
                    <a:solidFill>
                      <a:prstClr val="black"/>
                    </a:solidFill>
                    <a:ea typeface="宋体" panose="02010600030101010101" pitchFamily="2" charset="-122"/>
                    <a:sym typeface="Arial" panose="020B0604020202020204" pitchFamily="34" charset="0"/>
                  </a:rPr>
                  <a:t>**</a:t>
                </a:r>
                <a:endParaRPr lang="en-US" sz="1350" dirty="0">
                  <a:solidFill>
                    <a:prstClr val="black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4" name="Group 83"/>
              <p:cNvGrpSpPr/>
              <p:nvPr/>
            </p:nvGrpSpPr>
            <p:grpSpPr>
              <a:xfrm>
                <a:off x="6206976" y="3370653"/>
                <a:ext cx="61913" cy="204789"/>
                <a:chOff x="2967831" y="1955798"/>
                <a:chExt cx="61913" cy="204789"/>
              </a:xfrm>
            </p:grpSpPr>
            <p:cxnSp>
              <p:nvCxnSpPr>
                <p:cNvPr id="132" name="Straight Connector 111"/>
                <p:cNvCxnSpPr/>
                <p:nvPr/>
              </p:nvCxnSpPr>
              <p:spPr>
                <a:xfrm>
                  <a:off x="2967831" y="2160587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12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13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84"/>
              <p:cNvGrpSpPr/>
              <p:nvPr/>
            </p:nvGrpSpPr>
            <p:grpSpPr>
              <a:xfrm>
                <a:off x="6661728" y="2951553"/>
                <a:ext cx="61913" cy="177697"/>
                <a:chOff x="2967831" y="1955798"/>
                <a:chExt cx="61913" cy="204789"/>
              </a:xfrm>
            </p:grpSpPr>
            <p:cxnSp>
              <p:nvCxnSpPr>
                <p:cNvPr id="129" name="Straight Connector 108"/>
                <p:cNvCxnSpPr/>
                <p:nvPr/>
              </p:nvCxnSpPr>
              <p:spPr>
                <a:xfrm>
                  <a:off x="2967831" y="2160587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09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10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85"/>
              <p:cNvGrpSpPr/>
              <p:nvPr/>
            </p:nvGrpSpPr>
            <p:grpSpPr>
              <a:xfrm>
                <a:off x="7141827" y="3056328"/>
                <a:ext cx="61913" cy="291995"/>
                <a:chOff x="2967831" y="1955798"/>
                <a:chExt cx="61913" cy="204789"/>
              </a:xfrm>
            </p:grpSpPr>
            <p:cxnSp>
              <p:nvCxnSpPr>
                <p:cNvPr id="126" name="Straight Connector 105"/>
                <p:cNvCxnSpPr/>
                <p:nvPr/>
              </p:nvCxnSpPr>
              <p:spPr>
                <a:xfrm>
                  <a:off x="2967831" y="2160587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06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07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86"/>
              <p:cNvGrpSpPr/>
              <p:nvPr/>
            </p:nvGrpSpPr>
            <p:grpSpPr>
              <a:xfrm>
                <a:off x="8086673" y="3370653"/>
                <a:ext cx="61913" cy="322947"/>
                <a:chOff x="2967831" y="1955798"/>
                <a:chExt cx="61913" cy="204789"/>
              </a:xfrm>
            </p:grpSpPr>
            <p:cxnSp>
              <p:nvCxnSpPr>
                <p:cNvPr id="123" name="Straight Connector 102"/>
                <p:cNvCxnSpPr/>
                <p:nvPr/>
              </p:nvCxnSpPr>
              <p:spPr>
                <a:xfrm>
                  <a:off x="2967831" y="2160587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03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04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87"/>
              <p:cNvGrpSpPr/>
              <p:nvPr/>
            </p:nvGrpSpPr>
            <p:grpSpPr>
              <a:xfrm>
                <a:off x="8552708" y="2850704"/>
                <a:ext cx="61913" cy="319191"/>
                <a:chOff x="2967831" y="1955798"/>
                <a:chExt cx="61913" cy="202407"/>
              </a:xfrm>
            </p:grpSpPr>
            <p:cxnSp>
              <p:nvCxnSpPr>
                <p:cNvPr id="121" name="Straight Connector 100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01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88"/>
              <p:cNvGrpSpPr/>
              <p:nvPr/>
            </p:nvGrpSpPr>
            <p:grpSpPr>
              <a:xfrm>
                <a:off x="9512906" y="2619668"/>
                <a:ext cx="61913" cy="638064"/>
                <a:chOff x="2967831" y="1955798"/>
                <a:chExt cx="61913" cy="204789"/>
              </a:xfrm>
            </p:grpSpPr>
            <p:cxnSp>
              <p:nvCxnSpPr>
                <p:cNvPr id="118" name="Straight Connector 97"/>
                <p:cNvCxnSpPr/>
                <p:nvPr/>
              </p:nvCxnSpPr>
              <p:spPr>
                <a:xfrm>
                  <a:off x="2967831" y="2160587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98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99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89"/>
              <p:cNvGrpSpPr/>
              <p:nvPr/>
            </p:nvGrpSpPr>
            <p:grpSpPr>
              <a:xfrm>
                <a:off x="9997326" y="3276308"/>
                <a:ext cx="61913" cy="296752"/>
                <a:chOff x="2967831" y="1955798"/>
                <a:chExt cx="61913" cy="204789"/>
              </a:xfrm>
            </p:grpSpPr>
            <p:cxnSp>
              <p:nvCxnSpPr>
                <p:cNvPr id="115" name="Straight Connector 94"/>
                <p:cNvCxnSpPr/>
                <p:nvPr/>
              </p:nvCxnSpPr>
              <p:spPr>
                <a:xfrm>
                  <a:off x="2967831" y="2160587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95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96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90"/>
              <p:cNvGrpSpPr/>
              <p:nvPr/>
            </p:nvGrpSpPr>
            <p:grpSpPr>
              <a:xfrm>
                <a:off x="10463360" y="3038024"/>
                <a:ext cx="61913" cy="255531"/>
                <a:chOff x="2967831" y="1955798"/>
                <a:chExt cx="61913" cy="204789"/>
              </a:xfrm>
            </p:grpSpPr>
            <p:cxnSp>
              <p:nvCxnSpPr>
                <p:cNvPr id="112" name="Straight Connector 91"/>
                <p:cNvCxnSpPr/>
                <p:nvPr/>
              </p:nvCxnSpPr>
              <p:spPr>
                <a:xfrm>
                  <a:off x="2967831" y="2160587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92"/>
                <p:cNvCxnSpPr/>
                <p:nvPr/>
              </p:nvCxnSpPr>
              <p:spPr>
                <a:xfrm>
                  <a:off x="2967831" y="1955798"/>
                  <a:ext cx="619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93"/>
                <p:cNvCxnSpPr/>
                <p:nvPr/>
              </p:nvCxnSpPr>
              <p:spPr>
                <a:xfrm>
                  <a:off x="2998787" y="1955798"/>
                  <a:ext cx="0" cy="2024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8" name="TextBox 165"/>
            <p:cNvSpPr txBox="1"/>
            <p:nvPr/>
          </p:nvSpPr>
          <p:spPr>
            <a:xfrm>
              <a:off x="2346432" y="3774509"/>
              <a:ext cx="220501" cy="7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aseline="30000" dirty="0">
                  <a:solidFill>
                    <a:prstClr val="black"/>
                  </a:solidFill>
                  <a:ea typeface="宋体" panose="02010600030101010101" pitchFamily="2" charset="-122"/>
                  <a:sym typeface="Arial" panose="020B0604020202020204" pitchFamily="34" charset="0"/>
                </a:rPr>
                <a:t>‡</a:t>
              </a:r>
              <a:endParaRPr lang="en-US" sz="825" baseline="30000" dirty="0">
                <a:solidFill>
                  <a:prstClr val="black"/>
                </a:solidFill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9" name="TextBox 166"/>
            <p:cNvSpPr txBox="1"/>
            <p:nvPr/>
          </p:nvSpPr>
          <p:spPr>
            <a:xfrm>
              <a:off x="3753905" y="3796970"/>
              <a:ext cx="220501" cy="7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aseline="30000" dirty="0">
                  <a:solidFill>
                    <a:prstClr val="black"/>
                  </a:solidFill>
                  <a:ea typeface="宋体" panose="02010600030101010101" pitchFamily="2" charset="-122"/>
                  <a:sym typeface="Arial" panose="020B0604020202020204" pitchFamily="34" charset="0"/>
                </a:rPr>
                <a:t>‡</a:t>
              </a:r>
              <a:endParaRPr lang="en-US" sz="825" baseline="30000" dirty="0">
                <a:solidFill>
                  <a:prstClr val="black"/>
                </a:solidFill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4001305" y="4290332"/>
              <a:ext cx="908467" cy="1628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25" dirty="0">
                <a:solidFill>
                  <a:srgbClr val="707070"/>
                </a:solidFill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2" name="TextBox 121"/>
          <p:cNvSpPr txBox="1"/>
          <p:nvPr/>
        </p:nvSpPr>
        <p:spPr>
          <a:xfrm>
            <a:off x="1226037" y="4991956"/>
            <a:ext cx="3969848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DTG/3TC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疗法与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增效的</a:t>
            </a:r>
            <a:r>
              <a:rPr lang="en-US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TAF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三联疗法的血脂参数存在差异</a:t>
            </a:r>
            <a:endParaRPr lang="en-US" sz="1200" b="1" dirty="0">
              <a:solidFill>
                <a:prstClr val="black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3" name="Group 15"/>
          <p:cNvGrpSpPr/>
          <p:nvPr/>
        </p:nvGrpSpPr>
        <p:grpSpPr>
          <a:xfrm>
            <a:off x="6177814" y="1886552"/>
            <a:ext cx="5435062" cy="3206011"/>
            <a:chOff x="444500" y="1335507"/>
            <a:chExt cx="5651510" cy="4241805"/>
          </a:xfrm>
        </p:grpSpPr>
        <p:graphicFrame>
          <p:nvGraphicFramePr>
            <p:cNvPr id="144" name="Content Placeholder 8"/>
            <p:cNvGraphicFramePr/>
            <p:nvPr/>
          </p:nvGraphicFramePr>
          <p:xfrm>
            <a:off x="444500" y="1335507"/>
            <a:ext cx="5651510" cy="42418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49" name="Group 18"/>
            <p:cNvGrpSpPr/>
            <p:nvPr/>
          </p:nvGrpSpPr>
          <p:grpSpPr>
            <a:xfrm>
              <a:off x="1246155" y="2658012"/>
              <a:ext cx="61914" cy="293311"/>
              <a:chOff x="2916962" y="1955798"/>
              <a:chExt cx="61914" cy="204789"/>
            </a:xfrm>
          </p:grpSpPr>
          <p:cxnSp>
            <p:nvCxnSpPr>
              <p:cNvPr id="219" name="Straight Connector 56"/>
              <p:cNvCxnSpPr/>
              <p:nvPr/>
            </p:nvCxnSpPr>
            <p:spPr>
              <a:xfrm>
                <a:off x="2916962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57"/>
              <p:cNvCxnSpPr/>
              <p:nvPr/>
            </p:nvCxnSpPr>
            <p:spPr>
              <a:xfrm>
                <a:off x="2916963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58"/>
              <p:cNvCxnSpPr/>
              <p:nvPr/>
            </p:nvCxnSpPr>
            <p:spPr>
              <a:xfrm>
                <a:off x="2947918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9"/>
            <p:cNvGrpSpPr/>
            <p:nvPr/>
          </p:nvGrpSpPr>
          <p:grpSpPr>
            <a:xfrm>
              <a:off x="1777620" y="2552285"/>
              <a:ext cx="61916" cy="273006"/>
              <a:chOff x="2926212" y="1955798"/>
              <a:chExt cx="61916" cy="204789"/>
            </a:xfrm>
          </p:grpSpPr>
          <p:cxnSp>
            <p:nvCxnSpPr>
              <p:cNvPr id="216" name="Straight Connector 53"/>
              <p:cNvCxnSpPr/>
              <p:nvPr/>
            </p:nvCxnSpPr>
            <p:spPr>
              <a:xfrm>
                <a:off x="2926212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54"/>
              <p:cNvCxnSpPr/>
              <p:nvPr/>
            </p:nvCxnSpPr>
            <p:spPr>
              <a:xfrm>
                <a:off x="2926215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55"/>
              <p:cNvCxnSpPr/>
              <p:nvPr/>
            </p:nvCxnSpPr>
            <p:spPr>
              <a:xfrm>
                <a:off x="2957169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20"/>
            <p:cNvGrpSpPr/>
            <p:nvPr/>
          </p:nvGrpSpPr>
          <p:grpSpPr>
            <a:xfrm>
              <a:off x="2254343" y="2679667"/>
              <a:ext cx="61915" cy="377606"/>
              <a:chOff x="2929805" y="1955798"/>
              <a:chExt cx="61915" cy="204789"/>
            </a:xfrm>
          </p:grpSpPr>
          <p:cxnSp>
            <p:nvCxnSpPr>
              <p:cNvPr id="213" name="Straight Connector 50"/>
              <p:cNvCxnSpPr/>
              <p:nvPr/>
            </p:nvCxnSpPr>
            <p:spPr>
              <a:xfrm>
                <a:off x="2929807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51"/>
              <p:cNvCxnSpPr/>
              <p:nvPr/>
            </p:nvCxnSpPr>
            <p:spPr>
              <a:xfrm>
                <a:off x="2929805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52"/>
              <p:cNvCxnSpPr/>
              <p:nvPr/>
            </p:nvCxnSpPr>
            <p:spPr>
              <a:xfrm>
                <a:off x="2960763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21"/>
            <p:cNvGrpSpPr/>
            <p:nvPr/>
          </p:nvGrpSpPr>
          <p:grpSpPr>
            <a:xfrm>
              <a:off x="2787700" y="2601584"/>
              <a:ext cx="61914" cy="346324"/>
              <a:chOff x="2955156" y="1955798"/>
              <a:chExt cx="61914" cy="204789"/>
            </a:xfrm>
          </p:grpSpPr>
          <p:cxnSp>
            <p:nvCxnSpPr>
              <p:cNvPr id="210" name="Straight Connector 46"/>
              <p:cNvCxnSpPr/>
              <p:nvPr/>
            </p:nvCxnSpPr>
            <p:spPr>
              <a:xfrm>
                <a:off x="2955157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47"/>
              <p:cNvCxnSpPr/>
              <p:nvPr/>
            </p:nvCxnSpPr>
            <p:spPr>
              <a:xfrm>
                <a:off x="2955156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48"/>
              <p:cNvCxnSpPr/>
              <p:nvPr/>
            </p:nvCxnSpPr>
            <p:spPr>
              <a:xfrm>
                <a:off x="2986113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22"/>
            <p:cNvGrpSpPr/>
            <p:nvPr/>
          </p:nvGrpSpPr>
          <p:grpSpPr>
            <a:xfrm>
              <a:off x="3263270" y="2643737"/>
              <a:ext cx="61917" cy="428675"/>
              <a:chOff x="2938779" y="1955798"/>
              <a:chExt cx="61917" cy="204789"/>
            </a:xfrm>
          </p:grpSpPr>
          <p:cxnSp>
            <p:nvCxnSpPr>
              <p:cNvPr id="205" name="Straight Connector 43"/>
              <p:cNvCxnSpPr/>
              <p:nvPr/>
            </p:nvCxnSpPr>
            <p:spPr>
              <a:xfrm>
                <a:off x="2938783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44"/>
              <p:cNvCxnSpPr/>
              <p:nvPr/>
            </p:nvCxnSpPr>
            <p:spPr>
              <a:xfrm>
                <a:off x="2938779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45"/>
              <p:cNvCxnSpPr/>
              <p:nvPr/>
            </p:nvCxnSpPr>
            <p:spPr>
              <a:xfrm>
                <a:off x="2969739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23"/>
            <p:cNvGrpSpPr/>
            <p:nvPr/>
          </p:nvGrpSpPr>
          <p:grpSpPr>
            <a:xfrm>
              <a:off x="3789331" y="2569885"/>
              <a:ext cx="61916" cy="423680"/>
              <a:chOff x="2951691" y="1955798"/>
              <a:chExt cx="61916" cy="204789"/>
            </a:xfrm>
          </p:grpSpPr>
          <p:cxnSp>
            <p:nvCxnSpPr>
              <p:cNvPr id="202" name="Straight Connector 40"/>
              <p:cNvCxnSpPr/>
              <p:nvPr/>
            </p:nvCxnSpPr>
            <p:spPr>
              <a:xfrm>
                <a:off x="2951694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41"/>
              <p:cNvCxnSpPr/>
              <p:nvPr/>
            </p:nvCxnSpPr>
            <p:spPr>
              <a:xfrm>
                <a:off x="2951691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42"/>
              <p:cNvCxnSpPr/>
              <p:nvPr/>
            </p:nvCxnSpPr>
            <p:spPr>
              <a:xfrm>
                <a:off x="2982650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24"/>
            <p:cNvGrpSpPr/>
            <p:nvPr/>
          </p:nvGrpSpPr>
          <p:grpSpPr>
            <a:xfrm>
              <a:off x="4266580" y="2442593"/>
              <a:ext cx="61913" cy="782738"/>
              <a:chOff x="2961375" y="1955798"/>
              <a:chExt cx="61913" cy="204789"/>
            </a:xfrm>
          </p:grpSpPr>
          <p:cxnSp>
            <p:nvCxnSpPr>
              <p:cNvPr id="192" name="Straight Connector 37"/>
              <p:cNvCxnSpPr/>
              <p:nvPr/>
            </p:nvCxnSpPr>
            <p:spPr>
              <a:xfrm>
                <a:off x="2961375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38"/>
              <p:cNvCxnSpPr/>
              <p:nvPr/>
            </p:nvCxnSpPr>
            <p:spPr>
              <a:xfrm>
                <a:off x="2961375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39"/>
              <p:cNvCxnSpPr/>
              <p:nvPr/>
            </p:nvCxnSpPr>
            <p:spPr>
              <a:xfrm>
                <a:off x="2992331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25"/>
            <p:cNvGrpSpPr/>
            <p:nvPr/>
          </p:nvGrpSpPr>
          <p:grpSpPr>
            <a:xfrm>
              <a:off x="4792830" y="1721181"/>
              <a:ext cx="61914" cy="1016900"/>
              <a:chOff x="2958147" y="1955798"/>
              <a:chExt cx="61914" cy="204789"/>
            </a:xfrm>
          </p:grpSpPr>
          <p:cxnSp>
            <p:nvCxnSpPr>
              <p:cNvPr id="187" name="Straight Connector 34"/>
              <p:cNvCxnSpPr/>
              <p:nvPr/>
            </p:nvCxnSpPr>
            <p:spPr>
              <a:xfrm>
                <a:off x="2958148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35"/>
              <p:cNvCxnSpPr/>
              <p:nvPr/>
            </p:nvCxnSpPr>
            <p:spPr>
              <a:xfrm>
                <a:off x="2958147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36"/>
              <p:cNvCxnSpPr/>
              <p:nvPr/>
            </p:nvCxnSpPr>
            <p:spPr>
              <a:xfrm>
                <a:off x="2989104" y="1955798"/>
                <a:ext cx="0" cy="204789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26"/>
            <p:cNvGrpSpPr/>
            <p:nvPr/>
          </p:nvGrpSpPr>
          <p:grpSpPr>
            <a:xfrm>
              <a:off x="5272099" y="2517527"/>
              <a:ext cx="61914" cy="419504"/>
              <a:chOff x="2961375" y="1955798"/>
              <a:chExt cx="61914" cy="204789"/>
            </a:xfrm>
          </p:grpSpPr>
          <p:cxnSp>
            <p:nvCxnSpPr>
              <p:cNvPr id="184" name="Straight Connector 31"/>
              <p:cNvCxnSpPr/>
              <p:nvPr/>
            </p:nvCxnSpPr>
            <p:spPr>
              <a:xfrm>
                <a:off x="2961376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32"/>
              <p:cNvCxnSpPr/>
              <p:nvPr/>
            </p:nvCxnSpPr>
            <p:spPr>
              <a:xfrm>
                <a:off x="2961375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33"/>
              <p:cNvCxnSpPr/>
              <p:nvPr/>
            </p:nvCxnSpPr>
            <p:spPr>
              <a:xfrm>
                <a:off x="2992332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27"/>
            <p:cNvGrpSpPr/>
            <p:nvPr/>
          </p:nvGrpSpPr>
          <p:grpSpPr>
            <a:xfrm>
              <a:off x="5798332" y="2524372"/>
              <a:ext cx="61915" cy="360447"/>
              <a:chOff x="2958147" y="1955798"/>
              <a:chExt cx="61915" cy="204789"/>
            </a:xfrm>
          </p:grpSpPr>
          <p:cxnSp>
            <p:nvCxnSpPr>
              <p:cNvPr id="180" name="Straight Connector 28"/>
              <p:cNvCxnSpPr/>
              <p:nvPr/>
            </p:nvCxnSpPr>
            <p:spPr>
              <a:xfrm>
                <a:off x="2958149" y="2160587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29"/>
              <p:cNvCxnSpPr/>
              <p:nvPr/>
            </p:nvCxnSpPr>
            <p:spPr>
              <a:xfrm>
                <a:off x="2958147" y="1955798"/>
                <a:ext cx="619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30"/>
              <p:cNvCxnSpPr/>
              <p:nvPr/>
            </p:nvCxnSpPr>
            <p:spPr>
              <a:xfrm>
                <a:off x="2989105" y="1955798"/>
                <a:ext cx="0" cy="202407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2" name="TextBox 120"/>
          <p:cNvSpPr txBox="1"/>
          <p:nvPr/>
        </p:nvSpPr>
        <p:spPr>
          <a:xfrm>
            <a:off x="7078479" y="4993422"/>
            <a:ext cx="4081301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DTG/3TC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疗法与非增效的</a:t>
            </a:r>
            <a:r>
              <a:rPr lang="en-US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TAF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三联疗法的血脂参数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无差异</a:t>
            </a:r>
            <a:endParaRPr 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3" name="TextBox 125"/>
          <p:cNvSpPr txBox="1"/>
          <p:nvPr/>
        </p:nvSpPr>
        <p:spPr>
          <a:xfrm>
            <a:off x="372276" y="947831"/>
            <a:ext cx="8482966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1400" dirty="0">
                <a:ea typeface="+mn-ea"/>
                <a:cs typeface="Arial" panose="020B0604020202020204" pitchFamily="34" charset="0"/>
                <a:sym typeface="+mn-lt"/>
              </a:rPr>
              <a:t>第</a:t>
            </a:r>
            <a:r>
              <a:rPr lang="en-US" altLang="zh-CN" sz="1400" dirty="0">
                <a:ea typeface="+mn-ea"/>
                <a:cs typeface="Arial" panose="020B0604020202020204" pitchFamily="34" charset="0"/>
                <a:sym typeface="+mn-lt"/>
              </a:rPr>
              <a:t>48</a:t>
            </a:r>
            <a:r>
              <a:rPr lang="zh-CN" altLang="en-US" sz="1400" dirty="0">
                <a:ea typeface="+mn-ea"/>
                <a:cs typeface="Arial" panose="020B0604020202020204" pitchFamily="34" charset="0"/>
                <a:sym typeface="+mn-lt"/>
              </a:rPr>
              <a:t>周时，在增效</a:t>
            </a:r>
            <a:r>
              <a:rPr lang="en-US" altLang="zh-CN" sz="1400" dirty="0">
                <a:ea typeface="+mn-ea"/>
                <a:cs typeface="Arial" panose="020B0604020202020204" pitchFamily="34" charset="0"/>
                <a:sym typeface="+mn-lt"/>
              </a:rPr>
              <a:t>TAF</a:t>
            </a:r>
            <a:r>
              <a:rPr lang="zh-CN" altLang="en-US" sz="1400" dirty="0">
                <a:ea typeface="+mn-ea"/>
                <a:cs typeface="Arial" panose="020B0604020202020204" pitchFamily="34" charset="0"/>
                <a:sym typeface="+mn-lt"/>
              </a:rPr>
              <a:t>组</a:t>
            </a:r>
            <a:r>
              <a:rPr lang="en-US" altLang="zh-CN" sz="1400" dirty="0">
                <a:ea typeface="+mn-ea"/>
                <a:cs typeface="Arial" panose="020B0604020202020204" pitchFamily="34" charset="0"/>
                <a:sym typeface="+mn-lt"/>
              </a:rPr>
              <a:t>DTG/3TG</a:t>
            </a:r>
            <a:r>
              <a:rPr lang="zh-CN" altLang="en-US" sz="1400" dirty="0">
                <a:ea typeface="+mn-ea"/>
                <a:cs typeface="Arial" panose="020B0604020202020204" pitchFamily="34" charset="0"/>
                <a:sym typeface="+mn-lt"/>
              </a:rPr>
              <a:t>对血脂的影响更有利，但在非增效组无差异</a:t>
            </a:r>
            <a:endParaRPr lang="en-US" altLang="zh-CN" sz="1400" dirty="0"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339403" y="6087288"/>
            <a:ext cx="3009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基于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的方案指，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TAF/FTC+PI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或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INSTI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或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NNRTI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组成的方案</a:t>
            </a:r>
            <a:endParaRPr kumimoji="1" lang="en-US" altLang="zh-CN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矩形: 圆角 4"/>
          <p:cNvSpPr/>
          <p:nvPr/>
        </p:nvSpPr>
        <p:spPr>
          <a:xfrm>
            <a:off x="420329" y="2043664"/>
            <a:ext cx="5565745" cy="36108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8" name="矩形: 圆角 4"/>
          <p:cNvSpPr/>
          <p:nvPr/>
        </p:nvSpPr>
        <p:spPr>
          <a:xfrm>
            <a:off x="6205927" y="2043664"/>
            <a:ext cx="5565745" cy="36108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545" y="461878"/>
            <a:ext cx="10296526" cy="1084262"/>
          </a:xfrm>
        </p:spPr>
        <p:txBody>
          <a:bodyPr/>
          <a:lstStyle/>
          <a:p>
            <a:r>
              <a:rPr lang="en-US" altLang="zh-CN" dirty="0"/>
              <a:t>从基于TAF的方案转换为DTG/3TC，144周体重增加相似</a:t>
            </a:r>
            <a:endParaRPr lang="en-US" altLang="zh-CN" dirty="0"/>
          </a:p>
        </p:txBody>
      </p:sp>
      <p:sp>
        <p:nvSpPr>
          <p:cNvPr id="7" name="副标题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（全球）—第144周</a:t>
            </a:r>
            <a:endParaRPr lang="zh-CN" altLang="zh-CN" dirty="0"/>
          </a:p>
        </p:txBody>
      </p:sp>
      <p:sp>
        <p:nvSpPr>
          <p:cNvPr id="110" name="文本占位符 10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van </a:t>
            </a:r>
            <a:r>
              <a:rPr lang="en-US" altLang="zh-CN" dirty="0" err="1"/>
              <a:t>Wyk</a:t>
            </a:r>
            <a:r>
              <a:rPr lang="en-US" altLang="zh-CN" dirty="0"/>
              <a:t> J, et al. IAS 2021, Poster PEB164; 2. </a:t>
            </a:r>
            <a:r>
              <a:rPr lang="en-US" altLang="zh-CN" dirty="0" err="1"/>
              <a:t>ClinicalTrials.gov</a:t>
            </a:r>
            <a:r>
              <a:rPr lang="en-US" altLang="zh-CN" dirty="0"/>
              <a:t>. </a:t>
            </a:r>
            <a:r>
              <a:rPr lang="en-US" altLang="zh-CN" dirty="0">
                <a:hlinkClick r:id="rId2"/>
              </a:rPr>
              <a:t>https://clinicaltrials.gov/ct2/show/NCT03446573</a:t>
            </a:r>
            <a:r>
              <a:rPr lang="zh-CN" altLang="en-US" dirty="0"/>
              <a:t>（访问于</a:t>
            </a:r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日）</a:t>
            </a:r>
            <a:endParaRPr lang="zh-CN" altLang="en-US" dirty="0"/>
          </a:p>
        </p:txBody>
      </p:sp>
      <p:sp>
        <p:nvSpPr>
          <p:cNvPr id="82" name="Text Placeholder 16"/>
          <p:cNvSpPr txBox="1"/>
          <p:nvPr/>
        </p:nvSpPr>
        <p:spPr>
          <a:xfrm>
            <a:off x="563477" y="6403197"/>
            <a:ext cx="5660154" cy="1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Content Placeholder 14"/>
          <p:cNvSpPr txBox="1"/>
          <p:nvPr/>
        </p:nvSpPr>
        <p:spPr>
          <a:xfrm>
            <a:off x="1614600" y="2191942"/>
            <a:ext cx="3499877" cy="4581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至第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144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周的体重变化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†,1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2" name="Content Placeholder 14"/>
          <p:cNvSpPr txBox="1"/>
          <p:nvPr/>
        </p:nvSpPr>
        <p:spPr>
          <a:xfrm>
            <a:off x="7115278" y="2191942"/>
            <a:ext cx="4095660" cy="4581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Pct val="90000"/>
              <a:buFont typeface="Wingdings" panose="05000000000000000000" pitchFamily="2" charset="2"/>
              <a:buNone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第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144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周时体重增长≥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5%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和≥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10%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的比例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5965889" y="1098642"/>
            <a:ext cx="3455097" cy="720000"/>
            <a:chOff x="5109322" y="1443755"/>
            <a:chExt cx="3455097" cy="720000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5109322" y="1443755"/>
              <a:ext cx="3455097" cy="720000"/>
            </a:xfrm>
            <a:prstGeom prst="roundRect">
              <a:avLst>
                <a:gd name="adj" fmla="val 11228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  <a:round/>
            </a:ln>
            <a:effectLst/>
          </p:spPr>
          <p:txBody>
            <a:bodyPr lIns="96000" tIns="0" rIns="72000" bIns="0" anchor="t"/>
            <a:lstStyle/>
            <a:p>
              <a:pPr marL="285750" marR="0" lvl="0" indent="-285750" algn="l" defTabSz="1351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08714" y="1471477"/>
              <a:ext cx="3272489" cy="6576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351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结局</a:t>
              </a:r>
              <a:r>
                <a:rPr kumimoji="0" lang="en-US" altLang="zh-CN" sz="11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endParaRPr kumimoji="0" lang="en-US" altLang="zh-CN" sz="11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just" defTabSz="135128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第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48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周时的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HIV-1 RNA ≥ 50 c/mL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（主要）及第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144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周的疗效及安全性（次要）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1406" y="1098642"/>
            <a:ext cx="5255649" cy="720000"/>
            <a:chOff x="603320" y="1443755"/>
            <a:chExt cx="5255649" cy="720000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603320" y="1443755"/>
              <a:ext cx="5255649" cy="720000"/>
            </a:xfrm>
            <a:prstGeom prst="roundRect">
              <a:avLst>
                <a:gd name="adj" fmla="val 11228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  <a:round/>
            </a:ln>
            <a:effectLst/>
          </p:spPr>
          <p:txBody>
            <a:bodyPr lIns="96000" tIns="0" rIns="72000" bIns="0" anchor="t"/>
            <a:lstStyle/>
            <a:p>
              <a:pPr marL="285750" marR="0" lvl="0" indent="-285750" algn="l" defTabSz="1351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45"/>
            <p:cNvSpPr txBox="1"/>
            <p:nvPr/>
          </p:nvSpPr>
          <p:spPr>
            <a:xfrm>
              <a:off x="1682686" y="1575072"/>
              <a:ext cx="1470286" cy="4344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基于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TAF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方案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达到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VS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的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HIV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感染者*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264764" y="1548600"/>
              <a:ext cx="2414205" cy="530998"/>
              <a:chOff x="3264764" y="1518445"/>
              <a:chExt cx="2414205" cy="530998"/>
            </a:xfrm>
          </p:grpSpPr>
          <p:sp>
            <p:nvSpPr>
              <p:cNvPr id="6" name="Arrow: Pentagon 48"/>
              <p:cNvSpPr/>
              <p:nvPr/>
            </p:nvSpPr>
            <p:spPr>
              <a:xfrm>
                <a:off x="3264764" y="1518445"/>
                <a:ext cx="2414205" cy="225982"/>
              </a:xfrm>
              <a:prstGeom prst="homePlate">
                <a:avLst/>
              </a:prstGeom>
              <a:solidFill>
                <a:srgbClr val="717171"/>
              </a:solidFill>
              <a:ln w="19050">
                <a:solidFill>
                  <a:srgbClr val="71717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转换为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DTG/3TC</a:t>
                </a: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：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n = 369</a:t>
                </a:r>
                <a:r>
                  <a:rPr kumimoji="0" lang="en-US" altLang="zh-CN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1</a:t>
                </a:r>
                <a:endParaRPr kumimoji="0" lang="en-US" altLang="zh-CN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6" name="Arrow: Pentagon 51"/>
              <p:cNvSpPr/>
              <p:nvPr/>
            </p:nvSpPr>
            <p:spPr>
              <a:xfrm>
                <a:off x="3264764" y="1799096"/>
                <a:ext cx="2403264" cy="250347"/>
              </a:xfrm>
              <a:prstGeom prst="homePlate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继续基于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TAF</a:t>
                </a: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的方案：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n = 372</a:t>
                </a:r>
                <a:r>
                  <a:rPr kumimoji="0" lang="en-US" altLang="zh-CN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1</a:t>
                </a:r>
                <a:endParaRPr kumimoji="0" lang="en-US" altLang="zh-CN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  <p:pic>
          <p:nvPicPr>
            <p:cNvPr id="20" name="Graphic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91" y="1481974"/>
              <a:ext cx="398439" cy="418830"/>
            </a:xfrm>
            <a:prstGeom prst="rect">
              <a:avLst/>
            </a:prstGeom>
          </p:spPr>
        </p:pic>
        <p:sp>
          <p:nvSpPr>
            <p:cNvPr id="35" name="TextBox 115"/>
            <p:cNvSpPr txBox="1"/>
            <p:nvPr/>
          </p:nvSpPr>
          <p:spPr>
            <a:xfrm>
              <a:off x="820352" y="1894149"/>
              <a:ext cx="658835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N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 </a:t>
              </a:r>
              <a:r>
                <a:rPr kumimoji="0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=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 </a:t>
              </a:r>
              <a:r>
                <a:rPr kumimoji="0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741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36411" y="2599026"/>
            <a:ext cx="4244092" cy="2637794"/>
            <a:chOff x="1014258" y="8740229"/>
            <a:chExt cx="4244092" cy="2637794"/>
          </a:xfrm>
        </p:grpSpPr>
        <p:sp>
          <p:nvSpPr>
            <p:cNvPr id="99" name="Line 10"/>
            <p:cNvSpPr>
              <a:spLocks noChangeShapeType="1"/>
            </p:cNvSpPr>
            <p:nvPr/>
          </p:nvSpPr>
          <p:spPr bwMode="auto">
            <a:xfrm>
              <a:off x="1730350" y="10041485"/>
              <a:ext cx="3528000" cy="0"/>
            </a:xfrm>
            <a:prstGeom prst="line">
              <a:avLst/>
            </a:prstGeom>
            <a:ln w="9525">
              <a:solidFill>
                <a:srgbClr val="7F7F7F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096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" name="Freeform: Shape 321"/>
            <p:cNvSpPr/>
            <p:nvPr/>
          </p:nvSpPr>
          <p:spPr>
            <a:xfrm>
              <a:off x="1712655" y="8805525"/>
              <a:ext cx="3436051" cy="2141994"/>
            </a:xfrm>
            <a:custGeom>
              <a:avLst/>
              <a:gdLst>
                <a:gd name="connsiteX0" fmla="*/ 0 w 3953628"/>
                <a:gd name="connsiteY0" fmla="*/ 0 h 1989971"/>
                <a:gd name="connsiteX1" fmla="*/ 0 w 3953628"/>
                <a:gd name="connsiteY1" fmla="*/ 1989971 h 1989971"/>
                <a:gd name="connsiteX2" fmla="*/ 3953628 w 3953628"/>
                <a:gd name="connsiteY2" fmla="*/ 1989971 h 1989971"/>
                <a:gd name="connsiteX3" fmla="*/ 3953628 w 3953628"/>
                <a:gd name="connsiteY3" fmla="*/ 3289 h 1989971"/>
                <a:gd name="connsiteX0-1" fmla="*/ 0 w 3953628"/>
                <a:gd name="connsiteY0-2" fmla="*/ 0 h 1989971"/>
                <a:gd name="connsiteX1-3" fmla="*/ 0 w 3953628"/>
                <a:gd name="connsiteY1-4" fmla="*/ 1989971 h 1989971"/>
                <a:gd name="connsiteX2-5" fmla="*/ 3953628 w 3953628"/>
                <a:gd name="connsiteY2-6" fmla="*/ 1989971 h 19899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953628" h="1989971">
                  <a:moveTo>
                    <a:pt x="0" y="0"/>
                  </a:moveTo>
                  <a:lnTo>
                    <a:pt x="0" y="1989971"/>
                  </a:lnTo>
                  <a:lnTo>
                    <a:pt x="3953628" y="1989971"/>
                  </a:lnTo>
                </a:path>
              </a:pathLst>
            </a:cu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TextBox 322"/>
            <p:cNvSpPr txBox="1"/>
            <p:nvPr/>
          </p:nvSpPr>
          <p:spPr>
            <a:xfrm rot="16200000">
              <a:off x="12513" y="9796589"/>
              <a:ext cx="214198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自基线起的经调整平均变化，</a:t>
              </a:r>
              <a:r>
                <a:rPr kumimoji="0" lang="en-US" altLang="zh-CN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kg</a:t>
              </a:r>
              <a:endPara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TextBox 323"/>
            <p:cNvSpPr txBox="1"/>
            <p:nvPr/>
          </p:nvSpPr>
          <p:spPr>
            <a:xfrm>
              <a:off x="1381505" y="8740229"/>
              <a:ext cx="18113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3.5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2" name="TextBox 324"/>
            <p:cNvSpPr txBox="1"/>
            <p:nvPr/>
          </p:nvSpPr>
          <p:spPr>
            <a:xfrm>
              <a:off x="1381505" y="9452508"/>
              <a:ext cx="18113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1.5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" name="TextBox 325"/>
            <p:cNvSpPr txBox="1"/>
            <p:nvPr/>
          </p:nvSpPr>
          <p:spPr>
            <a:xfrm>
              <a:off x="1325397" y="10525982"/>
              <a:ext cx="2372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-1.5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" name="TextBox 326"/>
            <p:cNvSpPr txBox="1"/>
            <p:nvPr/>
          </p:nvSpPr>
          <p:spPr>
            <a:xfrm>
              <a:off x="1325401" y="10884636"/>
              <a:ext cx="2372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-2.5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9" name="TextBox 327"/>
            <p:cNvSpPr txBox="1"/>
            <p:nvPr/>
          </p:nvSpPr>
          <p:spPr>
            <a:xfrm>
              <a:off x="1676592" y="11012785"/>
              <a:ext cx="7534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0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" name="TextBox 328"/>
            <p:cNvSpPr txBox="1"/>
            <p:nvPr/>
          </p:nvSpPr>
          <p:spPr>
            <a:xfrm>
              <a:off x="2202559" y="11012785"/>
              <a:ext cx="1506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24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" name="TextBox 329"/>
            <p:cNvSpPr txBox="1"/>
            <p:nvPr/>
          </p:nvSpPr>
          <p:spPr>
            <a:xfrm>
              <a:off x="2756016" y="11012785"/>
              <a:ext cx="1506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48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" name="TextBox 330"/>
            <p:cNvSpPr txBox="1"/>
            <p:nvPr/>
          </p:nvSpPr>
          <p:spPr>
            <a:xfrm>
              <a:off x="3326558" y="11012785"/>
              <a:ext cx="1506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72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1" name="TextBox 331"/>
            <p:cNvSpPr txBox="1"/>
            <p:nvPr/>
          </p:nvSpPr>
          <p:spPr>
            <a:xfrm>
              <a:off x="3879473" y="11012785"/>
              <a:ext cx="1506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96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3" name="TextBox 332"/>
            <p:cNvSpPr txBox="1"/>
            <p:nvPr/>
          </p:nvSpPr>
          <p:spPr>
            <a:xfrm>
              <a:off x="4408365" y="11012785"/>
              <a:ext cx="22602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120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34" name="Straight Connector 333"/>
            <p:cNvCxnSpPr/>
            <p:nvPr/>
          </p:nvCxnSpPr>
          <p:spPr>
            <a:xfrm>
              <a:off x="1647957" y="8804845"/>
              <a:ext cx="57029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34"/>
            <p:cNvCxnSpPr/>
            <p:nvPr/>
          </p:nvCxnSpPr>
          <p:spPr>
            <a:xfrm>
              <a:off x="1647957" y="9519857"/>
              <a:ext cx="57029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35"/>
            <p:cNvCxnSpPr/>
            <p:nvPr/>
          </p:nvCxnSpPr>
          <p:spPr>
            <a:xfrm>
              <a:off x="1647957" y="10593330"/>
              <a:ext cx="57029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Connector 336"/>
            <p:cNvCxnSpPr/>
            <p:nvPr/>
          </p:nvCxnSpPr>
          <p:spPr>
            <a:xfrm>
              <a:off x="1647957" y="10947729"/>
              <a:ext cx="57029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Straight Connector 337"/>
            <p:cNvCxnSpPr/>
            <p:nvPr/>
          </p:nvCxnSpPr>
          <p:spPr>
            <a:xfrm rot="5400000">
              <a:off x="1687747" y="10977367"/>
              <a:ext cx="45723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Straight Connector 338"/>
            <p:cNvCxnSpPr/>
            <p:nvPr/>
          </p:nvCxnSpPr>
          <p:spPr>
            <a:xfrm rot="5400000">
              <a:off x="2255036" y="10977367"/>
              <a:ext cx="45723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Straight Connector 339"/>
            <p:cNvCxnSpPr/>
            <p:nvPr/>
          </p:nvCxnSpPr>
          <p:spPr>
            <a:xfrm rot="5400000">
              <a:off x="2808494" y="10977367"/>
              <a:ext cx="45723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Straight Connector 340"/>
            <p:cNvCxnSpPr/>
            <p:nvPr/>
          </p:nvCxnSpPr>
          <p:spPr>
            <a:xfrm rot="5400000">
              <a:off x="3379036" y="10977367"/>
              <a:ext cx="45723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Straight Connector 341"/>
            <p:cNvCxnSpPr/>
            <p:nvPr/>
          </p:nvCxnSpPr>
          <p:spPr>
            <a:xfrm rot="5400000">
              <a:off x="3931948" y="10977367"/>
              <a:ext cx="45723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Straight Connector 342"/>
            <p:cNvCxnSpPr/>
            <p:nvPr/>
          </p:nvCxnSpPr>
          <p:spPr>
            <a:xfrm rot="5400000">
              <a:off x="4498511" y="10977367"/>
              <a:ext cx="45723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TextBox 343"/>
            <p:cNvSpPr txBox="1"/>
            <p:nvPr/>
          </p:nvSpPr>
          <p:spPr>
            <a:xfrm>
              <a:off x="1381505" y="9098256"/>
              <a:ext cx="18113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2.5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53" name="Straight Connector 344"/>
            <p:cNvCxnSpPr/>
            <p:nvPr/>
          </p:nvCxnSpPr>
          <p:spPr>
            <a:xfrm>
              <a:off x="1647957" y="9165604"/>
              <a:ext cx="57029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TextBox 345"/>
            <p:cNvSpPr txBox="1"/>
            <p:nvPr/>
          </p:nvSpPr>
          <p:spPr>
            <a:xfrm>
              <a:off x="1688165" y="11239524"/>
              <a:ext cx="34360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周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5" name="TextBox 346"/>
            <p:cNvSpPr txBox="1"/>
            <p:nvPr/>
          </p:nvSpPr>
          <p:spPr>
            <a:xfrm>
              <a:off x="1381505" y="9814920"/>
              <a:ext cx="18113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0.5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56" name="Straight Connector 347"/>
            <p:cNvCxnSpPr/>
            <p:nvPr/>
          </p:nvCxnSpPr>
          <p:spPr>
            <a:xfrm>
              <a:off x="1647957" y="9882269"/>
              <a:ext cx="57029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" name="TextBox 348"/>
            <p:cNvSpPr txBox="1"/>
            <p:nvPr/>
          </p:nvSpPr>
          <p:spPr>
            <a:xfrm>
              <a:off x="1325401" y="10171748"/>
              <a:ext cx="2372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-0.5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58" name="Straight Connector 349"/>
            <p:cNvCxnSpPr/>
            <p:nvPr/>
          </p:nvCxnSpPr>
          <p:spPr>
            <a:xfrm>
              <a:off x="1647957" y="10239096"/>
              <a:ext cx="57029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" name="TextBox 350"/>
            <p:cNvSpPr txBox="1"/>
            <p:nvPr/>
          </p:nvSpPr>
          <p:spPr>
            <a:xfrm>
              <a:off x="4961274" y="11012785"/>
              <a:ext cx="22602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144</a:t>
              </a:r>
              <a:endParaRPr kumimoji="0" 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60" name="Straight Connector 351"/>
            <p:cNvCxnSpPr/>
            <p:nvPr/>
          </p:nvCxnSpPr>
          <p:spPr>
            <a:xfrm rot="5400000">
              <a:off x="5051423" y="10977367"/>
              <a:ext cx="45723" cy="0"/>
            </a:xfrm>
            <a:prstGeom prst="line">
              <a:avLst/>
            </a:prstGeom>
            <a:noFill/>
            <a:ln w="9525" cap="sq">
              <a:solidFill>
                <a:srgbClr val="86868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61" name="Group 352"/>
            <p:cNvGrpSpPr/>
            <p:nvPr/>
          </p:nvGrpSpPr>
          <p:grpSpPr>
            <a:xfrm>
              <a:off x="1701667" y="9172380"/>
              <a:ext cx="3416253" cy="964162"/>
              <a:chOff x="6713538" y="4727575"/>
              <a:chExt cx="1888344" cy="600075"/>
            </a:xfrm>
            <a:solidFill>
              <a:schemeClr val="bg1">
                <a:lumMod val="75000"/>
              </a:schemeClr>
            </a:solidFill>
          </p:grpSpPr>
          <p:sp>
            <p:nvSpPr>
              <p:cNvPr id="247" name="Freeform 163"/>
              <p:cNvSpPr/>
              <p:nvPr/>
            </p:nvSpPr>
            <p:spPr bwMode="auto">
              <a:xfrm>
                <a:off x="6732588" y="4805363"/>
                <a:ext cx="1843087" cy="490538"/>
              </a:xfrm>
              <a:custGeom>
                <a:avLst/>
                <a:gdLst>
                  <a:gd name="T0" fmla="*/ 0 w 1161"/>
                  <a:gd name="T1" fmla="*/ 303 h 309"/>
                  <a:gd name="T2" fmla="*/ 30 w 1161"/>
                  <a:gd name="T3" fmla="*/ 305 h 309"/>
                  <a:gd name="T4" fmla="*/ 66 w 1161"/>
                  <a:gd name="T5" fmla="*/ 303 h 309"/>
                  <a:gd name="T6" fmla="*/ 95 w 1161"/>
                  <a:gd name="T7" fmla="*/ 309 h 309"/>
                  <a:gd name="T8" fmla="*/ 193 w 1161"/>
                  <a:gd name="T9" fmla="*/ 274 h 309"/>
                  <a:gd name="T10" fmla="*/ 288 w 1161"/>
                  <a:gd name="T11" fmla="*/ 210 h 309"/>
                  <a:gd name="T12" fmla="*/ 384 w 1161"/>
                  <a:gd name="T13" fmla="*/ 200 h 309"/>
                  <a:gd name="T14" fmla="*/ 483 w 1161"/>
                  <a:gd name="T15" fmla="*/ 214 h 309"/>
                  <a:gd name="T16" fmla="*/ 579 w 1161"/>
                  <a:gd name="T17" fmla="*/ 192 h 309"/>
                  <a:gd name="T18" fmla="*/ 676 w 1161"/>
                  <a:gd name="T19" fmla="*/ 72 h 309"/>
                  <a:gd name="T20" fmla="*/ 775 w 1161"/>
                  <a:gd name="T21" fmla="*/ 80 h 309"/>
                  <a:gd name="T22" fmla="*/ 970 w 1161"/>
                  <a:gd name="T23" fmla="*/ 76 h 309"/>
                  <a:gd name="T24" fmla="*/ 1161 w 1161"/>
                  <a:gd name="T25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1" h="309">
                    <a:moveTo>
                      <a:pt x="0" y="303"/>
                    </a:moveTo>
                    <a:lnTo>
                      <a:pt x="30" y="305"/>
                    </a:lnTo>
                    <a:lnTo>
                      <a:pt x="66" y="303"/>
                    </a:lnTo>
                    <a:lnTo>
                      <a:pt x="95" y="309"/>
                    </a:lnTo>
                    <a:lnTo>
                      <a:pt x="193" y="274"/>
                    </a:lnTo>
                    <a:lnTo>
                      <a:pt x="288" y="210"/>
                    </a:lnTo>
                    <a:lnTo>
                      <a:pt x="384" y="200"/>
                    </a:lnTo>
                    <a:lnTo>
                      <a:pt x="483" y="214"/>
                    </a:lnTo>
                    <a:lnTo>
                      <a:pt x="579" y="192"/>
                    </a:lnTo>
                    <a:lnTo>
                      <a:pt x="676" y="72"/>
                    </a:lnTo>
                    <a:lnTo>
                      <a:pt x="775" y="80"/>
                    </a:lnTo>
                    <a:lnTo>
                      <a:pt x="970" y="76"/>
                    </a:lnTo>
                    <a:lnTo>
                      <a:pt x="1161" y="0"/>
                    </a:lnTo>
                  </a:path>
                </a:pathLst>
              </a:custGeom>
              <a:noFill/>
              <a:ln w="19050" cap="sq">
                <a:solidFill>
                  <a:schemeClr val="bg1">
                    <a:lumMod val="75000"/>
                  </a:schemeClr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248" name="Group 402"/>
              <p:cNvGrpSpPr/>
              <p:nvPr/>
            </p:nvGrpSpPr>
            <p:grpSpPr>
              <a:xfrm>
                <a:off x="6713538" y="4784512"/>
                <a:ext cx="1888344" cy="541308"/>
                <a:chOff x="6713538" y="4784512"/>
                <a:chExt cx="1888344" cy="541308"/>
              </a:xfrm>
              <a:grpFill/>
            </p:grpSpPr>
            <p:sp>
              <p:nvSpPr>
                <p:cNvPr id="282" name="Freeform 164"/>
                <p:cNvSpPr/>
                <p:nvPr/>
              </p:nvSpPr>
              <p:spPr bwMode="auto">
                <a:xfrm>
                  <a:off x="8552134" y="4784512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3" name="Freeform 169"/>
                <p:cNvSpPr/>
                <p:nvPr/>
              </p:nvSpPr>
              <p:spPr bwMode="auto">
                <a:xfrm>
                  <a:off x="8239940" y="4895106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4" name="Freeform 174"/>
                <p:cNvSpPr/>
                <p:nvPr/>
              </p:nvSpPr>
              <p:spPr bwMode="auto">
                <a:xfrm>
                  <a:off x="7936183" y="4902516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5" name="Freeform 179"/>
                <p:cNvSpPr/>
                <p:nvPr/>
              </p:nvSpPr>
              <p:spPr bwMode="auto">
                <a:xfrm>
                  <a:off x="7783674" y="4890405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6" name="Freeform 184"/>
                <p:cNvSpPr/>
                <p:nvPr/>
              </p:nvSpPr>
              <p:spPr bwMode="auto">
                <a:xfrm>
                  <a:off x="7629525" y="5086771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7" name="Freeform 189"/>
                <p:cNvSpPr/>
                <p:nvPr/>
              </p:nvSpPr>
              <p:spPr bwMode="auto">
                <a:xfrm>
                  <a:off x="7475808" y="5110794"/>
                  <a:ext cx="49748" cy="56014"/>
                </a:xfrm>
                <a:prstGeom prst="rect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8" name="Freeform 194"/>
                <p:cNvSpPr/>
                <p:nvPr/>
              </p:nvSpPr>
              <p:spPr bwMode="auto">
                <a:xfrm>
                  <a:off x="7324997" y="5094814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9" name="Freeform 199"/>
                <p:cNvSpPr/>
                <p:nvPr/>
              </p:nvSpPr>
              <p:spPr bwMode="auto">
                <a:xfrm>
                  <a:off x="7168657" y="5109679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90" name="Freeform 204"/>
                <p:cNvSpPr/>
                <p:nvPr/>
              </p:nvSpPr>
              <p:spPr bwMode="auto">
                <a:xfrm>
                  <a:off x="7014674" y="5218405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91" name="Freeform 205"/>
                <p:cNvSpPr/>
                <p:nvPr/>
              </p:nvSpPr>
              <p:spPr bwMode="auto">
                <a:xfrm>
                  <a:off x="6713538" y="5264150"/>
                  <a:ext cx="39798" cy="44450"/>
                </a:xfrm>
                <a:prstGeom prst="diamond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92" name="Freeform 210"/>
                <p:cNvSpPr/>
                <p:nvPr/>
              </p:nvSpPr>
              <p:spPr bwMode="auto">
                <a:xfrm rot="19136009">
                  <a:off x="6763795" y="5264150"/>
                  <a:ext cx="47625" cy="47625"/>
                </a:xfrm>
                <a:prstGeom prst="diamond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93" name="Freeform 211"/>
                <p:cNvSpPr/>
                <p:nvPr/>
              </p:nvSpPr>
              <p:spPr bwMode="auto">
                <a:xfrm>
                  <a:off x="6810467" y="5259954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94" name="Freeform 212"/>
                <p:cNvSpPr/>
                <p:nvPr/>
              </p:nvSpPr>
              <p:spPr bwMode="auto">
                <a:xfrm rot="21514381">
                  <a:off x="6855828" y="5269806"/>
                  <a:ext cx="49748" cy="56014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grpSp>
            <p:nvGrpSpPr>
              <p:cNvPr id="249" name="Group 403"/>
              <p:cNvGrpSpPr/>
              <p:nvPr/>
            </p:nvGrpSpPr>
            <p:grpSpPr>
              <a:xfrm>
                <a:off x="6773863" y="4727575"/>
                <a:ext cx="1814512" cy="600075"/>
                <a:chOff x="6773863" y="4727575"/>
                <a:chExt cx="1814512" cy="600075"/>
              </a:xfrm>
              <a:grpFill/>
            </p:grpSpPr>
            <p:sp>
              <p:nvSpPr>
                <p:cNvPr id="250" name="Line 166"/>
                <p:cNvSpPr>
                  <a:spLocks noChangeShapeType="1"/>
                </p:cNvSpPr>
                <p:nvPr/>
              </p:nvSpPr>
              <p:spPr bwMode="auto">
                <a:xfrm>
                  <a:off x="8562975" y="4727575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1" name="Line 167"/>
                <p:cNvSpPr>
                  <a:spLocks noChangeShapeType="1"/>
                </p:cNvSpPr>
                <p:nvPr/>
              </p:nvSpPr>
              <p:spPr bwMode="auto">
                <a:xfrm>
                  <a:off x="8562975" y="4881563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2" name="Line 168"/>
                <p:cNvSpPr>
                  <a:spLocks noChangeShapeType="1"/>
                </p:cNvSpPr>
                <p:nvPr/>
              </p:nvSpPr>
              <p:spPr bwMode="auto">
                <a:xfrm>
                  <a:off x="8575675" y="4727575"/>
                  <a:ext cx="0" cy="153988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3" name="Line 171"/>
                <p:cNvSpPr>
                  <a:spLocks noChangeShapeType="1"/>
                </p:cNvSpPr>
                <p:nvPr/>
              </p:nvSpPr>
              <p:spPr bwMode="auto">
                <a:xfrm>
                  <a:off x="8253413" y="4848542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4" name="Line 172"/>
                <p:cNvSpPr>
                  <a:spLocks noChangeShapeType="1"/>
                </p:cNvSpPr>
                <p:nvPr/>
              </p:nvSpPr>
              <p:spPr bwMode="auto">
                <a:xfrm>
                  <a:off x="8253413" y="5003800"/>
                  <a:ext cx="25400" cy="0"/>
                </a:xfrm>
                <a:prstGeom prst="line">
                  <a:avLst/>
                </a:prstGeom>
                <a:grp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5" name="Line 173"/>
                <p:cNvSpPr>
                  <a:spLocks noChangeShapeType="1"/>
                </p:cNvSpPr>
                <p:nvPr/>
              </p:nvSpPr>
              <p:spPr bwMode="auto">
                <a:xfrm>
                  <a:off x="8266113" y="4849813"/>
                  <a:ext cx="0" cy="153988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6" name="Line 176"/>
                <p:cNvSpPr>
                  <a:spLocks noChangeShapeType="1"/>
                </p:cNvSpPr>
                <p:nvPr/>
              </p:nvSpPr>
              <p:spPr bwMode="auto">
                <a:xfrm>
                  <a:off x="7947025" y="4872038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7" name="Line 177"/>
                <p:cNvSpPr>
                  <a:spLocks noChangeShapeType="1"/>
                </p:cNvSpPr>
                <p:nvPr/>
              </p:nvSpPr>
              <p:spPr bwMode="auto">
                <a:xfrm>
                  <a:off x="7947025" y="4987925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8" name="Line 178"/>
                <p:cNvSpPr>
                  <a:spLocks noChangeShapeType="1"/>
                </p:cNvSpPr>
                <p:nvPr/>
              </p:nvSpPr>
              <p:spPr bwMode="auto">
                <a:xfrm>
                  <a:off x="7959725" y="4872038"/>
                  <a:ext cx="0" cy="112713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59" name="Line 181"/>
                <p:cNvSpPr>
                  <a:spLocks noChangeShapeType="1"/>
                </p:cNvSpPr>
                <p:nvPr/>
              </p:nvSpPr>
              <p:spPr bwMode="auto">
                <a:xfrm>
                  <a:off x="7793038" y="4859338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0" name="Line 182"/>
                <p:cNvSpPr>
                  <a:spLocks noChangeShapeType="1"/>
                </p:cNvSpPr>
                <p:nvPr/>
              </p:nvSpPr>
              <p:spPr bwMode="auto">
                <a:xfrm>
                  <a:off x="7793038" y="4975225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1" name="Line 183"/>
                <p:cNvSpPr>
                  <a:spLocks noChangeShapeType="1"/>
                </p:cNvSpPr>
                <p:nvPr/>
              </p:nvSpPr>
              <p:spPr bwMode="auto">
                <a:xfrm>
                  <a:off x="7808913" y="4859338"/>
                  <a:ext cx="0" cy="115888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7639050" y="5060950"/>
                  <a:ext cx="23812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3" name="Line 187"/>
                <p:cNvSpPr>
                  <a:spLocks noChangeShapeType="1"/>
                </p:cNvSpPr>
                <p:nvPr/>
              </p:nvSpPr>
              <p:spPr bwMode="auto">
                <a:xfrm>
                  <a:off x="7639050" y="5167313"/>
                  <a:ext cx="23812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4" name="Line 188"/>
                <p:cNvSpPr>
                  <a:spLocks noChangeShapeType="1"/>
                </p:cNvSpPr>
                <p:nvPr/>
              </p:nvSpPr>
              <p:spPr bwMode="auto">
                <a:xfrm>
                  <a:off x="7651750" y="5060950"/>
                  <a:ext cx="0" cy="103188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5" name="Line 191"/>
                <p:cNvSpPr>
                  <a:spLocks noChangeShapeType="1"/>
                </p:cNvSpPr>
                <p:nvPr/>
              </p:nvSpPr>
              <p:spPr bwMode="auto">
                <a:xfrm>
                  <a:off x="7486650" y="5094815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6" name="Line 192"/>
                <p:cNvSpPr>
                  <a:spLocks noChangeShapeType="1"/>
                </p:cNvSpPr>
                <p:nvPr/>
              </p:nvSpPr>
              <p:spPr bwMode="auto">
                <a:xfrm>
                  <a:off x="7486650" y="5199063"/>
                  <a:ext cx="25400" cy="0"/>
                </a:xfrm>
                <a:prstGeom prst="line">
                  <a:avLst/>
                </a:prstGeom>
                <a:grp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7" name="Line 193"/>
                <p:cNvSpPr>
                  <a:spLocks noChangeShapeType="1"/>
                </p:cNvSpPr>
                <p:nvPr/>
              </p:nvSpPr>
              <p:spPr bwMode="auto">
                <a:xfrm>
                  <a:off x="7499350" y="5095875"/>
                  <a:ext cx="0" cy="103188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8" name="Line 196"/>
                <p:cNvSpPr>
                  <a:spLocks noChangeShapeType="1"/>
                </p:cNvSpPr>
                <p:nvPr/>
              </p:nvSpPr>
              <p:spPr bwMode="auto">
                <a:xfrm>
                  <a:off x="7335838" y="5073650"/>
                  <a:ext cx="25400" cy="0"/>
                </a:xfrm>
                <a:prstGeom prst="line">
                  <a:avLst/>
                </a:prstGeom>
                <a:grp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9" name="Line 197"/>
                <p:cNvSpPr>
                  <a:spLocks noChangeShapeType="1"/>
                </p:cNvSpPr>
                <p:nvPr/>
              </p:nvSpPr>
              <p:spPr bwMode="auto">
                <a:xfrm>
                  <a:off x="7335838" y="5170488"/>
                  <a:ext cx="25400" cy="0"/>
                </a:xfrm>
                <a:prstGeom prst="line">
                  <a:avLst/>
                </a:prstGeom>
                <a:grp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0" name="Line 198"/>
                <p:cNvSpPr>
                  <a:spLocks noChangeShapeType="1"/>
                </p:cNvSpPr>
                <p:nvPr/>
              </p:nvSpPr>
              <p:spPr bwMode="auto">
                <a:xfrm>
                  <a:off x="7348538" y="5070475"/>
                  <a:ext cx="0" cy="100013"/>
                </a:xfrm>
                <a:prstGeom prst="line">
                  <a:avLst/>
                </a:prstGeom>
                <a:grp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1" name="Line 201"/>
                <p:cNvSpPr>
                  <a:spLocks noChangeShapeType="1"/>
                </p:cNvSpPr>
                <p:nvPr/>
              </p:nvSpPr>
              <p:spPr bwMode="auto">
                <a:xfrm>
                  <a:off x="7180263" y="5089525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2" name="Line 202"/>
                <p:cNvSpPr>
                  <a:spLocks noChangeShapeType="1"/>
                </p:cNvSpPr>
                <p:nvPr/>
              </p:nvSpPr>
              <p:spPr bwMode="auto">
                <a:xfrm>
                  <a:off x="7180263" y="5184670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3" name="Line 203"/>
                <p:cNvSpPr>
                  <a:spLocks noChangeShapeType="1"/>
                </p:cNvSpPr>
                <p:nvPr/>
              </p:nvSpPr>
              <p:spPr bwMode="auto">
                <a:xfrm>
                  <a:off x="7192963" y="5089525"/>
                  <a:ext cx="0" cy="93663"/>
                </a:xfrm>
                <a:prstGeom prst="line">
                  <a:avLst/>
                </a:prstGeom>
                <a:grp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4" name="Line 207"/>
                <p:cNvSpPr>
                  <a:spLocks noChangeShapeType="1"/>
                </p:cNvSpPr>
                <p:nvPr/>
              </p:nvSpPr>
              <p:spPr bwMode="auto">
                <a:xfrm>
                  <a:off x="7026275" y="5199063"/>
                  <a:ext cx="25400" cy="0"/>
                </a:xfrm>
                <a:prstGeom prst="line">
                  <a:avLst/>
                </a:prstGeom>
                <a:grp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5" name="Line 208"/>
                <p:cNvSpPr>
                  <a:spLocks noChangeShapeType="1"/>
                </p:cNvSpPr>
                <p:nvPr/>
              </p:nvSpPr>
              <p:spPr bwMode="auto">
                <a:xfrm>
                  <a:off x="7026275" y="5283200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6" name="Line 209"/>
                <p:cNvSpPr>
                  <a:spLocks noChangeShapeType="1"/>
                </p:cNvSpPr>
                <p:nvPr/>
              </p:nvSpPr>
              <p:spPr bwMode="auto">
                <a:xfrm>
                  <a:off x="7038975" y="5202238"/>
                  <a:ext cx="0" cy="80963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7" name="Line 217"/>
                <p:cNvSpPr>
                  <a:spLocks noChangeShapeType="1"/>
                </p:cNvSpPr>
                <p:nvPr/>
              </p:nvSpPr>
              <p:spPr bwMode="auto">
                <a:xfrm>
                  <a:off x="6870700" y="5264150"/>
                  <a:ext cx="25400" cy="0"/>
                </a:xfrm>
                <a:prstGeom prst="line">
                  <a:avLst/>
                </a:prstGeom>
                <a:grp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8" name="Line 218"/>
                <p:cNvSpPr>
                  <a:spLocks noChangeShapeType="1"/>
                </p:cNvSpPr>
                <p:nvPr/>
              </p:nvSpPr>
              <p:spPr bwMode="auto">
                <a:xfrm>
                  <a:off x="6870700" y="5327650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9" name="Line 219"/>
                <p:cNvSpPr>
                  <a:spLocks noChangeShapeType="1"/>
                </p:cNvSpPr>
                <p:nvPr/>
              </p:nvSpPr>
              <p:spPr bwMode="auto">
                <a:xfrm>
                  <a:off x="6773863" y="5308600"/>
                  <a:ext cx="25400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0" name="Line 220"/>
                <p:cNvSpPr>
                  <a:spLocks noChangeShapeType="1"/>
                </p:cNvSpPr>
                <p:nvPr/>
              </p:nvSpPr>
              <p:spPr bwMode="auto">
                <a:xfrm>
                  <a:off x="6821488" y="5259388"/>
                  <a:ext cx="26987" cy="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81" name="Line 221"/>
                <p:cNvSpPr>
                  <a:spLocks noChangeShapeType="1"/>
                </p:cNvSpPr>
                <p:nvPr/>
              </p:nvSpPr>
              <p:spPr bwMode="auto">
                <a:xfrm>
                  <a:off x="6883400" y="5264150"/>
                  <a:ext cx="0" cy="63500"/>
                </a:xfrm>
                <a:prstGeom prst="line">
                  <a:avLst/>
                </a:prstGeom>
                <a:grpFill/>
                <a:ln w="9525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</p:grpSp>
        <p:grpSp>
          <p:nvGrpSpPr>
            <p:cNvPr id="62" name="Group 353"/>
            <p:cNvGrpSpPr/>
            <p:nvPr/>
          </p:nvGrpSpPr>
          <p:grpSpPr>
            <a:xfrm>
              <a:off x="1713155" y="9325090"/>
              <a:ext cx="3413455" cy="822049"/>
              <a:chOff x="6719888" y="4840287"/>
              <a:chExt cx="1886797" cy="511627"/>
            </a:xfrm>
          </p:grpSpPr>
          <p:sp>
            <p:nvSpPr>
              <p:cNvPr id="63" name="Freeform 162"/>
              <p:cNvSpPr/>
              <p:nvPr/>
            </p:nvSpPr>
            <p:spPr bwMode="auto">
              <a:xfrm>
                <a:off x="6732588" y="4916488"/>
                <a:ext cx="1846262" cy="398463"/>
              </a:xfrm>
              <a:custGeom>
                <a:avLst/>
                <a:gdLst>
                  <a:gd name="T0" fmla="*/ 1163 w 1163"/>
                  <a:gd name="T1" fmla="*/ 0 h 251"/>
                  <a:gd name="T2" fmla="*/ 970 w 1163"/>
                  <a:gd name="T3" fmla="*/ 53 h 251"/>
                  <a:gd name="T4" fmla="*/ 777 w 1163"/>
                  <a:gd name="T5" fmla="*/ 154 h 251"/>
                  <a:gd name="T6" fmla="*/ 680 w 1163"/>
                  <a:gd name="T7" fmla="*/ 148 h 251"/>
                  <a:gd name="T8" fmla="*/ 584 w 1163"/>
                  <a:gd name="T9" fmla="*/ 184 h 251"/>
                  <a:gd name="T10" fmla="*/ 487 w 1163"/>
                  <a:gd name="T11" fmla="*/ 172 h 251"/>
                  <a:gd name="T12" fmla="*/ 392 w 1163"/>
                  <a:gd name="T13" fmla="*/ 130 h 251"/>
                  <a:gd name="T14" fmla="*/ 292 w 1163"/>
                  <a:gd name="T15" fmla="*/ 126 h 251"/>
                  <a:gd name="T16" fmla="*/ 199 w 1163"/>
                  <a:gd name="T17" fmla="*/ 172 h 251"/>
                  <a:gd name="T18" fmla="*/ 101 w 1163"/>
                  <a:gd name="T19" fmla="*/ 214 h 251"/>
                  <a:gd name="T20" fmla="*/ 68 w 1163"/>
                  <a:gd name="T21" fmla="*/ 251 h 251"/>
                  <a:gd name="T22" fmla="*/ 32 w 1163"/>
                  <a:gd name="T23" fmla="*/ 227 h 251"/>
                  <a:gd name="T24" fmla="*/ 0 w 1163"/>
                  <a:gd name="T25" fmla="*/ 2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3" h="251">
                    <a:moveTo>
                      <a:pt x="1163" y="0"/>
                    </a:moveTo>
                    <a:lnTo>
                      <a:pt x="970" y="53"/>
                    </a:lnTo>
                    <a:lnTo>
                      <a:pt x="777" y="154"/>
                    </a:lnTo>
                    <a:lnTo>
                      <a:pt x="680" y="148"/>
                    </a:lnTo>
                    <a:lnTo>
                      <a:pt x="584" y="184"/>
                    </a:lnTo>
                    <a:lnTo>
                      <a:pt x="487" y="172"/>
                    </a:lnTo>
                    <a:lnTo>
                      <a:pt x="392" y="130"/>
                    </a:lnTo>
                    <a:lnTo>
                      <a:pt x="292" y="126"/>
                    </a:lnTo>
                    <a:lnTo>
                      <a:pt x="199" y="172"/>
                    </a:lnTo>
                    <a:lnTo>
                      <a:pt x="101" y="214"/>
                    </a:lnTo>
                    <a:lnTo>
                      <a:pt x="68" y="251"/>
                    </a:lnTo>
                    <a:lnTo>
                      <a:pt x="32" y="227"/>
                    </a:lnTo>
                    <a:lnTo>
                      <a:pt x="0" y="233"/>
                    </a:lnTo>
                  </a:path>
                </a:pathLst>
              </a:custGeom>
              <a:ln w="19050" cap="sq">
                <a:solidFill>
                  <a:srgbClr val="C00000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64" name="Group 355"/>
              <p:cNvGrpSpPr/>
              <p:nvPr/>
            </p:nvGrpSpPr>
            <p:grpSpPr>
              <a:xfrm>
                <a:off x="6719888" y="4891719"/>
                <a:ext cx="1886797" cy="460195"/>
                <a:chOff x="6719888" y="4891719"/>
                <a:chExt cx="1886797" cy="460195"/>
              </a:xfrm>
            </p:grpSpPr>
            <p:sp>
              <p:nvSpPr>
                <p:cNvPr id="234" name="Freeform 165"/>
                <p:cNvSpPr/>
                <p:nvPr/>
              </p:nvSpPr>
              <p:spPr bwMode="auto">
                <a:xfrm>
                  <a:off x="8556937" y="4891719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5" name="Freeform 170"/>
                <p:cNvSpPr/>
                <p:nvPr/>
              </p:nvSpPr>
              <p:spPr bwMode="auto">
                <a:xfrm>
                  <a:off x="8247374" y="4977339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6" name="Freeform 175"/>
                <p:cNvSpPr/>
                <p:nvPr/>
              </p:nvSpPr>
              <p:spPr bwMode="auto">
                <a:xfrm>
                  <a:off x="7940986" y="5130267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7" name="Freeform 180"/>
                <p:cNvSpPr/>
                <p:nvPr/>
              </p:nvSpPr>
              <p:spPr bwMode="auto">
                <a:xfrm>
                  <a:off x="7791490" y="5128362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8" name="Freeform 185"/>
                <p:cNvSpPr/>
                <p:nvPr/>
              </p:nvSpPr>
              <p:spPr bwMode="auto">
                <a:xfrm>
                  <a:off x="7634328" y="5181067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9" name="Freeform 190"/>
                <p:cNvSpPr/>
                <p:nvPr/>
              </p:nvSpPr>
              <p:spPr bwMode="auto">
                <a:xfrm>
                  <a:off x="7483245" y="5153973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40" name="Freeform 195"/>
                <p:cNvSpPr/>
                <p:nvPr/>
              </p:nvSpPr>
              <p:spPr bwMode="auto">
                <a:xfrm>
                  <a:off x="7329143" y="5096613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41" name="Freeform 200"/>
                <p:cNvSpPr/>
                <p:nvPr/>
              </p:nvSpPr>
              <p:spPr bwMode="auto">
                <a:xfrm>
                  <a:off x="7176738" y="5096249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42" name="Freeform 206"/>
                <p:cNvSpPr/>
                <p:nvPr/>
              </p:nvSpPr>
              <p:spPr bwMode="auto">
                <a:xfrm>
                  <a:off x="7021220" y="5166252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43" name="Freeform 213"/>
                <p:cNvSpPr/>
                <p:nvPr/>
              </p:nvSpPr>
              <p:spPr bwMode="auto">
                <a:xfrm>
                  <a:off x="6863345" y="5231652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44" name="Freeform 214"/>
                <p:cNvSpPr/>
                <p:nvPr/>
              </p:nvSpPr>
              <p:spPr bwMode="auto">
                <a:xfrm>
                  <a:off x="6719888" y="5270497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45" name="Freeform 215"/>
                <p:cNvSpPr/>
                <p:nvPr/>
              </p:nvSpPr>
              <p:spPr bwMode="auto">
                <a:xfrm>
                  <a:off x="6824662" y="5295900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46" name="Freeform 216"/>
                <p:cNvSpPr/>
                <p:nvPr/>
              </p:nvSpPr>
              <p:spPr bwMode="auto">
                <a:xfrm>
                  <a:off x="6773863" y="5260973"/>
                  <a:ext cx="49748" cy="56014"/>
                </a:xfrm>
                <a:prstGeom prst="rect">
                  <a:avLst/>
                </a:prstGeom>
                <a:solidFill>
                  <a:srgbClr val="CC1517"/>
                </a:solidFill>
                <a:ln w="9525">
                  <a:solidFill>
                    <a:srgbClr val="C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grpSp>
            <p:nvGrpSpPr>
              <p:cNvPr id="65" name="Group 356"/>
              <p:cNvGrpSpPr/>
              <p:nvPr/>
            </p:nvGrpSpPr>
            <p:grpSpPr>
              <a:xfrm>
                <a:off x="6827838" y="4840287"/>
                <a:ext cx="1766887" cy="488561"/>
                <a:chOff x="6827838" y="4840287"/>
                <a:chExt cx="1766887" cy="488561"/>
              </a:xfrm>
            </p:grpSpPr>
            <p:sp>
              <p:nvSpPr>
                <p:cNvPr id="66" name="Line 222"/>
                <p:cNvSpPr>
                  <a:spLocks noChangeShapeType="1"/>
                </p:cNvSpPr>
                <p:nvPr/>
              </p:nvSpPr>
              <p:spPr bwMode="auto">
                <a:xfrm>
                  <a:off x="8569325" y="4840288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67" name="Line 223"/>
                <p:cNvSpPr>
                  <a:spLocks noChangeShapeType="1"/>
                </p:cNvSpPr>
                <p:nvPr/>
              </p:nvSpPr>
              <p:spPr bwMode="auto">
                <a:xfrm>
                  <a:off x="8569325" y="4984750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68" name="Line 224"/>
                <p:cNvSpPr>
                  <a:spLocks noChangeShapeType="1"/>
                </p:cNvSpPr>
                <p:nvPr/>
              </p:nvSpPr>
              <p:spPr bwMode="auto">
                <a:xfrm>
                  <a:off x="8582025" y="4840287"/>
                  <a:ext cx="0" cy="144463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69" name="Line 225"/>
                <p:cNvSpPr>
                  <a:spLocks noChangeShapeType="1"/>
                </p:cNvSpPr>
                <p:nvPr/>
              </p:nvSpPr>
              <p:spPr bwMode="auto">
                <a:xfrm>
                  <a:off x="8259763" y="4929188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0" name="Line 226"/>
                <p:cNvSpPr>
                  <a:spLocks noChangeShapeType="1"/>
                </p:cNvSpPr>
                <p:nvPr/>
              </p:nvSpPr>
              <p:spPr bwMode="auto">
                <a:xfrm>
                  <a:off x="8259763" y="5073650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1" name="Line 227"/>
                <p:cNvSpPr>
                  <a:spLocks noChangeShapeType="1"/>
                </p:cNvSpPr>
                <p:nvPr/>
              </p:nvSpPr>
              <p:spPr bwMode="auto">
                <a:xfrm>
                  <a:off x="8272463" y="4929188"/>
                  <a:ext cx="0" cy="144463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2" name="Line 228"/>
                <p:cNvSpPr>
                  <a:spLocks noChangeShapeType="1"/>
                </p:cNvSpPr>
                <p:nvPr/>
              </p:nvSpPr>
              <p:spPr bwMode="auto">
                <a:xfrm>
                  <a:off x="7953375" y="5095875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3" name="Line 229"/>
                <p:cNvSpPr>
                  <a:spLocks noChangeShapeType="1"/>
                </p:cNvSpPr>
                <p:nvPr/>
              </p:nvSpPr>
              <p:spPr bwMode="auto">
                <a:xfrm>
                  <a:off x="7953375" y="5227638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4" name="Line 230"/>
                <p:cNvSpPr>
                  <a:spLocks noChangeShapeType="1"/>
                </p:cNvSpPr>
                <p:nvPr/>
              </p:nvSpPr>
              <p:spPr bwMode="auto">
                <a:xfrm>
                  <a:off x="7966075" y="5098839"/>
                  <a:ext cx="0" cy="123231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5" name="Line 231"/>
                <p:cNvSpPr>
                  <a:spLocks noChangeShapeType="1"/>
                </p:cNvSpPr>
                <p:nvPr/>
              </p:nvSpPr>
              <p:spPr bwMode="auto">
                <a:xfrm>
                  <a:off x="7802020" y="5095875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6" name="Line 232"/>
                <p:cNvSpPr>
                  <a:spLocks noChangeShapeType="1"/>
                </p:cNvSpPr>
                <p:nvPr/>
              </p:nvSpPr>
              <p:spPr bwMode="auto">
                <a:xfrm>
                  <a:off x="7802020" y="5218113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7" name="Line 233"/>
                <p:cNvSpPr>
                  <a:spLocks noChangeShapeType="1"/>
                </p:cNvSpPr>
                <p:nvPr/>
              </p:nvSpPr>
              <p:spPr bwMode="auto">
                <a:xfrm>
                  <a:off x="7815263" y="5095875"/>
                  <a:ext cx="0" cy="122238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8" name="Line 234"/>
                <p:cNvSpPr>
                  <a:spLocks noChangeShapeType="1"/>
                </p:cNvSpPr>
                <p:nvPr/>
              </p:nvSpPr>
              <p:spPr bwMode="auto">
                <a:xfrm>
                  <a:off x="7645400" y="5154824"/>
                  <a:ext cx="23812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79" name="Line 235"/>
                <p:cNvSpPr>
                  <a:spLocks noChangeShapeType="1"/>
                </p:cNvSpPr>
                <p:nvPr/>
              </p:nvSpPr>
              <p:spPr bwMode="auto">
                <a:xfrm>
                  <a:off x="7645400" y="5267325"/>
                  <a:ext cx="23812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0" name="Line 236"/>
                <p:cNvSpPr>
                  <a:spLocks noChangeShapeType="1"/>
                </p:cNvSpPr>
                <p:nvPr/>
              </p:nvSpPr>
              <p:spPr bwMode="auto">
                <a:xfrm>
                  <a:off x="7656513" y="5154613"/>
                  <a:ext cx="0" cy="112713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1" name="Line 237"/>
                <p:cNvSpPr>
                  <a:spLocks noChangeShapeType="1"/>
                </p:cNvSpPr>
                <p:nvPr/>
              </p:nvSpPr>
              <p:spPr bwMode="auto">
                <a:xfrm>
                  <a:off x="7493000" y="5132599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4" name="Line 238"/>
                <p:cNvSpPr>
                  <a:spLocks noChangeShapeType="1"/>
                </p:cNvSpPr>
                <p:nvPr/>
              </p:nvSpPr>
              <p:spPr bwMode="auto">
                <a:xfrm>
                  <a:off x="7493000" y="5240338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5" name="Line 239"/>
                <p:cNvSpPr>
                  <a:spLocks noChangeShapeType="1"/>
                </p:cNvSpPr>
                <p:nvPr/>
              </p:nvSpPr>
              <p:spPr bwMode="auto">
                <a:xfrm>
                  <a:off x="7339013" y="5070686"/>
                  <a:ext cx="28575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6" name="Line 240"/>
                <p:cNvSpPr>
                  <a:spLocks noChangeShapeType="1"/>
                </p:cNvSpPr>
                <p:nvPr/>
              </p:nvSpPr>
              <p:spPr bwMode="auto">
                <a:xfrm>
                  <a:off x="7339013" y="5170488"/>
                  <a:ext cx="28575" cy="0"/>
                </a:xfrm>
                <a:prstGeom prst="line">
                  <a:avLst/>
                </a:prstGeom>
                <a:noFill/>
                <a:ln w="12700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7" name="Line 241"/>
                <p:cNvSpPr>
                  <a:spLocks noChangeShapeType="1"/>
                </p:cNvSpPr>
                <p:nvPr/>
              </p:nvSpPr>
              <p:spPr bwMode="auto">
                <a:xfrm>
                  <a:off x="7354888" y="5070475"/>
                  <a:ext cx="0" cy="100013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8" name="Line 242"/>
                <p:cNvSpPr>
                  <a:spLocks noChangeShapeType="1"/>
                </p:cNvSpPr>
                <p:nvPr/>
              </p:nvSpPr>
              <p:spPr bwMode="auto">
                <a:xfrm>
                  <a:off x="7186613" y="5080000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89" name="Line 243"/>
                <p:cNvSpPr>
                  <a:spLocks noChangeShapeType="1"/>
                </p:cNvSpPr>
                <p:nvPr/>
              </p:nvSpPr>
              <p:spPr bwMode="auto">
                <a:xfrm>
                  <a:off x="7186613" y="5164138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21" name="Line 244"/>
                <p:cNvSpPr>
                  <a:spLocks noChangeShapeType="1"/>
                </p:cNvSpPr>
                <p:nvPr/>
              </p:nvSpPr>
              <p:spPr bwMode="auto">
                <a:xfrm>
                  <a:off x="7200049" y="5079492"/>
                  <a:ext cx="0" cy="80963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22" name="Line 245"/>
                <p:cNvSpPr>
                  <a:spLocks noChangeShapeType="1"/>
                </p:cNvSpPr>
                <p:nvPr/>
              </p:nvSpPr>
              <p:spPr bwMode="auto">
                <a:xfrm>
                  <a:off x="7032625" y="5154613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27" name="Line 246"/>
                <p:cNvSpPr>
                  <a:spLocks noChangeShapeType="1"/>
                </p:cNvSpPr>
                <p:nvPr/>
              </p:nvSpPr>
              <p:spPr bwMode="auto">
                <a:xfrm>
                  <a:off x="7032625" y="5230813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28" name="Line 247"/>
                <p:cNvSpPr>
                  <a:spLocks noChangeShapeType="1"/>
                </p:cNvSpPr>
                <p:nvPr/>
              </p:nvSpPr>
              <p:spPr bwMode="auto">
                <a:xfrm>
                  <a:off x="7045325" y="5154613"/>
                  <a:ext cx="0" cy="7620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29" name="Line 248"/>
                <p:cNvSpPr>
                  <a:spLocks noChangeShapeType="1"/>
                </p:cNvSpPr>
                <p:nvPr/>
              </p:nvSpPr>
              <p:spPr bwMode="auto">
                <a:xfrm>
                  <a:off x="6827838" y="5328848"/>
                  <a:ext cx="23812" cy="0"/>
                </a:xfrm>
                <a:prstGeom prst="line">
                  <a:avLst/>
                </a:prstGeom>
                <a:noFill/>
                <a:ln w="12700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0" name="Line 249"/>
                <p:cNvSpPr>
                  <a:spLocks noChangeShapeType="1"/>
                </p:cNvSpPr>
                <p:nvPr/>
              </p:nvSpPr>
              <p:spPr bwMode="auto">
                <a:xfrm>
                  <a:off x="6877050" y="5230813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1" name="Line 250"/>
                <p:cNvSpPr>
                  <a:spLocks noChangeShapeType="1"/>
                </p:cNvSpPr>
                <p:nvPr/>
              </p:nvSpPr>
              <p:spPr bwMode="auto">
                <a:xfrm>
                  <a:off x="6877050" y="5286375"/>
                  <a:ext cx="25400" cy="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2" name="Line 251"/>
                <p:cNvSpPr>
                  <a:spLocks noChangeShapeType="1"/>
                </p:cNvSpPr>
                <p:nvPr/>
              </p:nvSpPr>
              <p:spPr bwMode="auto">
                <a:xfrm>
                  <a:off x="6889750" y="5230813"/>
                  <a:ext cx="0" cy="55563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3" name="Line 252"/>
                <p:cNvSpPr>
                  <a:spLocks noChangeShapeType="1"/>
                </p:cNvSpPr>
                <p:nvPr/>
              </p:nvSpPr>
              <p:spPr bwMode="auto">
                <a:xfrm>
                  <a:off x="7505700" y="5132388"/>
                  <a:ext cx="0" cy="107950"/>
                </a:xfrm>
                <a:prstGeom prst="line">
                  <a:avLst/>
                </a:prstGeom>
                <a:noFill/>
                <a:ln w="9525" cap="sq">
                  <a:solidFill>
                    <a:srgbClr val="C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</p:grpSp>
        <p:grpSp>
          <p:nvGrpSpPr>
            <p:cNvPr id="297" name="Group 296"/>
            <p:cNvGrpSpPr/>
            <p:nvPr/>
          </p:nvGrpSpPr>
          <p:grpSpPr>
            <a:xfrm>
              <a:off x="1885075" y="8763212"/>
              <a:ext cx="1996824" cy="333425"/>
              <a:chOff x="1303566" y="5053963"/>
              <a:chExt cx="1996824" cy="333425"/>
            </a:xfrm>
          </p:grpSpPr>
          <p:sp>
            <p:nvSpPr>
              <p:cNvPr id="298" name="TextBox 449"/>
              <p:cNvSpPr txBox="1"/>
              <p:nvPr/>
            </p:nvSpPr>
            <p:spPr>
              <a:xfrm>
                <a:off x="1453283" y="5053963"/>
                <a:ext cx="1847107" cy="333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基于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TAF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的方案 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(n = 371)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DTG/3TC (n = 369)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299" name="Rectangle 452"/>
              <p:cNvSpPr/>
              <p:nvPr/>
            </p:nvSpPr>
            <p:spPr>
              <a:xfrm>
                <a:off x="1303566" y="5084556"/>
                <a:ext cx="97200" cy="97200"/>
              </a:xfrm>
              <a:prstGeom prst="rect">
                <a:avLst/>
              </a:prstGeom>
              <a:solidFill>
                <a:srgbClr val="C00000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300" name="Diamond 453"/>
              <p:cNvSpPr/>
              <p:nvPr/>
            </p:nvSpPr>
            <p:spPr>
              <a:xfrm>
                <a:off x="1303566" y="5275017"/>
                <a:ext cx="95352" cy="97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sp>
        <p:nvSpPr>
          <p:cNvPr id="41" name="Rectangle: Rounded Corners 40"/>
          <p:cNvSpPr/>
          <p:nvPr/>
        </p:nvSpPr>
        <p:spPr>
          <a:xfrm>
            <a:off x="4984032" y="2670987"/>
            <a:ext cx="864000" cy="970350"/>
          </a:xfrm>
          <a:prstGeom prst="roundRect">
            <a:avLst/>
          </a:prstGeom>
          <a:solidFill>
            <a:schemeClr val="bg1">
              <a:alpha val="41000"/>
            </a:schemeClr>
          </a:solidFill>
          <a:ln w="190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90" name="TextBox 740"/>
          <p:cNvSpPr txBox="1"/>
          <p:nvPr/>
        </p:nvSpPr>
        <p:spPr>
          <a:xfrm>
            <a:off x="4969594" y="3028525"/>
            <a:ext cx="892876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TW"/>
            </a:defPPr>
            <a:lvl1pPr marR="0" lvl="0" indent="0" algn="ctr" defTabSz="9131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800" b="1" i="0" u="none" strike="noStrike" cap="none" spc="0" normalizeH="0" baseline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defTabSz="9131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ea"/>
                <a:cs typeface="+mn-cs"/>
              </a:rPr>
              <a:t>+2.2 kg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5153524" y="2375654"/>
            <a:ext cx="540000" cy="540000"/>
            <a:chOff x="6815200" y="2794706"/>
            <a:chExt cx="540000" cy="540000"/>
          </a:xfrm>
        </p:grpSpPr>
        <p:sp>
          <p:nvSpPr>
            <p:cNvPr id="92" name="Oval 91"/>
            <p:cNvSpPr/>
            <p:nvPr/>
          </p:nvSpPr>
          <p:spPr>
            <a:xfrm>
              <a:off x="6815200" y="2794706"/>
              <a:ext cx="540000" cy="54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906366" y="2884706"/>
              <a:ext cx="360000" cy="360000"/>
              <a:chOff x="9944324" y="2569928"/>
              <a:chExt cx="540000" cy="540000"/>
            </a:xfrm>
          </p:grpSpPr>
          <p:pic>
            <p:nvPicPr>
              <p:cNvPr id="94" name="Graphic 9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44324" y="2569928"/>
                <a:ext cx="540000" cy="540000"/>
              </a:xfrm>
              <a:prstGeom prst="rect">
                <a:avLst/>
              </a:prstGeom>
            </p:spPr>
          </p:pic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10214324" y="2888536"/>
                <a:ext cx="0" cy="1656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miter lim="800000"/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TextBox 740"/>
          <p:cNvSpPr txBox="1"/>
          <p:nvPr/>
        </p:nvSpPr>
        <p:spPr>
          <a:xfrm>
            <a:off x="4984032" y="3280049"/>
            <a:ext cx="892876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TW"/>
            </a:defPPr>
            <a:lvl1pPr marR="0" lvl="0" indent="0" algn="ctr" defTabSz="91313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800" b="1" i="0" u="none" strike="noStrike" cap="none" spc="0" normalizeH="0" baseline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defTabSz="9131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cs typeface="+mn-cs"/>
              </a:rPr>
              <a:t>+1.7 kg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26" name="TextBox 225">
            <a:hlinkClick r:id="" action="ppaction://noaction"/>
          </p:cNvPr>
          <p:cNvSpPr txBox="1"/>
          <p:nvPr/>
        </p:nvSpPr>
        <p:spPr>
          <a:xfrm>
            <a:off x="6333010" y="5236820"/>
            <a:ext cx="906776" cy="388619"/>
          </a:xfrm>
          <a:prstGeom prst="round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21C51"/>
                </a:solidFill>
                <a:effectLst/>
                <a:uLnTx/>
                <a:uFillTx/>
                <a:latin typeface="+mn-ea"/>
                <a:cs typeface="+mn-cs"/>
              </a:rPr>
              <a:t>经调整平均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21C51"/>
                </a:solidFill>
                <a:effectLst/>
                <a:uLnTx/>
                <a:uFillTx/>
                <a:latin typeface="+mn-ea"/>
                <a:cs typeface="+mn-cs"/>
              </a:rPr>
              <a:t>体重变化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321C5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90137" y="1098643"/>
            <a:ext cx="2081534" cy="720000"/>
            <a:chOff x="9513135" y="1443756"/>
            <a:chExt cx="2081534" cy="720000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9513135" y="1443756"/>
              <a:ext cx="2081534" cy="720000"/>
            </a:xfrm>
            <a:prstGeom prst="roundRect">
              <a:avLst>
                <a:gd name="adj" fmla="val 11228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  <a:round/>
            </a:ln>
            <a:effectLst/>
          </p:spPr>
          <p:txBody>
            <a:bodyPr lIns="96000" tIns="0" rIns="72000" bIns="0" anchor="t"/>
            <a:lstStyle/>
            <a:p>
              <a:pPr marL="285750" marR="0" lvl="0" indent="-285750" algn="l" defTabSz="1351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48614" y="1737084"/>
              <a:ext cx="14813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1351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2018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年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月至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2022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年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5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月</a:t>
              </a:r>
              <a:r>
                <a:rPr kumimoji="0" lang="en-US" altLang="zh-CN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</a:t>
              </a:r>
              <a:endParaRPr kumimoji="0" lang="en-US" altLang="zh-CN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102" name="Graphic 1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65164" y="1623756"/>
              <a:ext cx="360000" cy="360000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7086617" y="5295037"/>
            <a:ext cx="216000" cy="216000"/>
            <a:chOff x="9137988" y="4788908"/>
            <a:chExt cx="246857" cy="288000"/>
          </a:xfrm>
          <a:noFill/>
        </p:grpSpPr>
        <p:sp>
          <p:nvSpPr>
            <p:cNvPr id="104" name="Oval 103"/>
            <p:cNvSpPr/>
            <p:nvPr/>
          </p:nvSpPr>
          <p:spPr>
            <a:xfrm>
              <a:off x="9137988" y="4788908"/>
              <a:ext cx="246857" cy="288000"/>
            </a:xfrm>
            <a:prstGeom prst="ellipse">
              <a:avLst/>
            </a:prstGeom>
            <a:grpFill/>
            <a:ln w="12700">
              <a:solidFill>
                <a:srgbClr val="C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38A2">
                    <a:lumMod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105" name="Graphic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80006" y="4851499"/>
              <a:ext cx="162820" cy="162820"/>
            </a:xfrm>
            <a:prstGeom prst="rect">
              <a:avLst/>
            </a:prstGeom>
          </p:spPr>
        </p:pic>
      </p:grpSp>
      <p:sp>
        <p:nvSpPr>
          <p:cNvPr id="199" name="TextBox 99"/>
          <p:cNvSpPr txBox="1"/>
          <p:nvPr/>
        </p:nvSpPr>
        <p:spPr>
          <a:xfrm>
            <a:off x="441406" y="5472463"/>
            <a:ext cx="10844687" cy="66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*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TANGO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研究仅包括接受基于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TAF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方案治疗的个体，主要是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EVG/c/FTC/TAF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或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RPV/FTC/TAF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。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†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经调整平均体重变化是采用混合模型重复测量计算得出，并针对治疗、访视、基线时使用第三种药物、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CD4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计数、年龄、性别、种族、基线体重、之前的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TAF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给药期、地区、治疗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访视相互作用及基线值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访视相互作用等因素作出调整；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SE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：标准误差；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VS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：病毒学抑制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graphicFrame>
        <p:nvGraphicFramePr>
          <p:cNvPr id="107" name="图表 106"/>
          <p:cNvGraphicFramePr/>
          <p:nvPr/>
        </p:nvGraphicFramePr>
        <p:xfrm>
          <a:off x="6395841" y="2661791"/>
          <a:ext cx="5059749" cy="269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3" name="TextBox 26"/>
          <p:cNvSpPr txBox="1"/>
          <p:nvPr/>
        </p:nvSpPr>
        <p:spPr>
          <a:xfrm>
            <a:off x="7701526" y="4511345"/>
            <a:ext cx="2260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123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04" name="TextBox 27"/>
          <p:cNvSpPr txBox="1"/>
          <p:nvPr/>
        </p:nvSpPr>
        <p:spPr>
          <a:xfrm>
            <a:off x="8316636" y="4511345"/>
            <a:ext cx="2276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ea"/>
                <a:cs typeface="+mn-cs"/>
              </a:rPr>
              <a:t> 94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05" name="TextBox 28"/>
          <p:cNvSpPr txBox="1"/>
          <p:nvPr/>
        </p:nvSpPr>
        <p:spPr>
          <a:xfrm>
            <a:off x="9860998" y="4511345"/>
            <a:ext cx="2276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 42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06" name="TextBox 29"/>
          <p:cNvSpPr txBox="1"/>
          <p:nvPr/>
        </p:nvSpPr>
        <p:spPr>
          <a:xfrm>
            <a:off x="10430668" y="4511345"/>
            <a:ext cx="2276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ea"/>
                <a:cs typeface="+mn-cs"/>
              </a:rPr>
              <a:t> 37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07" name="TextBox 108"/>
          <p:cNvSpPr txBox="1"/>
          <p:nvPr/>
        </p:nvSpPr>
        <p:spPr>
          <a:xfrm>
            <a:off x="7358212" y="4511345"/>
            <a:ext cx="25006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n =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8" name="中国系统性文献综述及荟萃分析（2001-2017）：来自 105 项研究的 21,451 例初治患者"/>
          <p:cNvSpPr txBox="1"/>
          <p:nvPr/>
        </p:nvSpPr>
        <p:spPr>
          <a:xfrm>
            <a:off x="525365" y="124644"/>
            <a:ext cx="11949917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 defTabSz="350520">
              <a:defRPr sz="1600"/>
            </a:lvl1pPr>
          </a:lstStyle>
          <a:p>
            <a:pPr lvl="0" algn="l">
              <a:defRPr/>
            </a:pP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TANGO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：第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期随机、开放标签、非劣效性研究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L 形 1"/>
          <p:cNvSpPr/>
          <p:nvPr/>
        </p:nvSpPr>
        <p:spPr>
          <a:xfrm rot="5400000">
            <a:off x="217122" y="1917330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L 形 7"/>
          <p:cNvSpPr/>
          <p:nvPr/>
        </p:nvSpPr>
        <p:spPr>
          <a:xfrm rot="16200000">
            <a:off x="11258824" y="5074292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339403" y="6087288"/>
            <a:ext cx="3009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基于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的方案指，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TAF/FTC+PI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或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INSTI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或</a:t>
            </a:r>
            <a:r>
              <a:rPr kumimoji="1" lang="en-US" altLang="zh-CN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NNRTI</a:t>
            </a:r>
            <a:r>
              <a:rPr kumimoji="1" lang="zh-CN" alt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组成的方案</a:t>
            </a:r>
            <a:endParaRPr kumimoji="1" lang="en-US" altLang="zh-CN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43"/>
          <p:cNvSpPr/>
          <p:nvPr/>
        </p:nvSpPr>
        <p:spPr>
          <a:xfrm>
            <a:off x="6278049" y="1438983"/>
            <a:ext cx="5379617" cy="383249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矩形 33"/>
          <p:cNvSpPr/>
          <p:nvPr/>
        </p:nvSpPr>
        <p:spPr>
          <a:xfrm>
            <a:off x="515937" y="1438983"/>
            <a:ext cx="5379617" cy="383249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L 形 2"/>
          <p:cNvSpPr/>
          <p:nvPr/>
        </p:nvSpPr>
        <p:spPr>
          <a:xfrm rot="5400000">
            <a:off x="340885" y="1328735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L 形 4"/>
          <p:cNvSpPr/>
          <p:nvPr/>
        </p:nvSpPr>
        <p:spPr>
          <a:xfrm rot="16200000">
            <a:off x="11102687" y="4716254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3854" y="3033316"/>
            <a:ext cx="3463781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34145" algn="l"/>
              </a:tabLst>
              <a:defRPr/>
            </a:pPr>
            <a:r>
              <a:rPr kumimoji="0" lang="en-US" altLang="zh-CN" sz="8900" b="1" i="0" u="none" strike="noStrike" kern="1200" cap="none" spc="-159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 Bold" panose="020B0604020202020204" charset="0"/>
                <a:sym typeface="Arial" panose="020B0604020202020204" pitchFamily="34" charset="0"/>
              </a:rPr>
              <a:t>&lt;  0 . 8  %</a:t>
            </a:r>
            <a:endParaRPr kumimoji="0" lang="en-US" altLang="zh-CN" sz="8900" b="1" i="0" u="none" strike="noStrike" kern="1200" cap="none" spc="106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 Bold" panose="020B0604020202020204" charset="0"/>
              <a:sym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7871" y="1976321"/>
            <a:ext cx="3352788" cy="5770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随访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，必妥维</a:t>
            </a:r>
            <a:r>
              <a:rPr kumimoji="0" lang="zh-CN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®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治疗的初治患者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8100" marR="3048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因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TRAE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导致的停药率低</a:t>
            </a:r>
            <a:endParaRPr kumimoji="0" lang="en-US" altLang="zh-CN" sz="1600" b="0" i="0" u="none" strike="noStrike" kern="1200" cap="none" spc="0" normalizeH="0" baseline="30000" noProof="0" dirty="0">
              <a:ln>
                <a:noFill/>
              </a:ln>
              <a:solidFill>
                <a:srgbClr val="CF0A2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0656" y="1976321"/>
            <a:ext cx="3385413" cy="5770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随访 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，必妥维</a:t>
            </a:r>
            <a:r>
              <a:rPr kumimoji="0" lang="zh-CN" altLang="zh-CN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®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治疗的初治患者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8100" marR="3048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例因肾脏 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AE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而导致停药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CF0A2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43861" y="6380263"/>
            <a:ext cx="4843916" cy="377825"/>
          </a:xfrm>
        </p:spPr>
        <p:txBody>
          <a:bodyPr vert="horz" lIns="0" tIns="0" rIns="0" bIns="0" rtlCol="0" anchor="b">
            <a:noAutofit/>
          </a:bodyPr>
          <a:lstStyle/>
          <a:p>
            <a:pPr algn="l" rtl="0">
              <a:lnSpc>
                <a:spcPct val="90000"/>
              </a:lnSpc>
              <a:spcBef>
                <a:spcPts val="0"/>
              </a:spcBef>
              <a:buClrTx/>
            </a:pPr>
            <a:r>
              <a:rPr lang="en-US" sz="800" b="0" kern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Sax P, et al. </a:t>
            </a:r>
            <a:r>
              <a:rPr lang="en-US" altLang="zh-CN" sz="800" b="0" kern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AIDS </a:t>
            </a:r>
            <a:r>
              <a:rPr lang="en-US" sz="800" b="0" kern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2022. Poster EPB150.</a:t>
            </a:r>
            <a:endParaRPr lang="en-US" sz="800" b="0" kern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42245" y="5571742"/>
            <a:ext cx="3446361" cy="377825"/>
          </a:xfrm>
        </p:spPr>
        <p:txBody>
          <a:bodyPr/>
          <a:lstStyle/>
          <a:p>
            <a:pPr marL="0" indent="0" rtl="0">
              <a:buNone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TRAE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：治疗相关不良反应；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AE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：不良事件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Graphic 20" descr="Shield Tick outlin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7534" y="1807629"/>
            <a:ext cx="914400" cy="914400"/>
          </a:xfrm>
          <a:prstGeom prst="rect">
            <a:avLst/>
          </a:prstGeom>
        </p:spPr>
      </p:pic>
      <p:sp>
        <p:nvSpPr>
          <p:cNvPr id="22" name="Content Placeholder 4"/>
          <p:cNvSpPr txBox="1"/>
          <p:nvPr/>
        </p:nvSpPr>
        <p:spPr>
          <a:xfrm>
            <a:off x="358528" y="5492693"/>
            <a:ext cx="11114493" cy="394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9A9"/>
              </a:buClr>
              <a:buSzPct val="90000"/>
              <a:buFontTx/>
              <a:buNone/>
              <a:defRPr/>
            </a:pP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分析 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634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例在双盲阶段分配至 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B/F/TAF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组的初治患者，其中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506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例患者在第 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96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周进入开放标签扩展研究阶段，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432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例随访至 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240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周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zh-CN" altLang="en-US" sz="1100" b="0" i="1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4317" y="1933538"/>
            <a:ext cx="834804" cy="662583"/>
          </a:xfrm>
          <a:prstGeom prst="rect">
            <a:avLst/>
          </a:prstGeom>
        </p:spPr>
      </p:pic>
      <p:sp>
        <p:nvSpPr>
          <p:cNvPr id="24" name="object 8"/>
          <p:cNvSpPr txBox="1"/>
          <p:nvPr/>
        </p:nvSpPr>
        <p:spPr>
          <a:xfrm>
            <a:off x="7254365" y="3033316"/>
            <a:ext cx="3463781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34145" algn="l"/>
              </a:tabLst>
              <a:defRPr/>
            </a:pPr>
            <a:r>
              <a:rPr kumimoji="0" lang="en-US" altLang="zh-CN" sz="8900" b="1" i="0" u="none" strike="noStrike" kern="1200" cap="none" spc="-159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 Bold" panose="020B0604020202020204" charset="0"/>
                <a:sym typeface="Arial" panose="020B0604020202020204" pitchFamily="34" charset="0"/>
              </a:rPr>
              <a:t>0  %</a:t>
            </a:r>
            <a:endParaRPr kumimoji="0" lang="en-US" altLang="zh-CN" sz="8900" b="1" i="0" u="none" strike="noStrike" kern="1200" cap="none" spc="106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 Bold" panose="020B0604020202020204" charset="0"/>
              <a:sym typeface="Arial" panose="020B0604020202020204" pitchFamily="34" charset="0"/>
            </a:endParaRPr>
          </a:p>
        </p:txBody>
      </p:sp>
      <p:sp>
        <p:nvSpPr>
          <p:cNvPr id="2" name="Title 3"/>
          <p:cNvSpPr txBox="1"/>
          <p:nvPr/>
        </p:nvSpPr>
        <p:spPr>
          <a:xfrm>
            <a:off x="544616" y="327794"/>
            <a:ext cx="10296526" cy="4711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3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55880" rtl="0">
              <a:lnSpc>
                <a:spcPct val="100000"/>
              </a:lnSpc>
              <a:defRPr/>
            </a:pPr>
            <a:r>
              <a:rPr lang="en-US" altLang="zh-CN" kern="1200" dirty="0">
                <a:solidFill>
                  <a:srgbClr val="0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B/F/TAF</a:t>
            </a:r>
            <a:r>
              <a:rPr lang="en-US" altLang="zh-CN" kern="1200" dirty="0">
                <a:solidFill>
                  <a:srgbClr val="C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kern="1200" dirty="0">
                <a:solidFill>
                  <a:srgbClr val="C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zh-CN" altLang="en-US" dirty="0">
                <a:solidFill>
                  <a:srgbClr val="0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因不良反应导致的停药率</a:t>
            </a:r>
            <a:r>
              <a:rPr lang="en-US" altLang="zh-CN" dirty="0">
                <a:solidFill>
                  <a:srgbClr val="C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&lt;0.8%</a:t>
            </a:r>
            <a:endParaRPr lang="en-SG" kern="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046" y="96253"/>
            <a:ext cx="6935002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 defTabSz="350520">
              <a:defRPr sz="1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两项国际随机对照、双盲、</a:t>
            </a:r>
            <a:r>
              <a:rPr lang="en-US" altLang="zh-CN" dirty="0">
                <a:sym typeface="Arial" panose="020B0604020202020204" pitchFamily="34" charset="0"/>
              </a:rPr>
              <a:t>III </a:t>
            </a:r>
            <a:r>
              <a:rPr lang="zh-CN" altLang="en-US" dirty="0">
                <a:sym typeface="Arial" panose="020B0604020202020204" pitchFamily="34" charset="0"/>
              </a:rPr>
              <a:t>期临床试验 </a:t>
            </a:r>
            <a:r>
              <a:rPr lang="en-US" altLang="zh-CN" dirty="0">
                <a:sym typeface="Arial" panose="020B0604020202020204" pitchFamily="34" charset="0"/>
              </a:rPr>
              <a:t>(1489 </a:t>
            </a:r>
            <a:r>
              <a:rPr lang="zh-CN" altLang="en-US" dirty="0">
                <a:sym typeface="Arial" panose="020B0604020202020204" pitchFamily="34" charset="0"/>
              </a:rPr>
              <a:t>和 </a:t>
            </a:r>
            <a:r>
              <a:rPr lang="en-US" altLang="zh-CN" dirty="0">
                <a:sym typeface="Arial" panose="020B0604020202020204" pitchFamily="34" charset="0"/>
              </a:rPr>
              <a:t>1490 </a:t>
            </a:r>
            <a:r>
              <a:rPr lang="zh-CN" altLang="en-US" dirty="0">
                <a:sym typeface="Arial" panose="020B0604020202020204" pitchFamily="34" charset="0"/>
              </a:rPr>
              <a:t>研究</a:t>
            </a:r>
            <a:r>
              <a:rPr lang="en-US" altLang="zh-CN" dirty="0">
                <a:sym typeface="Arial" panose="020B0604020202020204" pitchFamily="34" charset="0"/>
              </a:rPr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"/>
          <p:cNvSpPr/>
          <p:nvPr/>
        </p:nvSpPr>
        <p:spPr>
          <a:xfrm>
            <a:off x="301658" y="1121789"/>
            <a:ext cx="11495082" cy="47201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Isosceles Triangle 22"/>
          <p:cNvSpPr/>
          <p:nvPr/>
        </p:nvSpPr>
        <p:spPr>
          <a:xfrm rot="12696925">
            <a:off x="459236" y="2598776"/>
            <a:ext cx="3038476" cy="2612328"/>
          </a:xfrm>
          <a:prstGeom prst="triangle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E69999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34157" y="381380"/>
            <a:ext cx="11142028" cy="476459"/>
          </a:xfrm>
        </p:spPr>
        <p:txBody>
          <a:bodyPr/>
          <a:lstStyle/>
          <a:p>
            <a:r>
              <a:rPr lang="zh-CN" altLang="en-US" dirty="0"/>
              <a:t>简化</a:t>
            </a:r>
            <a:r>
              <a:rPr lang="en-US" altLang="zh-CN" dirty="0">
                <a:solidFill>
                  <a:srgbClr val="C00000"/>
                </a:solidFill>
              </a:rPr>
              <a:t>≠</a:t>
            </a:r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0"/>
          </p:nvPr>
        </p:nvSpPr>
        <p:spPr>
          <a:xfrm>
            <a:off x="0" y="6151563"/>
            <a:ext cx="12192000" cy="706437"/>
          </a:xfrm>
        </p:spPr>
        <p:txBody>
          <a:bodyPr/>
          <a:lstStyle/>
          <a:p>
            <a:r>
              <a:rPr lang="en-GB" altLang="zh-CN" dirty="0"/>
              <a:t>EACS. Guidelines Version 12.1, 2023. Available at: http://www.eacsociety.guidelines/eacs-guidelines.html.</a:t>
            </a:r>
            <a:endParaRPr lang="en-GB" altLang="zh-CN" dirty="0"/>
          </a:p>
          <a:p>
            <a:r>
              <a:rPr lang="en-US" altLang="zh-CN" dirty="0"/>
              <a:t>Lazarus JV, et al.  Long-term success for people living with HIV: A framework to guide practice. HIV Med. 2023 Mar;24 Suppl 2:8-19. </a:t>
            </a:r>
            <a:endParaRPr lang="en-US" altLang="zh-CN" dirty="0"/>
          </a:p>
          <a:p>
            <a:r>
              <a:rPr lang="en-US" altLang="zh-CN" dirty="0" err="1"/>
              <a:t>Fuster-RuizdeApodaca</a:t>
            </a:r>
            <a:r>
              <a:rPr lang="en-US" altLang="zh-CN" dirty="0"/>
              <a:t> MJ, et al. Why we need to re-define long-term success for people living with HIV. HIV Med. 2023 Mar;24 Suppl 2:3-7.</a:t>
            </a:r>
            <a:endParaRPr lang="en-US" altLang="zh-CN" dirty="0"/>
          </a:p>
        </p:txBody>
      </p:sp>
      <p:grpSp>
        <p:nvGrpSpPr>
          <p:cNvPr id="17" name="组合 16"/>
          <p:cNvGrpSpPr/>
          <p:nvPr/>
        </p:nvGrpSpPr>
        <p:grpSpPr>
          <a:xfrm>
            <a:off x="850478" y="2746032"/>
            <a:ext cx="2976544" cy="1896131"/>
            <a:chOff x="754123" y="2484408"/>
            <a:chExt cx="3017271" cy="2443604"/>
          </a:xfrm>
        </p:grpSpPr>
        <p:sp>
          <p:nvSpPr>
            <p:cNvPr id="12" name="矩形: 圆角 4"/>
            <p:cNvSpPr/>
            <p:nvPr/>
          </p:nvSpPr>
          <p:spPr>
            <a:xfrm>
              <a:off x="754123" y="2484408"/>
              <a:ext cx="3017271" cy="244360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miter lim="800000"/>
            </a:ln>
            <a:effectLst>
              <a:outerShdw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4123" y="2692360"/>
              <a:ext cx="2749532" cy="17353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rgbClr val="101214"/>
                  </a:solidFill>
                  <a:latin typeface="PingFang SC" panose="020B0400000000000000" charset="-122"/>
                </a:rPr>
                <a:t>什么是长期治疗成功（</a:t>
              </a:r>
              <a:r>
                <a:rPr lang="en-US" altLang="zh-CN" sz="1400" dirty="0">
                  <a:solidFill>
                    <a:srgbClr val="101214"/>
                  </a:solidFill>
                  <a:latin typeface="PingFang SC" panose="020B0400000000000000" charset="-122"/>
                </a:rPr>
                <a:t>LTTS)</a:t>
              </a:r>
              <a:endParaRPr lang="en-US" altLang="zh-CN" sz="1400" dirty="0">
                <a:solidFill>
                  <a:srgbClr val="101214"/>
                </a:solidFill>
                <a:latin typeface="PingFang SC" panose="020B04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简单的方案确保疗效的同时</a:t>
              </a:r>
              <a:endParaRPr lang="en-US" altLang="zh-CN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兼顾安全性，提升生活质量</a:t>
              </a:r>
              <a:endParaRPr lang="en-US" altLang="zh-CN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+mn-cs"/>
                </a:rPr>
                <a:t>实现</a:t>
              </a:r>
              <a:r>
                <a:rPr kumimoji="0" lang="zh-CN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+mn-cs"/>
                </a:rPr>
                <a:t>治疗优化</a:t>
              </a:r>
              <a:endParaRPr kumimoji="0" lang="zh-CN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64377" y="2083724"/>
            <a:ext cx="7511693" cy="3539022"/>
            <a:chOff x="175945" y="2188541"/>
            <a:chExt cx="7511693" cy="3539022"/>
          </a:xfrm>
        </p:grpSpPr>
        <p:sp>
          <p:nvSpPr>
            <p:cNvPr id="6" name="矩形: 圆角 4"/>
            <p:cNvSpPr/>
            <p:nvPr/>
          </p:nvSpPr>
          <p:spPr>
            <a:xfrm>
              <a:off x="220012" y="2188541"/>
              <a:ext cx="7450788" cy="9805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miter lim="800000"/>
            </a:ln>
            <a:effectLst>
              <a:outerShdw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矩形: 圆角 4"/>
            <p:cNvSpPr/>
            <p:nvPr/>
          </p:nvSpPr>
          <p:spPr>
            <a:xfrm>
              <a:off x="186962" y="3467760"/>
              <a:ext cx="7500676" cy="9805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miter lim="800000"/>
            </a:ln>
            <a:effectLst>
              <a:outerShdw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矩形: 圆角 4"/>
            <p:cNvSpPr/>
            <p:nvPr/>
          </p:nvSpPr>
          <p:spPr>
            <a:xfrm>
              <a:off x="175945" y="4746980"/>
              <a:ext cx="7494856" cy="9805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miter lim="800000"/>
            </a:ln>
            <a:effectLst>
              <a:outerShdw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5361" y="2338416"/>
              <a:ext cx="15183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各类人群</a:t>
              </a:r>
              <a:endParaRPr kumimoji="1" lang="en-US" altLang="zh-CN" sz="2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spc="600" dirty="0">
                  <a:solidFill>
                    <a:srgbClr val="C00000"/>
                  </a:solidFill>
                  <a:latin typeface="Arial" panose="020B0604020202020204"/>
                </a:rPr>
                <a:t>疗效保障</a:t>
              </a:r>
              <a:endParaRPr kumimoji="1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1115" y="3651550"/>
              <a:ext cx="15183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可信赖的</a:t>
              </a:r>
              <a:endParaRPr kumimoji="1" lang="en-US" altLang="zh-CN" sz="2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安全性</a:t>
              </a:r>
              <a:endParaRPr kumimoji="1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4692" y="5015500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生活质量</a:t>
              </a:r>
              <a:endParaRPr kumimoji="1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017070" y="2469960"/>
              <a:ext cx="4653729" cy="41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01214"/>
                  </a:solidFill>
                  <a:effectLst/>
                  <a:uLnTx/>
                  <a:uFillTx/>
                  <a:latin typeface="PingFang SC" panose="020B0400000000000000" charset="-122"/>
                  <a:ea typeface="+mn-ea"/>
                  <a:cs typeface="+mn-cs"/>
                </a:rPr>
                <a:t>快速和持久病毒抑制，具有高基因耐药屏障</a:t>
              </a:r>
              <a:endPara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51975" y="3548605"/>
              <a:ext cx="4653725" cy="79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01214"/>
                  </a:solidFill>
                  <a:effectLst/>
                  <a:uLnTx/>
                  <a:uFillTx/>
                  <a:latin typeface="PingFang SC" panose="020B0400000000000000" charset="-122"/>
                  <a:ea typeface="+mn-ea"/>
                  <a:cs typeface="+mn-cs"/>
                </a:rPr>
                <a:t>在不同人群中已证明的（基于循证）长期安全性和耐受性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17071" y="4832877"/>
              <a:ext cx="4607067" cy="79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01214"/>
                  </a:solidFill>
                  <a:effectLst/>
                  <a:uLnTx/>
                  <a:uFillTx/>
                  <a:latin typeface="PingFang SC" panose="020B0400000000000000" charset="-122"/>
                  <a:ea typeface="+mn-ea"/>
                  <a:cs typeface="+mn-cs"/>
                </a:rPr>
                <a:t>适合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01214"/>
                  </a:solidFill>
                  <a:effectLst/>
                  <a:uLnTx/>
                  <a:uFillTx/>
                  <a:latin typeface="PingFang SC" panose="020B0400000000000000" charset="-122"/>
                  <a:ea typeface="+mn-ea"/>
                  <a:cs typeface="+mn-cs"/>
                </a:rPr>
                <a:t>HIV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01214"/>
                  </a:solidFill>
                  <a:effectLst/>
                  <a:uLnTx/>
                  <a:uFillTx/>
                  <a:latin typeface="PingFang SC" panose="020B0400000000000000" charset="-122"/>
                  <a:ea typeface="+mn-ea"/>
                  <a:cs typeface="+mn-cs"/>
                </a:rPr>
                <a:t>感染者日常生活，为感染者提供心灵上的平静，减少疾病负担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1214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743035" y="2431860"/>
              <a:ext cx="0" cy="5247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759873" y="3708556"/>
              <a:ext cx="0" cy="5247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743036" y="4990536"/>
              <a:ext cx="0" cy="5247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12742" y="1326525"/>
            <a:ext cx="11043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简化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一直是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治疗追求的目标，但不是所有的简化都是治疗优化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698" y="5905341"/>
            <a:ext cx="101741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EACS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指南简化定义：</a:t>
            </a:r>
            <a:r>
              <a:rPr lang="zh-CN" altLang="en-US" sz="1200" dirty="0"/>
              <a:t>减少药丸负担，调整饮食限制和改善依从性，减少监护需要</a:t>
            </a:r>
            <a:r>
              <a:rPr lang="en-US" altLang="zh-CN" sz="1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/>
          </a:p>
          <a:p>
            <a:endParaRPr lang="zh-CN" altLang="en-US" sz="1200" b="1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3"/>
          <p:cNvSpPr/>
          <p:nvPr/>
        </p:nvSpPr>
        <p:spPr>
          <a:xfrm>
            <a:off x="525365" y="1290720"/>
            <a:ext cx="10828435" cy="327054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365" y="337418"/>
            <a:ext cx="10296526" cy="531262"/>
          </a:xfrm>
        </p:spPr>
        <p:txBody>
          <a:bodyPr/>
          <a:lstStyle/>
          <a:p>
            <a:r>
              <a:rPr kumimoji="1" lang="zh-CN" altLang="en-US" kern="0" dirty="0">
                <a:solidFill>
                  <a:sysClr val="windowText" lastClr="000000"/>
                </a:solidFill>
              </a:rPr>
              <a:t>真实世界研究显示</a:t>
            </a:r>
            <a:r>
              <a:rPr kumimoji="1" lang="en-US" altLang="zh-CN" kern="0" dirty="0">
                <a:solidFill>
                  <a:sysClr val="windowText" lastClr="000000"/>
                </a:solidFill>
              </a:rPr>
              <a:t>B/F/TAF</a:t>
            </a:r>
            <a:r>
              <a:rPr kumimoji="1" lang="zh-CN" altLang="en-US" kern="0" dirty="0">
                <a:solidFill>
                  <a:sysClr val="windowText" lastClr="000000"/>
                </a:solidFill>
              </a:rPr>
              <a:t>耐受性良好</a:t>
            </a:r>
            <a:endParaRPr kumimoji="1"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0160" eaLnBrk="0">
              <a:lnSpc>
                <a:spcPct val="81000"/>
              </a:lnSpc>
              <a:spcBef>
                <a:spcPts val="215"/>
              </a:spcBef>
            </a:pP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Perez-Valero I, et al. Expert Rev Anti</a:t>
            </a:r>
            <a:r>
              <a:rPr lang="en-US" altLang="zh-CN" sz="800" kern="0" spc="46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Infect </a:t>
            </a:r>
            <a:r>
              <a:rPr lang="en-US" altLang="zh-CN" sz="800" kern="0" spc="-4" dirty="0" err="1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Ther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2023; 20:</a:t>
            </a:r>
            <a:r>
              <a:rPr lang="en-US" altLang="zh-CN" sz="800" kern="0" spc="46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1–11.</a:t>
            </a:r>
            <a:r>
              <a:rPr lang="en-US" altLang="zh-CN" sz="800" kern="0" spc="28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Online</a:t>
            </a:r>
            <a:r>
              <a:rPr lang="en-US" altLang="zh-CN" sz="800" kern="0" spc="1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ahead</a:t>
            </a:r>
            <a:r>
              <a:rPr lang="en-US" altLang="zh-CN" sz="800" kern="0" spc="21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of</a:t>
            </a:r>
            <a:r>
              <a:rPr lang="en-US" altLang="zh-CN" sz="800" kern="0" spc="42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print.</a:t>
            </a:r>
            <a:r>
              <a:rPr lang="en-US" altLang="zh-CN" sz="800" kern="0" spc="42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Poster</a:t>
            </a:r>
            <a:r>
              <a:rPr lang="en-US" altLang="zh-CN" sz="800" kern="0" spc="1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80874.</a:t>
            </a:r>
            <a:endParaRPr lang="en-US" alt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350" eaLnBrk="0">
              <a:lnSpc>
                <a:spcPts val="915"/>
              </a:lnSpc>
            </a:pPr>
            <a:r>
              <a:rPr lang="en-US" altLang="zh-CN" sz="800" kern="0" spc="-18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BIKTARVY</a:t>
            </a:r>
            <a:r>
              <a:rPr lang="en-US" altLang="zh-CN" sz="800" kern="0" spc="-18" baseline="30000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®</a:t>
            </a:r>
            <a:r>
              <a:rPr lang="en-US" altLang="zh-CN" sz="800" kern="0" spc="-18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(BIC/FTC/TAF</a:t>
            </a:r>
            <a:r>
              <a:rPr lang="en-US" altLang="zh-CN" sz="800" kern="0" spc="-21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Summary of</a:t>
            </a:r>
            <a:r>
              <a:rPr lang="en-US" altLang="zh-CN" sz="800" kern="0" spc="42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kern="0" spc="-21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Characteristics</a:t>
            </a:r>
            <a:endParaRPr lang="en-US" alt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L 形 4"/>
          <p:cNvSpPr/>
          <p:nvPr/>
        </p:nvSpPr>
        <p:spPr>
          <a:xfrm rot="16200000">
            <a:off x="10808250" y="4030143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L 形 2"/>
          <p:cNvSpPr/>
          <p:nvPr/>
        </p:nvSpPr>
        <p:spPr>
          <a:xfrm rot="5400000">
            <a:off x="340885" y="1184356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157" y="5273168"/>
            <a:ext cx="10985646" cy="1201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90000"/>
              </a:lnSpc>
            </a:pP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" eaLnBrk="0">
              <a:lnSpc>
                <a:spcPct val="98000"/>
              </a:lnSpc>
            </a:pPr>
            <a:r>
              <a:rPr lang="en-US" altLang="zh-CN" sz="800" kern="0" spc="-35" baseline="400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‖</a:t>
            </a:r>
            <a:r>
              <a:rPr lang="zh-CN" altLang="en-US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与报告基于</a:t>
            </a:r>
            <a:r>
              <a:rPr lang="en-US" altLang="zh-CN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</a:t>
            </a:r>
            <a:r>
              <a:rPr lang="zh-CN" altLang="en-US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的二联方案结果的研究（≤</a:t>
            </a:r>
            <a:r>
              <a:rPr lang="en-US" altLang="zh-CN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12-&gt;24</a:t>
            </a:r>
            <a:r>
              <a:rPr lang="zh-CN" altLang="en-US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个月）相比，大多数报告</a:t>
            </a:r>
            <a:r>
              <a:rPr lang="en-US" altLang="zh-CN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B/F/TAF</a:t>
            </a:r>
            <a:r>
              <a:rPr lang="zh-CN" altLang="en-US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结果的研究随访时间更短（≤</a:t>
            </a:r>
            <a:r>
              <a:rPr lang="en-US" altLang="zh-CN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800" kern="0" spc="-32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800" kern="0" spc="-3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月）</a:t>
            </a:r>
            <a:endParaRPr lang="zh-CN" altLang="en-US" sz="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620" indent="-3810" eaLnBrk="0">
              <a:lnSpc>
                <a:spcPct val="97000"/>
              </a:lnSpc>
              <a:spcBef>
                <a:spcPts val="210"/>
              </a:spcBef>
            </a:pPr>
            <a:r>
              <a:rPr lang="zh-CN" altLang="en-US" sz="800" kern="0" spc="7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*根据每个研究纳入的人群特征和接受治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疗，将审查研究的数据分为</a:t>
            </a:r>
            <a:r>
              <a:rPr lang="en-US" altLang="zh-CN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125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个亚群。对基于</a:t>
            </a:r>
            <a:r>
              <a:rPr lang="en-US" altLang="zh-CN" sz="8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的二联方案研究进行了描述。共明确出</a:t>
            </a:r>
            <a:r>
              <a:rPr lang="en-US" altLang="zh-CN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8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二联方案的亚群：</a:t>
            </a:r>
            <a:r>
              <a:rPr lang="en-US" altLang="zh-CN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个（</a:t>
            </a:r>
            <a:r>
              <a:rPr lang="en-US" altLang="zh-CN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8.0%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8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</a:t>
            </a:r>
            <a:r>
              <a:rPr lang="en-US" altLang="zh-CN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/3</a:t>
            </a:r>
            <a:r>
              <a:rPr lang="en-US" altLang="zh-CN" sz="8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TC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个（</a:t>
            </a:r>
            <a:r>
              <a:rPr lang="en-US" altLang="zh-CN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7.2%</a:t>
            </a:r>
            <a:r>
              <a:rPr lang="zh-CN" altLang="en-US" sz="800" kern="0" spc="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8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G/RPV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个（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0.8%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DTG/XTC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个（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0.8%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DTG/DRV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altLang="zh-CN" sz="700" kern="0" spc="-25" baseline="400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700" baseline="40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350" eaLnBrk="0">
              <a:lnSpc>
                <a:spcPct val="87000"/>
              </a:lnSpc>
              <a:spcBef>
                <a:spcPts val="185"/>
              </a:spcBef>
            </a:pP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†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两种方案的停药率均随随访时间增加而增加。对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B/F/TAF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的持续长期研究将在更长的随访期内对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TRAE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进行评估。</a:t>
            </a:r>
            <a:r>
              <a:rPr lang="en-US" altLang="zh-CN" sz="700" kern="0" spc="-25" baseline="400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700" baseline="40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350" eaLnBrk="0">
              <a:lnSpc>
                <a:spcPct val="87000"/>
              </a:lnSpc>
              <a:spcBef>
                <a:spcPts val="185"/>
              </a:spcBef>
            </a:pP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‡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不良事件引起的中位停药率（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B/F/TAF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范围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Q1–Q3:1.0%-3.85%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；基于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的二联方案范围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Q1-Q4:3.86%-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9.10%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en-US" sz="800" kern="0" spc="-25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350" eaLnBrk="0">
              <a:lnSpc>
                <a:spcPct val="87000"/>
              </a:lnSpc>
              <a:spcBef>
                <a:spcPts val="185"/>
              </a:spcBef>
            </a:pP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§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因治疗相关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NPSs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导致的中位停药率（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B/F/TAF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范围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Q1-Q3:0.00%-1.68%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；基于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的二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联方案范围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Q1-Q4:0.90%-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3.40%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r>
              <a:rPr lang="en-US" altLang="zh-CN" sz="700" kern="0" spc="-25" baseline="400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700" baseline="40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2385" eaLnBrk="0">
              <a:lnSpc>
                <a:spcPct val="80000"/>
              </a:lnSpc>
              <a:spcBef>
                <a:spcPts val="175"/>
              </a:spcBef>
            </a:pP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‖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中位随访时间因研究而异（基于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B/F/TAF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的研究，最小为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个月，最大为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个月；基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于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的二联方案研究，最小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个月至最大</a:t>
            </a:r>
            <a:r>
              <a:rPr lang="en-US" altLang="zh-CN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个月）。</a:t>
            </a:r>
            <a:r>
              <a:rPr lang="en-US" altLang="zh-CN" sz="700" kern="0" spc="-25" baseline="400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700" baseline="40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525" eaLnBrk="0">
              <a:lnSpc>
                <a:spcPts val="1745"/>
              </a:lnSpc>
              <a:spcBef>
                <a:spcPts val="10"/>
              </a:spcBef>
            </a:pP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DTG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：多替拉韦；</a:t>
            </a:r>
            <a:r>
              <a:rPr lang="en-US" altLang="zh-CN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NPSs</a:t>
            </a:r>
            <a:r>
              <a:rPr lang="zh-CN" altLang="en-US" sz="800" kern="0" spc="-2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：神经精神症</a:t>
            </a:r>
            <a:r>
              <a:rPr lang="zh-CN" altLang="en-US" sz="800" kern="0" spc="-2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状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43647" y="1603123"/>
          <a:ext cx="9612434" cy="149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521"/>
                <a:gridCol w="3362632"/>
                <a:gridCol w="2731281"/>
              </a:tblGrid>
              <a:tr h="444108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B/F/TAF</a:t>
                      </a:r>
                      <a:r>
                        <a:rPr lang="en-US" altLang="zh-CN" sz="1200" b="1" kern="1200" baseline="300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zh-CN" altLang="en-US" sz="2400" b="1" kern="1200" baseline="300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DTG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为基础的二联方案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TRAE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导致的中位停药率</a:t>
                      </a:r>
                      <a:r>
                        <a:rPr lang="en-US" altLang="zh-CN" sz="1400" kern="0" spc="-25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†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2.95%</a:t>
                      </a:r>
                      <a:r>
                        <a:rPr lang="en-US" altLang="zh-CN" sz="2000" b="1" kern="0" spc="-21" baseline="300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‡</a:t>
                      </a:r>
                      <a:endParaRPr lang="zh-CN" altLang="en-US" sz="2000" b="1" baseline="300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6.10%</a:t>
                      </a:r>
                      <a:r>
                        <a:rPr lang="en-US" altLang="zh-CN" sz="2000" kern="0" spc="-21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‡</a:t>
                      </a:r>
                      <a:endParaRPr lang="zh-CN" altLang="en-US" sz="20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23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因治疗相关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NPSs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导致的中位停药率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0.70%</a:t>
                      </a:r>
                      <a:r>
                        <a:rPr lang="en-US" altLang="zh-CN" sz="2000" b="1" kern="0" spc="-25" baseline="300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§</a:t>
                      </a:r>
                      <a:endParaRPr lang="zh-CN" altLang="en-US" sz="2000" b="1" baseline="300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2.35%</a:t>
                      </a:r>
                      <a:r>
                        <a:rPr lang="en-US" altLang="zh-CN" sz="2000" kern="0" spc="-21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§</a:t>
                      </a:r>
                      <a:endParaRPr lang="zh-CN" altLang="en-US" sz="2000" kern="0" spc="-21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451471" y="1588701"/>
            <a:ext cx="1494504" cy="1490736"/>
          </a:xfrm>
          <a:prstGeom prst="rect">
            <a:avLst/>
          </a:prstGeom>
          <a:solidFill>
            <a:srgbClr val="DB002B">
              <a:alpha val="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8"/>
          <p:cNvSpPr/>
          <p:nvPr/>
        </p:nvSpPr>
        <p:spPr>
          <a:xfrm>
            <a:off x="928052" y="3224559"/>
            <a:ext cx="10245213" cy="114486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en-US" altLang="en-US" sz="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445" eaLnBrk="0">
              <a:lnSpc>
                <a:spcPct val="150000"/>
              </a:lnSpc>
            </a:pPr>
            <a:r>
              <a:rPr sz="1400" kern="0" spc="-46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在这项系统综述中，作者得出结</a:t>
            </a:r>
            <a:r>
              <a:rPr sz="1400" kern="0" spc="-49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论，有证据表明：</a:t>
            </a: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2100" indent="-285750" eaLnBrk="0">
              <a:lnSpc>
                <a:spcPct val="15000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sz="1400" kern="0" spc="-14" dirty="0" err="1">
                <a:solidFill>
                  <a:srgbClr val="CF0A2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将ABC从基于DTG的方案中排除</a:t>
            </a:r>
            <a:r>
              <a:rPr sz="1400" kern="0" spc="-18" dirty="0" err="1">
                <a:solidFill>
                  <a:srgbClr val="CF0A2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，不足以将因NPSs引起的停药率</a:t>
            </a:r>
            <a:r>
              <a:rPr sz="1400" kern="0" spc="-60" dirty="0" err="1">
                <a:solidFill>
                  <a:srgbClr val="CF0A2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降低至</a:t>
            </a:r>
            <a:r>
              <a:rPr lang="en-US" sz="1400" kern="0" spc="-60" dirty="0" err="1">
                <a:solidFill>
                  <a:srgbClr val="CF0A2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en-US" sz="1400" kern="0" spc="-60" dirty="0">
                <a:solidFill>
                  <a:srgbClr val="CF0A2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/F/</a:t>
            </a:r>
            <a:r>
              <a:rPr lang="en-US" sz="1400" kern="0" spc="-60" dirty="0" err="1">
                <a:solidFill>
                  <a:srgbClr val="CF0A2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TAF</a:t>
            </a:r>
            <a:r>
              <a:rPr sz="1400" kern="0" spc="-60" dirty="0" err="1">
                <a:solidFill>
                  <a:srgbClr val="CF0A2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中观察到的水平</a:t>
            </a: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 rtl="0" ea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400" kern="0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在接受</a:t>
            </a:r>
            <a:r>
              <a:rPr lang="en-US" sz="1400" kern="0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en-US" sz="14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/F/TAF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治疗的初</a:t>
            </a:r>
            <a:r>
              <a:rPr sz="1400" kern="0" spc="-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治患者临床研究中，双盲阶段（第14</a:t>
            </a:r>
            <a:r>
              <a:rPr sz="1400" kern="0" spc="-165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400" kern="0" spc="-4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400" kern="0" spc="-67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周）最常见的不良反应为头痛（5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%）、腹泻（5%）和恶心（4%）</a:t>
            </a: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20"/>
          <p:cNvSpPr/>
          <p:nvPr/>
        </p:nvSpPr>
        <p:spPr>
          <a:xfrm>
            <a:off x="525365" y="4732905"/>
            <a:ext cx="9345860" cy="23757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rtl="0" eaLnBrk="0">
              <a:lnSpc>
                <a:spcPct val="89000"/>
              </a:lnSpc>
            </a:pPr>
            <a:r>
              <a:rPr sz="1100" i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一项纳入90项观察性研究的系统综述报告了</a:t>
            </a:r>
            <a:r>
              <a:rPr sz="11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68283名HIV感染者的TRAE或神经精神症状数据</a:t>
            </a:r>
            <a:endParaRPr lang="en-US" altLang="en-US" sz="1100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75" y="1088063"/>
            <a:ext cx="12024325" cy="5087926"/>
            <a:chOff x="0" y="1045293"/>
            <a:chExt cx="12024325" cy="5087926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1045293"/>
              <a:ext cx="12024325" cy="5087926"/>
              <a:chOff x="145279" y="1208099"/>
              <a:chExt cx="12024325" cy="5087926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145279" y="1208099"/>
                <a:ext cx="12024325" cy="5087926"/>
                <a:chOff x="167675" y="1100845"/>
                <a:chExt cx="12024325" cy="5087926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167675" y="1100845"/>
                  <a:ext cx="12024325" cy="5087926"/>
                  <a:chOff x="167675" y="1100845"/>
                  <a:chExt cx="12024325" cy="5087926"/>
                </a:xfrm>
              </p:grpSpPr>
              <p:sp>
                <p:nvSpPr>
                  <p:cNvPr id="56" name="矩形 55"/>
                  <p:cNvSpPr/>
                  <p:nvPr/>
                </p:nvSpPr>
                <p:spPr>
                  <a:xfrm>
                    <a:off x="167675" y="1100845"/>
                    <a:ext cx="12024325" cy="508792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prstDash val="soli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任意形状 58"/>
                  <p:cNvSpPr/>
                  <p:nvPr/>
                </p:nvSpPr>
                <p:spPr>
                  <a:xfrm>
                    <a:off x="729667" y="1177492"/>
                    <a:ext cx="10756183" cy="4250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41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/>
                  </a:p>
                </p:txBody>
              </p:sp>
            </p:grpSp>
            <p:sp>
              <p:nvSpPr>
                <p:cNvPr id="61" name="文本框 60"/>
                <p:cNvSpPr txBox="1"/>
                <p:nvPr/>
              </p:nvSpPr>
              <p:spPr>
                <a:xfrm>
                  <a:off x="5470851" y="2098395"/>
                  <a:ext cx="16209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 dirty="0">
                      <a:solidFill>
                        <a:schemeClr val="bg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思考三：</a:t>
                  </a:r>
                  <a:endParaRPr lang="en-US" altLang="zh-CN" sz="28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9199764" y="4474762"/>
                <a:ext cx="2539961" cy="1457355"/>
                <a:chOff x="5545783" y="8075000"/>
                <a:chExt cx="5132387" cy="2944813"/>
              </a:xfrm>
            </p:grpSpPr>
            <p:sp>
              <p:nvSpPr>
                <p:cNvPr id="13" name="îṣḷiḓé"/>
                <p:cNvSpPr/>
                <p:nvPr/>
              </p:nvSpPr>
              <p:spPr bwMode="auto">
                <a:xfrm>
                  <a:off x="5545783" y="10438787"/>
                  <a:ext cx="3579813" cy="128588"/>
                </a:xfrm>
                <a:prstGeom prst="ellipse">
                  <a:avLst/>
                </a:prstGeom>
                <a:solidFill>
                  <a:srgbClr val="3F3D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" name="iŝḷíḓe"/>
                <p:cNvSpPr/>
                <p:nvPr/>
              </p:nvSpPr>
              <p:spPr bwMode="auto">
                <a:xfrm>
                  <a:off x="9027170" y="10862650"/>
                  <a:ext cx="1651000" cy="157163"/>
                </a:xfrm>
                <a:prstGeom prst="ellipse">
                  <a:avLst/>
                </a:prstGeom>
                <a:solidFill>
                  <a:srgbClr val="3F3D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" name="i$ḻíḍê"/>
                <p:cNvSpPr/>
                <p:nvPr/>
              </p:nvSpPr>
              <p:spPr bwMode="auto">
                <a:xfrm>
                  <a:off x="7231708" y="8541725"/>
                  <a:ext cx="209550" cy="19621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" name="íṩ1íḍe"/>
                <p:cNvSpPr/>
                <p:nvPr/>
              </p:nvSpPr>
              <p:spPr bwMode="auto">
                <a:xfrm>
                  <a:off x="7231708" y="8541725"/>
                  <a:ext cx="209550" cy="1962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" name="iṧ1íḓê"/>
                <p:cNvSpPr/>
                <p:nvPr/>
              </p:nvSpPr>
              <p:spPr bwMode="auto">
                <a:xfrm>
                  <a:off x="7011045" y="8629037"/>
                  <a:ext cx="1655763" cy="358775"/>
                </a:xfrm>
                <a:custGeom>
                  <a:avLst/>
                  <a:gdLst>
                    <a:gd name="T0" fmla="*/ 809 w 1043"/>
                    <a:gd name="T1" fmla="*/ 226 h 226"/>
                    <a:gd name="T2" fmla="*/ 0 w 1043"/>
                    <a:gd name="T3" fmla="*/ 226 h 226"/>
                    <a:gd name="T4" fmla="*/ 0 w 1043"/>
                    <a:gd name="T5" fmla="*/ 0 h 226"/>
                    <a:gd name="T6" fmla="*/ 809 w 1043"/>
                    <a:gd name="T7" fmla="*/ 0 h 226"/>
                    <a:gd name="T8" fmla="*/ 1043 w 1043"/>
                    <a:gd name="T9" fmla="*/ 113 h 226"/>
                    <a:gd name="T10" fmla="*/ 809 w 1043"/>
                    <a:gd name="T11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3" h="226">
                      <a:moveTo>
                        <a:pt x="809" y="226"/>
                      </a:moveTo>
                      <a:lnTo>
                        <a:pt x="0" y="226"/>
                      </a:lnTo>
                      <a:lnTo>
                        <a:pt x="0" y="0"/>
                      </a:lnTo>
                      <a:lnTo>
                        <a:pt x="809" y="0"/>
                      </a:lnTo>
                      <a:lnTo>
                        <a:pt x="1043" y="113"/>
                      </a:lnTo>
                      <a:lnTo>
                        <a:pt x="809" y="22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" name="ïṩľîdè"/>
                <p:cNvSpPr/>
                <p:nvPr/>
              </p:nvSpPr>
              <p:spPr bwMode="auto">
                <a:xfrm>
                  <a:off x="7011045" y="8629037"/>
                  <a:ext cx="1655763" cy="358775"/>
                </a:xfrm>
                <a:custGeom>
                  <a:avLst/>
                  <a:gdLst>
                    <a:gd name="T0" fmla="*/ 809 w 1043"/>
                    <a:gd name="T1" fmla="*/ 226 h 226"/>
                    <a:gd name="T2" fmla="*/ 0 w 1043"/>
                    <a:gd name="T3" fmla="*/ 226 h 226"/>
                    <a:gd name="T4" fmla="*/ 0 w 1043"/>
                    <a:gd name="T5" fmla="*/ 0 h 226"/>
                    <a:gd name="T6" fmla="*/ 809 w 1043"/>
                    <a:gd name="T7" fmla="*/ 0 h 226"/>
                    <a:gd name="T8" fmla="*/ 1043 w 1043"/>
                    <a:gd name="T9" fmla="*/ 113 h 226"/>
                    <a:gd name="T10" fmla="*/ 809 w 1043"/>
                    <a:gd name="T11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3" h="226">
                      <a:moveTo>
                        <a:pt x="809" y="226"/>
                      </a:moveTo>
                      <a:lnTo>
                        <a:pt x="0" y="226"/>
                      </a:lnTo>
                      <a:lnTo>
                        <a:pt x="0" y="0"/>
                      </a:lnTo>
                      <a:lnTo>
                        <a:pt x="809" y="0"/>
                      </a:lnTo>
                      <a:lnTo>
                        <a:pt x="1043" y="113"/>
                      </a:lnTo>
                      <a:lnTo>
                        <a:pt x="809" y="22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" name="iṡlîḓê"/>
                <p:cNvSpPr/>
                <p:nvPr/>
              </p:nvSpPr>
              <p:spPr bwMode="auto">
                <a:xfrm>
                  <a:off x="7011045" y="8794137"/>
                  <a:ext cx="1655763" cy="193675"/>
                </a:xfrm>
                <a:custGeom>
                  <a:avLst/>
                  <a:gdLst>
                    <a:gd name="T0" fmla="*/ 1024 w 1043"/>
                    <a:gd name="T1" fmla="*/ 0 h 122"/>
                    <a:gd name="T2" fmla="*/ 809 w 1043"/>
                    <a:gd name="T3" fmla="*/ 104 h 122"/>
                    <a:gd name="T4" fmla="*/ 0 w 1043"/>
                    <a:gd name="T5" fmla="*/ 104 h 122"/>
                    <a:gd name="T6" fmla="*/ 0 w 1043"/>
                    <a:gd name="T7" fmla="*/ 122 h 122"/>
                    <a:gd name="T8" fmla="*/ 809 w 1043"/>
                    <a:gd name="T9" fmla="*/ 122 h 122"/>
                    <a:gd name="T10" fmla="*/ 1043 w 1043"/>
                    <a:gd name="T11" fmla="*/ 9 h 122"/>
                    <a:gd name="T12" fmla="*/ 1024 w 1043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3" h="122">
                      <a:moveTo>
                        <a:pt x="1024" y="0"/>
                      </a:moveTo>
                      <a:lnTo>
                        <a:pt x="809" y="104"/>
                      </a:lnTo>
                      <a:lnTo>
                        <a:pt x="0" y="104"/>
                      </a:lnTo>
                      <a:lnTo>
                        <a:pt x="0" y="122"/>
                      </a:lnTo>
                      <a:lnTo>
                        <a:pt x="809" y="122"/>
                      </a:lnTo>
                      <a:lnTo>
                        <a:pt x="1043" y="9"/>
                      </a:lnTo>
                      <a:lnTo>
                        <a:pt x="1024" y="0"/>
                      </a:lnTo>
                      <a:close/>
                    </a:path>
                  </a:pathLst>
                </a:custGeom>
                <a:solidFill>
                  <a:srgbClr val="3937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" name="ïṥḷîďè"/>
                <p:cNvSpPr/>
                <p:nvPr/>
              </p:nvSpPr>
              <p:spPr bwMode="auto">
                <a:xfrm>
                  <a:off x="7011045" y="8794137"/>
                  <a:ext cx="1655763" cy="193675"/>
                </a:xfrm>
                <a:custGeom>
                  <a:avLst/>
                  <a:gdLst>
                    <a:gd name="T0" fmla="*/ 1024 w 1043"/>
                    <a:gd name="T1" fmla="*/ 0 h 122"/>
                    <a:gd name="T2" fmla="*/ 809 w 1043"/>
                    <a:gd name="T3" fmla="*/ 104 h 122"/>
                    <a:gd name="T4" fmla="*/ 0 w 1043"/>
                    <a:gd name="T5" fmla="*/ 104 h 122"/>
                    <a:gd name="T6" fmla="*/ 0 w 1043"/>
                    <a:gd name="T7" fmla="*/ 122 h 122"/>
                    <a:gd name="T8" fmla="*/ 809 w 1043"/>
                    <a:gd name="T9" fmla="*/ 122 h 122"/>
                    <a:gd name="T10" fmla="*/ 1043 w 1043"/>
                    <a:gd name="T11" fmla="*/ 9 h 122"/>
                    <a:gd name="T12" fmla="*/ 1024 w 1043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3" h="122">
                      <a:moveTo>
                        <a:pt x="1024" y="0"/>
                      </a:moveTo>
                      <a:lnTo>
                        <a:pt x="809" y="104"/>
                      </a:lnTo>
                      <a:lnTo>
                        <a:pt x="0" y="104"/>
                      </a:lnTo>
                      <a:lnTo>
                        <a:pt x="0" y="122"/>
                      </a:lnTo>
                      <a:lnTo>
                        <a:pt x="809" y="122"/>
                      </a:lnTo>
                      <a:lnTo>
                        <a:pt x="1043" y="9"/>
                      </a:lnTo>
                      <a:lnTo>
                        <a:pt x="102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" name="ïṩļíḑê"/>
                <p:cNvSpPr/>
                <p:nvPr/>
              </p:nvSpPr>
              <p:spPr bwMode="auto">
                <a:xfrm>
                  <a:off x="6010920" y="9103700"/>
                  <a:ext cx="1655763" cy="360363"/>
                </a:xfrm>
                <a:custGeom>
                  <a:avLst/>
                  <a:gdLst>
                    <a:gd name="T0" fmla="*/ 234 w 1043"/>
                    <a:gd name="T1" fmla="*/ 227 h 227"/>
                    <a:gd name="T2" fmla="*/ 1043 w 1043"/>
                    <a:gd name="T3" fmla="*/ 227 h 227"/>
                    <a:gd name="T4" fmla="*/ 1043 w 1043"/>
                    <a:gd name="T5" fmla="*/ 0 h 227"/>
                    <a:gd name="T6" fmla="*/ 234 w 1043"/>
                    <a:gd name="T7" fmla="*/ 0 h 227"/>
                    <a:gd name="T8" fmla="*/ 0 w 1043"/>
                    <a:gd name="T9" fmla="*/ 114 h 227"/>
                    <a:gd name="T10" fmla="*/ 234 w 1043"/>
                    <a:gd name="T11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3" h="227">
                      <a:moveTo>
                        <a:pt x="234" y="227"/>
                      </a:moveTo>
                      <a:lnTo>
                        <a:pt x="1043" y="227"/>
                      </a:lnTo>
                      <a:lnTo>
                        <a:pt x="1043" y="0"/>
                      </a:lnTo>
                      <a:lnTo>
                        <a:pt x="234" y="0"/>
                      </a:lnTo>
                      <a:lnTo>
                        <a:pt x="0" y="114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îṩlîdê"/>
                <p:cNvSpPr/>
                <p:nvPr/>
              </p:nvSpPr>
              <p:spPr bwMode="auto">
                <a:xfrm>
                  <a:off x="6010920" y="9103700"/>
                  <a:ext cx="1655763" cy="360363"/>
                </a:xfrm>
                <a:custGeom>
                  <a:avLst/>
                  <a:gdLst>
                    <a:gd name="T0" fmla="*/ 234 w 1043"/>
                    <a:gd name="T1" fmla="*/ 227 h 227"/>
                    <a:gd name="T2" fmla="*/ 1043 w 1043"/>
                    <a:gd name="T3" fmla="*/ 227 h 227"/>
                    <a:gd name="T4" fmla="*/ 1043 w 1043"/>
                    <a:gd name="T5" fmla="*/ 0 h 227"/>
                    <a:gd name="T6" fmla="*/ 234 w 1043"/>
                    <a:gd name="T7" fmla="*/ 0 h 227"/>
                    <a:gd name="T8" fmla="*/ 0 w 1043"/>
                    <a:gd name="T9" fmla="*/ 114 h 227"/>
                    <a:gd name="T10" fmla="*/ 234 w 1043"/>
                    <a:gd name="T11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3" h="227">
                      <a:moveTo>
                        <a:pt x="234" y="227"/>
                      </a:moveTo>
                      <a:lnTo>
                        <a:pt x="1043" y="227"/>
                      </a:lnTo>
                      <a:lnTo>
                        <a:pt x="1043" y="0"/>
                      </a:lnTo>
                      <a:lnTo>
                        <a:pt x="234" y="0"/>
                      </a:lnTo>
                      <a:lnTo>
                        <a:pt x="0" y="114"/>
                      </a:lnTo>
                      <a:lnTo>
                        <a:pt x="234" y="2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7" name="îšḷiḋê"/>
                <p:cNvSpPr/>
                <p:nvPr/>
              </p:nvSpPr>
              <p:spPr bwMode="auto">
                <a:xfrm>
                  <a:off x="6010920" y="9270387"/>
                  <a:ext cx="1655763" cy="193675"/>
                </a:xfrm>
                <a:custGeom>
                  <a:avLst/>
                  <a:gdLst>
                    <a:gd name="T0" fmla="*/ 19 w 1043"/>
                    <a:gd name="T1" fmla="*/ 0 h 122"/>
                    <a:gd name="T2" fmla="*/ 0 w 1043"/>
                    <a:gd name="T3" fmla="*/ 9 h 122"/>
                    <a:gd name="T4" fmla="*/ 234 w 1043"/>
                    <a:gd name="T5" fmla="*/ 122 h 122"/>
                    <a:gd name="T6" fmla="*/ 1043 w 1043"/>
                    <a:gd name="T7" fmla="*/ 122 h 122"/>
                    <a:gd name="T8" fmla="*/ 1043 w 1043"/>
                    <a:gd name="T9" fmla="*/ 104 h 122"/>
                    <a:gd name="T10" fmla="*/ 234 w 1043"/>
                    <a:gd name="T11" fmla="*/ 104 h 122"/>
                    <a:gd name="T12" fmla="*/ 19 w 1043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3" h="122">
                      <a:moveTo>
                        <a:pt x="19" y="0"/>
                      </a:moveTo>
                      <a:lnTo>
                        <a:pt x="0" y="9"/>
                      </a:lnTo>
                      <a:lnTo>
                        <a:pt x="234" y="122"/>
                      </a:lnTo>
                      <a:lnTo>
                        <a:pt x="1043" y="122"/>
                      </a:lnTo>
                      <a:lnTo>
                        <a:pt x="1043" y="104"/>
                      </a:lnTo>
                      <a:lnTo>
                        <a:pt x="234" y="10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3937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íṡḻîḓe"/>
                <p:cNvSpPr/>
                <p:nvPr/>
              </p:nvSpPr>
              <p:spPr bwMode="auto">
                <a:xfrm>
                  <a:off x="6010920" y="9270387"/>
                  <a:ext cx="1655763" cy="193675"/>
                </a:xfrm>
                <a:custGeom>
                  <a:avLst/>
                  <a:gdLst>
                    <a:gd name="T0" fmla="*/ 19 w 1043"/>
                    <a:gd name="T1" fmla="*/ 0 h 122"/>
                    <a:gd name="T2" fmla="*/ 0 w 1043"/>
                    <a:gd name="T3" fmla="*/ 9 h 122"/>
                    <a:gd name="T4" fmla="*/ 234 w 1043"/>
                    <a:gd name="T5" fmla="*/ 122 h 122"/>
                    <a:gd name="T6" fmla="*/ 1043 w 1043"/>
                    <a:gd name="T7" fmla="*/ 122 h 122"/>
                    <a:gd name="T8" fmla="*/ 1043 w 1043"/>
                    <a:gd name="T9" fmla="*/ 104 h 122"/>
                    <a:gd name="T10" fmla="*/ 234 w 1043"/>
                    <a:gd name="T11" fmla="*/ 104 h 122"/>
                    <a:gd name="T12" fmla="*/ 19 w 1043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3" h="122">
                      <a:moveTo>
                        <a:pt x="19" y="0"/>
                      </a:moveTo>
                      <a:lnTo>
                        <a:pt x="0" y="9"/>
                      </a:lnTo>
                      <a:lnTo>
                        <a:pt x="234" y="122"/>
                      </a:lnTo>
                      <a:lnTo>
                        <a:pt x="1043" y="122"/>
                      </a:lnTo>
                      <a:lnTo>
                        <a:pt x="1043" y="104"/>
                      </a:lnTo>
                      <a:lnTo>
                        <a:pt x="234" y="10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iṡḻîďé"/>
                <p:cNvSpPr/>
                <p:nvPr/>
              </p:nvSpPr>
              <p:spPr bwMode="auto">
                <a:xfrm>
                  <a:off x="7731770" y="8698887"/>
                  <a:ext cx="220663" cy="21907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iṥliďe"/>
                <p:cNvSpPr/>
                <p:nvPr/>
              </p:nvSpPr>
              <p:spPr bwMode="auto">
                <a:xfrm>
                  <a:off x="6731645" y="9173550"/>
                  <a:ext cx="220663" cy="22066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ïS1îďè"/>
                <p:cNvSpPr/>
                <p:nvPr/>
              </p:nvSpPr>
              <p:spPr bwMode="auto">
                <a:xfrm>
                  <a:off x="7271395" y="8732225"/>
                  <a:ext cx="128588" cy="128588"/>
                </a:xfrm>
                <a:prstGeom prst="ellipse">
                  <a:avLst/>
                </a:prstGeom>
                <a:solidFill>
                  <a:srgbClr val="2F2E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iṡlíďé"/>
                <p:cNvSpPr/>
                <p:nvPr/>
              </p:nvSpPr>
              <p:spPr bwMode="auto">
                <a:xfrm>
                  <a:off x="7271395" y="9208475"/>
                  <a:ext cx="128588" cy="128588"/>
                </a:xfrm>
                <a:prstGeom prst="ellipse">
                  <a:avLst/>
                </a:prstGeom>
                <a:solidFill>
                  <a:srgbClr val="2F2E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iṩ1íḋé"/>
                <p:cNvSpPr/>
                <p:nvPr/>
              </p:nvSpPr>
              <p:spPr bwMode="auto">
                <a:xfrm>
                  <a:off x="6558608" y="9987937"/>
                  <a:ext cx="347663" cy="473075"/>
                </a:xfrm>
                <a:custGeom>
                  <a:avLst/>
                  <a:gdLst>
                    <a:gd name="T0" fmla="*/ 239 w 239"/>
                    <a:gd name="T1" fmla="*/ 204 h 326"/>
                    <a:gd name="T2" fmla="*/ 120 w 239"/>
                    <a:gd name="T3" fmla="*/ 326 h 326"/>
                    <a:gd name="T4" fmla="*/ 115 w 239"/>
                    <a:gd name="T5" fmla="*/ 326 h 326"/>
                    <a:gd name="T6" fmla="*/ 106 w 239"/>
                    <a:gd name="T7" fmla="*/ 325 h 326"/>
                    <a:gd name="T8" fmla="*/ 0 w 239"/>
                    <a:gd name="T9" fmla="*/ 204 h 326"/>
                    <a:gd name="T10" fmla="*/ 119 w 239"/>
                    <a:gd name="T11" fmla="*/ 1 h 326"/>
                    <a:gd name="T12" fmla="*/ 119 w 239"/>
                    <a:gd name="T13" fmla="*/ 1 h 326"/>
                    <a:gd name="T14" fmla="*/ 120 w 239"/>
                    <a:gd name="T15" fmla="*/ 0 h 326"/>
                    <a:gd name="T16" fmla="*/ 239 w 239"/>
                    <a:gd name="T17" fmla="*/ 20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9" h="326">
                      <a:moveTo>
                        <a:pt x="239" y="204"/>
                      </a:moveTo>
                      <a:cubicBezTo>
                        <a:pt x="239" y="294"/>
                        <a:pt x="185" y="326"/>
                        <a:pt x="120" y="326"/>
                      </a:cubicBezTo>
                      <a:cubicBezTo>
                        <a:pt x="118" y="326"/>
                        <a:pt x="116" y="326"/>
                        <a:pt x="115" y="326"/>
                      </a:cubicBezTo>
                      <a:cubicBezTo>
                        <a:pt x="112" y="325"/>
                        <a:pt x="109" y="325"/>
                        <a:pt x="106" y="325"/>
                      </a:cubicBezTo>
                      <a:cubicBezTo>
                        <a:pt x="46" y="321"/>
                        <a:pt x="0" y="288"/>
                        <a:pt x="0" y="204"/>
                      </a:cubicBezTo>
                      <a:cubicBezTo>
                        <a:pt x="0" y="118"/>
                        <a:pt x="111" y="9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0"/>
                        <a:pt x="239" y="114"/>
                        <a:pt x="239" y="204"/>
                      </a:cubicBezTo>
                      <a:close/>
                    </a:path>
                  </a:pathLst>
                </a:custGeom>
                <a:solidFill>
                  <a:srgbClr val="6C6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iṧḻïḓe"/>
                <p:cNvSpPr/>
                <p:nvPr/>
              </p:nvSpPr>
              <p:spPr bwMode="auto">
                <a:xfrm>
                  <a:off x="6655445" y="9987937"/>
                  <a:ext cx="146050" cy="473075"/>
                </a:xfrm>
                <a:custGeom>
                  <a:avLst/>
                  <a:gdLst>
                    <a:gd name="T0" fmla="*/ 48 w 100"/>
                    <a:gd name="T1" fmla="*/ 312 h 326"/>
                    <a:gd name="T2" fmla="*/ 92 w 100"/>
                    <a:gd name="T3" fmla="*/ 251 h 326"/>
                    <a:gd name="T4" fmla="*/ 48 w 100"/>
                    <a:gd name="T5" fmla="*/ 319 h 326"/>
                    <a:gd name="T6" fmla="*/ 48 w 100"/>
                    <a:gd name="T7" fmla="*/ 326 h 326"/>
                    <a:gd name="T8" fmla="*/ 39 w 100"/>
                    <a:gd name="T9" fmla="*/ 325 h 326"/>
                    <a:gd name="T10" fmla="*/ 44 w 100"/>
                    <a:gd name="T11" fmla="*/ 235 h 326"/>
                    <a:gd name="T12" fmla="*/ 44 w 100"/>
                    <a:gd name="T13" fmla="*/ 235 h 326"/>
                    <a:gd name="T14" fmla="*/ 44 w 100"/>
                    <a:gd name="T15" fmla="*/ 234 h 326"/>
                    <a:gd name="T16" fmla="*/ 44 w 100"/>
                    <a:gd name="T17" fmla="*/ 226 h 326"/>
                    <a:gd name="T18" fmla="*/ 0 w 100"/>
                    <a:gd name="T19" fmla="*/ 158 h 326"/>
                    <a:gd name="T20" fmla="*/ 44 w 100"/>
                    <a:gd name="T21" fmla="*/ 220 h 326"/>
                    <a:gd name="T22" fmla="*/ 44 w 100"/>
                    <a:gd name="T23" fmla="*/ 221 h 326"/>
                    <a:gd name="T24" fmla="*/ 48 w 100"/>
                    <a:gd name="T25" fmla="*/ 153 h 326"/>
                    <a:gd name="T26" fmla="*/ 10 w 100"/>
                    <a:gd name="T27" fmla="*/ 83 h 326"/>
                    <a:gd name="T28" fmla="*/ 48 w 100"/>
                    <a:gd name="T29" fmla="*/ 141 h 326"/>
                    <a:gd name="T30" fmla="*/ 52 w 100"/>
                    <a:gd name="T31" fmla="*/ 1 h 326"/>
                    <a:gd name="T32" fmla="*/ 52 w 100"/>
                    <a:gd name="T33" fmla="*/ 0 h 326"/>
                    <a:gd name="T34" fmla="*/ 52 w 100"/>
                    <a:gd name="T35" fmla="*/ 1 h 326"/>
                    <a:gd name="T36" fmla="*/ 51 w 100"/>
                    <a:gd name="T37" fmla="*/ 112 h 326"/>
                    <a:gd name="T38" fmla="*/ 89 w 100"/>
                    <a:gd name="T39" fmla="*/ 68 h 326"/>
                    <a:gd name="T40" fmla="*/ 51 w 100"/>
                    <a:gd name="T41" fmla="*/ 121 h 326"/>
                    <a:gd name="T42" fmla="*/ 50 w 100"/>
                    <a:gd name="T43" fmla="*/ 182 h 326"/>
                    <a:gd name="T44" fmla="*/ 85 w 100"/>
                    <a:gd name="T45" fmla="*/ 124 h 326"/>
                    <a:gd name="T46" fmla="*/ 50 w 100"/>
                    <a:gd name="T47" fmla="*/ 191 h 326"/>
                    <a:gd name="T48" fmla="*/ 50 w 100"/>
                    <a:gd name="T49" fmla="*/ 225 h 326"/>
                    <a:gd name="T50" fmla="*/ 100 w 100"/>
                    <a:gd name="T51" fmla="*/ 144 h 326"/>
                    <a:gd name="T52" fmla="*/ 49 w 100"/>
                    <a:gd name="T53" fmla="*/ 237 h 326"/>
                    <a:gd name="T54" fmla="*/ 48 w 100"/>
                    <a:gd name="T55" fmla="*/ 31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0" h="326">
                      <a:moveTo>
                        <a:pt x="48" y="312"/>
                      </a:moveTo>
                      <a:cubicBezTo>
                        <a:pt x="92" y="251"/>
                        <a:pt x="92" y="251"/>
                        <a:pt x="92" y="251"/>
                      </a:cubicBezTo>
                      <a:cubicBezTo>
                        <a:pt x="48" y="319"/>
                        <a:pt x="48" y="319"/>
                        <a:pt x="48" y="319"/>
                      </a:cubicBezTo>
                      <a:cubicBezTo>
                        <a:pt x="48" y="326"/>
                        <a:pt x="48" y="326"/>
                        <a:pt x="48" y="326"/>
                      </a:cubicBezTo>
                      <a:cubicBezTo>
                        <a:pt x="45" y="325"/>
                        <a:pt x="42" y="325"/>
                        <a:pt x="39" y="325"/>
                      </a:cubicBezTo>
                      <a:cubicBezTo>
                        <a:pt x="44" y="235"/>
                        <a:pt x="44" y="235"/>
                        <a:pt x="44" y="235"/>
                      </a:cubicBezTo>
                      <a:cubicBezTo>
                        <a:pt x="44" y="235"/>
                        <a:pt x="44" y="235"/>
                        <a:pt x="44" y="235"/>
                      </a:cubicBezTo>
                      <a:cubicBezTo>
                        <a:pt x="44" y="234"/>
                        <a:pt x="44" y="234"/>
                        <a:pt x="44" y="234"/>
                      </a:cubicBezTo>
                      <a:cubicBezTo>
                        <a:pt x="44" y="226"/>
                        <a:pt x="44" y="226"/>
                        <a:pt x="44" y="226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44" y="220"/>
                        <a:pt x="44" y="220"/>
                        <a:pt x="44" y="220"/>
                      </a:cubicBezTo>
                      <a:cubicBezTo>
                        <a:pt x="44" y="221"/>
                        <a:pt x="44" y="221"/>
                        <a:pt x="44" y="221"/>
                      </a:cubicBezTo>
                      <a:cubicBezTo>
                        <a:pt x="48" y="153"/>
                        <a:pt x="48" y="153"/>
                        <a:pt x="48" y="153"/>
                      </a:cubicBezTo>
                      <a:cubicBezTo>
                        <a:pt x="10" y="83"/>
                        <a:pt x="10" y="83"/>
                        <a:pt x="10" y="83"/>
                      </a:cubicBezTo>
                      <a:cubicBezTo>
                        <a:pt x="48" y="141"/>
                        <a:pt x="48" y="141"/>
                        <a:pt x="48" y="141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1" y="112"/>
                        <a:pt x="51" y="112"/>
                        <a:pt x="51" y="112"/>
                      </a:cubicBezTo>
                      <a:cubicBezTo>
                        <a:pt x="89" y="68"/>
                        <a:pt x="89" y="68"/>
                        <a:pt x="89" y="68"/>
                      </a:cubicBezTo>
                      <a:cubicBezTo>
                        <a:pt x="51" y="121"/>
                        <a:pt x="51" y="121"/>
                        <a:pt x="51" y="121"/>
                      </a:cubicBezTo>
                      <a:cubicBezTo>
                        <a:pt x="50" y="182"/>
                        <a:pt x="50" y="182"/>
                        <a:pt x="50" y="182"/>
                      </a:cubicBezTo>
                      <a:cubicBezTo>
                        <a:pt x="85" y="124"/>
                        <a:pt x="85" y="124"/>
                        <a:pt x="85" y="124"/>
                      </a:cubicBezTo>
                      <a:cubicBezTo>
                        <a:pt x="50" y="191"/>
                        <a:pt x="50" y="191"/>
                        <a:pt x="50" y="191"/>
                      </a:cubicBezTo>
                      <a:cubicBezTo>
                        <a:pt x="50" y="225"/>
                        <a:pt x="50" y="225"/>
                        <a:pt x="50" y="225"/>
                      </a:cubicBezTo>
                      <a:cubicBezTo>
                        <a:pt x="100" y="144"/>
                        <a:pt x="100" y="144"/>
                        <a:pt x="100" y="144"/>
                      </a:cubicBezTo>
                      <a:cubicBezTo>
                        <a:pt x="49" y="237"/>
                        <a:pt x="49" y="237"/>
                        <a:pt x="49" y="237"/>
                      </a:cubicBezTo>
                      <a:lnTo>
                        <a:pt x="48" y="312"/>
                      </a:lnTo>
                      <a:close/>
                    </a:path>
                  </a:pathLst>
                </a:custGeom>
                <a:solidFill>
                  <a:srgbClr val="3F3D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íśḷîdé"/>
                <p:cNvSpPr/>
                <p:nvPr/>
              </p:nvSpPr>
              <p:spPr bwMode="auto">
                <a:xfrm>
                  <a:off x="9333558" y="10799150"/>
                  <a:ext cx="468313" cy="195263"/>
                </a:xfrm>
                <a:custGeom>
                  <a:avLst/>
                  <a:gdLst>
                    <a:gd name="T0" fmla="*/ 173 w 322"/>
                    <a:gd name="T1" fmla="*/ 0 h 134"/>
                    <a:gd name="T2" fmla="*/ 87 w 322"/>
                    <a:gd name="T3" fmla="*/ 44 h 134"/>
                    <a:gd name="T4" fmla="*/ 24 w 322"/>
                    <a:gd name="T5" fmla="*/ 74 h 134"/>
                    <a:gd name="T6" fmla="*/ 188 w 322"/>
                    <a:gd name="T7" fmla="*/ 128 h 134"/>
                    <a:gd name="T8" fmla="*/ 316 w 322"/>
                    <a:gd name="T9" fmla="*/ 116 h 134"/>
                    <a:gd name="T10" fmla="*/ 280 w 322"/>
                    <a:gd name="T11" fmla="*/ 9 h 134"/>
                    <a:gd name="T12" fmla="*/ 173 w 322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134">
                      <a:moveTo>
                        <a:pt x="173" y="0"/>
                      </a:moveTo>
                      <a:cubicBezTo>
                        <a:pt x="173" y="0"/>
                        <a:pt x="116" y="47"/>
                        <a:pt x="87" y="44"/>
                      </a:cubicBezTo>
                      <a:cubicBezTo>
                        <a:pt x="57" y="41"/>
                        <a:pt x="0" y="41"/>
                        <a:pt x="24" y="74"/>
                      </a:cubicBezTo>
                      <a:cubicBezTo>
                        <a:pt x="48" y="107"/>
                        <a:pt x="146" y="125"/>
                        <a:pt x="188" y="128"/>
                      </a:cubicBezTo>
                      <a:cubicBezTo>
                        <a:pt x="230" y="131"/>
                        <a:pt x="322" y="134"/>
                        <a:pt x="316" y="116"/>
                      </a:cubicBezTo>
                      <a:cubicBezTo>
                        <a:pt x="310" y="98"/>
                        <a:pt x="304" y="15"/>
                        <a:pt x="280" y="9"/>
                      </a:cubicBezTo>
                      <a:cubicBezTo>
                        <a:pt x="256" y="3"/>
                        <a:pt x="173" y="0"/>
                        <a:pt x="173" y="0"/>
                      </a:cubicBezTo>
                      <a:close/>
                    </a:path>
                  </a:pathLst>
                </a:custGeom>
                <a:solidFill>
                  <a:srgbClr val="575A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ïṡḻîdè"/>
                <p:cNvSpPr/>
                <p:nvPr/>
              </p:nvSpPr>
              <p:spPr bwMode="auto">
                <a:xfrm>
                  <a:off x="9832033" y="10700725"/>
                  <a:ext cx="487363" cy="228600"/>
                </a:xfrm>
                <a:custGeom>
                  <a:avLst/>
                  <a:gdLst>
                    <a:gd name="T0" fmla="*/ 155 w 335"/>
                    <a:gd name="T1" fmla="*/ 21 h 158"/>
                    <a:gd name="T2" fmla="*/ 84 w 335"/>
                    <a:gd name="T3" fmla="*/ 87 h 158"/>
                    <a:gd name="T4" fmla="*/ 32 w 335"/>
                    <a:gd name="T5" fmla="*/ 133 h 158"/>
                    <a:gd name="T6" fmla="*/ 204 w 335"/>
                    <a:gd name="T7" fmla="*/ 140 h 158"/>
                    <a:gd name="T8" fmla="*/ 324 w 335"/>
                    <a:gd name="T9" fmla="*/ 94 h 158"/>
                    <a:gd name="T10" fmla="*/ 261 w 335"/>
                    <a:gd name="T11" fmla="*/ 1 h 158"/>
                    <a:gd name="T12" fmla="*/ 155 w 335"/>
                    <a:gd name="T13" fmla="*/ 2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5" h="158">
                      <a:moveTo>
                        <a:pt x="155" y="21"/>
                      </a:moveTo>
                      <a:cubicBezTo>
                        <a:pt x="155" y="21"/>
                        <a:pt x="113" y="82"/>
                        <a:pt x="84" y="87"/>
                      </a:cubicBezTo>
                      <a:cubicBezTo>
                        <a:pt x="54" y="92"/>
                        <a:pt x="0" y="107"/>
                        <a:pt x="32" y="133"/>
                      </a:cubicBezTo>
                      <a:cubicBezTo>
                        <a:pt x="63" y="158"/>
                        <a:pt x="163" y="149"/>
                        <a:pt x="204" y="140"/>
                      </a:cubicBezTo>
                      <a:cubicBezTo>
                        <a:pt x="245" y="132"/>
                        <a:pt x="335" y="110"/>
                        <a:pt x="324" y="94"/>
                      </a:cubicBezTo>
                      <a:cubicBezTo>
                        <a:pt x="314" y="79"/>
                        <a:pt x="285" y="0"/>
                        <a:pt x="261" y="1"/>
                      </a:cubicBezTo>
                      <a:cubicBezTo>
                        <a:pt x="236" y="1"/>
                        <a:pt x="155" y="21"/>
                        <a:pt x="155" y="21"/>
                      </a:cubicBezTo>
                      <a:close/>
                    </a:path>
                  </a:pathLst>
                </a:custGeom>
                <a:solidFill>
                  <a:srgbClr val="575A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îšľîḍè"/>
                <p:cNvSpPr/>
                <p:nvPr/>
              </p:nvSpPr>
              <p:spPr bwMode="auto">
                <a:xfrm>
                  <a:off x="9481195" y="9357700"/>
                  <a:ext cx="793750" cy="1484313"/>
                </a:xfrm>
                <a:custGeom>
                  <a:avLst/>
                  <a:gdLst>
                    <a:gd name="T0" fmla="*/ 39 w 546"/>
                    <a:gd name="T1" fmla="*/ 71 h 1022"/>
                    <a:gd name="T2" fmla="*/ 9 w 546"/>
                    <a:gd name="T3" fmla="*/ 382 h 1022"/>
                    <a:gd name="T4" fmla="*/ 24 w 546"/>
                    <a:gd name="T5" fmla="*/ 504 h 1022"/>
                    <a:gd name="T6" fmla="*/ 24 w 546"/>
                    <a:gd name="T7" fmla="*/ 596 h 1022"/>
                    <a:gd name="T8" fmla="*/ 66 w 546"/>
                    <a:gd name="T9" fmla="*/ 915 h 1022"/>
                    <a:gd name="T10" fmla="*/ 66 w 546"/>
                    <a:gd name="T11" fmla="*/ 954 h 1022"/>
                    <a:gd name="T12" fmla="*/ 66 w 546"/>
                    <a:gd name="T13" fmla="*/ 981 h 1022"/>
                    <a:gd name="T14" fmla="*/ 63 w 546"/>
                    <a:gd name="T15" fmla="*/ 1011 h 1022"/>
                    <a:gd name="T16" fmla="*/ 188 w 546"/>
                    <a:gd name="T17" fmla="*/ 1011 h 1022"/>
                    <a:gd name="T18" fmla="*/ 188 w 546"/>
                    <a:gd name="T19" fmla="*/ 981 h 1022"/>
                    <a:gd name="T20" fmla="*/ 200 w 546"/>
                    <a:gd name="T21" fmla="*/ 960 h 1022"/>
                    <a:gd name="T22" fmla="*/ 209 w 546"/>
                    <a:gd name="T23" fmla="*/ 948 h 1022"/>
                    <a:gd name="T24" fmla="*/ 185 w 546"/>
                    <a:gd name="T25" fmla="*/ 906 h 1022"/>
                    <a:gd name="T26" fmla="*/ 182 w 546"/>
                    <a:gd name="T27" fmla="*/ 832 h 1022"/>
                    <a:gd name="T28" fmla="*/ 173 w 546"/>
                    <a:gd name="T29" fmla="*/ 596 h 1022"/>
                    <a:gd name="T30" fmla="*/ 200 w 546"/>
                    <a:gd name="T31" fmla="*/ 414 h 1022"/>
                    <a:gd name="T32" fmla="*/ 278 w 546"/>
                    <a:gd name="T33" fmla="*/ 614 h 1022"/>
                    <a:gd name="T34" fmla="*/ 394 w 546"/>
                    <a:gd name="T35" fmla="*/ 879 h 1022"/>
                    <a:gd name="T36" fmla="*/ 403 w 546"/>
                    <a:gd name="T37" fmla="*/ 930 h 1022"/>
                    <a:gd name="T38" fmla="*/ 394 w 546"/>
                    <a:gd name="T39" fmla="*/ 954 h 1022"/>
                    <a:gd name="T40" fmla="*/ 522 w 546"/>
                    <a:gd name="T41" fmla="*/ 939 h 1022"/>
                    <a:gd name="T42" fmla="*/ 516 w 546"/>
                    <a:gd name="T43" fmla="*/ 894 h 1022"/>
                    <a:gd name="T44" fmla="*/ 525 w 546"/>
                    <a:gd name="T45" fmla="*/ 864 h 1022"/>
                    <a:gd name="T46" fmla="*/ 498 w 546"/>
                    <a:gd name="T47" fmla="*/ 844 h 1022"/>
                    <a:gd name="T48" fmla="*/ 361 w 546"/>
                    <a:gd name="T49" fmla="*/ 498 h 1022"/>
                    <a:gd name="T50" fmla="*/ 355 w 546"/>
                    <a:gd name="T51" fmla="*/ 227 h 1022"/>
                    <a:gd name="T52" fmla="*/ 352 w 546"/>
                    <a:gd name="T53" fmla="*/ 18 h 1022"/>
                    <a:gd name="T54" fmla="*/ 39 w 546"/>
                    <a:gd name="T55" fmla="*/ 71 h 10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46" h="1022">
                      <a:moveTo>
                        <a:pt x="39" y="71"/>
                      </a:moveTo>
                      <a:cubicBezTo>
                        <a:pt x="39" y="71"/>
                        <a:pt x="0" y="334"/>
                        <a:pt x="9" y="382"/>
                      </a:cubicBezTo>
                      <a:cubicBezTo>
                        <a:pt x="18" y="429"/>
                        <a:pt x="24" y="504"/>
                        <a:pt x="24" y="504"/>
                      </a:cubicBezTo>
                      <a:cubicBezTo>
                        <a:pt x="24" y="504"/>
                        <a:pt x="18" y="566"/>
                        <a:pt x="24" y="596"/>
                      </a:cubicBezTo>
                      <a:cubicBezTo>
                        <a:pt x="30" y="626"/>
                        <a:pt x="66" y="909"/>
                        <a:pt x="66" y="915"/>
                      </a:cubicBezTo>
                      <a:cubicBezTo>
                        <a:pt x="66" y="921"/>
                        <a:pt x="60" y="939"/>
                        <a:pt x="66" y="954"/>
                      </a:cubicBezTo>
                      <a:cubicBezTo>
                        <a:pt x="72" y="969"/>
                        <a:pt x="84" y="957"/>
                        <a:pt x="66" y="981"/>
                      </a:cubicBezTo>
                      <a:cubicBezTo>
                        <a:pt x="48" y="1005"/>
                        <a:pt x="60" y="1011"/>
                        <a:pt x="63" y="1011"/>
                      </a:cubicBezTo>
                      <a:cubicBezTo>
                        <a:pt x="66" y="1011"/>
                        <a:pt x="182" y="1022"/>
                        <a:pt x="188" y="1011"/>
                      </a:cubicBezTo>
                      <a:cubicBezTo>
                        <a:pt x="194" y="999"/>
                        <a:pt x="185" y="996"/>
                        <a:pt x="188" y="981"/>
                      </a:cubicBezTo>
                      <a:cubicBezTo>
                        <a:pt x="191" y="966"/>
                        <a:pt x="194" y="963"/>
                        <a:pt x="200" y="960"/>
                      </a:cubicBezTo>
                      <a:cubicBezTo>
                        <a:pt x="206" y="957"/>
                        <a:pt x="218" y="963"/>
                        <a:pt x="209" y="948"/>
                      </a:cubicBezTo>
                      <a:cubicBezTo>
                        <a:pt x="200" y="933"/>
                        <a:pt x="179" y="915"/>
                        <a:pt x="185" y="906"/>
                      </a:cubicBezTo>
                      <a:cubicBezTo>
                        <a:pt x="191" y="897"/>
                        <a:pt x="182" y="832"/>
                        <a:pt x="182" y="832"/>
                      </a:cubicBezTo>
                      <a:cubicBezTo>
                        <a:pt x="182" y="832"/>
                        <a:pt x="176" y="686"/>
                        <a:pt x="173" y="596"/>
                      </a:cubicBezTo>
                      <a:cubicBezTo>
                        <a:pt x="170" y="507"/>
                        <a:pt x="200" y="414"/>
                        <a:pt x="200" y="414"/>
                      </a:cubicBezTo>
                      <a:cubicBezTo>
                        <a:pt x="204" y="488"/>
                        <a:pt x="231" y="558"/>
                        <a:pt x="278" y="614"/>
                      </a:cubicBezTo>
                      <a:cubicBezTo>
                        <a:pt x="355" y="706"/>
                        <a:pt x="394" y="879"/>
                        <a:pt x="394" y="879"/>
                      </a:cubicBezTo>
                      <a:cubicBezTo>
                        <a:pt x="394" y="879"/>
                        <a:pt x="412" y="906"/>
                        <a:pt x="403" y="930"/>
                      </a:cubicBezTo>
                      <a:cubicBezTo>
                        <a:pt x="394" y="954"/>
                        <a:pt x="367" y="939"/>
                        <a:pt x="394" y="954"/>
                      </a:cubicBezTo>
                      <a:cubicBezTo>
                        <a:pt x="421" y="969"/>
                        <a:pt x="513" y="948"/>
                        <a:pt x="522" y="939"/>
                      </a:cubicBezTo>
                      <a:cubicBezTo>
                        <a:pt x="531" y="930"/>
                        <a:pt x="510" y="918"/>
                        <a:pt x="516" y="894"/>
                      </a:cubicBezTo>
                      <a:cubicBezTo>
                        <a:pt x="522" y="870"/>
                        <a:pt x="546" y="876"/>
                        <a:pt x="525" y="864"/>
                      </a:cubicBezTo>
                      <a:cubicBezTo>
                        <a:pt x="504" y="853"/>
                        <a:pt x="498" y="856"/>
                        <a:pt x="498" y="844"/>
                      </a:cubicBezTo>
                      <a:cubicBezTo>
                        <a:pt x="498" y="832"/>
                        <a:pt x="445" y="572"/>
                        <a:pt x="361" y="498"/>
                      </a:cubicBezTo>
                      <a:cubicBezTo>
                        <a:pt x="355" y="227"/>
                        <a:pt x="355" y="227"/>
                        <a:pt x="355" y="227"/>
                      </a:cubicBezTo>
                      <a:cubicBezTo>
                        <a:pt x="355" y="227"/>
                        <a:pt x="430" y="36"/>
                        <a:pt x="352" y="18"/>
                      </a:cubicBezTo>
                      <a:cubicBezTo>
                        <a:pt x="275" y="0"/>
                        <a:pt x="39" y="71"/>
                        <a:pt x="39" y="71"/>
                      </a:cubicBezTo>
                      <a:close/>
                    </a:path>
                  </a:pathLst>
                </a:custGeom>
                <a:solidFill>
                  <a:srgbClr val="2F2E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ïŝļiḋé"/>
                <p:cNvSpPr/>
                <p:nvPr/>
              </p:nvSpPr>
              <p:spPr bwMode="auto">
                <a:xfrm>
                  <a:off x="9616133" y="8333762"/>
                  <a:ext cx="268288" cy="336550"/>
                </a:xfrm>
                <a:custGeom>
                  <a:avLst/>
                  <a:gdLst>
                    <a:gd name="T0" fmla="*/ 0 w 185"/>
                    <a:gd name="T1" fmla="*/ 71 h 232"/>
                    <a:gd name="T2" fmla="*/ 39 w 185"/>
                    <a:gd name="T3" fmla="*/ 214 h 232"/>
                    <a:gd name="T4" fmla="*/ 185 w 185"/>
                    <a:gd name="T5" fmla="*/ 155 h 232"/>
                    <a:gd name="T6" fmla="*/ 134 w 185"/>
                    <a:gd name="T7" fmla="*/ 14 h 232"/>
                    <a:gd name="T8" fmla="*/ 0 w 185"/>
                    <a:gd name="T9" fmla="*/ 71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32">
                      <a:moveTo>
                        <a:pt x="0" y="71"/>
                      </a:moveTo>
                      <a:cubicBezTo>
                        <a:pt x="0" y="71"/>
                        <a:pt x="51" y="196"/>
                        <a:pt x="39" y="214"/>
                      </a:cubicBezTo>
                      <a:cubicBezTo>
                        <a:pt x="27" y="232"/>
                        <a:pt x="185" y="155"/>
                        <a:pt x="185" y="155"/>
                      </a:cubicBezTo>
                      <a:cubicBezTo>
                        <a:pt x="185" y="155"/>
                        <a:pt x="134" y="29"/>
                        <a:pt x="134" y="14"/>
                      </a:cubicBezTo>
                      <a:cubicBezTo>
                        <a:pt x="134" y="0"/>
                        <a:pt x="0" y="71"/>
                        <a:pt x="0" y="71"/>
                      </a:cubicBezTo>
                      <a:close/>
                    </a:path>
                  </a:pathLst>
                </a:custGeom>
                <a:solidFill>
                  <a:srgbClr val="A061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íṧlîde"/>
                <p:cNvSpPr/>
                <p:nvPr/>
              </p:nvSpPr>
              <p:spPr bwMode="auto">
                <a:xfrm>
                  <a:off x="9509770" y="8162312"/>
                  <a:ext cx="319088" cy="319088"/>
                </a:xfrm>
                <a:prstGeom prst="ellipse">
                  <a:avLst/>
                </a:prstGeom>
                <a:solidFill>
                  <a:srgbClr val="A061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i$lïdé"/>
                <p:cNvSpPr/>
                <p:nvPr/>
              </p:nvSpPr>
              <p:spPr bwMode="auto">
                <a:xfrm>
                  <a:off x="9481195" y="8471875"/>
                  <a:ext cx="650875" cy="1098550"/>
                </a:xfrm>
                <a:custGeom>
                  <a:avLst/>
                  <a:gdLst>
                    <a:gd name="T0" fmla="*/ 278 w 448"/>
                    <a:gd name="T1" fmla="*/ 9 h 757"/>
                    <a:gd name="T2" fmla="*/ 161 w 448"/>
                    <a:gd name="T3" fmla="*/ 48 h 757"/>
                    <a:gd name="T4" fmla="*/ 117 w 448"/>
                    <a:gd name="T5" fmla="*/ 107 h 757"/>
                    <a:gd name="T6" fmla="*/ 42 w 448"/>
                    <a:gd name="T7" fmla="*/ 331 h 757"/>
                    <a:gd name="T8" fmla="*/ 54 w 448"/>
                    <a:gd name="T9" fmla="*/ 352 h 757"/>
                    <a:gd name="T10" fmla="*/ 54 w 448"/>
                    <a:gd name="T11" fmla="*/ 557 h 757"/>
                    <a:gd name="T12" fmla="*/ 48 w 448"/>
                    <a:gd name="T13" fmla="*/ 632 h 757"/>
                    <a:gd name="T14" fmla="*/ 63 w 448"/>
                    <a:gd name="T15" fmla="*/ 745 h 757"/>
                    <a:gd name="T16" fmla="*/ 194 w 448"/>
                    <a:gd name="T17" fmla="*/ 721 h 757"/>
                    <a:gd name="T18" fmla="*/ 263 w 448"/>
                    <a:gd name="T19" fmla="*/ 677 h 757"/>
                    <a:gd name="T20" fmla="*/ 370 w 448"/>
                    <a:gd name="T21" fmla="*/ 632 h 757"/>
                    <a:gd name="T22" fmla="*/ 349 w 448"/>
                    <a:gd name="T23" fmla="*/ 590 h 757"/>
                    <a:gd name="T24" fmla="*/ 343 w 448"/>
                    <a:gd name="T25" fmla="*/ 554 h 757"/>
                    <a:gd name="T26" fmla="*/ 346 w 448"/>
                    <a:gd name="T27" fmla="*/ 528 h 757"/>
                    <a:gd name="T28" fmla="*/ 343 w 448"/>
                    <a:gd name="T29" fmla="*/ 507 h 757"/>
                    <a:gd name="T30" fmla="*/ 382 w 448"/>
                    <a:gd name="T31" fmla="*/ 161 h 757"/>
                    <a:gd name="T32" fmla="*/ 284 w 448"/>
                    <a:gd name="T33" fmla="*/ 45 h 757"/>
                    <a:gd name="T34" fmla="*/ 278 w 448"/>
                    <a:gd name="T35" fmla="*/ 9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8" h="757">
                      <a:moveTo>
                        <a:pt x="278" y="9"/>
                      </a:moveTo>
                      <a:cubicBezTo>
                        <a:pt x="278" y="9"/>
                        <a:pt x="200" y="0"/>
                        <a:pt x="161" y="48"/>
                      </a:cubicBezTo>
                      <a:cubicBezTo>
                        <a:pt x="123" y="95"/>
                        <a:pt x="117" y="107"/>
                        <a:pt x="117" y="107"/>
                      </a:cubicBezTo>
                      <a:cubicBezTo>
                        <a:pt x="117" y="107"/>
                        <a:pt x="24" y="256"/>
                        <a:pt x="42" y="331"/>
                      </a:cubicBezTo>
                      <a:cubicBezTo>
                        <a:pt x="47" y="338"/>
                        <a:pt x="51" y="345"/>
                        <a:pt x="54" y="352"/>
                      </a:cubicBezTo>
                      <a:cubicBezTo>
                        <a:pt x="60" y="364"/>
                        <a:pt x="60" y="531"/>
                        <a:pt x="54" y="557"/>
                      </a:cubicBezTo>
                      <a:cubicBezTo>
                        <a:pt x="48" y="584"/>
                        <a:pt x="42" y="593"/>
                        <a:pt x="48" y="632"/>
                      </a:cubicBezTo>
                      <a:cubicBezTo>
                        <a:pt x="54" y="671"/>
                        <a:pt x="0" y="733"/>
                        <a:pt x="63" y="745"/>
                      </a:cubicBezTo>
                      <a:cubicBezTo>
                        <a:pt x="126" y="757"/>
                        <a:pt x="173" y="748"/>
                        <a:pt x="194" y="721"/>
                      </a:cubicBezTo>
                      <a:cubicBezTo>
                        <a:pt x="215" y="694"/>
                        <a:pt x="197" y="677"/>
                        <a:pt x="263" y="677"/>
                      </a:cubicBezTo>
                      <a:cubicBezTo>
                        <a:pt x="328" y="677"/>
                        <a:pt x="370" y="632"/>
                        <a:pt x="370" y="632"/>
                      </a:cubicBezTo>
                      <a:cubicBezTo>
                        <a:pt x="370" y="632"/>
                        <a:pt x="337" y="596"/>
                        <a:pt x="349" y="590"/>
                      </a:cubicBezTo>
                      <a:cubicBezTo>
                        <a:pt x="361" y="584"/>
                        <a:pt x="349" y="569"/>
                        <a:pt x="343" y="554"/>
                      </a:cubicBezTo>
                      <a:cubicBezTo>
                        <a:pt x="337" y="539"/>
                        <a:pt x="337" y="528"/>
                        <a:pt x="346" y="528"/>
                      </a:cubicBezTo>
                      <a:cubicBezTo>
                        <a:pt x="355" y="528"/>
                        <a:pt x="349" y="522"/>
                        <a:pt x="343" y="507"/>
                      </a:cubicBezTo>
                      <a:cubicBezTo>
                        <a:pt x="337" y="492"/>
                        <a:pt x="448" y="235"/>
                        <a:pt x="382" y="161"/>
                      </a:cubicBezTo>
                      <a:cubicBezTo>
                        <a:pt x="316" y="86"/>
                        <a:pt x="284" y="45"/>
                        <a:pt x="284" y="45"/>
                      </a:cubicBezTo>
                      <a:cubicBezTo>
                        <a:pt x="284" y="45"/>
                        <a:pt x="296" y="0"/>
                        <a:pt x="278" y="9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îṣlïḓé"/>
                <p:cNvSpPr/>
                <p:nvPr/>
              </p:nvSpPr>
              <p:spPr bwMode="auto">
                <a:xfrm>
                  <a:off x="9408170" y="8895737"/>
                  <a:ext cx="450850" cy="885825"/>
                </a:xfrm>
                <a:custGeom>
                  <a:avLst/>
                  <a:gdLst>
                    <a:gd name="T0" fmla="*/ 158 w 310"/>
                    <a:gd name="T1" fmla="*/ 0 h 611"/>
                    <a:gd name="T2" fmla="*/ 158 w 310"/>
                    <a:gd name="T3" fmla="*/ 131 h 611"/>
                    <a:gd name="T4" fmla="*/ 62 w 310"/>
                    <a:gd name="T5" fmla="*/ 447 h 611"/>
                    <a:gd name="T6" fmla="*/ 62 w 310"/>
                    <a:gd name="T7" fmla="*/ 611 h 611"/>
                    <a:gd name="T8" fmla="*/ 122 w 310"/>
                    <a:gd name="T9" fmla="*/ 455 h 611"/>
                    <a:gd name="T10" fmla="*/ 256 w 310"/>
                    <a:gd name="T11" fmla="*/ 218 h 611"/>
                    <a:gd name="T12" fmla="*/ 304 w 310"/>
                    <a:gd name="T13" fmla="*/ 15 h 611"/>
                    <a:gd name="T14" fmla="*/ 158 w 310"/>
                    <a:gd name="T15" fmla="*/ 0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0" h="611">
                      <a:moveTo>
                        <a:pt x="158" y="0"/>
                      </a:moveTo>
                      <a:cubicBezTo>
                        <a:pt x="158" y="131"/>
                        <a:pt x="158" y="131"/>
                        <a:pt x="158" y="131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62" y="447"/>
                        <a:pt x="0" y="611"/>
                        <a:pt x="62" y="611"/>
                      </a:cubicBezTo>
                      <a:cubicBezTo>
                        <a:pt x="125" y="611"/>
                        <a:pt x="122" y="455"/>
                        <a:pt x="122" y="455"/>
                      </a:cubicBezTo>
                      <a:cubicBezTo>
                        <a:pt x="256" y="218"/>
                        <a:pt x="256" y="218"/>
                        <a:pt x="256" y="218"/>
                      </a:cubicBezTo>
                      <a:cubicBezTo>
                        <a:pt x="256" y="218"/>
                        <a:pt x="310" y="30"/>
                        <a:pt x="304" y="15"/>
                      </a:cubicBezTo>
                      <a:cubicBezTo>
                        <a:pt x="298" y="0"/>
                        <a:pt x="158" y="0"/>
                        <a:pt x="158" y="0"/>
                      </a:cubicBezTo>
                      <a:close/>
                    </a:path>
                  </a:pathLst>
                </a:custGeom>
                <a:solidFill>
                  <a:srgbClr val="A061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ïṥlïḓè"/>
                <p:cNvSpPr/>
                <p:nvPr/>
              </p:nvSpPr>
              <p:spPr bwMode="auto">
                <a:xfrm>
                  <a:off x="9581208" y="8609987"/>
                  <a:ext cx="333375" cy="350838"/>
                </a:xfrm>
                <a:custGeom>
                  <a:avLst/>
                  <a:gdLst>
                    <a:gd name="T0" fmla="*/ 89 w 230"/>
                    <a:gd name="T1" fmla="*/ 3 h 242"/>
                    <a:gd name="T2" fmla="*/ 24 w 230"/>
                    <a:gd name="T3" fmla="*/ 134 h 242"/>
                    <a:gd name="T4" fmla="*/ 24 w 230"/>
                    <a:gd name="T5" fmla="*/ 227 h 242"/>
                    <a:gd name="T6" fmla="*/ 185 w 230"/>
                    <a:gd name="T7" fmla="*/ 242 h 242"/>
                    <a:gd name="T8" fmla="*/ 194 w 230"/>
                    <a:gd name="T9" fmla="*/ 206 h 242"/>
                    <a:gd name="T10" fmla="*/ 89 w 230"/>
                    <a:gd name="T11" fmla="*/ 3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42">
                      <a:moveTo>
                        <a:pt x="89" y="3"/>
                      </a:moveTo>
                      <a:cubicBezTo>
                        <a:pt x="89" y="3"/>
                        <a:pt x="0" y="39"/>
                        <a:pt x="24" y="134"/>
                      </a:cubicBezTo>
                      <a:cubicBezTo>
                        <a:pt x="48" y="230"/>
                        <a:pt x="24" y="227"/>
                        <a:pt x="24" y="227"/>
                      </a:cubicBezTo>
                      <a:cubicBezTo>
                        <a:pt x="24" y="227"/>
                        <a:pt x="146" y="215"/>
                        <a:pt x="185" y="242"/>
                      </a:cubicBezTo>
                      <a:cubicBezTo>
                        <a:pt x="194" y="206"/>
                        <a:pt x="194" y="206"/>
                        <a:pt x="194" y="206"/>
                      </a:cubicBezTo>
                      <a:cubicBezTo>
                        <a:pt x="194" y="206"/>
                        <a:pt x="230" y="0"/>
                        <a:pt x="89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iṣľîďe"/>
                <p:cNvSpPr/>
                <p:nvPr/>
              </p:nvSpPr>
              <p:spPr bwMode="auto">
                <a:xfrm>
                  <a:off x="9531995" y="8075000"/>
                  <a:ext cx="390525" cy="387350"/>
                </a:xfrm>
                <a:custGeom>
                  <a:avLst/>
                  <a:gdLst>
                    <a:gd name="T0" fmla="*/ 57 w 269"/>
                    <a:gd name="T1" fmla="*/ 87 h 266"/>
                    <a:gd name="T2" fmla="*/ 16 w 269"/>
                    <a:gd name="T3" fmla="*/ 81 h 266"/>
                    <a:gd name="T4" fmla="*/ 7 w 269"/>
                    <a:gd name="T5" fmla="*/ 42 h 266"/>
                    <a:gd name="T6" fmla="*/ 36 w 269"/>
                    <a:gd name="T7" fmla="*/ 20 h 266"/>
                    <a:gd name="T8" fmla="*/ 117 w 269"/>
                    <a:gd name="T9" fmla="*/ 1 h 266"/>
                    <a:gd name="T10" fmla="*/ 156 w 269"/>
                    <a:gd name="T11" fmla="*/ 7 h 266"/>
                    <a:gd name="T12" fmla="*/ 173 w 269"/>
                    <a:gd name="T13" fmla="*/ 17 h 266"/>
                    <a:gd name="T14" fmla="*/ 207 w 269"/>
                    <a:gd name="T15" fmla="*/ 28 h 266"/>
                    <a:gd name="T16" fmla="*/ 260 w 269"/>
                    <a:gd name="T17" fmla="*/ 76 h 266"/>
                    <a:gd name="T18" fmla="*/ 266 w 269"/>
                    <a:gd name="T19" fmla="*/ 100 h 266"/>
                    <a:gd name="T20" fmla="*/ 259 w 269"/>
                    <a:gd name="T21" fmla="*/ 167 h 266"/>
                    <a:gd name="T22" fmla="*/ 218 w 269"/>
                    <a:gd name="T23" fmla="*/ 266 h 266"/>
                    <a:gd name="T24" fmla="*/ 183 w 269"/>
                    <a:gd name="T25" fmla="*/ 218 h 266"/>
                    <a:gd name="T26" fmla="*/ 145 w 269"/>
                    <a:gd name="T27" fmla="*/ 196 h 266"/>
                    <a:gd name="T28" fmla="*/ 134 w 269"/>
                    <a:gd name="T29" fmla="*/ 192 h 266"/>
                    <a:gd name="T30" fmla="*/ 130 w 269"/>
                    <a:gd name="T31" fmla="*/ 182 h 266"/>
                    <a:gd name="T32" fmla="*/ 119 w 269"/>
                    <a:gd name="T33" fmla="*/ 130 h 266"/>
                    <a:gd name="T34" fmla="*/ 105 w 269"/>
                    <a:gd name="T35" fmla="*/ 101 h 266"/>
                    <a:gd name="T36" fmla="*/ 86 w 269"/>
                    <a:gd name="T37" fmla="*/ 94 h 266"/>
                    <a:gd name="T38" fmla="*/ 40 w 269"/>
                    <a:gd name="T39" fmla="*/ 9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9" h="266">
                      <a:moveTo>
                        <a:pt x="57" y="87"/>
                      </a:moveTo>
                      <a:cubicBezTo>
                        <a:pt x="44" y="92"/>
                        <a:pt x="28" y="90"/>
                        <a:pt x="16" y="81"/>
                      </a:cubicBezTo>
                      <a:cubicBezTo>
                        <a:pt x="5" y="72"/>
                        <a:pt x="0" y="55"/>
                        <a:pt x="7" y="42"/>
                      </a:cubicBezTo>
                      <a:cubicBezTo>
                        <a:pt x="12" y="30"/>
                        <a:pt x="25" y="24"/>
                        <a:pt x="36" y="20"/>
                      </a:cubicBezTo>
                      <a:cubicBezTo>
                        <a:pt x="62" y="10"/>
                        <a:pt x="89" y="3"/>
                        <a:pt x="117" y="1"/>
                      </a:cubicBezTo>
                      <a:cubicBezTo>
                        <a:pt x="130" y="0"/>
                        <a:pt x="144" y="1"/>
                        <a:pt x="156" y="7"/>
                      </a:cubicBezTo>
                      <a:cubicBezTo>
                        <a:pt x="162" y="10"/>
                        <a:pt x="167" y="14"/>
                        <a:pt x="173" y="17"/>
                      </a:cubicBezTo>
                      <a:cubicBezTo>
                        <a:pt x="183" y="23"/>
                        <a:pt x="195" y="24"/>
                        <a:pt x="207" y="28"/>
                      </a:cubicBezTo>
                      <a:cubicBezTo>
                        <a:pt x="231" y="35"/>
                        <a:pt x="250" y="53"/>
                        <a:pt x="260" y="76"/>
                      </a:cubicBezTo>
                      <a:cubicBezTo>
                        <a:pt x="263" y="84"/>
                        <a:pt x="265" y="92"/>
                        <a:pt x="266" y="100"/>
                      </a:cubicBezTo>
                      <a:cubicBezTo>
                        <a:pt x="269" y="123"/>
                        <a:pt x="267" y="146"/>
                        <a:pt x="259" y="167"/>
                      </a:cubicBezTo>
                      <a:cubicBezTo>
                        <a:pt x="246" y="201"/>
                        <a:pt x="220" y="230"/>
                        <a:pt x="218" y="266"/>
                      </a:cubicBezTo>
                      <a:cubicBezTo>
                        <a:pt x="202" y="255"/>
                        <a:pt x="196" y="233"/>
                        <a:pt x="183" y="218"/>
                      </a:cubicBezTo>
                      <a:cubicBezTo>
                        <a:pt x="173" y="207"/>
                        <a:pt x="160" y="199"/>
                        <a:pt x="145" y="196"/>
                      </a:cubicBezTo>
                      <a:cubicBezTo>
                        <a:pt x="141" y="196"/>
                        <a:pt x="137" y="194"/>
                        <a:pt x="134" y="192"/>
                      </a:cubicBezTo>
                      <a:cubicBezTo>
                        <a:pt x="132" y="189"/>
                        <a:pt x="130" y="186"/>
                        <a:pt x="130" y="182"/>
                      </a:cubicBezTo>
                      <a:cubicBezTo>
                        <a:pt x="119" y="130"/>
                        <a:pt x="119" y="130"/>
                        <a:pt x="119" y="130"/>
                      </a:cubicBezTo>
                      <a:cubicBezTo>
                        <a:pt x="116" y="119"/>
                        <a:pt x="113" y="107"/>
                        <a:pt x="105" y="101"/>
                      </a:cubicBezTo>
                      <a:cubicBezTo>
                        <a:pt x="99" y="97"/>
                        <a:pt x="93" y="95"/>
                        <a:pt x="86" y="94"/>
                      </a:cubicBezTo>
                      <a:cubicBezTo>
                        <a:pt x="71" y="92"/>
                        <a:pt x="55" y="90"/>
                        <a:pt x="40" y="90"/>
                      </a:cubicBezTo>
                    </a:path>
                  </a:pathLst>
                </a:custGeom>
                <a:solidFill>
                  <a:srgbClr val="2F2E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3" name="文本框 21"/>
            <p:cNvSpPr txBox="1"/>
            <p:nvPr/>
          </p:nvSpPr>
          <p:spPr>
            <a:xfrm>
              <a:off x="981805" y="2675762"/>
              <a:ext cx="10033516" cy="743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32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简化方案是否可以减少疾病负担，提升患者生活质量？</a:t>
              </a:r>
              <a:endParaRPr lang="zh-CN" altLang="en-US" dirty="0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矩形 2"/>
          <p:cNvSpPr/>
          <p:nvPr/>
        </p:nvSpPr>
        <p:spPr>
          <a:xfrm>
            <a:off x="9114213" y="3460245"/>
            <a:ext cx="2551949" cy="1311700"/>
          </a:xfrm>
          <a:prstGeom prst="wedgeRectCallout">
            <a:avLst>
              <a:gd name="adj1" fmla="val -59738"/>
              <a:gd name="adj2" fmla="val -29534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4" y="284877"/>
            <a:ext cx="10296526" cy="1084262"/>
          </a:xfrm>
        </p:spPr>
        <p:txBody>
          <a:bodyPr/>
          <a:lstStyle/>
          <a:p>
            <a:r>
              <a:rPr lang="en-US" altLang="zh-CN" dirty="0"/>
              <a:t>DTG/3TC</a:t>
            </a:r>
            <a:r>
              <a:rPr lang="zh-CN" altLang="en-US" dirty="0"/>
              <a:t>药片体积更大，</a:t>
            </a:r>
            <a:br>
              <a:rPr lang="en-US" altLang="zh-CN" dirty="0"/>
            </a:br>
            <a:r>
              <a:rPr lang="zh-CN" altLang="en-US" dirty="0"/>
              <a:t>在临床应用中，不含</a:t>
            </a:r>
            <a:r>
              <a:rPr lang="en-US" altLang="zh-CN" dirty="0"/>
              <a:t>TAF</a:t>
            </a:r>
            <a:r>
              <a:rPr lang="zh-CN" altLang="en-US" dirty="0"/>
              <a:t>方案</a:t>
            </a:r>
            <a:r>
              <a:rPr lang="zh-CN" altLang="en-US" dirty="0">
                <a:solidFill>
                  <a:srgbClr val="C00000"/>
                </a:solidFill>
              </a:rPr>
              <a:t>并无显著</a:t>
            </a:r>
            <a:r>
              <a:rPr lang="en-US" altLang="zh-CN" dirty="0">
                <a:solidFill>
                  <a:srgbClr val="C00000"/>
                </a:solidFill>
              </a:rPr>
              <a:t>DDI</a:t>
            </a:r>
            <a:r>
              <a:rPr lang="zh-CN" altLang="en-US" dirty="0">
                <a:solidFill>
                  <a:srgbClr val="C00000"/>
                </a:solidFill>
              </a:rPr>
              <a:t>获益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0" y="6617286"/>
            <a:ext cx="10420990" cy="240714"/>
          </a:xfrm>
        </p:spPr>
        <p:txBody>
          <a:bodyPr numCol="2">
            <a:normAutofit fontScale="85000" lnSpcReduction="20000"/>
          </a:bodyPr>
          <a:lstStyle/>
          <a:p>
            <a:endParaRPr lang="en-US" altLang="zh-CN" dirty="0"/>
          </a:p>
          <a:p>
            <a:pPr lvl="0"/>
            <a:r>
              <a:rPr lang="en-US" altLang="zh-CN" noProof="0" dirty="0">
                <a:sym typeface="+mn-ea"/>
              </a:rPr>
              <a:t>Gilead Sciences. Data on File.</a:t>
            </a:r>
            <a:endParaRPr lang="en-US" altLang="zh-CN" noProof="0" dirty="0"/>
          </a:p>
          <a:p>
            <a:pPr lvl="0"/>
            <a:r>
              <a:rPr lang="en-US" altLang="zh-CN" noProof="0" dirty="0">
                <a:sym typeface="+mn-ea"/>
              </a:rPr>
              <a:t>Gilead Sciences. B/F/TAF US Prescribing Information. June 2020</a:t>
            </a:r>
            <a:endParaRPr lang="en-US" altLang="zh-CN" noProof="0" dirty="0">
              <a:sym typeface="+mn-ea"/>
            </a:endParaRPr>
          </a:p>
          <a:p>
            <a:pPr lvl="0"/>
            <a:r>
              <a:rPr lang="en-US" altLang="zh-CN" noProof="0" dirty="0">
                <a:sym typeface="+mn-ea"/>
              </a:rPr>
              <a:t>DHHS &amp; FDA CDER. Size, Shape, and Other Physical Attributes of Generic Tablets and Capsules. June 2015</a:t>
            </a:r>
            <a:endParaRPr lang="en-US" altLang="zh-CN" noProof="0" dirty="0">
              <a:sym typeface="+mn-ea"/>
            </a:endParaRPr>
          </a:p>
          <a:p>
            <a:r>
              <a:rPr lang="en-US" altLang="zh-CN" dirty="0"/>
              <a:t>EACS 11.1.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US" altLang="zh-CN" dirty="0"/>
          </a:p>
          <a:p>
            <a:r>
              <a:rPr lang="en-US" altLang="zh-CN" dirty="0" err="1"/>
              <a:t>Dovato</a:t>
            </a:r>
            <a:r>
              <a:rPr lang="en-US" altLang="zh-CN" dirty="0"/>
              <a:t> </a:t>
            </a:r>
            <a:r>
              <a:rPr lang="zh-CN" altLang="en-US" dirty="0"/>
              <a:t>说明书 </a:t>
            </a:r>
            <a:r>
              <a:rPr lang="en-US" altLang="zh-CN" dirty="0"/>
              <a:t>FDA 2023 </a:t>
            </a:r>
            <a:r>
              <a:rPr lang="en-US" altLang="zh-CN" dirty="0">
                <a:hlinkClick r:id="rId1"/>
              </a:rPr>
              <a:t>https://www.accessdata.fda.gov/drugsatfda_docs/label/2023/211994s014lbl.pdf</a:t>
            </a:r>
            <a:endParaRPr lang="en-US" altLang="zh-CN" dirty="0"/>
          </a:p>
        </p:txBody>
      </p:sp>
      <p:grpSp>
        <p:nvGrpSpPr>
          <p:cNvPr id="47" name="组合 46"/>
          <p:cNvGrpSpPr/>
          <p:nvPr/>
        </p:nvGrpSpPr>
        <p:grpSpPr>
          <a:xfrm>
            <a:off x="720815" y="2051546"/>
            <a:ext cx="4195676" cy="3355831"/>
            <a:chOff x="670368" y="2005458"/>
            <a:chExt cx="4195676" cy="3355831"/>
          </a:xfrm>
        </p:grpSpPr>
        <p:grpSp>
          <p:nvGrpSpPr>
            <p:cNvPr id="11" name="组合 10"/>
            <p:cNvGrpSpPr/>
            <p:nvPr/>
          </p:nvGrpSpPr>
          <p:grpSpPr>
            <a:xfrm>
              <a:off x="1151894" y="2005458"/>
              <a:ext cx="3571434" cy="2561321"/>
              <a:chOff x="3553436" y="1491731"/>
              <a:chExt cx="4704674" cy="3082151"/>
            </a:xfrm>
          </p:grpSpPr>
          <p:pic>
            <p:nvPicPr>
              <p:cNvPr id="13" name="图片 12" descr="图片包含 图形用户界面&#10;&#10;描述已自动生成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292"/>
              <a:stretch>
                <a:fillRect/>
              </a:stretch>
            </p:blipFill>
            <p:spPr>
              <a:xfrm>
                <a:off x="3553436" y="1491731"/>
                <a:ext cx="2053490" cy="3076086"/>
              </a:xfrm>
              <a:prstGeom prst="roundRect">
                <a:avLst>
                  <a:gd name="adj" fmla="val 4863"/>
                </a:avLst>
              </a:prstGeom>
              <a:solidFill>
                <a:schemeClr val="bg1"/>
              </a:solidFill>
              <a:ln w="15875" cap="flat">
                <a:noFill/>
                <a:prstDash val="solid"/>
                <a:miter/>
              </a:ln>
              <a:effectLst/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5682615" y="2347731"/>
                <a:ext cx="2575495" cy="27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1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DTG</a:t>
                </a:r>
                <a:r>
                  <a:rPr kumimoji="0" lang="en-US" altLang="zh-CN" sz="11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/</a:t>
                </a: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3TC</a:t>
                </a:r>
                <a:r>
                  <a:rPr kumimoji="0" lang="zh-CN" altLang="en-US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（</a:t>
                </a: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9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1</a:t>
                </a: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8</a:t>
                </a:r>
                <a:r>
                  <a:rPr kumimoji="0" lang="en-US" altLang="zh-CN" sz="1100" b="0" i="0" u="none" strike="noStrike" kern="1200" cap="none" spc="-3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 </a:t>
                </a:r>
                <a:r>
                  <a:rPr kumimoji="0" lang="en-US" altLang="zh-CN" sz="1100" b="0" i="0" u="none" strike="noStrike" kern="1200" cap="none" spc="1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mg</a:t>
                </a:r>
                <a:r>
                  <a:rPr kumimoji="0" lang="zh-CN" altLang="en-US" sz="1100" b="0" i="0" u="none" strike="noStrike" kern="1200" cap="none" spc="1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） </a:t>
                </a:r>
                <a:endParaRPr kumimoji="0" lang="zh-CN" altLang="en-US" sz="1100" b="0" i="0" u="none" strike="noStrike" kern="1200" cap="none" spc="1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673300" y="2948701"/>
                <a:ext cx="2437685" cy="314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E/C/F/TAF</a:t>
                </a:r>
                <a:r>
                  <a:rPr kumimoji="0" lang="en-US" altLang="zh-CN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  <a:sym typeface="Arial" panose="020B0604020202020204" pitchFamily="34" charset="0"/>
                  </a:rPr>
                  <a:t>® </a:t>
                </a:r>
                <a:r>
                  <a:rPr kumimoji="0" lang="zh-CN" altLang="en-US" sz="1100" b="0" i="0" u="none" strike="noStrike" kern="12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（</a:t>
                </a: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10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8</a:t>
                </a: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2</a:t>
                </a:r>
                <a:r>
                  <a:rPr kumimoji="0" lang="en-US" altLang="zh-CN" sz="1100" b="0" i="0" u="none" strike="noStrike" kern="1200" cap="none" spc="-3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 </a:t>
                </a:r>
                <a:r>
                  <a:rPr kumimoji="0" lang="en-US" altLang="zh-CN" sz="1100" b="0" i="0" u="none" strike="noStrike" kern="1200" cap="none" spc="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mg</a:t>
                </a:r>
                <a:r>
                  <a:rPr kumimoji="0" lang="zh-CN" altLang="en-US" sz="1100" b="0" i="0" u="none" strike="noStrike" kern="12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）</a:t>
                </a:r>
                <a:r>
                  <a:rPr kumimoji="0" lang="en-US" altLang="zh-CN" sz="1100" b="0" i="0" u="none" strike="noStrike" kern="1200" cap="none" spc="15" normalizeH="0" baseline="26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1</a:t>
                </a:r>
                <a:endParaRPr kumimoji="0" lang="en-US" altLang="zh-CN" sz="1100" b="0" i="0" u="none" strike="noStrike" kern="1200" cap="none" spc="15" normalizeH="0" baseline="26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673300" y="3575477"/>
                <a:ext cx="2256235" cy="27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DTG</a:t>
                </a:r>
                <a:r>
                  <a:rPr kumimoji="0" lang="en-US" altLang="zh-CN" sz="11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/</a:t>
                </a: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ABC/3TC</a:t>
                </a:r>
                <a:r>
                  <a:rPr kumimoji="0" lang="zh-CN" altLang="en-US" sz="1100" b="0" i="0" u="none" strike="noStrike" kern="1200" cap="none" spc="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（</a:t>
                </a: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1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7</a:t>
                </a:r>
                <a:r>
                  <a:rPr kumimoji="0" lang="en-US" altLang="zh-CN" sz="1100" b="0" i="0" u="none" strike="noStrike" kern="1200" cap="none" spc="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22</a:t>
                </a:r>
                <a:r>
                  <a:rPr kumimoji="0" lang="en-US" altLang="zh-CN" sz="1100" b="0" i="0" u="none" strike="noStrike" kern="1200" cap="none" spc="-4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 </a:t>
                </a:r>
                <a:r>
                  <a:rPr kumimoji="0" lang="en-US" altLang="zh-CN" sz="1100" b="0" i="0" u="none" strike="noStrike" kern="1200" cap="none" spc="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mg</a:t>
                </a:r>
                <a:r>
                  <a:rPr kumimoji="0" lang="zh-CN" altLang="en-US" sz="1100" b="0" i="0" u="none" strike="noStrike" kern="12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）</a:t>
                </a:r>
                <a:endParaRPr kumimoji="0" lang="zh-CN" altLang="en-US" sz="11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682616" y="4364455"/>
                <a:ext cx="1897279" cy="209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括号中的数字是片剂的总重量（</a:t>
                </a:r>
                <a:r>
                  <a:rPr kumimoji="0" lang="en-US" altLang="zh-CN" sz="700" b="0" i="0" u="none" strike="noStrike" kern="1200" cap="none" spc="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m</a:t>
                </a:r>
                <a:r>
                  <a:rPr kumimoji="0" lang="en-US" altLang="zh-CN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g</a:t>
                </a: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）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682615" y="1746763"/>
                <a:ext cx="2131919" cy="314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B/F/TAF</a:t>
                </a:r>
                <a:r>
                  <a:rPr kumimoji="0" lang="en-US" altLang="zh-CN" sz="11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  <a:sym typeface="Arial" panose="020B0604020202020204" pitchFamily="34" charset="0"/>
                  </a:rPr>
                  <a:t> </a:t>
                </a:r>
                <a:r>
                  <a:rPr kumimoji="0" lang="zh-CN" altLang="en-US" sz="1100" b="1" i="0" u="none" strike="noStrike" kern="1200" cap="none" spc="2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（</a:t>
                </a:r>
                <a:r>
                  <a:rPr kumimoji="0" lang="en-US" altLang="zh-CN" sz="11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721</a:t>
                </a:r>
                <a:r>
                  <a:rPr kumimoji="0" lang="en-US" altLang="zh-CN" sz="1100" b="1" i="0" u="none" strike="noStrike" kern="1200" cap="none" spc="-3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 </a:t>
                </a:r>
                <a:r>
                  <a:rPr kumimoji="0" lang="en-US" altLang="zh-CN" sz="1100" b="1" i="0" u="none" strike="noStrike" kern="1200" cap="none" spc="1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mg</a:t>
                </a:r>
                <a:r>
                  <a:rPr kumimoji="0" lang="zh-CN" altLang="en-US" sz="1100" b="1" i="0" u="none" strike="noStrike" kern="1200" cap="none" spc="2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</a:rPr>
                  <a:t>）</a:t>
                </a:r>
                <a:r>
                  <a:rPr kumimoji="0" lang="en-US" altLang="zh-CN" sz="1100" b="1" i="0" u="none" strike="noStrike" kern="1200" cap="none" spc="15" normalizeH="0" baseline="26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</a:rPr>
                  <a:t>1 </a:t>
                </a:r>
                <a:endParaRPr kumimoji="0" lang="en-US" altLang="zh-CN" sz="1100" b="1" i="0" u="none" strike="noStrike" kern="1200" cap="none" spc="15" normalizeH="0" baseline="26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70368" y="4909883"/>
              <a:ext cx="419567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8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pPr marL="1841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445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40665" algn="l"/>
                </a:tabLst>
                <a:defRPr/>
              </a:pPr>
              <a:r>
                <a:rPr kumimoji="0" lang="zh-CN" altLang="en-US" sz="1000" b="0" i="0" u="none" strike="noStrike" kern="1200" cap="none" spc="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患者对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用药方</a:t>
              </a:r>
              <a:r>
                <a:rPr kumimoji="0" lang="zh-CN" altLang="en-US" sz="1000" b="0" i="0" u="none" strike="noStrike" kern="1200" cap="none" spc="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案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的依从</a:t>
              </a:r>
              <a:r>
                <a:rPr kumimoji="0" lang="zh-CN" altLang="en-US" sz="1000" b="0" i="0" u="none" strike="noStrike" kern="1200" cap="none" spc="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性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可能会受</a:t>
              </a:r>
              <a:r>
                <a:rPr kumimoji="0" lang="zh-CN" altLang="en-US" sz="1000" b="0" i="0" u="none" strike="noStrike" kern="1200" cap="none" spc="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到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片剂或胶</a:t>
              </a:r>
              <a:r>
                <a:rPr kumimoji="0" lang="zh-CN" altLang="en-US" sz="1000" b="0" i="0" u="none" strike="noStrike" kern="1200" cap="none" spc="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囊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尺寸和形</a:t>
              </a:r>
              <a:r>
                <a:rPr kumimoji="0" lang="zh-CN" altLang="en-US" sz="1000" b="0" i="0" u="none" strike="noStrike" kern="1200" cap="none" spc="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状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的影响</a:t>
              </a:r>
              <a:r>
                <a:rPr kumimoji="0" lang="en-US" altLang="zh-CN" sz="1000" b="0" i="0" u="none" strike="noStrike" kern="1200" cap="none" spc="22" normalizeH="0" baseline="26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</a:rPr>
                <a:t>2</a:t>
              </a:r>
              <a:endParaRPr kumimoji="0" lang="en-US" altLang="zh-CN" sz="1000" b="0" i="0" u="none" strike="noStrike" kern="1200" cap="none" spc="0" normalizeH="0" baseline="26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841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445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40665" algn="l"/>
                </a:tabLst>
                <a:defRPr/>
              </a:pPr>
              <a:r>
                <a:rPr kumimoji="0" lang="zh-CN" altLang="en-US" sz="1000" b="0" i="0" u="none" strike="noStrike" kern="1200" cap="none" spc="1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制剂尺寸经常被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认</a:t>
              </a:r>
              <a:r>
                <a:rPr kumimoji="0" lang="zh-CN" altLang="en-US" sz="1000" b="0" i="0" u="none" strike="noStrike" kern="1200" cap="none" spc="1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为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是</a:t>
              </a:r>
              <a:r>
                <a:rPr kumimoji="0" lang="zh-CN" altLang="en-US" sz="1000" b="0" i="0" u="none" strike="noStrike" kern="1200" cap="none" spc="1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造成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吞</a:t>
              </a:r>
              <a:r>
                <a:rPr kumimoji="0" lang="zh-CN" altLang="en-US" sz="1000" b="0" i="0" u="none" strike="noStrike" kern="1200" cap="none" spc="1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咽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困</a:t>
              </a:r>
              <a:r>
                <a:rPr kumimoji="0" lang="zh-CN" altLang="en-US" sz="1000" b="0" i="0" u="none" strike="noStrike" kern="1200" cap="none" spc="1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难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的</a:t>
              </a:r>
              <a:r>
                <a:rPr kumimoji="0" lang="zh-CN" altLang="en-US" sz="1000" b="0" i="0" u="none" strike="noStrike" kern="1200" cap="none" spc="1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主</a:t>
              </a:r>
              <a:r>
                <a:rPr kumimoji="0" lang="zh-CN" altLang="en-US" sz="1000" b="0" i="0" u="none" strike="noStrike" kern="1200" cap="none" spc="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要</a:t>
              </a:r>
              <a:r>
                <a:rPr kumimoji="0" lang="zh-CN" altLang="en-US" sz="1000" b="0" i="0" u="none" strike="noStrike" kern="1200" cap="none" spc="1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原</a:t>
              </a:r>
              <a:r>
                <a:rPr kumimoji="0" lang="zh-CN" altLang="en-US" sz="1000" b="0" i="0" u="none" strike="noStrike" kern="1200" cap="none" spc="-4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因</a:t>
              </a:r>
              <a:r>
                <a:rPr kumimoji="0" lang="en-US" altLang="zh-CN" sz="1000" b="0" i="0" u="none" strike="noStrike" kern="1200" cap="none" spc="7" normalizeH="0" baseline="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</a:rPr>
                <a:t>3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111414" y="2130218"/>
            <a:ext cx="2551949" cy="1084262"/>
            <a:chOff x="8764712" y="4062896"/>
            <a:chExt cx="2580602" cy="454251"/>
          </a:xfrm>
        </p:grpSpPr>
        <p:sp>
          <p:nvSpPr>
            <p:cNvPr id="25" name="对话气泡: 矩形 24"/>
            <p:cNvSpPr/>
            <p:nvPr/>
          </p:nvSpPr>
          <p:spPr>
            <a:xfrm>
              <a:off x="8764712" y="4062896"/>
              <a:ext cx="2580602" cy="454251"/>
            </a:xfrm>
            <a:prstGeom prst="wedgeRectCallout">
              <a:avLst>
                <a:gd name="adj1" fmla="val -59738"/>
                <a:gd name="adj2" fmla="val -23974"/>
              </a:avLst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miter lim="800000"/>
            </a:ln>
            <a:effectLst>
              <a:outerShdw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903409" y="4257615"/>
              <a:ext cx="2303207" cy="238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A2B2E"/>
                  </a:solidFill>
                  <a:effectLst/>
                  <a:uLnTx/>
                  <a:uFillTx/>
                  <a:latin typeface="PingFang SC" panose="020B0400000000000000" charset="-122"/>
                  <a:ea typeface="+mn-ea"/>
                  <a:cs typeface="+mn-cs"/>
                </a:rPr>
                <a:t>DTG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A2B2E"/>
                  </a:solidFill>
                  <a:effectLst/>
                  <a:uLnTx/>
                  <a:uFillTx/>
                  <a:latin typeface="PingFang SC" panose="020B0400000000000000" charset="-122"/>
                  <a:ea typeface="+mn-ea"/>
                  <a:cs typeface="+mn-cs"/>
                </a:rPr>
                <a:t>同时使用二甲双胍，会增加二甲双胍暴露，考虑降低剂量</a:t>
              </a:r>
              <a:r>
                <a:rPr kumimoji="0" lang="en-US" altLang="zh-CN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2A2B2E"/>
                  </a:solidFill>
                  <a:effectLst/>
                  <a:uLnTx/>
                  <a:uFillTx/>
                  <a:latin typeface="PingFang SC" panose="020B0400000000000000" charset="-122"/>
                  <a:ea typeface="+mn-ea"/>
                  <a:cs typeface="+mn-cs"/>
                </a:rPr>
                <a:t>5</a:t>
              </a:r>
              <a:endParaRPr kumimoji="0" lang="en-US" altLang="zh-CN" sz="1100" b="0" i="0" u="none" strike="noStrike" kern="1200" cap="none" spc="0" normalizeH="0" baseline="30000" noProof="0" dirty="0">
                <a:ln>
                  <a:noFill/>
                </a:ln>
                <a:solidFill>
                  <a:srgbClr val="2A2B2E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013676" y="4095005"/>
              <a:ext cx="2124459" cy="154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DTG</a:t>
              </a: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纵列</a:t>
              </a:r>
              <a:r>
                <a:rPr kumimoji="1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种药物需要紧密监测调整剂量</a:t>
              </a:r>
              <a:endPara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31071" y="2257541"/>
            <a:ext cx="3524333" cy="248961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/>
          <a:srcRect l="4025" t="1482"/>
          <a:stretch>
            <a:fillRect/>
          </a:stretch>
        </p:blipFill>
        <p:spPr>
          <a:xfrm rot="5400000">
            <a:off x="5810050" y="2605727"/>
            <a:ext cx="3561364" cy="2767047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8764587" y="2322360"/>
            <a:ext cx="132423" cy="343778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01591" y="2332144"/>
            <a:ext cx="132423" cy="343778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191712" y="5788738"/>
            <a:ext cx="1225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marL="1841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40665" algn="l"/>
              </a:tabLst>
              <a:defRPr/>
            </a:pPr>
            <a:r>
              <a:rPr kumimoji="0" lang="zh-CN" altLang="en-US" sz="8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未完全展示</a:t>
            </a:r>
            <a:r>
              <a:rPr kumimoji="0" lang="en-US" altLang="zh-CN" sz="800" b="0" i="0" u="none" strike="noStrike" kern="1200" cap="none" spc="2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endParaRPr kumimoji="0" lang="en-US" altLang="zh-CN" sz="7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80418" y="3527637"/>
            <a:ext cx="21008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BIC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纵列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种药物需要紧密监测调整剂量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69232" y="3896968"/>
            <a:ext cx="2277634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2A2B2E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rPr>
              <a:t>BIC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2B2E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rPr>
              <a:t>同时使用利福布汀</a:t>
            </a:r>
            <a:r>
              <a:rPr lang="zh-CN" altLang="en-US" sz="1100" dirty="0">
                <a:solidFill>
                  <a:srgbClr val="2A2B2E"/>
                </a:solidFill>
                <a:latin typeface="PingFang SC" panose="020B0400000000000000" charset="-122"/>
              </a:rPr>
              <a:t>或利福平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2B2E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rPr>
              <a:t>会降低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2A2B2E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rPr>
              <a:t>BIC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A2B2E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rPr>
              <a:t>药物浓度导致失去疗效或产生耐药</a:t>
            </a:r>
            <a:r>
              <a:rPr kumimoji="0" lang="en-US" altLang="zh-CN" sz="1100" b="0" i="0" u="none" strike="noStrike" kern="1200" cap="none" spc="0" normalizeH="0" baseline="30000" noProof="0" dirty="0">
                <a:ln>
                  <a:noFill/>
                </a:ln>
                <a:solidFill>
                  <a:srgbClr val="2A2B2E"/>
                </a:solidFill>
                <a:effectLst/>
                <a:uLnTx/>
                <a:uFillTx/>
                <a:latin typeface="PingFang SC" panose="020B0400000000000000" charset="-122"/>
                <a:ea typeface="+mn-ea"/>
                <a:cs typeface="+mn-cs"/>
              </a:rPr>
              <a:t>5</a:t>
            </a:r>
            <a:endParaRPr kumimoji="0" lang="en-US" altLang="zh-CN" sz="1100" b="0" i="0" u="none" strike="noStrike" kern="1200" cap="none" spc="0" normalizeH="0" baseline="30000" noProof="0" dirty="0">
              <a:ln>
                <a:noFill/>
              </a:ln>
              <a:solidFill>
                <a:srgbClr val="2A2B2E"/>
              </a:solidFill>
              <a:effectLst/>
              <a:uLnTx/>
              <a:uFillTx/>
              <a:latin typeface="PingFang SC" panose="020B0400000000000000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43"/>
          <p:cNvSpPr/>
          <p:nvPr/>
        </p:nvSpPr>
        <p:spPr>
          <a:xfrm>
            <a:off x="6278050" y="1438983"/>
            <a:ext cx="5379617" cy="383249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2" name="矩形 33"/>
          <p:cNvSpPr/>
          <p:nvPr/>
        </p:nvSpPr>
        <p:spPr>
          <a:xfrm>
            <a:off x="515937" y="1438983"/>
            <a:ext cx="5379617" cy="383249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161" y="403519"/>
            <a:ext cx="11666635" cy="488847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Arial" panose="020B0604020202020204" pitchFamily="34" charset="0"/>
              </a:rPr>
              <a:t>B/F/TAF</a:t>
            </a:r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治疗显著提升感染者身心健康，且效果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优于含</a:t>
            </a:r>
            <a:r>
              <a:rPr lang="en-US" altLang="zh-CN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DTG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方案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658930" y="5534898"/>
            <a:ext cx="5028940" cy="440576"/>
          </a:xfrm>
        </p:spPr>
        <p:txBody>
          <a:bodyPr>
            <a:noAutofit/>
          </a:bodyPr>
          <a:lstStyle/>
          <a:p>
            <a:pPr marL="0" indent="0" algn="l" rtl="0" fontAlgn="base">
              <a:spcBef>
                <a:spcPts val="0"/>
              </a:spcBef>
              <a:buClr>
                <a:srgbClr val="A9A9A9"/>
              </a:buClr>
              <a:buSzPct val="90000"/>
              <a:buNone/>
            </a:pPr>
            <a:r>
              <a:rPr lang="zh-CN" altLang="en-US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国际随机对照、双盲、</a:t>
            </a:r>
            <a:r>
              <a:rPr lang="en-US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III </a:t>
            </a:r>
            <a:r>
              <a:rPr lang="zh-CN" altLang="en-US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期临床试验 </a:t>
            </a:r>
            <a:r>
              <a:rPr lang="en-SG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en-US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1489 </a:t>
            </a:r>
            <a:r>
              <a:rPr lang="zh-CN" altLang="en-US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研究</a:t>
            </a:r>
            <a:r>
              <a:rPr lang="en-SG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：评估使用 </a:t>
            </a:r>
            <a:r>
              <a:rPr lang="en-US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B/F/TAF (n=314) </a:t>
            </a:r>
            <a:r>
              <a:rPr lang="zh-CN" altLang="en-US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 </a:t>
            </a:r>
            <a:r>
              <a:rPr lang="en-US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DTG/ABC/3TC (n=315) </a:t>
            </a:r>
            <a:r>
              <a:rPr lang="zh-CN" altLang="en-US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的初治患者 </a:t>
            </a:r>
            <a:r>
              <a:rPr lang="en-US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HIV </a:t>
            </a:r>
            <a:r>
              <a:rPr lang="zh-CN" altLang="en-US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症状指数问卷 </a:t>
            </a:r>
            <a:r>
              <a:rPr lang="en-SG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en-US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HIV-SI</a:t>
            </a:r>
            <a:r>
              <a:rPr lang="en-SG" altLang="zh-CN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100" i="1" kern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评分差异 </a:t>
            </a:r>
            <a:r>
              <a:rPr lang="en-US" altLang="zh-CN" sz="1100" i="1" kern="1200" baseline="300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2,*</a:t>
            </a:r>
            <a:endParaRPr lang="zh-CN" altLang="en-US" sz="1100" i="1" kern="1200" baseline="300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SG" altLang="zh-CN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Mallolas</a:t>
            </a:r>
            <a:r>
              <a:rPr lang="en-SG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J, et al. EACS 2021. PE2/57.</a:t>
            </a:r>
            <a:endParaRPr lang="en-SG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kumimoji="1" lang="en-SG" altLang="zh-CN" kern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Wohl et al. Patient. 2018;11(5):561–573.</a:t>
            </a:r>
            <a:endParaRPr kumimoji="1" lang="en-SG" altLang="zh-CN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3"/>
          </p:nvPr>
        </p:nvSpPr>
        <p:spPr>
          <a:xfrm>
            <a:off x="4581679" y="6365558"/>
            <a:ext cx="5761520" cy="377825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SF-36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：简明健康调查问卷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-36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；*在任一研究中，仅显示在 ≥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 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个时间点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模型中有显著性差异的症状；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#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多变量 </a:t>
            </a:r>
            <a:r>
              <a:rPr lang="en-SG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logistic 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回归模型，根据年龄，性别，种族，基线 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HIV 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症状指数评分，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VACS 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指数，严重精神疾病史，基线 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SF-36 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中躯体和心理部分得分进行调整；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^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使用广义混合效应模型进行纵向建模，显示研究中 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 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次就诊每次的症状模式</a:t>
            </a:r>
            <a:endParaRPr lang="en-US" altLang="zh-CN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408" y="1566690"/>
            <a:ext cx="593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B/F/TAF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组多项神经精神和消化道症状</a:t>
            </a:r>
            <a:br>
              <a:rPr kumimoji="0" lang="en-SG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</a:b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较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DTG/ABC/3TC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组改善更显著</a:t>
            </a:r>
            <a:r>
              <a:rPr kumimoji="0" lang="en-SG" altLang="zh-CN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23995" y="2302329"/>
          <a:ext cx="4914319" cy="231959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491343"/>
                <a:gridCol w="855744"/>
                <a:gridCol w="855744"/>
                <a:gridCol w="855744"/>
                <a:gridCol w="855744"/>
              </a:tblGrid>
              <a:tr h="3834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anose="05050102010706020507" charset="2"/>
                        <a:buNone/>
                      </a:pPr>
                      <a:r>
                        <a:rPr lang="zh-CN" altLang="en-US" sz="1200" b="1" kern="12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症状</a:t>
                      </a:r>
                      <a:endParaRPr lang="en-GB" altLang="en-US" sz="1200" b="1" kern="1200" baseline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GB" alt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1489 </a:t>
                      </a:r>
                      <a:r>
                        <a:rPr kumimoji="0" lang="zh-CN" alt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研究：初治患者</a:t>
                      </a:r>
                      <a:endParaRPr kumimoji="0" lang="en-GB" alt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46442" marR="46442" marT="36574" marB="3657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22">
                <a:tc vMerge="1"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kumimoji="0" lang="en-GB" sz="1200" b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 </a:t>
                      </a:r>
                      <a:r>
                        <a:rPr kumimoji="0" lang="zh-CN" altLang="en-US" sz="1200" b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周</a:t>
                      </a:r>
                      <a:r>
                        <a:rPr kumimoji="0" lang="en-US" altLang="zh-CN" sz="1200" b="0" u="none" strike="noStrike" kern="1200" cap="none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#</a:t>
                      </a:r>
                      <a:endParaRPr kumimoji="0" lang="en-GB" sz="1200" b="0" i="0" u="none" strike="noStrike" kern="1200" cap="none" normalizeH="0" baseline="3000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kumimoji="0" lang="en-GB" sz="1200" b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12 </a:t>
                      </a:r>
                      <a:r>
                        <a:rPr kumimoji="0" lang="zh-CN" altLang="en-US" sz="1200" b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周</a:t>
                      </a:r>
                      <a:r>
                        <a:rPr kumimoji="0" lang="en-US" altLang="zh-CN" sz="1200" b="0" u="none" strike="noStrike" kern="1200" cap="none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#</a:t>
                      </a:r>
                      <a:endParaRPr kumimoji="0" lang="en-GB" sz="1200" b="0" i="0" u="none" strike="noStrike" kern="1200" cap="none" normalizeH="0" baseline="3000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kumimoji="0" lang="en-GB" sz="1200" b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48 </a:t>
                      </a:r>
                      <a:r>
                        <a:rPr kumimoji="0" lang="zh-CN" altLang="en-US" sz="1200" b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周</a:t>
                      </a:r>
                      <a:r>
                        <a:rPr kumimoji="0" lang="en-US" altLang="zh-CN" sz="1200" b="0" u="none" strike="noStrike" kern="1200" cap="none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#</a:t>
                      </a:r>
                      <a:endParaRPr kumimoji="0" lang="en-GB" sz="1200" b="0" i="0" u="none" strike="noStrike" kern="1200" cap="none" normalizeH="0" baseline="3000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kumimoji="0" lang="zh-CN" altLang="en-US" sz="12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纵向模型</a:t>
                      </a:r>
                      <a:r>
                        <a:rPr kumimoji="0" lang="en-US" altLang="zh-CN" sz="1200" b="0" u="none" strike="noStrike" kern="1200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^</a:t>
                      </a:r>
                      <a:endParaRPr kumimoji="0" lang="en-US" sz="1200" b="0" i="0" u="none" strike="noStrike" kern="1200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24202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恶心</a:t>
                      </a:r>
                      <a:r>
                        <a:rPr lang="en-US" altLang="zh-CN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呕吐</a:t>
                      </a:r>
                      <a:endParaRPr lang="en-GB" sz="1200" b="0" i="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4202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食欲不振</a:t>
                      </a:r>
                      <a:endParaRPr lang="en-GB" sz="1200" b="0" i="0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4202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睡眠障碍</a:t>
                      </a:r>
                      <a:endParaRPr lang="en-GB" sz="1200" b="0" i="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2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疲劳</a:t>
                      </a:r>
                      <a:r>
                        <a:rPr lang="en-US" altLang="zh-CN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精力下降</a:t>
                      </a:r>
                      <a:endParaRPr lang="en-GB" sz="1200" b="0" i="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4202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头晕</a:t>
                      </a:r>
                      <a:r>
                        <a:rPr lang="en-US" altLang="zh-CN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头重脚轻</a:t>
                      </a:r>
                      <a:endParaRPr lang="en-GB" sz="1200" b="0" i="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悲伤</a:t>
                      </a:r>
                      <a:r>
                        <a:rPr lang="en-US" altLang="zh-CN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沮丧</a:t>
                      </a:r>
                      <a:r>
                        <a:rPr lang="en-US" altLang="zh-CN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抑郁</a:t>
                      </a:r>
                      <a:endParaRPr lang="en-GB" sz="1200" b="0" i="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紧张</a:t>
                      </a:r>
                      <a:r>
                        <a:rPr lang="en-US" altLang="zh-CN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200" b="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焦虑</a:t>
                      </a:r>
                      <a:endParaRPr lang="en-GB" sz="1200" b="0" i="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kern="1200" baseline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818194" y="4850049"/>
            <a:ext cx="3290996" cy="276999"/>
            <a:chOff x="245729" y="1486643"/>
            <a:chExt cx="3290996" cy="276999"/>
          </a:xfrm>
        </p:grpSpPr>
        <p:sp>
          <p:nvSpPr>
            <p:cNvPr id="14" name="Rectangle 13"/>
            <p:cNvSpPr/>
            <p:nvPr/>
          </p:nvSpPr>
          <p:spPr>
            <a:xfrm>
              <a:off x="245729" y="1506533"/>
              <a:ext cx="237218" cy="237218"/>
            </a:xfrm>
            <a:prstGeom prst="rect">
              <a:avLst/>
            </a:prstGeom>
            <a:solidFill>
              <a:srgbClr val="6DCA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21721" y="1506533"/>
              <a:ext cx="237218" cy="237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6625" y="1486643"/>
              <a:ext cx="207599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rPr>
                <a:t>B/F/TAF </a:t>
              </a: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rPr>
                <a:t>更优 </a:t>
              </a:r>
              <a:r>
                <a:rPr kumimoji="0" lang="en-SG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rPr>
                <a:t>(</a:t>
              </a: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rPr>
                <a:t>P&lt;0.05</a:t>
              </a:r>
              <a:r>
                <a:rPr kumimoji="0" lang="en-SG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rPr>
                <a:t>)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82618" y="1486643"/>
              <a:ext cx="9541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rPr>
                <a:t>无显著差异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67" name="文本框 187"/>
          <p:cNvSpPr txBox="1"/>
          <p:nvPr/>
        </p:nvSpPr>
        <p:spPr>
          <a:xfrm>
            <a:off x="1159896" y="1566690"/>
            <a:ext cx="391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B/F/TAF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治疗 </a:t>
            </a:r>
            <a:r>
              <a:rPr kumimoji="0" lang="en-SG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12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个月，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SF-36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身体和精神维度评分较基线均提升显著</a:t>
            </a:r>
            <a:r>
              <a:rPr kumimoji="0" lang="en-SG" altLang="zh-CN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" name="Content Placeholder 4"/>
          <p:cNvSpPr txBox="1"/>
          <p:nvPr/>
        </p:nvSpPr>
        <p:spPr>
          <a:xfrm>
            <a:off x="667085" y="5515797"/>
            <a:ext cx="4973268" cy="394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i="0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9A9"/>
              </a:buClr>
              <a:buSzPct val="90000"/>
              <a:buFontTx/>
              <a:buNone/>
              <a:defRPr/>
            </a:pP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国际真实世界研究 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kumimoji="0" lang="en-SG" altLang="zh-CN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BICSTaR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：纳入 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1,135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接受 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B/F/TAF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治疗的 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HIV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感染者，其中初治患者 </a:t>
            </a:r>
            <a:r>
              <a:rPr kumimoji="0" lang="en-SG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180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例，分析其中部分患者 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SF-36 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评分变化 </a:t>
            </a:r>
            <a:r>
              <a:rPr kumimoji="0" lang="en-SG" altLang="zh-CN" sz="1100" b="0" i="1" u="none" strike="noStrike" kern="1200" cap="none" spc="0" normalizeH="0" baseline="3000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kumimoji="0" lang="zh-CN" altLang="en-US" sz="1100" b="0" i="1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文本占位符 4"/>
          <p:cNvSpPr txBox="1"/>
          <p:nvPr/>
        </p:nvSpPr>
        <p:spPr>
          <a:xfrm>
            <a:off x="7463" y="4466528"/>
            <a:ext cx="4973268" cy="70643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>
              <a:lnSpc>
                <a:spcPct val="90000"/>
              </a:lnSpc>
              <a:spcBef>
                <a:spcPts val="0"/>
              </a:spcBef>
              <a:buClrTx/>
              <a:buFont typeface="+mj-lt"/>
              <a:buAutoNum type="arabicPeriod"/>
              <a:defRPr sz="800" b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spcBef>
                <a:spcPts val="1000"/>
              </a:spcBef>
              <a:buClr>
                <a:schemeClr val="accent5"/>
              </a:buClr>
              <a:buFont typeface="Calibri" panose="020F0502020204030204" pitchFamily="34" charset="0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–"/>
              <a:defRPr sz="1600">
                <a:latin typeface="+mn-lt"/>
                <a:ea typeface="+mn-ea"/>
                <a:cs typeface="+mn-cs"/>
              </a:defRPr>
            </a:lvl3pPr>
            <a:lvl4pPr marL="1163955" indent="-268605"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400">
                <a:latin typeface="+mn-lt"/>
                <a:ea typeface="+mn-ea"/>
                <a:cs typeface="+mn-cs"/>
              </a:defRPr>
            </a:lvl4pPr>
            <a:lvl5pPr marL="1160780" indent="0">
              <a:spcBef>
                <a:spcPts val="1000"/>
              </a:spcBef>
              <a:buClr>
                <a:schemeClr val="accent5"/>
              </a:buClr>
              <a:buFont typeface="Calibri" panose="020F0502020204030204" pitchFamily="34" charset="0"/>
              <a:buNone/>
              <a:defRPr sz="1400">
                <a:latin typeface="+mn-lt"/>
                <a:ea typeface="+mn-ea"/>
                <a:cs typeface="+mn-cs"/>
              </a:defRPr>
            </a:lvl5pPr>
            <a:lvl6pPr marL="1386205" indent="0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None/>
              <a:defRPr sz="1400">
                <a:latin typeface="+mn-lt"/>
                <a:ea typeface="+mn-ea"/>
                <a:cs typeface="+mn-cs"/>
              </a:defRPr>
            </a:lvl6pPr>
            <a:lvl7pPr marL="1663700">
              <a:defRPr>
                <a:latin typeface="+mn-lt"/>
                <a:ea typeface="+mn-ea"/>
                <a:cs typeface="+mn-cs"/>
              </a:defRPr>
            </a:lvl7pPr>
            <a:lvl8pPr marL="1940560">
              <a:defRPr>
                <a:latin typeface="+mn-lt"/>
                <a:ea typeface="+mn-ea"/>
                <a:cs typeface="+mn-cs"/>
              </a:defRPr>
            </a:lvl8pPr>
            <a:lvl9pPr marL="2218055">
              <a:defRPr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1" lang="en-SG" altLang="zh-CN" sz="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629124" y="2168568"/>
            <a:ext cx="5199927" cy="2914566"/>
            <a:chOff x="629124" y="1800862"/>
            <a:chExt cx="5199927" cy="3282272"/>
          </a:xfrm>
        </p:grpSpPr>
        <p:graphicFrame>
          <p:nvGraphicFramePr>
            <p:cNvPr id="3" name="Chart 2"/>
            <p:cNvGraphicFramePr/>
            <p:nvPr/>
          </p:nvGraphicFramePr>
          <p:xfrm>
            <a:off x="629124" y="1800862"/>
            <a:ext cx="5020484" cy="3282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8" name="文本框 10"/>
            <p:cNvSpPr txBox="1"/>
            <p:nvPr/>
          </p:nvSpPr>
          <p:spPr>
            <a:xfrm rot="16200000">
              <a:off x="125561" y="3215655"/>
              <a:ext cx="142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SF-36 </a:t>
              </a:r>
              <a:r>
                <a: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中位值</a:t>
              </a: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cxnSp>
          <p:nvCxnSpPr>
            <p:cNvPr id="33" name="直接连接符 34"/>
            <p:cNvCxnSpPr/>
            <p:nvPr/>
          </p:nvCxnSpPr>
          <p:spPr>
            <a:xfrm flipH="1">
              <a:off x="1356756" y="3365500"/>
              <a:ext cx="338328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74" name="直接连接符 35"/>
            <p:cNvCxnSpPr/>
            <p:nvPr/>
          </p:nvCxnSpPr>
          <p:spPr>
            <a:xfrm>
              <a:off x="1833786" y="2967981"/>
              <a:ext cx="0" cy="117534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" name="直接连接符 36"/>
            <p:cNvCxnSpPr/>
            <p:nvPr/>
          </p:nvCxnSpPr>
          <p:spPr>
            <a:xfrm flipH="1">
              <a:off x="1789454" y="2967981"/>
              <a:ext cx="886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" name="直接连接符 37"/>
            <p:cNvCxnSpPr/>
            <p:nvPr/>
          </p:nvCxnSpPr>
          <p:spPr>
            <a:xfrm flipH="1">
              <a:off x="1789454" y="4143323"/>
              <a:ext cx="886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" name="直接连接符 38"/>
            <p:cNvCxnSpPr/>
            <p:nvPr/>
          </p:nvCxnSpPr>
          <p:spPr>
            <a:xfrm>
              <a:off x="2615150" y="2967981"/>
              <a:ext cx="0" cy="8734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" name="直接连接符 39"/>
            <p:cNvCxnSpPr/>
            <p:nvPr/>
          </p:nvCxnSpPr>
          <p:spPr>
            <a:xfrm flipH="1">
              <a:off x="2570818" y="2967981"/>
              <a:ext cx="886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" name="直接连接符 40"/>
            <p:cNvCxnSpPr/>
            <p:nvPr/>
          </p:nvCxnSpPr>
          <p:spPr>
            <a:xfrm flipH="1">
              <a:off x="2570818" y="3841468"/>
              <a:ext cx="886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" name="直接连接符 41"/>
            <p:cNvCxnSpPr/>
            <p:nvPr/>
          </p:nvCxnSpPr>
          <p:spPr>
            <a:xfrm>
              <a:off x="3435084" y="2967981"/>
              <a:ext cx="0" cy="143539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" name="直接连接符 42"/>
            <p:cNvCxnSpPr/>
            <p:nvPr/>
          </p:nvCxnSpPr>
          <p:spPr>
            <a:xfrm flipH="1">
              <a:off x="3390752" y="2967981"/>
              <a:ext cx="886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" name="直接连接符 43"/>
            <p:cNvCxnSpPr/>
            <p:nvPr/>
          </p:nvCxnSpPr>
          <p:spPr>
            <a:xfrm flipH="1">
              <a:off x="3390752" y="4405321"/>
              <a:ext cx="886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8" name="直接连接符 44"/>
            <p:cNvCxnSpPr/>
            <p:nvPr/>
          </p:nvCxnSpPr>
          <p:spPr>
            <a:xfrm>
              <a:off x="4223553" y="3001039"/>
              <a:ext cx="0" cy="125651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9" name="直接连接符 45"/>
            <p:cNvCxnSpPr/>
            <p:nvPr/>
          </p:nvCxnSpPr>
          <p:spPr>
            <a:xfrm flipH="1">
              <a:off x="4179222" y="3001039"/>
              <a:ext cx="886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0" name="直接连接符 46"/>
            <p:cNvCxnSpPr/>
            <p:nvPr/>
          </p:nvCxnSpPr>
          <p:spPr>
            <a:xfrm flipH="1">
              <a:off x="4179222" y="4253177"/>
              <a:ext cx="886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91" name="组合 47"/>
            <p:cNvGrpSpPr/>
            <p:nvPr/>
          </p:nvGrpSpPr>
          <p:grpSpPr>
            <a:xfrm>
              <a:off x="1542879" y="3128390"/>
              <a:ext cx="579057" cy="346310"/>
              <a:chOff x="1425928" y="3284935"/>
              <a:chExt cx="432639" cy="282756"/>
            </a:xfrm>
          </p:grpSpPr>
          <p:sp>
            <p:nvSpPr>
              <p:cNvPr id="92" name="矩形 60"/>
              <p:cNvSpPr/>
              <p:nvPr/>
            </p:nvSpPr>
            <p:spPr>
              <a:xfrm>
                <a:off x="1425928" y="3284935"/>
                <a:ext cx="432639" cy="102844"/>
              </a:xfrm>
              <a:prstGeom prst="rect">
                <a:avLst/>
              </a:prstGeom>
              <a:solidFill>
                <a:srgbClr val="C6CA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矩形 61"/>
              <p:cNvSpPr/>
              <p:nvPr/>
            </p:nvSpPr>
            <p:spPr>
              <a:xfrm>
                <a:off x="1425928" y="3404640"/>
                <a:ext cx="432639" cy="118911"/>
              </a:xfrm>
              <a:prstGeom prst="rect">
                <a:avLst/>
              </a:prstGeom>
              <a:solidFill>
                <a:srgbClr val="C6CA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文本框 62"/>
              <p:cNvSpPr txBox="1"/>
              <p:nvPr/>
            </p:nvSpPr>
            <p:spPr>
              <a:xfrm>
                <a:off x="1433793" y="3355443"/>
                <a:ext cx="401682" cy="21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53.7</a:t>
                </a: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5" name="组合 48"/>
            <p:cNvGrpSpPr/>
            <p:nvPr/>
          </p:nvGrpSpPr>
          <p:grpSpPr>
            <a:xfrm>
              <a:off x="2325621" y="3086695"/>
              <a:ext cx="579057" cy="304866"/>
              <a:chOff x="1425928" y="3286603"/>
              <a:chExt cx="432639" cy="248917"/>
            </a:xfrm>
          </p:grpSpPr>
          <p:sp>
            <p:nvSpPr>
              <p:cNvPr id="96" name="矩形 57"/>
              <p:cNvSpPr/>
              <p:nvPr/>
            </p:nvSpPr>
            <p:spPr>
              <a:xfrm>
                <a:off x="1425928" y="3286603"/>
                <a:ext cx="432639" cy="45719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矩形 58"/>
              <p:cNvSpPr/>
              <p:nvPr/>
            </p:nvSpPr>
            <p:spPr>
              <a:xfrm>
                <a:off x="1425928" y="3343859"/>
                <a:ext cx="432639" cy="149438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文本框 59"/>
              <p:cNvSpPr txBox="1"/>
              <p:nvPr/>
            </p:nvSpPr>
            <p:spPr>
              <a:xfrm>
                <a:off x="1446845" y="3323272"/>
                <a:ext cx="401682" cy="21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58.0</a:t>
                </a: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9" name="组合 49"/>
            <p:cNvGrpSpPr/>
            <p:nvPr/>
          </p:nvGrpSpPr>
          <p:grpSpPr>
            <a:xfrm>
              <a:off x="3145971" y="3261381"/>
              <a:ext cx="579057" cy="516511"/>
              <a:chOff x="1425928" y="3280409"/>
              <a:chExt cx="432639" cy="421723"/>
            </a:xfrm>
          </p:grpSpPr>
          <p:sp>
            <p:nvSpPr>
              <p:cNvPr id="100" name="矩形 54"/>
              <p:cNvSpPr/>
              <p:nvPr/>
            </p:nvSpPr>
            <p:spPr>
              <a:xfrm>
                <a:off x="1425928" y="3280409"/>
                <a:ext cx="432639" cy="183475"/>
              </a:xfrm>
              <a:prstGeom prst="rect">
                <a:avLst/>
              </a:prstGeom>
              <a:solidFill>
                <a:srgbClr val="C6CA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矩形 55"/>
              <p:cNvSpPr/>
              <p:nvPr/>
            </p:nvSpPr>
            <p:spPr>
              <a:xfrm>
                <a:off x="1425928" y="3486796"/>
                <a:ext cx="432639" cy="188998"/>
              </a:xfrm>
              <a:prstGeom prst="rect">
                <a:avLst/>
              </a:prstGeom>
              <a:solidFill>
                <a:srgbClr val="C6CA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文本框 56"/>
              <p:cNvSpPr txBox="1"/>
              <p:nvPr/>
            </p:nvSpPr>
            <p:spPr>
              <a:xfrm>
                <a:off x="1441338" y="3489884"/>
                <a:ext cx="401682" cy="21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45.3</a:t>
                </a: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3" name="组合 50"/>
            <p:cNvGrpSpPr/>
            <p:nvPr/>
          </p:nvGrpSpPr>
          <p:grpSpPr>
            <a:xfrm>
              <a:off x="3931916" y="3194296"/>
              <a:ext cx="579057" cy="342850"/>
              <a:chOff x="1425928" y="3268503"/>
              <a:chExt cx="432639" cy="279931"/>
            </a:xfrm>
          </p:grpSpPr>
          <p:sp>
            <p:nvSpPr>
              <p:cNvPr id="104" name="矩形 51"/>
              <p:cNvSpPr/>
              <p:nvPr/>
            </p:nvSpPr>
            <p:spPr>
              <a:xfrm>
                <a:off x="1425928" y="3268503"/>
                <a:ext cx="432639" cy="54773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矩形 52"/>
              <p:cNvSpPr/>
              <p:nvPr/>
            </p:nvSpPr>
            <p:spPr>
              <a:xfrm>
                <a:off x="1425928" y="3350726"/>
                <a:ext cx="432639" cy="159246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文本框 53"/>
              <p:cNvSpPr txBox="1"/>
              <p:nvPr/>
            </p:nvSpPr>
            <p:spPr>
              <a:xfrm>
                <a:off x="1442220" y="3336187"/>
                <a:ext cx="401682" cy="212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52.9</a:t>
                </a: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" name="组合 19"/>
            <p:cNvGrpSpPr/>
            <p:nvPr/>
          </p:nvGrpSpPr>
          <p:grpSpPr>
            <a:xfrm>
              <a:off x="1720590" y="1898913"/>
              <a:ext cx="962177" cy="940369"/>
              <a:chOff x="1258143" y="2327054"/>
              <a:chExt cx="783587" cy="767794"/>
            </a:xfrm>
          </p:grpSpPr>
          <p:sp>
            <p:nvSpPr>
              <p:cNvPr id="108" name="文本框 32"/>
              <p:cNvSpPr txBox="1"/>
              <p:nvPr/>
            </p:nvSpPr>
            <p:spPr>
              <a:xfrm>
                <a:off x="1267950" y="2840150"/>
                <a:ext cx="773780" cy="254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P=0.001</a:t>
                </a: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文本框 33"/>
              <p:cNvSpPr txBox="1"/>
              <p:nvPr/>
            </p:nvSpPr>
            <p:spPr>
              <a:xfrm>
                <a:off x="1258143" y="2327054"/>
                <a:ext cx="773780" cy="254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身体维度</a:t>
                </a: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0" name="组合 20"/>
            <p:cNvGrpSpPr/>
            <p:nvPr/>
          </p:nvGrpSpPr>
          <p:grpSpPr>
            <a:xfrm>
              <a:off x="3318157" y="1894178"/>
              <a:ext cx="1072275" cy="958995"/>
              <a:chOff x="1509036" y="2066312"/>
              <a:chExt cx="873249" cy="783002"/>
            </a:xfrm>
          </p:grpSpPr>
          <p:sp>
            <p:nvSpPr>
              <p:cNvPr id="111" name="文本框 30"/>
              <p:cNvSpPr txBox="1"/>
              <p:nvPr/>
            </p:nvSpPr>
            <p:spPr>
              <a:xfrm>
                <a:off x="1509036" y="2594616"/>
                <a:ext cx="873249" cy="254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P</a:t>
                </a:r>
                <a:r>
                  <a:rPr kumimoji="0" lang="en-SG" altLang="zh-CN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&lt;</a:t>
                </a:r>
                <a:r>
                  <a:rPr kumimoji="0" lang="en-US" altLang="zh-CN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0.001</a:t>
                </a: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文本框 31"/>
              <p:cNvSpPr txBox="1"/>
              <p:nvPr/>
            </p:nvSpPr>
            <p:spPr>
              <a:xfrm>
                <a:off x="1578690" y="2066312"/>
                <a:ext cx="773780" cy="254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精神维度</a:t>
                </a: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4" name="组合 22"/>
            <p:cNvGrpSpPr/>
            <p:nvPr/>
          </p:nvGrpSpPr>
          <p:grpSpPr>
            <a:xfrm>
              <a:off x="4581679" y="2284427"/>
              <a:ext cx="1247372" cy="2152895"/>
              <a:chOff x="3594806" y="2595853"/>
              <a:chExt cx="931967" cy="1757801"/>
            </a:xfrm>
          </p:grpSpPr>
          <p:sp>
            <p:nvSpPr>
              <p:cNvPr id="115" name="文本框 23"/>
              <p:cNvSpPr txBox="1"/>
              <p:nvPr/>
            </p:nvSpPr>
            <p:spPr>
              <a:xfrm>
                <a:off x="3768427" y="2769756"/>
                <a:ext cx="758346" cy="24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优于均值</a:t>
                </a:r>
                <a:endParaRPr kumimoji="1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文本框 24"/>
              <p:cNvSpPr txBox="1"/>
              <p:nvPr/>
            </p:nvSpPr>
            <p:spPr>
              <a:xfrm>
                <a:off x="3768425" y="3373397"/>
                <a:ext cx="713502" cy="24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正常 </a:t>
                </a:r>
                <a:r>
                  <a:rPr kumimoji="1" lang="en-SG" altLang="zh-CN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(50 </a:t>
                </a:r>
                <a:r>
                  <a:rPr kumimoji="1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分</a:t>
                </a:r>
                <a:r>
                  <a:rPr kumimoji="1" lang="en-SG" altLang="zh-CN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)</a:t>
                </a:r>
                <a:endParaRPr kumimoji="1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文本框 25"/>
              <p:cNvSpPr txBox="1"/>
              <p:nvPr/>
            </p:nvSpPr>
            <p:spPr>
              <a:xfrm>
                <a:off x="3768427" y="3948106"/>
                <a:ext cx="746653" cy="24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劣于均值 </a:t>
                </a:r>
                <a:endParaRPr kumimoji="1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箭头: 下 26"/>
              <p:cNvSpPr/>
              <p:nvPr/>
            </p:nvSpPr>
            <p:spPr>
              <a:xfrm flipV="1">
                <a:off x="3594806" y="2595853"/>
                <a:ext cx="148294" cy="861721"/>
              </a:xfrm>
              <a:prstGeom prst="downArrow">
                <a:avLst>
                  <a:gd name="adj1" fmla="val 50000"/>
                  <a:gd name="adj2" fmla="val 128820"/>
                </a:avLst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  <a:alpha val="0"/>
                    </a:sys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箭头: 下 27"/>
              <p:cNvSpPr/>
              <p:nvPr/>
            </p:nvSpPr>
            <p:spPr>
              <a:xfrm>
                <a:off x="3594806" y="3491933"/>
                <a:ext cx="148294" cy="861721"/>
              </a:xfrm>
              <a:prstGeom prst="downArrow">
                <a:avLst>
                  <a:gd name="adj1" fmla="val 50000"/>
                  <a:gd name="adj2" fmla="val 128820"/>
                </a:avLst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0">
                    <a:sysClr val="window" lastClr="FFFFFF">
                      <a:lumMod val="50000"/>
                      <a:alpha val="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122" name="Straight Connector 121"/>
          <p:cNvCxnSpPr/>
          <p:nvPr/>
        </p:nvCxnSpPr>
        <p:spPr>
          <a:xfrm>
            <a:off x="1589910" y="2577611"/>
            <a:ext cx="12841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230979" y="2577611"/>
            <a:ext cx="12841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494" y="158750"/>
            <a:ext cx="10296526" cy="1084262"/>
          </a:xfrm>
        </p:spPr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45" name="标题 1"/>
          <p:cNvSpPr txBox="1"/>
          <p:nvPr/>
        </p:nvSpPr>
        <p:spPr>
          <a:xfrm>
            <a:off x="467811" y="317595"/>
            <a:ext cx="11270713" cy="45930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utura Medium" panose="020B0602020204020303" pitchFamily="34" charset="-79"/>
              </a:defRPr>
            </a:lvl1pPr>
          </a:lstStyle>
          <a:p>
            <a:r>
              <a:rPr lang="zh-CN" altLang="en-US" dirty="0"/>
              <a:t>简化</a:t>
            </a:r>
            <a:r>
              <a:rPr lang="en-US" altLang="zh-CN">
                <a:solidFill>
                  <a:srgbClr val="C00000"/>
                </a:solidFill>
              </a:rPr>
              <a:t>≠</a:t>
            </a:r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46" name="文本占位符 40"/>
          <p:cNvSpPr txBox="1"/>
          <p:nvPr/>
        </p:nvSpPr>
        <p:spPr>
          <a:xfrm>
            <a:off x="79513" y="6151563"/>
            <a:ext cx="12192000" cy="7064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606607" y="982141"/>
            <a:ext cx="943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</a:rPr>
              <a:t>选择</a:t>
            </a:r>
            <a:r>
              <a:rPr kumimoji="1" lang="en-US" altLang="zh-CN" sz="2000" b="1" dirty="0">
                <a:solidFill>
                  <a:srgbClr val="C00000"/>
                </a:solidFill>
              </a:rPr>
              <a:t>B/F/TAF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，</a:t>
            </a:r>
            <a:r>
              <a:rPr kumimoji="1" lang="zh-CN" altLang="en-US" b="1" dirty="0"/>
              <a:t>为绝大多数患者提供疗效及安全性保障，提升生活质量，实现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治疗优化</a:t>
            </a:r>
            <a:endParaRPr kumimoji="1"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矩形: 圆角 4"/>
          <p:cNvSpPr/>
          <p:nvPr/>
        </p:nvSpPr>
        <p:spPr>
          <a:xfrm>
            <a:off x="1220117" y="2181355"/>
            <a:ext cx="3445255" cy="17021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4"/>
          <p:cNvSpPr/>
          <p:nvPr/>
        </p:nvSpPr>
        <p:spPr>
          <a:xfrm>
            <a:off x="1220117" y="4016859"/>
            <a:ext cx="3445255" cy="17875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角 4"/>
          <p:cNvSpPr/>
          <p:nvPr/>
        </p:nvSpPr>
        <p:spPr>
          <a:xfrm>
            <a:off x="4651754" y="2181355"/>
            <a:ext cx="3445255" cy="17021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4"/>
          <p:cNvSpPr/>
          <p:nvPr/>
        </p:nvSpPr>
        <p:spPr>
          <a:xfrm>
            <a:off x="4651754" y="4016859"/>
            <a:ext cx="3445255" cy="17875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4"/>
          <p:cNvSpPr/>
          <p:nvPr/>
        </p:nvSpPr>
        <p:spPr>
          <a:xfrm>
            <a:off x="8083390" y="2181355"/>
            <a:ext cx="3445255" cy="17021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: 圆角 4"/>
          <p:cNvSpPr/>
          <p:nvPr/>
        </p:nvSpPr>
        <p:spPr>
          <a:xfrm>
            <a:off x="8083390" y="4016859"/>
            <a:ext cx="3445255" cy="17875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: 圆角 4"/>
          <p:cNvSpPr/>
          <p:nvPr/>
        </p:nvSpPr>
        <p:spPr>
          <a:xfrm>
            <a:off x="1220117" y="2358898"/>
            <a:ext cx="3445255" cy="608499"/>
          </a:xfrm>
          <a:prstGeom prst="roundRect">
            <a:avLst>
              <a:gd name="adj" fmla="val 0"/>
            </a:avLst>
          </a:prstGeom>
          <a:solidFill>
            <a:srgbClr val="FFC2C2">
              <a:alpha val="52000"/>
            </a:srgbClr>
          </a:solidFill>
          <a:ln w="158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: 圆角 4"/>
          <p:cNvSpPr/>
          <p:nvPr/>
        </p:nvSpPr>
        <p:spPr>
          <a:xfrm>
            <a:off x="1220117" y="4194403"/>
            <a:ext cx="3445255" cy="598410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  <a:alpha val="52000"/>
            </a:schemeClr>
          </a:solidFill>
          <a:ln w="158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4"/>
          <p:cNvSpPr/>
          <p:nvPr/>
        </p:nvSpPr>
        <p:spPr>
          <a:xfrm>
            <a:off x="4651754" y="2358898"/>
            <a:ext cx="3445255" cy="597049"/>
          </a:xfrm>
          <a:prstGeom prst="roundRect">
            <a:avLst>
              <a:gd name="adj" fmla="val 0"/>
            </a:avLst>
          </a:prstGeom>
          <a:solidFill>
            <a:srgbClr val="FFC2C2">
              <a:alpha val="52000"/>
            </a:srgbClr>
          </a:solidFill>
          <a:ln w="158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4"/>
          <p:cNvSpPr/>
          <p:nvPr/>
        </p:nvSpPr>
        <p:spPr>
          <a:xfrm>
            <a:off x="4651754" y="4194402"/>
            <a:ext cx="3445255" cy="598411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  <a:alpha val="52000"/>
            </a:schemeClr>
          </a:solidFill>
          <a:ln w="158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: 圆角 4"/>
          <p:cNvSpPr/>
          <p:nvPr/>
        </p:nvSpPr>
        <p:spPr>
          <a:xfrm>
            <a:off x="8083390" y="2358898"/>
            <a:ext cx="3445255" cy="595151"/>
          </a:xfrm>
          <a:prstGeom prst="roundRect">
            <a:avLst>
              <a:gd name="adj" fmla="val 0"/>
            </a:avLst>
          </a:prstGeom>
          <a:solidFill>
            <a:srgbClr val="FFC2C2">
              <a:alpha val="52000"/>
            </a:srgbClr>
          </a:solidFill>
          <a:ln w="158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: 圆角 4"/>
          <p:cNvSpPr/>
          <p:nvPr/>
        </p:nvSpPr>
        <p:spPr>
          <a:xfrm>
            <a:off x="8083390" y="4194403"/>
            <a:ext cx="3445255" cy="598412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  <a:alpha val="52000"/>
            </a:schemeClr>
          </a:solidFill>
          <a:ln w="158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38882" y="1606993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spc="600" dirty="0">
                <a:solidFill>
                  <a:srgbClr val="C00000"/>
                </a:solidFill>
              </a:rPr>
              <a:t>疗效保障</a:t>
            </a:r>
            <a:endParaRPr kumimoji="1" lang="zh-CN" altLang="en-US" sz="2800" b="1" spc="600" dirty="0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36160" y="1606993"/>
            <a:ext cx="341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600" dirty="0">
                <a:solidFill>
                  <a:srgbClr val="C00000"/>
                </a:solidFill>
              </a:rPr>
              <a:t>可信赖的安全性</a:t>
            </a:r>
            <a:endParaRPr kumimoji="1" lang="zh-CN" altLang="en-US" sz="2800" b="1" spc="600" dirty="0">
              <a:solidFill>
                <a:srgbClr val="C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32897" y="1606993"/>
            <a:ext cx="211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600" dirty="0">
                <a:solidFill>
                  <a:srgbClr val="C00000"/>
                </a:solidFill>
              </a:rPr>
              <a:t>生活质量</a:t>
            </a:r>
            <a:endParaRPr kumimoji="1" lang="zh-CN" altLang="en-US" sz="2800" b="1" spc="600" dirty="0">
              <a:solidFill>
                <a:srgbClr val="C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 rot="16200000">
            <a:off x="331951" y="2943456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B/F/TAF</a:t>
            </a:r>
            <a:endParaRPr kumimoji="1" lang="zh-CN" altLang="en-US" b="1" dirty="0"/>
          </a:p>
        </p:txBody>
      </p:sp>
      <p:sp>
        <p:nvSpPr>
          <p:cNvPr id="39" name="文本框 38"/>
          <p:cNvSpPr txBox="1"/>
          <p:nvPr/>
        </p:nvSpPr>
        <p:spPr>
          <a:xfrm rot="16200000">
            <a:off x="331951" y="4687573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DTG/3TC</a:t>
            </a:r>
            <a:endParaRPr kumimoji="1" lang="zh-CN" altLang="en-US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1315813" y="2342751"/>
            <a:ext cx="3174869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快速启动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，适用人群广法</a:t>
            </a:r>
            <a:endParaRPr kumimoji="1"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1400" b="1" dirty="0"/>
              <a:t>为</a:t>
            </a:r>
            <a:r>
              <a:rPr kumimoji="1" lang="en-US" altLang="zh-CN" sz="1400" b="1" dirty="0"/>
              <a:t>HIV</a:t>
            </a:r>
            <a:r>
              <a:rPr kumimoji="1" lang="zh-CN" altLang="en-US" sz="1400" b="1" dirty="0"/>
              <a:t>感染者提供持续疗效保障</a:t>
            </a:r>
            <a:endParaRPr kumimoji="1" lang="en-US" altLang="zh-CN" sz="1000" baseline="30000" dirty="0">
              <a:solidFill>
                <a:schemeClr val="bg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786946" y="2460992"/>
            <a:ext cx="3174869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不良反应发生率低，耐受性良好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25392" y="2445635"/>
            <a:ext cx="3174869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显著提升感染者身心健康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327487" y="4285552"/>
            <a:ext cx="3174869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无法快速启动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更少的适用人群</a:t>
            </a:r>
            <a:r>
              <a:rPr lang="en-US" altLang="zh-CN" sz="1400" b="1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7-10</a:t>
            </a:r>
            <a:endParaRPr lang="en-US" altLang="zh-CN" sz="1400" b="1" baseline="30000" dirty="0"/>
          </a:p>
        </p:txBody>
      </p:sp>
      <p:sp>
        <p:nvSpPr>
          <p:cNvPr id="47" name="文本框 46"/>
          <p:cNvSpPr txBox="1"/>
          <p:nvPr/>
        </p:nvSpPr>
        <p:spPr>
          <a:xfrm>
            <a:off x="4736160" y="4251806"/>
            <a:ext cx="3174869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+mn-ea"/>
              </a:rPr>
              <a:t>更多不良反应及停药风险</a:t>
            </a:r>
            <a:endParaRPr lang="en-US" altLang="zh-CN" sz="1400" b="1" dirty="0"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225392" y="4154131"/>
            <a:ext cx="3174869" cy="657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药片体积更大，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DTG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CNS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不良事件停药率高</a:t>
            </a:r>
            <a:r>
              <a:rPr lang="en-US" altLang="zh-CN" sz="1400" baseline="30000" dirty="0">
                <a:latin typeface="+mn-ea"/>
              </a:rPr>
              <a:t>18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313870" y="3119399"/>
            <a:ext cx="3351502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/>
              <a:t>持久抑制病毒，</a:t>
            </a:r>
            <a:r>
              <a:rPr kumimoji="1" lang="en-US" altLang="zh-CN" sz="1000" dirty="0">
                <a:solidFill>
                  <a:srgbClr val="C00000"/>
                </a:solidFill>
              </a:rPr>
              <a:t>5</a:t>
            </a:r>
            <a:r>
              <a:rPr kumimoji="1" lang="zh-CN" altLang="en-US" sz="1000" dirty="0">
                <a:solidFill>
                  <a:srgbClr val="C00000"/>
                </a:solidFill>
              </a:rPr>
              <a:t>年</a:t>
            </a:r>
            <a:r>
              <a:rPr kumimoji="1" lang="zh-CN" altLang="zh-CN" sz="1000" dirty="0"/>
              <a:t>病毒学抑制率高达</a:t>
            </a:r>
            <a:r>
              <a:rPr kumimoji="1" lang="zh-CN" altLang="zh-CN" sz="1000" dirty="0">
                <a:solidFill>
                  <a:srgbClr val="C00000"/>
                </a:solidFill>
              </a:rPr>
              <a:t>9</a:t>
            </a:r>
            <a:r>
              <a:rPr kumimoji="1" lang="en-US" altLang="zh-CN" sz="1000" dirty="0">
                <a:solidFill>
                  <a:srgbClr val="C00000"/>
                </a:solidFill>
              </a:rPr>
              <a:t>9</a:t>
            </a:r>
            <a:r>
              <a:rPr kumimoji="1" lang="zh-CN" altLang="zh-CN" sz="1000" dirty="0">
                <a:solidFill>
                  <a:srgbClr val="C00000"/>
                </a:solidFill>
              </a:rPr>
              <a:t>%</a:t>
            </a:r>
            <a:r>
              <a:rPr kumimoji="1" lang="zh-CN" altLang="zh-CN" sz="1000" dirty="0"/>
              <a:t>，</a:t>
            </a:r>
            <a:r>
              <a:rPr kumimoji="1" lang="zh-CN" altLang="zh-CN" sz="1000" dirty="0">
                <a:solidFill>
                  <a:srgbClr val="C00000"/>
                </a:solidFill>
              </a:rPr>
              <a:t>0耐药</a:t>
            </a:r>
            <a:r>
              <a:rPr kumimoji="1" lang="en-US" altLang="zh-CN" sz="1000" baseline="30000" dirty="0"/>
              <a:t>1</a:t>
            </a:r>
            <a:endParaRPr kumimoji="1" lang="en-US" altLang="zh-CN" sz="1000" baseline="30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/>
              <a:t>适用人群广泛，各类人群均维持高病毒学抑制率</a:t>
            </a:r>
            <a:r>
              <a:rPr kumimoji="1" lang="en-US" altLang="zh-CN" sz="1000" baseline="30000" dirty="0"/>
              <a:t>2-6</a:t>
            </a:r>
            <a:endParaRPr kumimoji="1" lang="zh-CN" altLang="en-US" sz="1000" dirty="0"/>
          </a:p>
        </p:txBody>
      </p:sp>
      <p:sp>
        <p:nvSpPr>
          <p:cNvPr id="51" name="文本框 50"/>
          <p:cNvSpPr txBox="1"/>
          <p:nvPr/>
        </p:nvSpPr>
        <p:spPr>
          <a:xfrm>
            <a:off x="4981243" y="3119399"/>
            <a:ext cx="2786276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/>
              <a:t>初治患者</a:t>
            </a:r>
            <a:r>
              <a:rPr kumimoji="1" lang="en-US" altLang="zh-CN" sz="1000" dirty="0">
                <a:solidFill>
                  <a:srgbClr val="C00000"/>
                </a:solidFill>
              </a:rPr>
              <a:t>5</a:t>
            </a:r>
            <a:r>
              <a:rPr kumimoji="1" lang="zh-CN" altLang="en-US" sz="1000" dirty="0">
                <a:solidFill>
                  <a:srgbClr val="C00000"/>
                </a:solidFill>
              </a:rPr>
              <a:t>年</a:t>
            </a:r>
            <a:r>
              <a:rPr kumimoji="1" lang="zh-CN" altLang="en-US" sz="1000" dirty="0"/>
              <a:t>因不良反应停药率仅</a:t>
            </a:r>
            <a:r>
              <a:rPr kumimoji="1" lang="en-US" altLang="zh-CN" sz="1000" dirty="0">
                <a:solidFill>
                  <a:srgbClr val="C00000"/>
                </a:solidFill>
              </a:rPr>
              <a:t>0.8%</a:t>
            </a:r>
            <a:r>
              <a:rPr kumimoji="1" lang="en-US" altLang="zh-CN" sz="1000" baseline="30000" dirty="0">
                <a:solidFill>
                  <a:srgbClr val="C00000"/>
                </a:solidFill>
              </a:rPr>
              <a:t>1</a:t>
            </a:r>
            <a:endParaRPr kumimoji="1" lang="en-US" altLang="zh-CN" sz="1000" baseline="30000" dirty="0">
              <a:solidFill>
                <a:srgbClr val="C00000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/>
              <a:t>真实世界研究显示</a:t>
            </a:r>
            <a:r>
              <a:rPr kumimoji="1" lang="en-US" altLang="zh-CN" sz="1000" dirty="0"/>
              <a:t>B/F/TAF</a:t>
            </a:r>
            <a:r>
              <a:rPr kumimoji="1" lang="zh-CN" altLang="en-US" sz="1000" dirty="0"/>
              <a:t>耐受性良好</a:t>
            </a:r>
            <a:r>
              <a:rPr kumimoji="1" lang="en-US" altLang="zh-CN" sz="1000" baseline="30000" dirty="0"/>
              <a:t>12</a:t>
            </a:r>
            <a:endParaRPr kumimoji="1" lang="en-US" altLang="zh-CN" sz="1000" baseline="30000" dirty="0"/>
          </a:p>
        </p:txBody>
      </p:sp>
      <p:sp>
        <p:nvSpPr>
          <p:cNvPr id="52" name="文本框 51"/>
          <p:cNvSpPr txBox="1"/>
          <p:nvPr/>
        </p:nvSpPr>
        <p:spPr>
          <a:xfrm>
            <a:off x="8412880" y="3119399"/>
            <a:ext cx="3351502" cy="295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000" dirty="0"/>
              <a:t>CNS</a:t>
            </a:r>
            <a:r>
              <a:rPr kumimoji="1" lang="zh-CN" altLang="en-US" sz="1000" dirty="0"/>
              <a:t>安全性显著优于含</a:t>
            </a:r>
            <a:r>
              <a:rPr kumimoji="1" lang="en-US" altLang="zh-CN" sz="1000" dirty="0"/>
              <a:t>DTG</a:t>
            </a:r>
            <a:r>
              <a:rPr kumimoji="1" lang="zh-CN" altLang="en-US" sz="1000" dirty="0"/>
              <a:t>方案</a:t>
            </a:r>
            <a:r>
              <a:rPr kumimoji="1" lang="en-US" altLang="zh-CN" sz="1000" baseline="30000" dirty="0"/>
              <a:t>14,15</a:t>
            </a:r>
            <a:endParaRPr kumimoji="1" lang="en-US" altLang="zh-CN" sz="1000" baseline="30000" dirty="0"/>
          </a:p>
        </p:txBody>
      </p:sp>
      <p:sp>
        <p:nvSpPr>
          <p:cNvPr id="53" name="文本框 52"/>
          <p:cNvSpPr txBox="1"/>
          <p:nvPr/>
        </p:nvSpPr>
        <p:spPr>
          <a:xfrm>
            <a:off x="1313870" y="4791431"/>
            <a:ext cx="335150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000" dirty="0"/>
              <a:t>VL &gt;500,000 c/mL</a:t>
            </a:r>
            <a:r>
              <a:rPr kumimoji="1" lang="en-US" altLang="zh-CN" sz="1000" baseline="30000" dirty="0"/>
              <a:t>7,8 </a:t>
            </a:r>
            <a:endParaRPr kumimoji="1" lang="en-US" altLang="zh-CN" sz="1000" baseline="30000" dirty="0"/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zh-CN" altLang="en-US" sz="1000" dirty="0"/>
              <a:t>主要 </a:t>
            </a:r>
            <a:r>
              <a:rPr kumimoji="1" lang="en-US" altLang="zh-CN" sz="1000" dirty="0"/>
              <a:t>NRTI, NNRTI, PI </a:t>
            </a:r>
            <a:r>
              <a:rPr kumimoji="1" lang="zh-CN" altLang="en-US" sz="1000" dirty="0"/>
              <a:t>突变</a:t>
            </a:r>
            <a:r>
              <a:rPr kumimoji="1" lang="en-US" altLang="zh-CN" sz="1000" baseline="30000" dirty="0"/>
              <a:t>7</a:t>
            </a:r>
            <a:endParaRPr kumimoji="1" lang="en-US" altLang="zh-CN" sz="1000" baseline="30000" dirty="0"/>
          </a:p>
          <a:p>
            <a:pPr marL="171450" marR="0" lvl="0" indent="-171450" fontAlgn="auto"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dirty="0"/>
              <a:t>HBV </a:t>
            </a:r>
            <a:r>
              <a:rPr kumimoji="1" lang="zh-CN" altLang="en-US" sz="1000" dirty="0"/>
              <a:t>感染</a:t>
            </a:r>
            <a:r>
              <a:rPr kumimoji="1" lang="en-US" altLang="zh-CN" sz="1000" baseline="30000" dirty="0"/>
              <a:t>7,8    </a:t>
            </a:r>
            <a:r>
              <a:rPr kumimoji="1" lang="en-US" altLang="zh-CN" sz="1000" dirty="0"/>
              <a:t>      </a:t>
            </a:r>
            <a:endParaRPr kumimoji="1" lang="en-US" altLang="zh-CN" sz="1000" dirty="0"/>
          </a:p>
          <a:p>
            <a:pPr marL="171450" marR="0" lvl="0" indent="-171450" fontAlgn="auto"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dirty="0" err="1"/>
              <a:t>eGFRCG</a:t>
            </a:r>
            <a:r>
              <a:rPr kumimoji="1" lang="en-US" altLang="zh-CN" sz="1000" dirty="0"/>
              <a:t> &lt;50 ml/min</a:t>
            </a:r>
            <a:r>
              <a:rPr kumimoji="1" lang="en-US" altLang="zh-CN" sz="1000" baseline="30000" dirty="0"/>
              <a:t>9,10</a:t>
            </a:r>
            <a:endParaRPr kumimoji="1" lang="en-US" altLang="zh-CN" sz="1000" baseline="30000" dirty="0"/>
          </a:p>
          <a:p>
            <a:pPr marL="171450" marR="0" lvl="0" indent="-171450" fontAlgn="auto"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1" lang="zh-CN" altLang="en-US" sz="1000" dirty="0"/>
              <a:t>复杂治疗史患者（含</a:t>
            </a:r>
            <a:r>
              <a:rPr kumimoji="1" lang="en-US" altLang="zh-CN" sz="1000" dirty="0" err="1"/>
              <a:t>PrEP</a:t>
            </a:r>
            <a:r>
              <a:rPr kumimoji="1" lang="zh-CN" altLang="en-US" sz="1000" dirty="0"/>
              <a:t>失败）</a:t>
            </a:r>
            <a:r>
              <a:rPr kumimoji="1" lang="en-US" altLang="zh-CN" sz="1000" baseline="30000" dirty="0"/>
              <a:t>11</a:t>
            </a:r>
            <a:endParaRPr kumimoji="1" lang="en-US" altLang="zh-CN" sz="1000" baseline="30000" dirty="0"/>
          </a:p>
        </p:txBody>
      </p:sp>
      <p:sp>
        <p:nvSpPr>
          <p:cNvPr id="54" name="文本框 53"/>
          <p:cNvSpPr txBox="1"/>
          <p:nvPr/>
        </p:nvSpPr>
        <p:spPr>
          <a:xfrm>
            <a:off x="4856566" y="4763464"/>
            <a:ext cx="3351502" cy="115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000" dirty="0"/>
              <a:t>Tango W144 </a:t>
            </a:r>
            <a:r>
              <a:rPr kumimoji="1" lang="zh-CN" altLang="en-US" sz="1000" dirty="0"/>
              <a:t>不良反应及停药风险分别为</a:t>
            </a:r>
            <a:endParaRPr kumimoji="1" lang="en-US" altLang="zh-CN" sz="1000" dirty="0"/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kumimoji="1" lang="zh-CN" altLang="en-US" sz="1000" dirty="0">
                <a:sym typeface="+mn-ea"/>
              </a:rPr>
              <a:t>     </a:t>
            </a:r>
            <a:r>
              <a:rPr kumimoji="1" lang="en-US" altLang="zh-CN" sz="1000" dirty="0">
                <a:sym typeface="+mn-ea"/>
              </a:rPr>
              <a:t>4% vs ˂1%</a:t>
            </a:r>
            <a:r>
              <a:rPr kumimoji="1" lang="zh-CN" altLang="en-US" sz="1000" dirty="0">
                <a:sym typeface="+mn-ea"/>
              </a:rPr>
              <a:t>和 </a:t>
            </a:r>
            <a:r>
              <a:rPr kumimoji="1" lang="en-US" altLang="zh-CN" sz="1000" dirty="0"/>
              <a:t>6% vs.2%</a:t>
            </a:r>
            <a:r>
              <a:rPr kumimoji="1" lang="en-US" altLang="zh-CN" sz="1000" baseline="30000" dirty="0"/>
              <a:t>13</a:t>
            </a:r>
            <a:endParaRPr kumimoji="1" lang="en-US" altLang="zh-CN" sz="1000" baseline="30000" dirty="0"/>
          </a:p>
          <a:p>
            <a:pPr marL="171450" indent="-171450">
              <a:lnSpc>
                <a:spcPct val="150000"/>
              </a:lnSpc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Tango W144</a:t>
            </a:r>
            <a:r>
              <a: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显示：从基于</a:t>
            </a: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TAF</a:t>
            </a:r>
            <a:r>
              <a: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的方案转换为</a:t>
            </a: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DTG/3TC</a:t>
            </a:r>
            <a:r>
              <a: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，骨，肾，血脂，体重无获益</a:t>
            </a:r>
            <a:r>
              <a:rPr kumimoji="1" lang="en-US" altLang="zh-CN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  <a:endParaRPr kumimoji="1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kumimoji="1" lang="en-US" altLang="zh-CN" sz="1000" baseline="30000" dirty="0"/>
          </a:p>
        </p:txBody>
      </p:sp>
      <p:sp>
        <p:nvSpPr>
          <p:cNvPr id="55" name="文本框 54"/>
          <p:cNvSpPr txBox="1"/>
          <p:nvPr/>
        </p:nvSpPr>
        <p:spPr>
          <a:xfrm>
            <a:off x="8319127" y="4890777"/>
            <a:ext cx="3115765" cy="52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n-ea"/>
              </a:rPr>
              <a:t>更大药片负担：</a:t>
            </a:r>
            <a:r>
              <a:rPr lang="en-US" altLang="zh-CN" sz="1000" dirty="0">
                <a:latin typeface="+mn-ea"/>
              </a:rPr>
              <a:t>350 vs 275 mg/day for DTG+3TC vs B/F/TAF</a:t>
            </a:r>
            <a:r>
              <a:rPr lang="en-US" altLang="zh-CN" sz="1000" baseline="30000" dirty="0">
                <a:latin typeface="+mn-ea"/>
              </a:rPr>
              <a:t>16,17</a:t>
            </a:r>
            <a:endParaRPr lang="en-US" altLang="zh-CN" sz="1000" baseline="30000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6135449"/>
            <a:ext cx="20887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+mj-lt"/>
              <a:buAutoNum type="arabicPeriod"/>
              <a:defRPr/>
            </a:pPr>
            <a:r>
              <a:rPr lang="da-DK" altLang="zh-CN" sz="600" dirty="0">
                <a:latin typeface="Arial" panose="020B0604020202020204"/>
                <a:cs typeface="Arial" panose="020B0604020202020204"/>
              </a:rPr>
              <a:t>Sax P, et al. AIDS 2022, Poster EPB150 </a:t>
            </a:r>
            <a:endParaRPr lang="da-DK" altLang="zh-CN" sz="600" dirty="0">
              <a:latin typeface="Arial" panose="020B0604020202020204"/>
              <a:cs typeface="Arial" panose="020B0604020202020204"/>
            </a:endParaRPr>
          </a:p>
          <a:p>
            <a:pPr marL="228600" indent="-22860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altLang="zh-CN" sz="600" dirty="0">
                <a:latin typeface="Arial" panose="020B0604020202020204"/>
                <a:cs typeface="Arial" panose="020B0604020202020204"/>
                <a:sym typeface="Arial" panose="020B0604020202020204" pitchFamily="34" charset="0"/>
              </a:rPr>
              <a:t>Molina JM, et al. Lancet HIV 2018;5:e357–65</a:t>
            </a:r>
            <a:endParaRPr lang="en-US" altLang="zh-CN" sz="600" dirty="0">
              <a:latin typeface="Arial" panose="020B0604020202020204"/>
              <a:cs typeface="Arial" panose="020B0604020202020204"/>
              <a:sym typeface="Arial" panose="020B0604020202020204" pitchFamily="34" charset="0"/>
            </a:endParaRPr>
          </a:p>
          <a:p>
            <a:pPr marL="228600" indent="-228600">
              <a:buClr>
                <a:srgbClr val="000000"/>
              </a:buClr>
              <a:buFont typeface="+mj-lt"/>
              <a:buAutoNum type="arabicPeriod"/>
            </a:pPr>
            <a:r>
              <a:rPr lang="en-US" altLang="zh-CN" sz="600" dirty="0" err="1">
                <a:latin typeface="Arial" panose="020B0604020202020204"/>
                <a:cs typeface="Arial" panose="020B0604020202020204"/>
                <a:sym typeface="Arial" panose="020B0604020202020204" pitchFamily="34" charset="0"/>
              </a:rPr>
              <a:t>Daar</a:t>
            </a:r>
            <a:r>
              <a:rPr lang="en-US" altLang="zh-CN" sz="600" dirty="0">
                <a:latin typeface="Arial" panose="020B0604020202020204"/>
                <a:cs typeface="Arial" panose="020B0604020202020204"/>
                <a:sym typeface="Arial" panose="020B0604020202020204" pitchFamily="34" charset="0"/>
              </a:rPr>
              <a:t> E, et al. Lancet HIV 2018;5:e347–56. </a:t>
            </a:r>
            <a:endParaRPr lang="en-US" altLang="zh-CN" sz="600" dirty="0">
              <a:latin typeface="Arial" panose="020B0604020202020204"/>
              <a:cs typeface="Arial" panose="020B0604020202020204"/>
              <a:sym typeface="Arial" panose="020B0604020202020204" pitchFamily="34" charset="0"/>
            </a:endParaRPr>
          </a:p>
          <a:p>
            <a:pPr marL="228600" indent="-228600">
              <a:buClr>
                <a:srgbClr val="000000"/>
              </a:buClr>
              <a:buFont typeface="+mj-lt"/>
              <a:buAutoNum type="arabicPeriod"/>
            </a:pPr>
            <a:r>
              <a:rPr lang="da-DK" altLang="zh-CN" sz="600" dirty="0">
                <a:latin typeface="Arial" panose="020B0604020202020204"/>
                <a:cs typeface="Arial" panose="020B0604020202020204"/>
                <a:sym typeface="Arial" panose="020B0604020202020204" pitchFamily="34" charset="0"/>
              </a:rPr>
              <a:t>Kityo C, et al. JAIDS 2019. 82(3):321-328</a:t>
            </a:r>
            <a:endParaRPr lang="da-DK" altLang="zh-CN" sz="600" dirty="0">
              <a:latin typeface="Arial" panose="020B0604020202020204"/>
              <a:cs typeface="Arial" panose="020B0604020202020204"/>
            </a:endParaRP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600" dirty="0">
                <a:latin typeface="Arial" panose="020B0604020202020204"/>
                <a:cs typeface="Arial" panose="020B0604020202020204"/>
              </a:rPr>
              <a:t>Sax P, et al. CID 2020. Jul 15;ciaa988</a:t>
            </a:r>
            <a:endParaRPr lang="en-US" altLang="zh-CN" sz="600" dirty="0">
              <a:latin typeface="Arial" panose="020B0604020202020204"/>
              <a:cs typeface="Arial" panose="020B0604020202020204"/>
            </a:endParaRP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da-DK" altLang="zh-CN" sz="600" dirty="0">
                <a:latin typeface="Arial" panose="020B0604020202020204"/>
                <a:cs typeface="Arial" panose="020B0604020202020204"/>
              </a:rPr>
              <a:t>Natukunda E, et al. vHIV Peds 2021, O2</a:t>
            </a:r>
            <a:endParaRPr lang="da-DK" altLang="zh-CN" sz="600" dirty="0">
              <a:latin typeface="Arial" panose="020B0604020202020204"/>
              <a:cs typeface="Arial" panose="020B0604020202020204"/>
            </a:endParaRPr>
          </a:p>
          <a:p>
            <a:pPr marL="228600" marR="0" lvl="0" indent="-22860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Arial" panose="020B0604020202020204"/>
              </a:rPr>
              <a:t>Cahn P, et al. Lancet 2019;393:143–55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13073" y="6146551"/>
            <a:ext cx="4182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Arial" panose="020B0604020202020204"/>
              </a:rPr>
              <a:t>DHHS. Guidelines for the Use of ARV Agents in HIV-1-Infected Adults and Adolescents, Oct. 2018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342900" marR="0" lvl="0" indent="-34290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Arial" panose="020B0604020202020204"/>
              </a:rPr>
              <a:t>GEMINI 1. Clinicaltrials.gov NCT02831673 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342900" marR="0" lvl="0" indent="-34290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Arial" panose="020B0604020202020204"/>
              </a:rPr>
              <a:t>GEMINI 2. Clinicaltrials.gov NCT02831764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342900" marR="0" lvl="0" indent="-34290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/>
            </a:pPr>
            <a:r>
              <a:rPr lang="en-GB" altLang="zh-CN" sz="600" dirty="0"/>
              <a:t>Gandhi RT, et al. JAMA 2022; doi:10.1001/jama.2022.22246.</a:t>
            </a:r>
            <a:endParaRPr lang="en-GB" altLang="zh-CN" sz="600" dirty="0"/>
          </a:p>
          <a:p>
            <a:pPr marL="342900" marR="0" lvl="0" indent="-34290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/>
            </a:pP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Perez-Valero I, et al. Expert Rev Anti</a:t>
            </a:r>
            <a:r>
              <a:rPr lang="en-US" altLang="zh-CN" sz="600" kern="0" spc="46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Infect </a:t>
            </a:r>
            <a:r>
              <a:rPr lang="en-US" altLang="zh-CN" sz="600" kern="0" spc="-4" dirty="0" err="1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Ther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2023; 20:</a:t>
            </a:r>
            <a:r>
              <a:rPr lang="en-US" altLang="zh-CN" sz="600" kern="0" spc="46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1–11.</a:t>
            </a:r>
            <a:r>
              <a:rPr lang="en-US" altLang="zh-CN" sz="600" kern="0" spc="28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Online</a:t>
            </a:r>
            <a:r>
              <a:rPr lang="en-US" altLang="zh-CN" sz="600" kern="0" spc="1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ahead</a:t>
            </a:r>
            <a:r>
              <a:rPr lang="en-US" altLang="zh-CN" sz="600" kern="0" spc="21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of</a:t>
            </a:r>
            <a:r>
              <a:rPr lang="en-US" altLang="zh-CN" sz="600" kern="0" spc="42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print.</a:t>
            </a:r>
            <a:r>
              <a:rPr lang="en-US" altLang="zh-CN" sz="600" kern="0" spc="42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Poster</a:t>
            </a:r>
            <a:r>
              <a:rPr lang="en-US" altLang="zh-CN" sz="600" kern="0" spc="1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600" kern="0" spc="-4" dirty="0">
                <a:solidFill>
                  <a:srgbClr val="59585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80874.</a:t>
            </a:r>
            <a:endParaRPr lang="en-US" altLang="zh-CN" sz="600" kern="0" spc="-4" dirty="0">
              <a:solidFill>
                <a:srgbClr val="59585C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/>
            </a:pPr>
            <a:r>
              <a:rPr lang="en-US" altLang="zh-CN" sz="600" dirty="0" err="1"/>
              <a:t>Osiyemi</a:t>
            </a:r>
            <a:r>
              <a:rPr lang="en-US" altLang="zh-CN" sz="600" dirty="0"/>
              <a:t> O</a:t>
            </a:r>
            <a:r>
              <a:rPr lang="fr-FR" altLang="zh-CN" sz="600" dirty="0"/>
              <a:t>, </a:t>
            </a:r>
            <a:r>
              <a:rPr lang="en-US" altLang="zh-CN" sz="600" dirty="0"/>
              <a:t>et al. </a:t>
            </a:r>
            <a:r>
              <a:rPr lang="fr-FR" altLang="zh-CN" sz="600" dirty="0"/>
              <a:t>Clin Infect Dis. 2022 Sep 29;75(6):975-986.</a:t>
            </a:r>
            <a:endParaRPr lang="fr-FR" altLang="zh-CN" sz="6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 startAt="8"/>
            </a:pPr>
            <a:r>
              <a:rPr lang="en-US" altLang="zh-CN" sz="600" dirty="0">
                <a:solidFill>
                  <a:schemeClr val="tx1"/>
                </a:solidFill>
                <a:latin typeface="+mn-ea"/>
                <a:sym typeface="微软雅黑" panose="020B0503020204020204" pitchFamily="34" charset="-122"/>
              </a:rPr>
              <a:t>Wohl et al. The Patient 2018;11:561–573</a:t>
            </a:r>
            <a:endParaRPr lang="en-US" altLang="zh-CN" sz="600" dirty="0">
              <a:solidFill>
                <a:schemeClr val="tx1"/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76147" y="6146551"/>
            <a:ext cx="2603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15"/>
            </a:pPr>
            <a:r>
              <a:rPr lang="en-US" altLang="zh-CN" sz="60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pitchFamily="34" charset="-122"/>
              </a:rPr>
              <a:t>Wohl et al. AIDS 2018. Amsterdam, NL. Poster TUPEB148</a:t>
            </a:r>
            <a:endParaRPr lang="en-US" altLang="zh-CN" sz="600" dirty="0">
              <a:solidFill>
                <a:schemeClr val="tx1"/>
              </a:solidFill>
              <a:latin typeface="+mn-ea"/>
              <a:ea typeface="+mn-ea"/>
              <a:sym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15"/>
            </a:pPr>
            <a:r>
              <a:rPr lang="en-US" altLang="zh-CN" sz="600" dirty="0" err="1"/>
              <a:t>Dovato</a:t>
            </a:r>
            <a:r>
              <a:rPr lang="en-US" altLang="zh-CN" sz="600" dirty="0"/>
              <a:t> </a:t>
            </a:r>
            <a:r>
              <a:rPr lang="zh-CN" altLang="en-US" sz="600" dirty="0"/>
              <a:t>说明书，</a:t>
            </a:r>
            <a:r>
              <a:rPr lang="en-US" altLang="zh-CN" sz="600" dirty="0">
                <a:hlinkClick r:id="rId1"/>
              </a:rPr>
              <a:t> LABEL (fda.gov)</a:t>
            </a:r>
            <a:endParaRPr lang="en-US" altLang="zh-CN" sz="600" dirty="0"/>
          </a:p>
          <a:p>
            <a:pPr marL="342900" indent="-342900">
              <a:buFont typeface="+mj-lt"/>
              <a:buAutoNum type="arabicPeriod" startAt="15"/>
            </a:pPr>
            <a:r>
              <a:rPr lang="en-US" altLang="zh-CN" sz="600" dirty="0" err="1"/>
              <a:t>Biktarvy</a:t>
            </a:r>
            <a:r>
              <a:rPr lang="en-US" altLang="zh-CN" sz="600" dirty="0"/>
              <a:t> </a:t>
            </a:r>
            <a:r>
              <a:rPr lang="zh-CN" altLang="en-US" sz="600" dirty="0"/>
              <a:t>说明书</a:t>
            </a:r>
            <a:r>
              <a:rPr lang="en-US" altLang="zh-CN" sz="600" dirty="0">
                <a:hlinkClick r:id="rId2"/>
              </a:rPr>
              <a:t>LABEL (fda.gov)</a:t>
            </a:r>
            <a:endParaRPr lang="en-US" altLang="zh-CN" sz="600" dirty="0"/>
          </a:p>
          <a:p>
            <a:pPr marL="342900" indent="-342900">
              <a:buFont typeface="+mj-lt"/>
              <a:buAutoNum type="arabicPeriod" startAt="15"/>
            </a:pPr>
            <a:r>
              <a:rPr lang="en-US" altLang="zh-CN" sz="600" dirty="0" err="1"/>
              <a:t>Taramasso</a:t>
            </a:r>
            <a:r>
              <a:rPr lang="en-US" altLang="zh-CN" sz="600" dirty="0"/>
              <a:t> </a:t>
            </a:r>
            <a:r>
              <a:rPr lang="en-US" altLang="zh-CN" sz="600" dirty="0" err="1"/>
              <a:t>L,et</a:t>
            </a:r>
            <a:r>
              <a:rPr lang="en-US" altLang="zh-CN" sz="600" dirty="0"/>
              <a:t> al. Reversibility of Central Nervous System Adverse Events in Course of Art. Viruses. 2022 May 11;14(5):1028</a:t>
            </a:r>
            <a:endParaRPr lang="en-US" altLang="zh-CN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占位符 34"/>
          <p:cNvSpPr>
            <a:spLocks noGrp="1"/>
          </p:cNvSpPr>
          <p:nvPr>
            <p:ph type="body" sz="quarter" idx="10"/>
          </p:nvPr>
        </p:nvSpPr>
        <p:spPr>
          <a:xfrm>
            <a:off x="0" y="6151563"/>
            <a:ext cx="12192000" cy="706437"/>
          </a:xfrm>
        </p:spPr>
        <p:txBody>
          <a:bodyPr/>
          <a:lstStyle/>
          <a:p>
            <a:r>
              <a:rPr lang="zh-CN" altLang="en-US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赵方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中国艾滋病性病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 2023, 29(05):499-508.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17633" y="861461"/>
            <a:ext cx="12024325" cy="5087926"/>
            <a:chOff x="376285" y="1159973"/>
            <a:chExt cx="12024325" cy="5087926"/>
          </a:xfrm>
        </p:grpSpPr>
        <p:grpSp>
          <p:nvGrpSpPr>
            <p:cNvPr id="63" name="组合 62"/>
            <p:cNvGrpSpPr/>
            <p:nvPr/>
          </p:nvGrpSpPr>
          <p:grpSpPr>
            <a:xfrm>
              <a:off x="376285" y="1159973"/>
              <a:ext cx="12024325" cy="5087926"/>
              <a:chOff x="398681" y="1052719"/>
              <a:chExt cx="12024325" cy="508792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398681" y="1052719"/>
                <a:ext cx="12024325" cy="5087926"/>
                <a:chOff x="398681" y="1052719"/>
                <a:chExt cx="12024325" cy="5087926"/>
              </a:xfrm>
            </p:grpSpPr>
            <p:sp>
              <p:nvSpPr>
                <p:cNvPr id="56" name="矩形 55"/>
                <p:cNvSpPr/>
                <p:nvPr/>
              </p:nvSpPr>
              <p:spPr>
                <a:xfrm>
                  <a:off x="398681" y="1052719"/>
                  <a:ext cx="12024325" cy="508792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任意形状 58"/>
                <p:cNvSpPr/>
                <p:nvPr/>
              </p:nvSpPr>
              <p:spPr>
                <a:xfrm>
                  <a:off x="718650" y="1364779"/>
                  <a:ext cx="10756183" cy="42504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41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5470851" y="2098395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思考一：</a:t>
                </a:r>
                <a:endPara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3521599" y="2677711"/>
                <a:ext cx="5519460" cy="1482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简化方案对各类人群</a:t>
                </a:r>
                <a:endParaRPr lang="en-US" altLang="zh-CN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都能达到满足疗效的基础么？</a:t>
                </a:r>
                <a:endPara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9199764" y="4474762"/>
              <a:ext cx="2539961" cy="1457355"/>
              <a:chOff x="5545783" y="8075000"/>
              <a:chExt cx="5132387" cy="2944813"/>
            </a:xfrm>
          </p:grpSpPr>
          <p:sp>
            <p:nvSpPr>
              <p:cNvPr id="13" name="îṣḷiḓé"/>
              <p:cNvSpPr/>
              <p:nvPr/>
            </p:nvSpPr>
            <p:spPr bwMode="auto">
              <a:xfrm>
                <a:off x="5545783" y="10438787"/>
                <a:ext cx="3579813" cy="128588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iŝḷíḓe"/>
              <p:cNvSpPr/>
              <p:nvPr/>
            </p:nvSpPr>
            <p:spPr bwMode="auto">
              <a:xfrm>
                <a:off x="9027170" y="10862650"/>
                <a:ext cx="1651000" cy="157163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i$ḻíḍê"/>
              <p:cNvSpPr/>
              <p:nvPr/>
            </p:nvSpPr>
            <p:spPr bwMode="auto">
              <a:xfrm>
                <a:off x="7231708" y="8541725"/>
                <a:ext cx="209550" cy="1962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íṩ1íḍe"/>
              <p:cNvSpPr/>
              <p:nvPr/>
            </p:nvSpPr>
            <p:spPr bwMode="auto">
              <a:xfrm>
                <a:off x="7231708" y="8541725"/>
                <a:ext cx="209550" cy="196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iṧ1íḓê"/>
              <p:cNvSpPr/>
              <p:nvPr/>
            </p:nvSpPr>
            <p:spPr bwMode="auto">
              <a:xfrm>
                <a:off x="7011045" y="8629037"/>
                <a:ext cx="1655763" cy="358775"/>
              </a:xfrm>
              <a:custGeom>
                <a:avLst/>
                <a:gdLst>
                  <a:gd name="T0" fmla="*/ 809 w 1043"/>
                  <a:gd name="T1" fmla="*/ 226 h 226"/>
                  <a:gd name="T2" fmla="*/ 0 w 1043"/>
                  <a:gd name="T3" fmla="*/ 226 h 226"/>
                  <a:gd name="T4" fmla="*/ 0 w 1043"/>
                  <a:gd name="T5" fmla="*/ 0 h 226"/>
                  <a:gd name="T6" fmla="*/ 809 w 1043"/>
                  <a:gd name="T7" fmla="*/ 0 h 226"/>
                  <a:gd name="T8" fmla="*/ 1043 w 1043"/>
                  <a:gd name="T9" fmla="*/ 113 h 226"/>
                  <a:gd name="T10" fmla="*/ 809 w 1043"/>
                  <a:gd name="T11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3" h="226">
                    <a:moveTo>
                      <a:pt x="809" y="226"/>
                    </a:moveTo>
                    <a:lnTo>
                      <a:pt x="0" y="226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1043" y="113"/>
                    </a:lnTo>
                    <a:lnTo>
                      <a:pt x="809" y="22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ṩľîdè"/>
              <p:cNvSpPr/>
              <p:nvPr/>
            </p:nvSpPr>
            <p:spPr bwMode="auto">
              <a:xfrm>
                <a:off x="7011045" y="8629037"/>
                <a:ext cx="1655763" cy="358775"/>
              </a:xfrm>
              <a:custGeom>
                <a:avLst/>
                <a:gdLst>
                  <a:gd name="T0" fmla="*/ 809 w 1043"/>
                  <a:gd name="T1" fmla="*/ 226 h 226"/>
                  <a:gd name="T2" fmla="*/ 0 w 1043"/>
                  <a:gd name="T3" fmla="*/ 226 h 226"/>
                  <a:gd name="T4" fmla="*/ 0 w 1043"/>
                  <a:gd name="T5" fmla="*/ 0 h 226"/>
                  <a:gd name="T6" fmla="*/ 809 w 1043"/>
                  <a:gd name="T7" fmla="*/ 0 h 226"/>
                  <a:gd name="T8" fmla="*/ 1043 w 1043"/>
                  <a:gd name="T9" fmla="*/ 113 h 226"/>
                  <a:gd name="T10" fmla="*/ 809 w 1043"/>
                  <a:gd name="T11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3" h="226">
                    <a:moveTo>
                      <a:pt x="809" y="226"/>
                    </a:moveTo>
                    <a:lnTo>
                      <a:pt x="0" y="226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1043" y="113"/>
                    </a:lnTo>
                    <a:lnTo>
                      <a:pt x="809" y="2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iṡlîḓê"/>
              <p:cNvSpPr/>
              <p:nvPr/>
            </p:nvSpPr>
            <p:spPr bwMode="auto">
              <a:xfrm>
                <a:off x="7011045" y="8794137"/>
                <a:ext cx="1655763" cy="193675"/>
              </a:xfrm>
              <a:custGeom>
                <a:avLst/>
                <a:gdLst>
                  <a:gd name="T0" fmla="*/ 1024 w 1043"/>
                  <a:gd name="T1" fmla="*/ 0 h 122"/>
                  <a:gd name="T2" fmla="*/ 809 w 1043"/>
                  <a:gd name="T3" fmla="*/ 104 h 122"/>
                  <a:gd name="T4" fmla="*/ 0 w 1043"/>
                  <a:gd name="T5" fmla="*/ 104 h 122"/>
                  <a:gd name="T6" fmla="*/ 0 w 1043"/>
                  <a:gd name="T7" fmla="*/ 122 h 122"/>
                  <a:gd name="T8" fmla="*/ 809 w 1043"/>
                  <a:gd name="T9" fmla="*/ 122 h 122"/>
                  <a:gd name="T10" fmla="*/ 1043 w 1043"/>
                  <a:gd name="T11" fmla="*/ 9 h 122"/>
                  <a:gd name="T12" fmla="*/ 1024 w 1043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3" h="122">
                    <a:moveTo>
                      <a:pt x="1024" y="0"/>
                    </a:moveTo>
                    <a:lnTo>
                      <a:pt x="809" y="104"/>
                    </a:lnTo>
                    <a:lnTo>
                      <a:pt x="0" y="104"/>
                    </a:lnTo>
                    <a:lnTo>
                      <a:pt x="0" y="122"/>
                    </a:lnTo>
                    <a:lnTo>
                      <a:pt x="809" y="122"/>
                    </a:lnTo>
                    <a:lnTo>
                      <a:pt x="1043" y="9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ïṥḷîďè"/>
              <p:cNvSpPr/>
              <p:nvPr/>
            </p:nvSpPr>
            <p:spPr bwMode="auto">
              <a:xfrm>
                <a:off x="7011045" y="8794137"/>
                <a:ext cx="1655763" cy="193675"/>
              </a:xfrm>
              <a:custGeom>
                <a:avLst/>
                <a:gdLst>
                  <a:gd name="T0" fmla="*/ 1024 w 1043"/>
                  <a:gd name="T1" fmla="*/ 0 h 122"/>
                  <a:gd name="T2" fmla="*/ 809 w 1043"/>
                  <a:gd name="T3" fmla="*/ 104 h 122"/>
                  <a:gd name="T4" fmla="*/ 0 w 1043"/>
                  <a:gd name="T5" fmla="*/ 104 h 122"/>
                  <a:gd name="T6" fmla="*/ 0 w 1043"/>
                  <a:gd name="T7" fmla="*/ 122 h 122"/>
                  <a:gd name="T8" fmla="*/ 809 w 1043"/>
                  <a:gd name="T9" fmla="*/ 122 h 122"/>
                  <a:gd name="T10" fmla="*/ 1043 w 1043"/>
                  <a:gd name="T11" fmla="*/ 9 h 122"/>
                  <a:gd name="T12" fmla="*/ 1024 w 1043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3" h="122">
                    <a:moveTo>
                      <a:pt x="1024" y="0"/>
                    </a:moveTo>
                    <a:lnTo>
                      <a:pt x="809" y="104"/>
                    </a:lnTo>
                    <a:lnTo>
                      <a:pt x="0" y="104"/>
                    </a:lnTo>
                    <a:lnTo>
                      <a:pt x="0" y="122"/>
                    </a:lnTo>
                    <a:lnTo>
                      <a:pt x="809" y="122"/>
                    </a:lnTo>
                    <a:lnTo>
                      <a:pt x="1043" y="9"/>
                    </a:lnTo>
                    <a:lnTo>
                      <a:pt x="10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ïṩļíḑê"/>
              <p:cNvSpPr/>
              <p:nvPr/>
            </p:nvSpPr>
            <p:spPr bwMode="auto">
              <a:xfrm>
                <a:off x="6010920" y="9103700"/>
                <a:ext cx="1655763" cy="360363"/>
              </a:xfrm>
              <a:custGeom>
                <a:avLst/>
                <a:gdLst>
                  <a:gd name="T0" fmla="*/ 234 w 1043"/>
                  <a:gd name="T1" fmla="*/ 227 h 227"/>
                  <a:gd name="T2" fmla="*/ 1043 w 1043"/>
                  <a:gd name="T3" fmla="*/ 227 h 227"/>
                  <a:gd name="T4" fmla="*/ 1043 w 1043"/>
                  <a:gd name="T5" fmla="*/ 0 h 227"/>
                  <a:gd name="T6" fmla="*/ 234 w 1043"/>
                  <a:gd name="T7" fmla="*/ 0 h 227"/>
                  <a:gd name="T8" fmla="*/ 0 w 1043"/>
                  <a:gd name="T9" fmla="*/ 114 h 227"/>
                  <a:gd name="T10" fmla="*/ 234 w 1043"/>
                  <a:gd name="T11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3" h="227">
                    <a:moveTo>
                      <a:pt x="234" y="227"/>
                    </a:moveTo>
                    <a:lnTo>
                      <a:pt x="1043" y="227"/>
                    </a:lnTo>
                    <a:lnTo>
                      <a:pt x="1043" y="0"/>
                    </a:lnTo>
                    <a:lnTo>
                      <a:pt x="234" y="0"/>
                    </a:lnTo>
                    <a:lnTo>
                      <a:pt x="0" y="114"/>
                    </a:lnTo>
                    <a:lnTo>
                      <a:pt x="234" y="22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îṩlîdê"/>
              <p:cNvSpPr/>
              <p:nvPr/>
            </p:nvSpPr>
            <p:spPr bwMode="auto">
              <a:xfrm>
                <a:off x="6010920" y="9103700"/>
                <a:ext cx="1655763" cy="360363"/>
              </a:xfrm>
              <a:custGeom>
                <a:avLst/>
                <a:gdLst>
                  <a:gd name="T0" fmla="*/ 234 w 1043"/>
                  <a:gd name="T1" fmla="*/ 227 h 227"/>
                  <a:gd name="T2" fmla="*/ 1043 w 1043"/>
                  <a:gd name="T3" fmla="*/ 227 h 227"/>
                  <a:gd name="T4" fmla="*/ 1043 w 1043"/>
                  <a:gd name="T5" fmla="*/ 0 h 227"/>
                  <a:gd name="T6" fmla="*/ 234 w 1043"/>
                  <a:gd name="T7" fmla="*/ 0 h 227"/>
                  <a:gd name="T8" fmla="*/ 0 w 1043"/>
                  <a:gd name="T9" fmla="*/ 114 h 227"/>
                  <a:gd name="T10" fmla="*/ 234 w 1043"/>
                  <a:gd name="T11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3" h="227">
                    <a:moveTo>
                      <a:pt x="234" y="227"/>
                    </a:moveTo>
                    <a:lnTo>
                      <a:pt x="1043" y="227"/>
                    </a:lnTo>
                    <a:lnTo>
                      <a:pt x="1043" y="0"/>
                    </a:lnTo>
                    <a:lnTo>
                      <a:pt x="234" y="0"/>
                    </a:lnTo>
                    <a:lnTo>
                      <a:pt x="0" y="114"/>
                    </a:lnTo>
                    <a:lnTo>
                      <a:pt x="234" y="2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" name="îšḷiḋê"/>
              <p:cNvSpPr/>
              <p:nvPr/>
            </p:nvSpPr>
            <p:spPr bwMode="auto">
              <a:xfrm>
                <a:off x="6010920" y="9270387"/>
                <a:ext cx="1655763" cy="193675"/>
              </a:xfrm>
              <a:custGeom>
                <a:avLst/>
                <a:gdLst>
                  <a:gd name="T0" fmla="*/ 19 w 1043"/>
                  <a:gd name="T1" fmla="*/ 0 h 122"/>
                  <a:gd name="T2" fmla="*/ 0 w 1043"/>
                  <a:gd name="T3" fmla="*/ 9 h 122"/>
                  <a:gd name="T4" fmla="*/ 234 w 1043"/>
                  <a:gd name="T5" fmla="*/ 122 h 122"/>
                  <a:gd name="T6" fmla="*/ 1043 w 1043"/>
                  <a:gd name="T7" fmla="*/ 122 h 122"/>
                  <a:gd name="T8" fmla="*/ 1043 w 1043"/>
                  <a:gd name="T9" fmla="*/ 104 h 122"/>
                  <a:gd name="T10" fmla="*/ 234 w 1043"/>
                  <a:gd name="T11" fmla="*/ 104 h 122"/>
                  <a:gd name="T12" fmla="*/ 19 w 1043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3" h="122">
                    <a:moveTo>
                      <a:pt x="19" y="0"/>
                    </a:moveTo>
                    <a:lnTo>
                      <a:pt x="0" y="9"/>
                    </a:lnTo>
                    <a:lnTo>
                      <a:pt x="234" y="122"/>
                    </a:lnTo>
                    <a:lnTo>
                      <a:pt x="1043" y="122"/>
                    </a:lnTo>
                    <a:lnTo>
                      <a:pt x="1043" y="104"/>
                    </a:lnTo>
                    <a:lnTo>
                      <a:pt x="234" y="10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íṡḻîḓe"/>
              <p:cNvSpPr/>
              <p:nvPr/>
            </p:nvSpPr>
            <p:spPr bwMode="auto">
              <a:xfrm>
                <a:off x="6010920" y="9270387"/>
                <a:ext cx="1655763" cy="193675"/>
              </a:xfrm>
              <a:custGeom>
                <a:avLst/>
                <a:gdLst>
                  <a:gd name="T0" fmla="*/ 19 w 1043"/>
                  <a:gd name="T1" fmla="*/ 0 h 122"/>
                  <a:gd name="T2" fmla="*/ 0 w 1043"/>
                  <a:gd name="T3" fmla="*/ 9 h 122"/>
                  <a:gd name="T4" fmla="*/ 234 w 1043"/>
                  <a:gd name="T5" fmla="*/ 122 h 122"/>
                  <a:gd name="T6" fmla="*/ 1043 w 1043"/>
                  <a:gd name="T7" fmla="*/ 122 h 122"/>
                  <a:gd name="T8" fmla="*/ 1043 w 1043"/>
                  <a:gd name="T9" fmla="*/ 104 h 122"/>
                  <a:gd name="T10" fmla="*/ 234 w 1043"/>
                  <a:gd name="T11" fmla="*/ 104 h 122"/>
                  <a:gd name="T12" fmla="*/ 19 w 1043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3" h="122">
                    <a:moveTo>
                      <a:pt x="19" y="0"/>
                    </a:moveTo>
                    <a:lnTo>
                      <a:pt x="0" y="9"/>
                    </a:lnTo>
                    <a:lnTo>
                      <a:pt x="234" y="122"/>
                    </a:lnTo>
                    <a:lnTo>
                      <a:pt x="1043" y="122"/>
                    </a:lnTo>
                    <a:lnTo>
                      <a:pt x="1043" y="104"/>
                    </a:lnTo>
                    <a:lnTo>
                      <a:pt x="234" y="104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iṡḻîďé"/>
              <p:cNvSpPr/>
              <p:nvPr/>
            </p:nvSpPr>
            <p:spPr bwMode="auto">
              <a:xfrm>
                <a:off x="7731770" y="8698887"/>
                <a:ext cx="220663" cy="2190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iṥliďe"/>
              <p:cNvSpPr/>
              <p:nvPr/>
            </p:nvSpPr>
            <p:spPr bwMode="auto">
              <a:xfrm>
                <a:off x="6731645" y="9173550"/>
                <a:ext cx="220663" cy="2206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ïS1îďè"/>
              <p:cNvSpPr/>
              <p:nvPr/>
            </p:nvSpPr>
            <p:spPr bwMode="auto">
              <a:xfrm>
                <a:off x="7271395" y="8732225"/>
                <a:ext cx="128588" cy="128588"/>
              </a:xfrm>
              <a:prstGeom prst="ellipse">
                <a:avLst/>
              </a:pr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iṡlíďé"/>
              <p:cNvSpPr/>
              <p:nvPr/>
            </p:nvSpPr>
            <p:spPr bwMode="auto">
              <a:xfrm>
                <a:off x="7271395" y="9208475"/>
                <a:ext cx="128588" cy="128588"/>
              </a:xfrm>
              <a:prstGeom prst="ellipse">
                <a:avLst/>
              </a:pr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iṩ1íḋé"/>
              <p:cNvSpPr/>
              <p:nvPr/>
            </p:nvSpPr>
            <p:spPr bwMode="auto">
              <a:xfrm>
                <a:off x="6558608" y="9987937"/>
                <a:ext cx="347663" cy="473075"/>
              </a:xfrm>
              <a:custGeom>
                <a:avLst/>
                <a:gdLst>
                  <a:gd name="T0" fmla="*/ 239 w 239"/>
                  <a:gd name="T1" fmla="*/ 204 h 326"/>
                  <a:gd name="T2" fmla="*/ 120 w 239"/>
                  <a:gd name="T3" fmla="*/ 326 h 326"/>
                  <a:gd name="T4" fmla="*/ 115 w 239"/>
                  <a:gd name="T5" fmla="*/ 326 h 326"/>
                  <a:gd name="T6" fmla="*/ 106 w 239"/>
                  <a:gd name="T7" fmla="*/ 325 h 326"/>
                  <a:gd name="T8" fmla="*/ 0 w 239"/>
                  <a:gd name="T9" fmla="*/ 204 h 326"/>
                  <a:gd name="T10" fmla="*/ 119 w 239"/>
                  <a:gd name="T11" fmla="*/ 1 h 326"/>
                  <a:gd name="T12" fmla="*/ 119 w 239"/>
                  <a:gd name="T13" fmla="*/ 1 h 326"/>
                  <a:gd name="T14" fmla="*/ 120 w 239"/>
                  <a:gd name="T15" fmla="*/ 0 h 326"/>
                  <a:gd name="T16" fmla="*/ 239 w 239"/>
                  <a:gd name="T17" fmla="*/ 204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326">
                    <a:moveTo>
                      <a:pt x="239" y="204"/>
                    </a:moveTo>
                    <a:cubicBezTo>
                      <a:pt x="239" y="294"/>
                      <a:pt x="185" y="326"/>
                      <a:pt x="120" y="326"/>
                    </a:cubicBezTo>
                    <a:cubicBezTo>
                      <a:pt x="118" y="326"/>
                      <a:pt x="116" y="326"/>
                      <a:pt x="115" y="326"/>
                    </a:cubicBezTo>
                    <a:cubicBezTo>
                      <a:pt x="112" y="325"/>
                      <a:pt x="109" y="325"/>
                      <a:pt x="106" y="325"/>
                    </a:cubicBezTo>
                    <a:cubicBezTo>
                      <a:pt x="46" y="321"/>
                      <a:pt x="0" y="288"/>
                      <a:pt x="0" y="204"/>
                    </a:cubicBezTo>
                    <a:cubicBezTo>
                      <a:pt x="0" y="118"/>
                      <a:pt x="111" y="9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0"/>
                      <a:pt x="239" y="114"/>
                      <a:pt x="239" y="204"/>
                    </a:cubicBezTo>
                    <a:close/>
                  </a:path>
                </a:pathLst>
              </a:custGeom>
              <a:solidFill>
                <a:srgbClr val="6C6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iṧḻïḓe"/>
              <p:cNvSpPr/>
              <p:nvPr/>
            </p:nvSpPr>
            <p:spPr bwMode="auto">
              <a:xfrm>
                <a:off x="6655445" y="9987937"/>
                <a:ext cx="146050" cy="473075"/>
              </a:xfrm>
              <a:custGeom>
                <a:avLst/>
                <a:gdLst>
                  <a:gd name="T0" fmla="*/ 48 w 100"/>
                  <a:gd name="T1" fmla="*/ 312 h 326"/>
                  <a:gd name="T2" fmla="*/ 92 w 100"/>
                  <a:gd name="T3" fmla="*/ 251 h 326"/>
                  <a:gd name="T4" fmla="*/ 48 w 100"/>
                  <a:gd name="T5" fmla="*/ 319 h 326"/>
                  <a:gd name="T6" fmla="*/ 48 w 100"/>
                  <a:gd name="T7" fmla="*/ 326 h 326"/>
                  <a:gd name="T8" fmla="*/ 39 w 100"/>
                  <a:gd name="T9" fmla="*/ 325 h 326"/>
                  <a:gd name="T10" fmla="*/ 44 w 100"/>
                  <a:gd name="T11" fmla="*/ 235 h 326"/>
                  <a:gd name="T12" fmla="*/ 44 w 100"/>
                  <a:gd name="T13" fmla="*/ 235 h 326"/>
                  <a:gd name="T14" fmla="*/ 44 w 100"/>
                  <a:gd name="T15" fmla="*/ 234 h 326"/>
                  <a:gd name="T16" fmla="*/ 44 w 100"/>
                  <a:gd name="T17" fmla="*/ 226 h 326"/>
                  <a:gd name="T18" fmla="*/ 0 w 100"/>
                  <a:gd name="T19" fmla="*/ 158 h 326"/>
                  <a:gd name="T20" fmla="*/ 44 w 100"/>
                  <a:gd name="T21" fmla="*/ 220 h 326"/>
                  <a:gd name="T22" fmla="*/ 44 w 100"/>
                  <a:gd name="T23" fmla="*/ 221 h 326"/>
                  <a:gd name="T24" fmla="*/ 48 w 100"/>
                  <a:gd name="T25" fmla="*/ 153 h 326"/>
                  <a:gd name="T26" fmla="*/ 10 w 100"/>
                  <a:gd name="T27" fmla="*/ 83 h 326"/>
                  <a:gd name="T28" fmla="*/ 48 w 100"/>
                  <a:gd name="T29" fmla="*/ 141 h 326"/>
                  <a:gd name="T30" fmla="*/ 52 w 100"/>
                  <a:gd name="T31" fmla="*/ 1 h 326"/>
                  <a:gd name="T32" fmla="*/ 52 w 100"/>
                  <a:gd name="T33" fmla="*/ 0 h 326"/>
                  <a:gd name="T34" fmla="*/ 52 w 100"/>
                  <a:gd name="T35" fmla="*/ 1 h 326"/>
                  <a:gd name="T36" fmla="*/ 51 w 100"/>
                  <a:gd name="T37" fmla="*/ 112 h 326"/>
                  <a:gd name="T38" fmla="*/ 89 w 100"/>
                  <a:gd name="T39" fmla="*/ 68 h 326"/>
                  <a:gd name="T40" fmla="*/ 51 w 100"/>
                  <a:gd name="T41" fmla="*/ 121 h 326"/>
                  <a:gd name="T42" fmla="*/ 50 w 100"/>
                  <a:gd name="T43" fmla="*/ 182 h 326"/>
                  <a:gd name="T44" fmla="*/ 85 w 100"/>
                  <a:gd name="T45" fmla="*/ 124 h 326"/>
                  <a:gd name="T46" fmla="*/ 50 w 100"/>
                  <a:gd name="T47" fmla="*/ 191 h 326"/>
                  <a:gd name="T48" fmla="*/ 50 w 100"/>
                  <a:gd name="T49" fmla="*/ 225 h 326"/>
                  <a:gd name="T50" fmla="*/ 100 w 100"/>
                  <a:gd name="T51" fmla="*/ 144 h 326"/>
                  <a:gd name="T52" fmla="*/ 49 w 100"/>
                  <a:gd name="T53" fmla="*/ 237 h 326"/>
                  <a:gd name="T54" fmla="*/ 48 w 100"/>
                  <a:gd name="T55" fmla="*/ 3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0" h="326">
                    <a:moveTo>
                      <a:pt x="48" y="312"/>
                    </a:moveTo>
                    <a:cubicBezTo>
                      <a:pt x="92" y="251"/>
                      <a:pt x="92" y="251"/>
                      <a:pt x="92" y="251"/>
                    </a:cubicBezTo>
                    <a:cubicBezTo>
                      <a:pt x="48" y="319"/>
                      <a:pt x="48" y="319"/>
                      <a:pt x="48" y="319"/>
                    </a:cubicBezTo>
                    <a:cubicBezTo>
                      <a:pt x="48" y="326"/>
                      <a:pt x="48" y="326"/>
                      <a:pt x="48" y="326"/>
                    </a:cubicBezTo>
                    <a:cubicBezTo>
                      <a:pt x="45" y="325"/>
                      <a:pt x="42" y="325"/>
                      <a:pt x="39" y="325"/>
                    </a:cubicBezTo>
                    <a:cubicBezTo>
                      <a:pt x="44" y="235"/>
                      <a:pt x="44" y="235"/>
                      <a:pt x="44" y="235"/>
                    </a:cubicBezTo>
                    <a:cubicBezTo>
                      <a:pt x="44" y="235"/>
                      <a:pt x="44" y="235"/>
                      <a:pt x="44" y="235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26"/>
                      <a:pt x="44" y="226"/>
                      <a:pt x="44" y="226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4" y="221"/>
                      <a:pt x="44" y="221"/>
                      <a:pt x="44" y="221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50" y="182"/>
                      <a:pt x="50" y="182"/>
                      <a:pt x="50" y="182"/>
                    </a:cubicBezTo>
                    <a:cubicBezTo>
                      <a:pt x="85" y="124"/>
                      <a:pt x="85" y="124"/>
                      <a:pt x="85" y="124"/>
                    </a:cubicBezTo>
                    <a:cubicBezTo>
                      <a:pt x="50" y="191"/>
                      <a:pt x="50" y="191"/>
                      <a:pt x="50" y="191"/>
                    </a:cubicBezTo>
                    <a:cubicBezTo>
                      <a:pt x="50" y="225"/>
                      <a:pt x="50" y="225"/>
                      <a:pt x="50" y="225"/>
                    </a:cubicBezTo>
                    <a:cubicBezTo>
                      <a:pt x="100" y="144"/>
                      <a:pt x="100" y="144"/>
                      <a:pt x="100" y="144"/>
                    </a:cubicBezTo>
                    <a:cubicBezTo>
                      <a:pt x="49" y="237"/>
                      <a:pt x="49" y="237"/>
                      <a:pt x="49" y="237"/>
                    </a:cubicBezTo>
                    <a:lnTo>
                      <a:pt x="48" y="312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íśḷîdé"/>
              <p:cNvSpPr/>
              <p:nvPr/>
            </p:nvSpPr>
            <p:spPr bwMode="auto">
              <a:xfrm>
                <a:off x="9333558" y="10799150"/>
                <a:ext cx="468313" cy="195263"/>
              </a:xfrm>
              <a:custGeom>
                <a:avLst/>
                <a:gdLst>
                  <a:gd name="T0" fmla="*/ 173 w 322"/>
                  <a:gd name="T1" fmla="*/ 0 h 134"/>
                  <a:gd name="T2" fmla="*/ 87 w 322"/>
                  <a:gd name="T3" fmla="*/ 44 h 134"/>
                  <a:gd name="T4" fmla="*/ 24 w 322"/>
                  <a:gd name="T5" fmla="*/ 74 h 134"/>
                  <a:gd name="T6" fmla="*/ 188 w 322"/>
                  <a:gd name="T7" fmla="*/ 128 h 134"/>
                  <a:gd name="T8" fmla="*/ 316 w 322"/>
                  <a:gd name="T9" fmla="*/ 116 h 134"/>
                  <a:gd name="T10" fmla="*/ 280 w 322"/>
                  <a:gd name="T11" fmla="*/ 9 h 134"/>
                  <a:gd name="T12" fmla="*/ 173 w 322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134">
                    <a:moveTo>
                      <a:pt x="173" y="0"/>
                    </a:moveTo>
                    <a:cubicBezTo>
                      <a:pt x="173" y="0"/>
                      <a:pt x="116" y="47"/>
                      <a:pt x="87" y="44"/>
                    </a:cubicBezTo>
                    <a:cubicBezTo>
                      <a:pt x="57" y="41"/>
                      <a:pt x="0" y="41"/>
                      <a:pt x="24" y="74"/>
                    </a:cubicBezTo>
                    <a:cubicBezTo>
                      <a:pt x="48" y="107"/>
                      <a:pt x="146" y="125"/>
                      <a:pt x="188" y="128"/>
                    </a:cubicBezTo>
                    <a:cubicBezTo>
                      <a:pt x="230" y="131"/>
                      <a:pt x="322" y="134"/>
                      <a:pt x="316" y="116"/>
                    </a:cubicBezTo>
                    <a:cubicBezTo>
                      <a:pt x="310" y="98"/>
                      <a:pt x="304" y="15"/>
                      <a:pt x="280" y="9"/>
                    </a:cubicBezTo>
                    <a:cubicBezTo>
                      <a:pt x="256" y="3"/>
                      <a:pt x="173" y="0"/>
                      <a:pt x="173" y="0"/>
                    </a:cubicBezTo>
                    <a:close/>
                  </a:path>
                </a:pathLst>
              </a:custGeom>
              <a:solidFill>
                <a:srgbClr val="575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ïṡḻîdè"/>
              <p:cNvSpPr/>
              <p:nvPr/>
            </p:nvSpPr>
            <p:spPr bwMode="auto">
              <a:xfrm>
                <a:off x="9832033" y="10700725"/>
                <a:ext cx="487363" cy="228600"/>
              </a:xfrm>
              <a:custGeom>
                <a:avLst/>
                <a:gdLst>
                  <a:gd name="T0" fmla="*/ 155 w 335"/>
                  <a:gd name="T1" fmla="*/ 21 h 158"/>
                  <a:gd name="T2" fmla="*/ 84 w 335"/>
                  <a:gd name="T3" fmla="*/ 87 h 158"/>
                  <a:gd name="T4" fmla="*/ 32 w 335"/>
                  <a:gd name="T5" fmla="*/ 133 h 158"/>
                  <a:gd name="T6" fmla="*/ 204 w 335"/>
                  <a:gd name="T7" fmla="*/ 140 h 158"/>
                  <a:gd name="T8" fmla="*/ 324 w 335"/>
                  <a:gd name="T9" fmla="*/ 94 h 158"/>
                  <a:gd name="T10" fmla="*/ 261 w 335"/>
                  <a:gd name="T11" fmla="*/ 1 h 158"/>
                  <a:gd name="T12" fmla="*/ 155 w 335"/>
                  <a:gd name="T13" fmla="*/ 2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5" h="158">
                    <a:moveTo>
                      <a:pt x="155" y="21"/>
                    </a:moveTo>
                    <a:cubicBezTo>
                      <a:pt x="155" y="21"/>
                      <a:pt x="113" y="82"/>
                      <a:pt x="84" y="87"/>
                    </a:cubicBezTo>
                    <a:cubicBezTo>
                      <a:pt x="54" y="92"/>
                      <a:pt x="0" y="107"/>
                      <a:pt x="32" y="133"/>
                    </a:cubicBezTo>
                    <a:cubicBezTo>
                      <a:pt x="63" y="158"/>
                      <a:pt x="163" y="149"/>
                      <a:pt x="204" y="140"/>
                    </a:cubicBezTo>
                    <a:cubicBezTo>
                      <a:pt x="245" y="132"/>
                      <a:pt x="335" y="110"/>
                      <a:pt x="324" y="94"/>
                    </a:cubicBezTo>
                    <a:cubicBezTo>
                      <a:pt x="314" y="79"/>
                      <a:pt x="285" y="0"/>
                      <a:pt x="261" y="1"/>
                    </a:cubicBezTo>
                    <a:cubicBezTo>
                      <a:pt x="236" y="1"/>
                      <a:pt x="155" y="21"/>
                      <a:pt x="155" y="21"/>
                    </a:cubicBezTo>
                    <a:close/>
                  </a:path>
                </a:pathLst>
              </a:custGeom>
              <a:solidFill>
                <a:srgbClr val="575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îšľîḍè"/>
              <p:cNvSpPr/>
              <p:nvPr/>
            </p:nvSpPr>
            <p:spPr bwMode="auto">
              <a:xfrm>
                <a:off x="9481195" y="9357700"/>
                <a:ext cx="793750" cy="1484313"/>
              </a:xfrm>
              <a:custGeom>
                <a:avLst/>
                <a:gdLst>
                  <a:gd name="T0" fmla="*/ 39 w 546"/>
                  <a:gd name="T1" fmla="*/ 71 h 1022"/>
                  <a:gd name="T2" fmla="*/ 9 w 546"/>
                  <a:gd name="T3" fmla="*/ 382 h 1022"/>
                  <a:gd name="T4" fmla="*/ 24 w 546"/>
                  <a:gd name="T5" fmla="*/ 504 h 1022"/>
                  <a:gd name="T6" fmla="*/ 24 w 546"/>
                  <a:gd name="T7" fmla="*/ 596 h 1022"/>
                  <a:gd name="T8" fmla="*/ 66 w 546"/>
                  <a:gd name="T9" fmla="*/ 915 h 1022"/>
                  <a:gd name="T10" fmla="*/ 66 w 546"/>
                  <a:gd name="T11" fmla="*/ 954 h 1022"/>
                  <a:gd name="T12" fmla="*/ 66 w 546"/>
                  <a:gd name="T13" fmla="*/ 981 h 1022"/>
                  <a:gd name="T14" fmla="*/ 63 w 546"/>
                  <a:gd name="T15" fmla="*/ 1011 h 1022"/>
                  <a:gd name="T16" fmla="*/ 188 w 546"/>
                  <a:gd name="T17" fmla="*/ 1011 h 1022"/>
                  <a:gd name="T18" fmla="*/ 188 w 546"/>
                  <a:gd name="T19" fmla="*/ 981 h 1022"/>
                  <a:gd name="T20" fmla="*/ 200 w 546"/>
                  <a:gd name="T21" fmla="*/ 960 h 1022"/>
                  <a:gd name="T22" fmla="*/ 209 w 546"/>
                  <a:gd name="T23" fmla="*/ 948 h 1022"/>
                  <a:gd name="T24" fmla="*/ 185 w 546"/>
                  <a:gd name="T25" fmla="*/ 906 h 1022"/>
                  <a:gd name="T26" fmla="*/ 182 w 546"/>
                  <a:gd name="T27" fmla="*/ 832 h 1022"/>
                  <a:gd name="T28" fmla="*/ 173 w 546"/>
                  <a:gd name="T29" fmla="*/ 596 h 1022"/>
                  <a:gd name="T30" fmla="*/ 200 w 546"/>
                  <a:gd name="T31" fmla="*/ 414 h 1022"/>
                  <a:gd name="T32" fmla="*/ 278 w 546"/>
                  <a:gd name="T33" fmla="*/ 614 h 1022"/>
                  <a:gd name="T34" fmla="*/ 394 w 546"/>
                  <a:gd name="T35" fmla="*/ 879 h 1022"/>
                  <a:gd name="T36" fmla="*/ 403 w 546"/>
                  <a:gd name="T37" fmla="*/ 930 h 1022"/>
                  <a:gd name="T38" fmla="*/ 394 w 546"/>
                  <a:gd name="T39" fmla="*/ 954 h 1022"/>
                  <a:gd name="T40" fmla="*/ 522 w 546"/>
                  <a:gd name="T41" fmla="*/ 939 h 1022"/>
                  <a:gd name="T42" fmla="*/ 516 w 546"/>
                  <a:gd name="T43" fmla="*/ 894 h 1022"/>
                  <a:gd name="T44" fmla="*/ 525 w 546"/>
                  <a:gd name="T45" fmla="*/ 864 h 1022"/>
                  <a:gd name="T46" fmla="*/ 498 w 546"/>
                  <a:gd name="T47" fmla="*/ 844 h 1022"/>
                  <a:gd name="T48" fmla="*/ 361 w 546"/>
                  <a:gd name="T49" fmla="*/ 498 h 1022"/>
                  <a:gd name="T50" fmla="*/ 355 w 546"/>
                  <a:gd name="T51" fmla="*/ 227 h 1022"/>
                  <a:gd name="T52" fmla="*/ 352 w 546"/>
                  <a:gd name="T53" fmla="*/ 18 h 1022"/>
                  <a:gd name="T54" fmla="*/ 39 w 546"/>
                  <a:gd name="T55" fmla="*/ 71 h 1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6" h="1022">
                    <a:moveTo>
                      <a:pt x="39" y="71"/>
                    </a:moveTo>
                    <a:cubicBezTo>
                      <a:pt x="39" y="71"/>
                      <a:pt x="0" y="334"/>
                      <a:pt x="9" y="382"/>
                    </a:cubicBezTo>
                    <a:cubicBezTo>
                      <a:pt x="18" y="429"/>
                      <a:pt x="24" y="504"/>
                      <a:pt x="24" y="504"/>
                    </a:cubicBezTo>
                    <a:cubicBezTo>
                      <a:pt x="24" y="504"/>
                      <a:pt x="18" y="566"/>
                      <a:pt x="24" y="596"/>
                    </a:cubicBezTo>
                    <a:cubicBezTo>
                      <a:pt x="30" y="626"/>
                      <a:pt x="66" y="909"/>
                      <a:pt x="66" y="915"/>
                    </a:cubicBezTo>
                    <a:cubicBezTo>
                      <a:pt x="66" y="921"/>
                      <a:pt x="60" y="939"/>
                      <a:pt x="66" y="954"/>
                    </a:cubicBezTo>
                    <a:cubicBezTo>
                      <a:pt x="72" y="969"/>
                      <a:pt x="84" y="957"/>
                      <a:pt x="66" y="981"/>
                    </a:cubicBezTo>
                    <a:cubicBezTo>
                      <a:pt x="48" y="1005"/>
                      <a:pt x="60" y="1011"/>
                      <a:pt x="63" y="1011"/>
                    </a:cubicBezTo>
                    <a:cubicBezTo>
                      <a:pt x="66" y="1011"/>
                      <a:pt x="182" y="1022"/>
                      <a:pt x="188" y="1011"/>
                    </a:cubicBezTo>
                    <a:cubicBezTo>
                      <a:pt x="194" y="999"/>
                      <a:pt x="185" y="996"/>
                      <a:pt x="188" y="981"/>
                    </a:cubicBezTo>
                    <a:cubicBezTo>
                      <a:pt x="191" y="966"/>
                      <a:pt x="194" y="963"/>
                      <a:pt x="200" y="960"/>
                    </a:cubicBezTo>
                    <a:cubicBezTo>
                      <a:pt x="206" y="957"/>
                      <a:pt x="218" y="963"/>
                      <a:pt x="209" y="948"/>
                    </a:cubicBezTo>
                    <a:cubicBezTo>
                      <a:pt x="200" y="933"/>
                      <a:pt x="179" y="915"/>
                      <a:pt x="185" y="906"/>
                    </a:cubicBezTo>
                    <a:cubicBezTo>
                      <a:pt x="191" y="897"/>
                      <a:pt x="182" y="832"/>
                      <a:pt x="182" y="832"/>
                    </a:cubicBezTo>
                    <a:cubicBezTo>
                      <a:pt x="182" y="832"/>
                      <a:pt x="176" y="686"/>
                      <a:pt x="173" y="596"/>
                    </a:cubicBezTo>
                    <a:cubicBezTo>
                      <a:pt x="170" y="507"/>
                      <a:pt x="200" y="414"/>
                      <a:pt x="200" y="414"/>
                    </a:cubicBezTo>
                    <a:cubicBezTo>
                      <a:pt x="204" y="488"/>
                      <a:pt x="231" y="558"/>
                      <a:pt x="278" y="614"/>
                    </a:cubicBezTo>
                    <a:cubicBezTo>
                      <a:pt x="355" y="706"/>
                      <a:pt x="394" y="879"/>
                      <a:pt x="394" y="879"/>
                    </a:cubicBezTo>
                    <a:cubicBezTo>
                      <a:pt x="394" y="879"/>
                      <a:pt x="412" y="906"/>
                      <a:pt x="403" y="930"/>
                    </a:cubicBezTo>
                    <a:cubicBezTo>
                      <a:pt x="394" y="954"/>
                      <a:pt x="367" y="939"/>
                      <a:pt x="394" y="954"/>
                    </a:cubicBezTo>
                    <a:cubicBezTo>
                      <a:pt x="421" y="969"/>
                      <a:pt x="513" y="948"/>
                      <a:pt x="522" y="939"/>
                    </a:cubicBezTo>
                    <a:cubicBezTo>
                      <a:pt x="531" y="930"/>
                      <a:pt x="510" y="918"/>
                      <a:pt x="516" y="894"/>
                    </a:cubicBezTo>
                    <a:cubicBezTo>
                      <a:pt x="522" y="870"/>
                      <a:pt x="546" y="876"/>
                      <a:pt x="525" y="864"/>
                    </a:cubicBezTo>
                    <a:cubicBezTo>
                      <a:pt x="504" y="853"/>
                      <a:pt x="498" y="856"/>
                      <a:pt x="498" y="844"/>
                    </a:cubicBezTo>
                    <a:cubicBezTo>
                      <a:pt x="498" y="832"/>
                      <a:pt x="445" y="572"/>
                      <a:pt x="361" y="498"/>
                    </a:cubicBezTo>
                    <a:cubicBezTo>
                      <a:pt x="355" y="227"/>
                      <a:pt x="355" y="227"/>
                      <a:pt x="355" y="227"/>
                    </a:cubicBezTo>
                    <a:cubicBezTo>
                      <a:pt x="355" y="227"/>
                      <a:pt x="430" y="36"/>
                      <a:pt x="352" y="18"/>
                    </a:cubicBezTo>
                    <a:cubicBezTo>
                      <a:pt x="275" y="0"/>
                      <a:pt x="39" y="71"/>
                      <a:pt x="39" y="71"/>
                    </a:cubicBezTo>
                    <a:close/>
                  </a:path>
                </a:pathLst>
              </a:cu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ïŝļiḋé"/>
              <p:cNvSpPr/>
              <p:nvPr/>
            </p:nvSpPr>
            <p:spPr bwMode="auto">
              <a:xfrm>
                <a:off x="9616133" y="8333762"/>
                <a:ext cx="268288" cy="336550"/>
              </a:xfrm>
              <a:custGeom>
                <a:avLst/>
                <a:gdLst>
                  <a:gd name="T0" fmla="*/ 0 w 185"/>
                  <a:gd name="T1" fmla="*/ 71 h 232"/>
                  <a:gd name="T2" fmla="*/ 39 w 185"/>
                  <a:gd name="T3" fmla="*/ 214 h 232"/>
                  <a:gd name="T4" fmla="*/ 185 w 185"/>
                  <a:gd name="T5" fmla="*/ 155 h 232"/>
                  <a:gd name="T6" fmla="*/ 134 w 185"/>
                  <a:gd name="T7" fmla="*/ 14 h 232"/>
                  <a:gd name="T8" fmla="*/ 0 w 185"/>
                  <a:gd name="T9" fmla="*/ 7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32">
                    <a:moveTo>
                      <a:pt x="0" y="71"/>
                    </a:moveTo>
                    <a:cubicBezTo>
                      <a:pt x="0" y="71"/>
                      <a:pt x="51" y="196"/>
                      <a:pt x="39" y="214"/>
                    </a:cubicBezTo>
                    <a:cubicBezTo>
                      <a:pt x="27" y="232"/>
                      <a:pt x="185" y="155"/>
                      <a:pt x="185" y="155"/>
                    </a:cubicBezTo>
                    <a:cubicBezTo>
                      <a:pt x="185" y="155"/>
                      <a:pt x="134" y="29"/>
                      <a:pt x="134" y="14"/>
                    </a:cubicBezTo>
                    <a:cubicBezTo>
                      <a:pt x="134" y="0"/>
                      <a:pt x="0" y="71"/>
                      <a:pt x="0" y="71"/>
                    </a:cubicBezTo>
                    <a:close/>
                  </a:path>
                </a:pathLst>
              </a:custGeom>
              <a:solidFill>
                <a:srgbClr val="A06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íṧlîde"/>
              <p:cNvSpPr/>
              <p:nvPr/>
            </p:nvSpPr>
            <p:spPr bwMode="auto">
              <a:xfrm>
                <a:off x="9509770" y="8162312"/>
                <a:ext cx="319088" cy="319088"/>
              </a:xfrm>
              <a:prstGeom prst="ellipse">
                <a:avLst/>
              </a:prstGeom>
              <a:solidFill>
                <a:srgbClr val="A06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i$lïdé"/>
              <p:cNvSpPr/>
              <p:nvPr/>
            </p:nvSpPr>
            <p:spPr bwMode="auto">
              <a:xfrm>
                <a:off x="9481195" y="8471875"/>
                <a:ext cx="650875" cy="1098550"/>
              </a:xfrm>
              <a:custGeom>
                <a:avLst/>
                <a:gdLst>
                  <a:gd name="T0" fmla="*/ 278 w 448"/>
                  <a:gd name="T1" fmla="*/ 9 h 757"/>
                  <a:gd name="T2" fmla="*/ 161 w 448"/>
                  <a:gd name="T3" fmla="*/ 48 h 757"/>
                  <a:gd name="T4" fmla="*/ 117 w 448"/>
                  <a:gd name="T5" fmla="*/ 107 h 757"/>
                  <a:gd name="T6" fmla="*/ 42 w 448"/>
                  <a:gd name="T7" fmla="*/ 331 h 757"/>
                  <a:gd name="T8" fmla="*/ 54 w 448"/>
                  <a:gd name="T9" fmla="*/ 352 h 757"/>
                  <a:gd name="T10" fmla="*/ 54 w 448"/>
                  <a:gd name="T11" fmla="*/ 557 h 757"/>
                  <a:gd name="T12" fmla="*/ 48 w 448"/>
                  <a:gd name="T13" fmla="*/ 632 h 757"/>
                  <a:gd name="T14" fmla="*/ 63 w 448"/>
                  <a:gd name="T15" fmla="*/ 745 h 757"/>
                  <a:gd name="T16" fmla="*/ 194 w 448"/>
                  <a:gd name="T17" fmla="*/ 721 h 757"/>
                  <a:gd name="T18" fmla="*/ 263 w 448"/>
                  <a:gd name="T19" fmla="*/ 677 h 757"/>
                  <a:gd name="T20" fmla="*/ 370 w 448"/>
                  <a:gd name="T21" fmla="*/ 632 h 757"/>
                  <a:gd name="T22" fmla="*/ 349 w 448"/>
                  <a:gd name="T23" fmla="*/ 590 h 757"/>
                  <a:gd name="T24" fmla="*/ 343 w 448"/>
                  <a:gd name="T25" fmla="*/ 554 h 757"/>
                  <a:gd name="T26" fmla="*/ 346 w 448"/>
                  <a:gd name="T27" fmla="*/ 528 h 757"/>
                  <a:gd name="T28" fmla="*/ 343 w 448"/>
                  <a:gd name="T29" fmla="*/ 507 h 757"/>
                  <a:gd name="T30" fmla="*/ 382 w 448"/>
                  <a:gd name="T31" fmla="*/ 161 h 757"/>
                  <a:gd name="T32" fmla="*/ 284 w 448"/>
                  <a:gd name="T33" fmla="*/ 45 h 757"/>
                  <a:gd name="T34" fmla="*/ 278 w 448"/>
                  <a:gd name="T35" fmla="*/ 9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8" h="757">
                    <a:moveTo>
                      <a:pt x="278" y="9"/>
                    </a:moveTo>
                    <a:cubicBezTo>
                      <a:pt x="278" y="9"/>
                      <a:pt x="200" y="0"/>
                      <a:pt x="161" y="48"/>
                    </a:cubicBezTo>
                    <a:cubicBezTo>
                      <a:pt x="123" y="95"/>
                      <a:pt x="117" y="107"/>
                      <a:pt x="117" y="107"/>
                    </a:cubicBezTo>
                    <a:cubicBezTo>
                      <a:pt x="117" y="107"/>
                      <a:pt x="24" y="256"/>
                      <a:pt x="42" y="331"/>
                    </a:cubicBezTo>
                    <a:cubicBezTo>
                      <a:pt x="47" y="338"/>
                      <a:pt x="51" y="345"/>
                      <a:pt x="54" y="352"/>
                    </a:cubicBezTo>
                    <a:cubicBezTo>
                      <a:pt x="60" y="364"/>
                      <a:pt x="60" y="531"/>
                      <a:pt x="54" y="557"/>
                    </a:cubicBezTo>
                    <a:cubicBezTo>
                      <a:pt x="48" y="584"/>
                      <a:pt x="42" y="593"/>
                      <a:pt x="48" y="632"/>
                    </a:cubicBezTo>
                    <a:cubicBezTo>
                      <a:pt x="54" y="671"/>
                      <a:pt x="0" y="733"/>
                      <a:pt x="63" y="745"/>
                    </a:cubicBezTo>
                    <a:cubicBezTo>
                      <a:pt x="126" y="757"/>
                      <a:pt x="173" y="748"/>
                      <a:pt x="194" y="721"/>
                    </a:cubicBezTo>
                    <a:cubicBezTo>
                      <a:pt x="215" y="694"/>
                      <a:pt x="197" y="677"/>
                      <a:pt x="263" y="677"/>
                    </a:cubicBezTo>
                    <a:cubicBezTo>
                      <a:pt x="328" y="677"/>
                      <a:pt x="370" y="632"/>
                      <a:pt x="370" y="632"/>
                    </a:cubicBezTo>
                    <a:cubicBezTo>
                      <a:pt x="370" y="632"/>
                      <a:pt x="337" y="596"/>
                      <a:pt x="349" y="590"/>
                    </a:cubicBezTo>
                    <a:cubicBezTo>
                      <a:pt x="361" y="584"/>
                      <a:pt x="349" y="569"/>
                      <a:pt x="343" y="554"/>
                    </a:cubicBezTo>
                    <a:cubicBezTo>
                      <a:pt x="337" y="539"/>
                      <a:pt x="337" y="528"/>
                      <a:pt x="346" y="528"/>
                    </a:cubicBezTo>
                    <a:cubicBezTo>
                      <a:pt x="355" y="528"/>
                      <a:pt x="349" y="522"/>
                      <a:pt x="343" y="507"/>
                    </a:cubicBezTo>
                    <a:cubicBezTo>
                      <a:pt x="337" y="492"/>
                      <a:pt x="448" y="235"/>
                      <a:pt x="382" y="161"/>
                    </a:cubicBezTo>
                    <a:cubicBezTo>
                      <a:pt x="316" y="86"/>
                      <a:pt x="284" y="45"/>
                      <a:pt x="284" y="45"/>
                    </a:cubicBezTo>
                    <a:cubicBezTo>
                      <a:pt x="284" y="45"/>
                      <a:pt x="296" y="0"/>
                      <a:pt x="278" y="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îṣlïḓé"/>
              <p:cNvSpPr/>
              <p:nvPr/>
            </p:nvSpPr>
            <p:spPr bwMode="auto">
              <a:xfrm>
                <a:off x="9408170" y="8895737"/>
                <a:ext cx="450850" cy="885825"/>
              </a:xfrm>
              <a:custGeom>
                <a:avLst/>
                <a:gdLst>
                  <a:gd name="T0" fmla="*/ 158 w 310"/>
                  <a:gd name="T1" fmla="*/ 0 h 611"/>
                  <a:gd name="T2" fmla="*/ 158 w 310"/>
                  <a:gd name="T3" fmla="*/ 131 h 611"/>
                  <a:gd name="T4" fmla="*/ 62 w 310"/>
                  <a:gd name="T5" fmla="*/ 447 h 611"/>
                  <a:gd name="T6" fmla="*/ 62 w 310"/>
                  <a:gd name="T7" fmla="*/ 611 h 611"/>
                  <a:gd name="T8" fmla="*/ 122 w 310"/>
                  <a:gd name="T9" fmla="*/ 455 h 611"/>
                  <a:gd name="T10" fmla="*/ 256 w 310"/>
                  <a:gd name="T11" fmla="*/ 218 h 611"/>
                  <a:gd name="T12" fmla="*/ 304 w 310"/>
                  <a:gd name="T13" fmla="*/ 15 h 611"/>
                  <a:gd name="T14" fmla="*/ 158 w 310"/>
                  <a:gd name="T15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0" h="611">
                    <a:moveTo>
                      <a:pt x="158" y="0"/>
                    </a:moveTo>
                    <a:cubicBezTo>
                      <a:pt x="158" y="131"/>
                      <a:pt x="158" y="131"/>
                      <a:pt x="158" y="131"/>
                    </a:cubicBezTo>
                    <a:cubicBezTo>
                      <a:pt x="62" y="447"/>
                      <a:pt x="62" y="447"/>
                      <a:pt x="62" y="447"/>
                    </a:cubicBezTo>
                    <a:cubicBezTo>
                      <a:pt x="62" y="447"/>
                      <a:pt x="0" y="611"/>
                      <a:pt x="62" y="611"/>
                    </a:cubicBezTo>
                    <a:cubicBezTo>
                      <a:pt x="125" y="611"/>
                      <a:pt x="122" y="455"/>
                      <a:pt x="122" y="455"/>
                    </a:cubicBezTo>
                    <a:cubicBezTo>
                      <a:pt x="256" y="218"/>
                      <a:pt x="256" y="218"/>
                      <a:pt x="256" y="218"/>
                    </a:cubicBezTo>
                    <a:cubicBezTo>
                      <a:pt x="256" y="218"/>
                      <a:pt x="310" y="30"/>
                      <a:pt x="304" y="15"/>
                    </a:cubicBezTo>
                    <a:cubicBezTo>
                      <a:pt x="298" y="0"/>
                      <a:pt x="158" y="0"/>
                      <a:pt x="158" y="0"/>
                    </a:cubicBezTo>
                    <a:close/>
                  </a:path>
                </a:pathLst>
              </a:custGeom>
              <a:solidFill>
                <a:srgbClr val="A06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ïṥlïḓè"/>
              <p:cNvSpPr/>
              <p:nvPr/>
            </p:nvSpPr>
            <p:spPr bwMode="auto">
              <a:xfrm>
                <a:off x="9581208" y="8609987"/>
                <a:ext cx="333375" cy="350838"/>
              </a:xfrm>
              <a:custGeom>
                <a:avLst/>
                <a:gdLst>
                  <a:gd name="T0" fmla="*/ 89 w 230"/>
                  <a:gd name="T1" fmla="*/ 3 h 242"/>
                  <a:gd name="T2" fmla="*/ 24 w 230"/>
                  <a:gd name="T3" fmla="*/ 134 h 242"/>
                  <a:gd name="T4" fmla="*/ 24 w 230"/>
                  <a:gd name="T5" fmla="*/ 227 h 242"/>
                  <a:gd name="T6" fmla="*/ 185 w 230"/>
                  <a:gd name="T7" fmla="*/ 242 h 242"/>
                  <a:gd name="T8" fmla="*/ 194 w 230"/>
                  <a:gd name="T9" fmla="*/ 206 h 242"/>
                  <a:gd name="T10" fmla="*/ 89 w 230"/>
                  <a:gd name="T11" fmla="*/ 3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42">
                    <a:moveTo>
                      <a:pt x="89" y="3"/>
                    </a:moveTo>
                    <a:cubicBezTo>
                      <a:pt x="89" y="3"/>
                      <a:pt x="0" y="39"/>
                      <a:pt x="24" y="134"/>
                    </a:cubicBezTo>
                    <a:cubicBezTo>
                      <a:pt x="48" y="230"/>
                      <a:pt x="24" y="227"/>
                      <a:pt x="24" y="227"/>
                    </a:cubicBezTo>
                    <a:cubicBezTo>
                      <a:pt x="24" y="227"/>
                      <a:pt x="146" y="215"/>
                      <a:pt x="185" y="242"/>
                    </a:cubicBezTo>
                    <a:cubicBezTo>
                      <a:pt x="194" y="206"/>
                      <a:pt x="194" y="206"/>
                      <a:pt x="194" y="206"/>
                    </a:cubicBezTo>
                    <a:cubicBezTo>
                      <a:pt x="194" y="206"/>
                      <a:pt x="230" y="0"/>
                      <a:pt x="89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iṣľîďe"/>
              <p:cNvSpPr/>
              <p:nvPr/>
            </p:nvSpPr>
            <p:spPr bwMode="auto">
              <a:xfrm>
                <a:off x="9531995" y="8075000"/>
                <a:ext cx="390525" cy="387350"/>
              </a:xfrm>
              <a:custGeom>
                <a:avLst/>
                <a:gdLst>
                  <a:gd name="T0" fmla="*/ 57 w 269"/>
                  <a:gd name="T1" fmla="*/ 87 h 266"/>
                  <a:gd name="T2" fmla="*/ 16 w 269"/>
                  <a:gd name="T3" fmla="*/ 81 h 266"/>
                  <a:gd name="T4" fmla="*/ 7 w 269"/>
                  <a:gd name="T5" fmla="*/ 42 h 266"/>
                  <a:gd name="T6" fmla="*/ 36 w 269"/>
                  <a:gd name="T7" fmla="*/ 20 h 266"/>
                  <a:gd name="T8" fmla="*/ 117 w 269"/>
                  <a:gd name="T9" fmla="*/ 1 h 266"/>
                  <a:gd name="T10" fmla="*/ 156 w 269"/>
                  <a:gd name="T11" fmla="*/ 7 h 266"/>
                  <a:gd name="T12" fmla="*/ 173 w 269"/>
                  <a:gd name="T13" fmla="*/ 17 h 266"/>
                  <a:gd name="T14" fmla="*/ 207 w 269"/>
                  <a:gd name="T15" fmla="*/ 28 h 266"/>
                  <a:gd name="T16" fmla="*/ 260 w 269"/>
                  <a:gd name="T17" fmla="*/ 76 h 266"/>
                  <a:gd name="T18" fmla="*/ 266 w 269"/>
                  <a:gd name="T19" fmla="*/ 100 h 266"/>
                  <a:gd name="T20" fmla="*/ 259 w 269"/>
                  <a:gd name="T21" fmla="*/ 167 h 266"/>
                  <a:gd name="T22" fmla="*/ 218 w 269"/>
                  <a:gd name="T23" fmla="*/ 266 h 266"/>
                  <a:gd name="T24" fmla="*/ 183 w 269"/>
                  <a:gd name="T25" fmla="*/ 218 h 266"/>
                  <a:gd name="T26" fmla="*/ 145 w 269"/>
                  <a:gd name="T27" fmla="*/ 196 h 266"/>
                  <a:gd name="T28" fmla="*/ 134 w 269"/>
                  <a:gd name="T29" fmla="*/ 192 h 266"/>
                  <a:gd name="T30" fmla="*/ 130 w 269"/>
                  <a:gd name="T31" fmla="*/ 182 h 266"/>
                  <a:gd name="T32" fmla="*/ 119 w 269"/>
                  <a:gd name="T33" fmla="*/ 130 h 266"/>
                  <a:gd name="T34" fmla="*/ 105 w 269"/>
                  <a:gd name="T35" fmla="*/ 101 h 266"/>
                  <a:gd name="T36" fmla="*/ 86 w 269"/>
                  <a:gd name="T37" fmla="*/ 94 h 266"/>
                  <a:gd name="T38" fmla="*/ 40 w 269"/>
                  <a:gd name="T39" fmla="*/ 9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9" h="266">
                    <a:moveTo>
                      <a:pt x="57" y="87"/>
                    </a:moveTo>
                    <a:cubicBezTo>
                      <a:pt x="44" y="92"/>
                      <a:pt x="28" y="90"/>
                      <a:pt x="16" y="81"/>
                    </a:cubicBezTo>
                    <a:cubicBezTo>
                      <a:pt x="5" y="72"/>
                      <a:pt x="0" y="55"/>
                      <a:pt x="7" y="42"/>
                    </a:cubicBezTo>
                    <a:cubicBezTo>
                      <a:pt x="12" y="30"/>
                      <a:pt x="25" y="24"/>
                      <a:pt x="36" y="20"/>
                    </a:cubicBezTo>
                    <a:cubicBezTo>
                      <a:pt x="62" y="10"/>
                      <a:pt x="89" y="3"/>
                      <a:pt x="117" y="1"/>
                    </a:cubicBezTo>
                    <a:cubicBezTo>
                      <a:pt x="130" y="0"/>
                      <a:pt x="144" y="1"/>
                      <a:pt x="156" y="7"/>
                    </a:cubicBezTo>
                    <a:cubicBezTo>
                      <a:pt x="162" y="10"/>
                      <a:pt x="167" y="14"/>
                      <a:pt x="173" y="17"/>
                    </a:cubicBezTo>
                    <a:cubicBezTo>
                      <a:pt x="183" y="23"/>
                      <a:pt x="195" y="24"/>
                      <a:pt x="207" y="28"/>
                    </a:cubicBezTo>
                    <a:cubicBezTo>
                      <a:pt x="231" y="35"/>
                      <a:pt x="250" y="53"/>
                      <a:pt x="260" y="76"/>
                    </a:cubicBezTo>
                    <a:cubicBezTo>
                      <a:pt x="263" y="84"/>
                      <a:pt x="265" y="92"/>
                      <a:pt x="266" y="100"/>
                    </a:cubicBezTo>
                    <a:cubicBezTo>
                      <a:pt x="269" y="123"/>
                      <a:pt x="267" y="146"/>
                      <a:pt x="259" y="167"/>
                    </a:cubicBezTo>
                    <a:cubicBezTo>
                      <a:pt x="246" y="201"/>
                      <a:pt x="220" y="230"/>
                      <a:pt x="218" y="266"/>
                    </a:cubicBezTo>
                    <a:cubicBezTo>
                      <a:pt x="202" y="255"/>
                      <a:pt x="196" y="233"/>
                      <a:pt x="183" y="218"/>
                    </a:cubicBezTo>
                    <a:cubicBezTo>
                      <a:pt x="173" y="207"/>
                      <a:pt x="160" y="199"/>
                      <a:pt x="145" y="196"/>
                    </a:cubicBezTo>
                    <a:cubicBezTo>
                      <a:pt x="141" y="196"/>
                      <a:pt x="137" y="194"/>
                      <a:pt x="134" y="192"/>
                    </a:cubicBezTo>
                    <a:cubicBezTo>
                      <a:pt x="132" y="189"/>
                      <a:pt x="130" y="186"/>
                      <a:pt x="130" y="182"/>
                    </a:cubicBezTo>
                    <a:cubicBezTo>
                      <a:pt x="119" y="130"/>
                      <a:pt x="119" y="130"/>
                      <a:pt x="119" y="130"/>
                    </a:cubicBezTo>
                    <a:cubicBezTo>
                      <a:pt x="116" y="119"/>
                      <a:pt x="113" y="107"/>
                      <a:pt x="105" y="101"/>
                    </a:cubicBezTo>
                    <a:cubicBezTo>
                      <a:pt x="99" y="97"/>
                      <a:pt x="93" y="95"/>
                      <a:pt x="86" y="94"/>
                    </a:cubicBezTo>
                    <a:cubicBezTo>
                      <a:pt x="71" y="92"/>
                      <a:pt x="55" y="90"/>
                      <a:pt x="40" y="90"/>
                    </a:cubicBezTo>
                  </a:path>
                </a:pathLst>
              </a:cu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4"/>
          <p:cNvSpPr/>
          <p:nvPr/>
        </p:nvSpPr>
        <p:spPr>
          <a:xfrm>
            <a:off x="501700" y="3358246"/>
            <a:ext cx="11385500" cy="1722017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28" y="375125"/>
            <a:ext cx="12210247" cy="435580"/>
          </a:xfrm>
        </p:spPr>
        <p:txBody>
          <a:bodyPr>
            <a:normAutofit/>
          </a:bodyPr>
          <a:lstStyle/>
          <a:p>
            <a:pPr rtl="0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国内外指南</a:t>
            </a:r>
            <a:r>
              <a:rPr lang="zh-CN" altLang="en-US" kern="1200" dirty="0">
                <a:solidFill>
                  <a:srgbClr val="0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对初治</a:t>
            </a:r>
            <a:r>
              <a:rPr lang="en-US" altLang="zh-CN" kern="1200" dirty="0">
                <a:solidFill>
                  <a:srgbClr val="0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</a:t>
            </a:r>
            <a:r>
              <a:rPr lang="zh-CN" altLang="en-US" kern="1200" dirty="0">
                <a:solidFill>
                  <a:srgbClr val="000000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感染者的推荐，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DTG/3TC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b="1" dirty="0">
                <a:solidFill>
                  <a:srgbClr val="C00000"/>
                </a:solidFill>
              </a:rPr>
              <a:t>限制性条件更多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1613" y="6370638"/>
            <a:ext cx="7471727" cy="377825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EACS Guideline, Version 12.0.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SG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October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2023.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SG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DHHS Guideline. March 2023.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SG" dirty="0"/>
              <a:t>Gandhi et al. JAMA. 2023;329(1):63–84. </a:t>
            </a:r>
            <a:endParaRPr lang="en-SG" dirty="0"/>
          </a:p>
          <a:p>
            <a:pPr>
              <a:defRPr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Waters L, et al. HIV Med. 2022 Dec;23 Suppl 5:3-115. 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中国艾滋病诊疗指南 </a:t>
            </a:r>
            <a:r>
              <a:rPr lang="en-SG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(2021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版</a:t>
            </a:r>
            <a:r>
              <a:rPr lang="en-SG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7498" y="1296487"/>
          <a:ext cx="10628738" cy="185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853"/>
                <a:gridCol w="1736577"/>
                <a:gridCol w="1736577"/>
                <a:gridCol w="1736577"/>
                <a:gridCol w="1736577"/>
                <a:gridCol w="1736577"/>
              </a:tblGrid>
              <a:tr h="552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100" dirty="0">
                        <a:solidFill>
                          <a:srgbClr val="C60B3B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1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EACS </a:t>
                      </a:r>
                      <a:r>
                        <a:rPr lang="en-US" altLang="zh-CN" sz="1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2023</a:t>
                      </a:r>
                      <a:r>
                        <a:rPr lang="en-GB" altLang="zh-CN" sz="14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1</a:t>
                      </a:r>
                      <a:endParaRPr lang="en-GB" altLang="zh-CN" sz="1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DHHS 2023</a:t>
                      </a:r>
                      <a:r>
                        <a:rPr lang="en-GB" altLang="zh-CN" sz="14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2</a:t>
                      </a:r>
                      <a:endParaRPr lang="en-GB" altLang="zh-CN" sz="14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IAS-USA 2022</a:t>
                      </a:r>
                      <a:r>
                        <a:rPr lang="en-SG" altLang="zh-CN" sz="1400" b="1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3</a:t>
                      </a:r>
                      <a:endParaRPr lang="en-GB" altLang="zh-CN" sz="14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BHIVA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2022</a:t>
                      </a:r>
                      <a:r>
                        <a:rPr lang="en-GB" altLang="zh-CN" sz="1400" b="1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4</a:t>
                      </a:r>
                      <a:endParaRPr lang="en-GB" altLang="zh-CN" sz="1400" b="1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中国指南 </a:t>
                      </a:r>
                      <a:r>
                        <a:rPr lang="en-SG" altLang="zh-CN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2021</a:t>
                      </a:r>
                      <a:r>
                        <a:rPr lang="en-US" altLang="zh-CN" sz="1400" b="1" kern="1200" baseline="300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5</a:t>
                      </a:r>
                      <a:endParaRPr lang="en-GB" altLang="zh-CN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005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SG" altLang="zh-CN" sz="1400" dirty="0">
                          <a:solidFill>
                            <a:srgbClr val="C60B3B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BIC/FTC/TAF</a:t>
                      </a:r>
                      <a:endParaRPr lang="en-SG" altLang="zh-CN" sz="1400" dirty="0">
                        <a:solidFill>
                          <a:srgbClr val="C60B3B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005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DTG/3TC</a:t>
                      </a:r>
                      <a:endParaRPr lang="en-GB" altLang="zh-C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None/>
                      </a:pPr>
                      <a:endParaRPr lang="en-GB" sz="1100" b="1" strike="sngStrik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None/>
                      </a:pPr>
                      <a:endParaRPr lang="en-GB" sz="1100" b="1" strike="sng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None/>
                      </a:pPr>
                      <a:endParaRPr lang="en-GB" sz="1100" b="1" strike="sng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None/>
                      </a:pPr>
                      <a:endParaRPr lang="en-GB" sz="1100" b="1" strike="sng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C60B3B"/>
                        </a:buClr>
                        <a:buFont typeface="Wingdings" panose="05000000000000000000" pitchFamily="2" charset="2"/>
                        <a:buNone/>
                      </a:pPr>
                      <a:endParaRPr lang="en-GB" sz="1100" b="1" strike="sng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0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Graphic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29687" y="1997248"/>
            <a:ext cx="438150" cy="438150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31917" y="1997248"/>
            <a:ext cx="438150" cy="438150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78422" y="1997248"/>
            <a:ext cx="438150" cy="438150"/>
          </a:xfrm>
          <a:prstGeom prst="rect">
            <a:avLst/>
          </a:prstGeom>
        </p:spPr>
      </p:pic>
      <p:pic>
        <p:nvPicPr>
          <p:cNvPr id="12" name="Graphic 1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58281" y="1997248"/>
            <a:ext cx="438150" cy="43815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9687" y="2647517"/>
            <a:ext cx="438150" cy="438150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9704" y="2647517"/>
            <a:ext cx="438150" cy="438150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6585" y="2647517"/>
            <a:ext cx="438150" cy="438150"/>
          </a:xfrm>
          <a:prstGeom prst="rect">
            <a:avLst/>
          </a:prstGeom>
        </p:spPr>
      </p:pic>
      <p:pic>
        <p:nvPicPr>
          <p:cNvPr id="16" name="Graphic 1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116" y="2628266"/>
            <a:ext cx="438150" cy="438150"/>
          </a:xfrm>
          <a:prstGeom prst="rect">
            <a:avLst/>
          </a:prstGeom>
        </p:spPr>
      </p:pic>
      <p:sp>
        <p:nvSpPr>
          <p:cNvPr id="25" name="文本框 6"/>
          <p:cNvSpPr txBox="1"/>
          <p:nvPr/>
        </p:nvSpPr>
        <p:spPr>
          <a:xfrm>
            <a:off x="491481" y="3397421"/>
            <a:ext cx="11867357" cy="16905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  <a:tabLst>
                <a:tab pos="112395" algn="l"/>
                <a:tab pos="114300" algn="l"/>
              </a:tabLst>
              <a:defRPr/>
            </a:pPr>
            <a:r>
              <a:rPr kumimoji="0" lang="en-GB" sz="1200" b="0" i="0" u="none" strike="noStrike" kern="1200" cap="none" spc="-4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†  </a:t>
            </a:r>
            <a:r>
              <a:rPr kumimoji="0" lang="en-GB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1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EACS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en-US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要求 </a:t>
            </a:r>
            <a:r>
              <a:rPr lang="zh-CN" altLang="en-US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① </a:t>
            </a:r>
            <a:r>
              <a:rPr lang="en-US" altLang="zh-CN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HBsAg</a:t>
            </a:r>
            <a:r>
              <a:rPr lang="zh-CN" altLang="en-US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阴性 ② </a:t>
            </a:r>
            <a:r>
              <a:rPr lang="en-US" altLang="zh-CN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HIV RNA</a:t>
            </a:r>
            <a:r>
              <a:rPr lang="zh-CN" altLang="en-US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＜</a:t>
            </a:r>
            <a:r>
              <a:rPr lang="en-US" altLang="zh-CN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500,000 copies/mL</a:t>
            </a:r>
            <a:r>
              <a:rPr lang="zh-CN" altLang="en-US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③ 不推荐用于</a:t>
            </a:r>
            <a:r>
              <a:rPr lang="en-US" altLang="zh-CN" sz="1200" spc="45" dirty="0" err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PrEP</a:t>
            </a:r>
            <a:r>
              <a:rPr lang="zh-CN" altLang="en-US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失败后 ④ 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不推荐用于早期</a:t>
            </a:r>
            <a:r>
              <a:rPr kumimoji="0" lang="en-US" altLang="zh-CN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感染</a:t>
            </a:r>
            <a:endParaRPr lang="en-US" altLang="zh-CN" sz="1200" spc="4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marR="481965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¶ DHHS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200" spc="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不推荐用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于① </a:t>
            </a:r>
            <a:r>
              <a:rPr kumimoji="0" lang="en-GB" altLang="zh-CN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 RNA &gt; 500,000 </a:t>
            </a:r>
            <a:r>
              <a:rPr lang="en-US" altLang="zh-CN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copies </a:t>
            </a:r>
            <a:r>
              <a:rPr kumimoji="0" lang="en-GB" altLang="zh-CN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/mL  </a:t>
            </a:r>
            <a:r>
              <a:rPr kumimoji="0" lang="zh-CN" altLang="en-GB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② 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合并</a:t>
            </a:r>
            <a:r>
              <a:rPr kumimoji="0" lang="en-GB" altLang="zh-CN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HBV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感染</a:t>
            </a:r>
            <a:r>
              <a:rPr lang="en-US" altLang="zh-CN" sz="1200" spc="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③ 获得</a:t>
            </a:r>
            <a:r>
              <a:rPr kumimoji="0" lang="en-GB" altLang="zh-CN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HBV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以及</a:t>
            </a:r>
            <a:r>
              <a:rPr kumimoji="0" lang="en-GB" altLang="zh-CN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</a:t>
            </a:r>
            <a:r>
              <a:rPr lang="zh-CN" altLang="en-US" sz="1200" spc="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反</a:t>
            </a:r>
            <a:r>
              <a:rPr kumimoji="0" lang="zh-CN" altLang="en-GB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转录酶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基因型耐药检测结果前需启动治疗的患者</a:t>
            </a:r>
            <a:endParaRPr kumimoji="0" lang="en-US" altLang="zh-CN" sz="1200" b="0" i="0" u="none" strike="noStrike" kern="1200" cap="none" spc="3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R="481965">
              <a:lnSpc>
                <a:spcPct val="150000"/>
              </a:lnSpc>
              <a:spcAft>
                <a:spcPts val="375"/>
              </a:spcAf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# IAS-USA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en-US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仅用于</a:t>
            </a:r>
            <a:r>
              <a:rPr kumimoji="0" lang="en-GB" altLang="zh-CN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 RNA</a:t>
            </a:r>
            <a:r>
              <a:rPr kumimoji="0" lang="zh-CN" altLang="en-GB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＜</a:t>
            </a:r>
            <a:r>
              <a:rPr kumimoji="0" lang="en-GB" altLang="zh-CN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500,000 </a:t>
            </a:r>
            <a:r>
              <a:rPr lang="en-US" altLang="zh-CN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copies</a:t>
            </a:r>
            <a:r>
              <a:rPr kumimoji="0" lang="en-GB" altLang="zh-CN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/mL</a:t>
            </a:r>
            <a:r>
              <a:rPr kumimoji="0" lang="zh-CN" altLang="en-US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和未合并</a:t>
            </a:r>
            <a:r>
              <a:rPr kumimoji="0" lang="en-GB" altLang="zh-CN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HBV</a:t>
            </a:r>
            <a:r>
              <a:rPr kumimoji="0" lang="zh-CN" altLang="en-US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感染的患者。当基因型耐药检测、</a:t>
            </a:r>
            <a:r>
              <a:rPr kumimoji="0" lang="en-GB" altLang="zh-CN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 RNA</a:t>
            </a:r>
            <a:r>
              <a:rPr kumimoji="0" lang="zh-CN" altLang="en-US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和</a:t>
            </a:r>
            <a:r>
              <a:rPr kumimoji="0" lang="en-GB" altLang="zh-CN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HBV</a:t>
            </a:r>
            <a:r>
              <a:rPr kumimoji="0" lang="zh-CN" altLang="en-GB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血清学</a:t>
            </a:r>
            <a:r>
              <a:rPr kumimoji="0" lang="zh-CN" altLang="en-US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结果尚未获得时，不</a:t>
            </a:r>
            <a:r>
              <a:rPr lang="zh-CN" altLang="en-US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推荐</a:t>
            </a:r>
            <a:r>
              <a:rPr kumimoji="0" lang="zh-CN" altLang="en-US" sz="12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用于快速启动</a:t>
            </a:r>
            <a:endParaRPr kumimoji="0" lang="en-US" sz="1200" b="0" i="0" u="none" strike="noStrike" kern="1200" cap="none" spc="-15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R="481965">
              <a:lnSpc>
                <a:spcPct val="150000"/>
              </a:lnSpc>
              <a:spcAft>
                <a:spcPts val="375"/>
              </a:spcAft>
              <a:defRPr/>
            </a:pPr>
            <a:r>
              <a:rPr lang="en-GB" altLang="zh-CN" sz="1200" dirty="0">
                <a:sym typeface="Arial" panose="020B0604020202020204" pitchFamily="34" charset="0"/>
              </a:rPr>
              <a:t>‡ BHIVA</a:t>
            </a:r>
            <a:r>
              <a:rPr lang="zh-CN" altLang="en-US" sz="1200" dirty="0">
                <a:sym typeface="Arial" panose="020B0604020202020204" pitchFamily="34" charset="0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用于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无基线拉米夫定耐药</a:t>
            </a:r>
            <a:r>
              <a:rPr kumimoji="0" lang="zh-CN" altLang="en-GB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②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基线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HIV RNA</a:t>
            </a:r>
            <a:r>
              <a:rPr lang="zh-CN" altLang="en-GB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＜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500,000 </a:t>
            </a:r>
            <a:r>
              <a:rPr lang="en-US" altLang="zh-CN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copies 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/mL 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③ 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CD4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计数＞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 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cells/mm</a:t>
            </a:r>
            <a:r>
              <a:rPr lang="en-GB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0" lang="zh-CN" altLang="en-US" sz="12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④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HBV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感染的患者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481965">
              <a:lnSpc>
                <a:spcPct val="150000"/>
              </a:lnSpc>
              <a:spcAft>
                <a:spcPts val="375"/>
              </a:spcAft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##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中国指南：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用于 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HBsAg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阴性、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HIV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RNA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&lt;5×10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 </a:t>
            </a:r>
            <a:r>
              <a:rPr lang="en-US" altLang="zh-CN" sz="1200" spc="4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copies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mL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的患者</a:t>
            </a:r>
            <a:endParaRPr lang="en-US" altLang="zh-CN" sz="120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5945" y="2588813"/>
            <a:ext cx="438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-465" normalizeH="0" baseline="0">
                <a:ln>
                  <a:noFill/>
                </a:ln>
                <a:solidFill>
                  <a:srgbClr val="B1B1B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altLang="zh-CN">
                <a:sym typeface="Arial" panose="020B0604020202020204" pitchFamily="34" charset="0"/>
              </a:rPr>
              <a:t>†</a:t>
            </a:r>
            <a:endParaRPr lang="en-SG" dirty="0"/>
          </a:p>
        </p:txBody>
      </p:sp>
      <p:sp>
        <p:nvSpPr>
          <p:cNvPr id="19" name="TextBox 18"/>
          <p:cNvSpPr txBox="1"/>
          <p:nvPr/>
        </p:nvSpPr>
        <p:spPr>
          <a:xfrm>
            <a:off x="5084590" y="1897324"/>
            <a:ext cx="438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-4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§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4842" y="2588813"/>
            <a:ext cx="438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-465" normalizeH="0" baseline="0" noProof="0" dirty="0">
                <a:ln>
                  <a:noFill/>
                </a:ln>
                <a:solidFill>
                  <a:srgbClr val="B1B1B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¶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2843" y="2588813"/>
            <a:ext cx="438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-465" normalizeH="0" baseline="0" noProof="0" dirty="0">
                <a:ln>
                  <a:noFill/>
                </a:ln>
                <a:solidFill>
                  <a:srgbClr val="B1B1B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#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34033" y="2569562"/>
            <a:ext cx="5527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-465" normalizeH="0" baseline="0" noProof="0" dirty="0">
                <a:ln>
                  <a:noFill/>
                </a:ln>
                <a:solidFill>
                  <a:srgbClr val="B1B1B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B1B1B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##      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48118" y="1997248"/>
            <a:ext cx="438150" cy="438150"/>
          </a:xfrm>
          <a:prstGeom prst="rect">
            <a:avLst/>
          </a:prstGeom>
        </p:spPr>
      </p:pic>
      <p:pic>
        <p:nvPicPr>
          <p:cNvPr id="6" name="Graphic 1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4734" y="2647517"/>
            <a:ext cx="438150" cy="438150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8499602" y="2588813"/>
            <a:ext cx="5527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-465" normalizeH="0" baseline="0">
                <a:ln>
                  <a:noFill/>
                </a:ln>
                <a:solidFill>
                  <a:srgbClr val="B1B1B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altLang="zh-CN" dirty="0">
                <a:sym typeface="Arial" panose="020B0604020202020204" pitchFamily="34" charset="0"/>
              </a:rPr>
              <a:t>‡</a:t>
            </a:r>
            <a:endParaRPr lang="en-SG" dirty="0"/>
          </a:p>
        </p:txBody>
      </p:sp>
      <p:grpSp>
        <p:nvGrpSpPr>
          <p:cNvPr id="5" name="Group 4"/>
          <p:cNvGrpSpPr/>
          <p:nvPr/>
        </p:nvGrpSpPr>
        <p:grpSpPr>
          <a:xfrm>
            <a:off x="482485" y="5240026"/>
            <a:ext cx="11395719" cy="456647"/>
            <a:chOff x="490889" y="5322769"/>
            <a:chExt cx="11194180" cy="369709"/>
          </a:xfrm>
        </p:grpSpPr>
        <p:sp>
          <p:nvSpPr>
            <p:cNvPr id="21" name="矩形: 圆角 4"/>
            <p:cNvSpPr/>
            <p:nvPr/>
          </p:nvSpPr>
          <p:spPr>
            <a:xfrm>
              <a:off x="490889" y="5322769"/>
              <a:ext cx="11194180" cy="358651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</a:ln>
            <a:effectLst>
              <a:outerShdw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515005" y="5353924"/>
              <a:ext cx="61886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481965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Tx/>
                <a:buSzTx/>
                <a:buFontTx/>
                <a:buNone/>
                <a:defRPr/>
              </a:pPr>
              <a:r>
                <a:rPr kumimoji="0" lang="en-GB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§</a:t>
              </a:r>
              <a:r>
                <a:rPr kumimoji="0" lang="en-GB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由于妊娠期数据不足，不应在孕妇中启用 </a:t>
              </a:r>
              <a:r>
                <a:rPr lang="en-US" altLang="zh-CN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BIC</a:t>
              </a:r>
              <a:r>
                <a:rPr lang="en-GB" altLang="zh-CN" sz="1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en-GB" altLang="zh-CN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25365" y="1421680"/>
            <a:ext cx="11132303" cy="4302112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364" y="337418"/>
            <a:ext cx="11666636" cy="1084262"/>
          </a:xfrm>
        </p:spPr>
        <p:txBody>
          <a:bodyPr>
            <a:normAutofit/>
          </a:bodyPr>
          <a:lstStyle/>
          <a:p>
            <a:r>
              <a:rPr lang="en-US" altLang="zh-CN" dirty="0"/>
              <a:t>DTG/3TC</a:t>
            </a:r>
            <a:r>
              <a:rPr lang="zh-CN" altLang="en-US" dirty="0"/>
              <a:t>初治临床研究入组标准为</a:t>
            </a:r>
            <a:r>
              <a:rPr lang="en-US" altLang="zh-CN" dirty="0"/>
              <a:t>HIV</a:t>
            </a:r>
            <a:r>
              <a:rPr lang="zh-CN" altLang="en-US" dirty="0"/>
              <a:t>病毒载量</a:t>
            </a:r>
            <a:r>
              <a:rPr lang="en-US" altLang="zh-CN" dirty="0"/>
              <a:t>1000-50</a:t>
            </a:r>
            <a:r>
              <a:rPr lang="zh-CN" altLang="en-US" dirty="0"/>
              <a:t>万拷贝</a:t>
            </a:r>
            <a:r>
              <a:rPr lang="en-US" altLang="zh-CN" dirty="0"/>
              <a:t>/mL</a:t>
            </a:r>
            <a:r>
              <a:rPr lang="zh-CN" altLang="en-US" dirty="0"/>
              <a:t>，</a:t>
            </a:r>
            <a:br>
              <a:rPr lang="en-US" altLang="zh-CN" dirty="0"/>
            </a:br>
            <a:r>
              <a:rPr lang="zh-CN" altLang="en-US" dirty="0"/>
              <a:t>指南</a:t>
            </a:r>
            <a:r>
              <a:rPr lang="zh-CN" altLang="en-US" dirty="0">
                <a:solidFill>
                  <a:srgbClr val="C00000"/>
                </a:solidFill>
              </a:rPr>
              <a:t>限制高病载患者使用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中国艾滋病诊疗指南（</a:t>
            </a:r>
            <a:r>
              <a:rPr lang="en-US" altLang="zh-CN" dirty="0">
                <a:sym typeface="+mn-ea"/>
              </a:rPr>
              <a:t>2021 </a:t>
            </a:r>
            <a:r>
              <a:rPr lang="zh-CN" altLang="en-US" dirty="0">
                <a:sym typeface="+mn-ea"/>
              </a:rPr>
              <a:t>年版）</a:t>
            </a:r>
            <a:endParaRPr lang="en-US" altLang="zh-CN" dirty="0">
              <a:sym typeface="Arial" panose="020B0604020202020204" pitchFamily="34" charset="0"/>
            </a:endParaRPr>
          </a:p>
          <a:p>
            <a:r>
              <a:rPr lang="en-US" altLang="zh-CN" dirty="0">
                <a:sym typeface="Arial" panose="020B0604020202020204" pitchFamily="34" charset="0"/>
              </a:rPr>
              <a:t>Cahn P, et al. Lancet 2019;393:143–55.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814874" y="1895246"/>
            <a:ext cx="11270713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GEMINI 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纳入标准为</a:t>
            </a:r>
            <a:r>
              <a:rPr lang="zh-CN" altLang="en-US" sz="1400" b="1" u="sng" dirty="0">
                <a:solidFill>
                  <a:srgbClr val="C00000"/>
                </a:solidFill>
              </a:rPr>
              <a:t>HIV-1 RNA  1000 至 500,000 c/mL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，研究结果具有一定局限性</a:t>
            </a: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82653" y="2463922"/>
            <a:ext cx="3944371" cy="3035357"/>
            <a:chOff x="818641" y="1977037"/>
            <a:chExt cx="3944371" cy="3035357"/>
          </a:xfrm>
        </p:grpSpPr>
        <p:grpSp>
          <p:nvGrpSpPr>
            <p:cNvPr id="6" name="组合 5"/>
            <p:cNvGrpSpPr/>
            <p:nvPr/>
          </p:nvGrpSpPr>
          <p:grpSpPr>
            <a:xfrm>
              <a:off x="818641" y="1977037"/>
              <a:ext cx="3944371" cy="3035357"/>
              <a:chOff x="5674535" y="1357126"/>
              <a:chExt cx="3772247" cy="303535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674535" y="1357126"/>
                <a:ext cx="3772247" cy="3014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C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" name="文本框 8"/>
              <p:cNvSpPr txBox="1"/>
              <p:nvPr/>
            </p:nvSpPr>
            <p:spPr>
              <a:xfrm>
                <a:off x="6012503" y="3629069"/>
                <a:ext cx="3166582" cy="763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285750" indent="-285750">
                  <a:lnSpc>
                    <a:spcPts val="2500"/>
                  </a:lnSpc>
                  <a:buClr>
                    <a:srgbClr val="F86834"/>
                  </a:buClr>
                  <a:buFont typeface="Wingdings" panose="05000000000000000000" pitchFamily="2" charset="2"/>
                  <a:buChar char="l"/>
                  <a:defRPr sz="1600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defTabSz="12192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Noto Sans"/>
                  </a:rPr>
                  <a:t>GEMINI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Noto Sans"/>
                  </a:rPr>
                  <a:t>研究入组标准为病毒载量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Noto Sans"/>
                  </a:rPr>
                  <a:t>&lt;50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Noto Sans"/>
                  </a:rPr>
                  <a:t>万拷贝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Noto Sans"/>
                  </a:rPr>
                  <a:t>/mL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Noto Sans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012503" y="2084624"/>
                <a:ext cx="10596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400" b="1" i="0">
                    <a:solidFill>
                      <a:srgbClr val="10121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tx1"/>
                    </a:solidFill>
                  </a:rPr>
                  <a:t>关键入组标准</a:t>
                </a:r>
                <a:endParaRPr lang="en-US" altLang="zh-C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012503" y="2416917"/>
                <a:ext cx="2627236" cy="1166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/>
                  <a:t>1. HIV-1 RNA  1000 至 500,000 c/mL</a:t>
                </a:r>
                <a:endParaRPr lang="zh-CN" altLang="en-US" sz="12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/>
                  <a:t>2. 无 HBV 共感染</a:t>
                </a:r>
                <a:endParaRPr lang="zh-CN" altLang="en-US" sz="12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/>
                  <a:t>3. 不需要 HCV 治疗</a:t>
                </a:r>
                <a:endParaRPr lang="zh-CN" altLang="en-US" sz="12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/>
                  <a:t>4. eGFR</a:t>
                </a:r>
                <a:r>
                  <a:rPr lang="zh-CN" altLang="en-US" sz="1200" baseline="-25000" dirty="0"/>
                  <a:t>CG</a:t>
                </a:r>
                <a:r>
                  <a:rPr lang="zh-CN" altLang="en-US" sz="1200" dirty="0"/>
                  <a:t> ≥50mL/min</a:t>
                </a:r>
                <a:endParaRPr lang="zh-CN" altLang="en-US" sz="1200" dirty="0"/>
              </a:p>
            </p:txBody>
          </p:sp>
        </p:grpSp>
        <p:sp>
          <p:nvSpPr>
            <p:cNvPr id="10" name="文本框 11"/>
            <p:cNvSpPr txBox="1"/>
            <p:nvPr/>
          </p:nvSpPr>
          <p:spPr>
            <a:xfrm>
              <a:off x="1255355" y="2110044"/>
              <a:ext cx="2932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b="1" i="0">
                  <a:solidFill>
                    <a:srgbClr val="10121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dirty="0"/>
                <a:t>GEMINI</a:t>
              </a:r>
              <a:r>
                <a:rPr lang="zh-CN" altLang="en-US" dirty="0"/>
                <a:t>限制基线高病载患者入组</a:t>
              </a:r>
              <a:r>
                <a:rPr lang="en-US" altLang="zh-CN" baseline="30000" dirty="0"/>
                <a:t>2</a:t>
              </a:r>
              <a:endParaRPr lang="en-US" altLang="zh-CN" baseline="30000" dirty="0"/>
            </a:p>
          </p:txBody>
        </p:sp>
      </p:grpSp>
      <p:sp>
        <p:nvSpPr>
          <p:cNvPr id="7" name="文本框 11"/>
          <p:cNvSpPr txBox="1"/>
          <p:nvPr/>
        </p:nvSpPr>
        <p:spPr>
          <a:xfrm>
            <a:off x="835532" y="1594653"/>
            <a:ext cx="4350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 b="1" i="0">
                <a:solidFill>
                  <a:srgbClr val="1012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/>
                </a:solidFill>
              </a:rPr>
              <a:t>指南制定时严格参考</a:t>
            </a:r>
            <a:r>
              <a:rPr lang="en-US" altLang="zh-CN" sz="1600" dirty="0">
                <a:solidFill>
                  <a:schemeClr val="tx1"/>
                </a:solidFill>
              </a:rPr>
              <a:t>GEMINI</a:t>
            </a:r>
            <a:r>
              <a:rPr lang="zh-CN" altLang="en-US" sz="1600" dirty="0">
                <a:solidFill>
                  <a:schemeClr val="tx1"/>
                </a:solidFill>
              </a:rPr>
              <a:t>研究的纳入标准</a:t>
            </a:r>
            <a:r>
              <a:rPr lang="en-US" altLang="zh-CN" sz="1600" baseline="30000" dirty="0">
                <a:solidFill>
                  <a:schemeClr val="tx1"/>
                </a:solidFill>
              </a:rPr>
              <a:t>1</a:t>
            </a:r>
            <a:endParaRPr lang="en-US" altLang="zh-CN" sz="1600" baseline="30000" dirty="0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7947" y="2500356"/>
            <a:ext cx="4400013" cy="592098"/>
            <a:chOff x="861909" y="1870407"/>
            <a:chExt cx="4400013" cy="5920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1909" y="1870407"/>
              <a:ext cx="1777288" cy="592098"/>
            </a:xfrm>
            <a:prstGeom prst="rect">
              <a:avLst/>
            </a:prstGeom>
          </p:spPr>
        </p:pic>
        <p:sp>
          <p:nvSpPr>
            <p:cNvPr id="13" name="文本框 11"/>
            <p:cNvSpPr txBox="1"/>
            <p:nvPr/>
          </p:nvSpPr>
          <p:spPr>
            <a:xfrm>
              <a:off x="2698400" y="2060886"/>
              <a:ext cx="2563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b="1" i="0">
                  <a:solidFill>
                    <a:srgbClr val="10121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200" dirty="0"/>
                <a:t>中国艾滋病诊疗指南（</a:t>
              </a:r>
              <a:r>
                <a:rPr lang="en-US" altLang="zh-CN" sz="1200" dirty="0"/>
                <a:t>2021</a:t>
              </a:r>
              <a:r>
                <a:rPr lang="zh-CN" altLang="en-US" sz="1200" dirty="0"/>
                <a:t>年版）</a:t>
              </a:r>
              <a:endParaRPr lang="en-US" altLang="zh-CN" sz="1200" baseline="30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9053" y="77914"/>
            <a:ext cx="6096000" cy="230832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1000" b="0" i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utura Medium" panose="020B0602020204020303" pitchFamily="34" charset="-79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/>
            </a:lvl9pPr>
          </a:lstStyle>
          <a:p>
            <a:r>
              <a:rPr lang="en-US" altLang="zh-CN" dirty="0"/>
              <a:t>GEMINI 1 </a:t>
            </a:r>
            <a:r>
              <a:rPr lang="zh-CN" altLang="en-US" dirty="0"/>
              <a:t>和 </a:t>
            </a:r>
            <a:r>
              <a:rPr lang="en-US" altLang="zh-CN" dirty="0"/>
              <a:t>2 </a:t>
            </a:r>
            <a:r>
              <a:rPr lang="zh-CN" altLang="en-US" dirty="0"/>
              <a:t>研究：</a:t>
            </a:r>
            <a:r>
              <a:rPr lang="en-US" altLang="zh-CN" dirty="0"/>
              <a:t>DTG+3TC </a:t>
            </a:r>
            <a:r>
              <a:rPr lang="zh-CN" altLang="en-US" dirty="0"/>
              <a:t>对比 </a:t>
            </a:r>
            <a:r>
              <a:rPr lang="en-US" altLang="zh-CN" dirty="0"/>
              <a:t>DTG+FTC/TDF</a:t>
            </a:r>
            <a:r>
              <a:rPr lang="zh-CN" altLang="en-US" dirty="0"/>
              <a:t>初治成人患者分析</a:t>
            </a:r>
            <a:endParaRPr lang="zh-CN" altLang="en-US" dirty="0"/>
          </a:p>
        </p:txBody>
      </p:sp>
      <p:graphicFrame>
        <p:nvGraphicFramePr>
          <p:cNvPr id="8" name="表格 18"/>
          <p:cNvGraphicFramePr>
            <a:graphicFrameLocks noGrp="1"/>
          </p:cNvGraphicFramePr>
          <p:nvPr/>
        </p:nvGraphicFramePr>
        <p:xfrm>
          <a:off x="938533" y="3275528"/>
          <a:ext cx="4182892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推荐方案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复方单片制剂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TAF/FTC/BIC</a:t>
                      </a:r>
                      <a:endParaRPr lang="zh-CN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TAF/FTC/ECG/c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DTG/3TC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，或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DTG+3TC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sz="1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d ：DTG+3TC 和DTG/3TC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</a:rPr>
                        <a:t>用于</a:t>
                      </a:r>
                      <a:r>
                        <a:rPr lang="zh-CN" altLang="en-US" sz="1200" dirty="0"/>
                        <a:t>HBsAg阴性、病毒载量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</a:rPr>
                        <a:t>&lt;5×10</a:t>
                      </a:r>
                      <a:r>
                        <a:rPr lang="zh-CN" altLang="en-US" sz="1200" b="1" baseline="30000" dirty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</a:rPr>
                        <a:t> 拷贝/mL的患者</a:t>
                      </a:r>
                      <a:endParaRPr lang="zh-CN" alt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957987" y="4715117"/>
            <a:ext cx="4163438" cy="50097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121425" y="2500356"/>
            <a:ext cx="1861228" cy="22147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121425" y="5222748"/>
            <a:ext cx="1861228" cy="2558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6278051" y="1170533"/>
            <a:ext cx="5379617" cy="441579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5938" y="1170533"/>
            <a:ext cx="5379617" cy="441579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当前真实世界研究不足以支持</a:t>
            </a:r>
            <a:r>
              <a:rPr kumimoji="1" lang="en-US" altLang="zh-CN" dirty="0"/>
              <a:t>DTG+3TC</a:t>
            </a:r>
            <a:r>
              <a:rPr kumimoji="1" lang="zh-CN" altLang="en-US" dirty="0"/>
              <a:t>用于高病载患者治疗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Zhao F, et al. J </a:t>
            </a:r>
            <a:r>
              <a:rPr lang="en-US" altLang="zh-CN" dirty="0" err="1"/>
              <a:t>Acquir</a:t>
            </a:r>
            <a:r>
              <a:rPr lang="en-US" altLang="zh-CN" dirty="0"/>
              <a:t> Immune </a:t>
            </a:r>
            <a:r>
              <a:rPr lang="en-US" altLang="zh-CN" dirty="0" err="1"/>
              <a:t>Defic</a:t>
            </a:r>
            <a:r>
              <a:rPr lang="en-US" altLang="zh-CN" dirty="0"/>
              <a:t> </a:t>
            </a:r>
            <a:r>
              <a:rPr lang="en-US" altLang="zh-CN" dirty="0" err="1"/>
              <a:t>Syndr</a:t>
            </a:r>
            <a:r>
              <a:rPr lang="en-US" altLang="zh-CN" dirty="0"/>
              <a:t>. 2022 Oct 1;91(S1):S16-S19.</a:t>
            </a:r>
            <a:endParaRPr lang="en-US" altLang="zh-CN" dirty="0"/>
          </a:p>
          <a:p>
            <a:r>
              <a:rPr lang="en-US" altLang="zh-CN" dirty="0">
                <a:sym typeface="Arial" panose="020B0604020202020204" pitchFamily="34" charset="0"/>
              </a:rPr>
              <a:t>Cheng C, et al. APACC 2023. P51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6512" y="4738828"/>
            <a:ext cx="5118468" cy="7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病毒学疗效：</a:t>
            </a:r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周高病载组病毒学抑制率仅</a:t>
            </a:r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59.1%</a:t>
            </a:r>
            <a:r>
              <a: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，显著低于低病载组的</a:t>
            </a:r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P=0.023</a:t>
            </a:r>
            <a:r>
              <a: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对照组：未和三药对照，无法证明在高病载人群非劣</a:t>
            </a:r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优于含</a:t>
            </a:r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INSTI </a:t>
            </a:r>
            <a:r>
              <a: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三药方案</a:t>
            </a:r>
            <a:endParaRPr kumimoji="1"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18"/>
          <p:cNvGrpSpPr/>
          <p:nvPr/>
        </p:nvGrpSpPr>
        <p:grpSpPr>
          <a:xfrm>
            <a:off x="6153684" y="2214903"/>
            <a:ext cx="5503984" cy="2921505"/>
            <a:chOff x="6172079" y="1962176"/>
            <a:chExt cx="5503984" cy="3275204"/>
          </a:xfrm>
        </p:grpSpPr>
        <p:graphicFrame>
          <p:nvGraphicFramePr>
            <p:cNvPr id="25" name="图表 24"/>
            <p:cNvGraphicFramePr/>
            <p:nvPr/>
          </p:nvGraphicFramePr>
          <p:xfrm>
            <a:off x="6172079" y="1962176"/>
            <a:ext cx="5503984" cy="32752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6" name="文本框 32"/>
            <p:cNvSpPr txBox="1"/>
            <p:nvPr/>
          </p:nvSpPr>
          <p:spPr>
            <a:xfrm>
              <a:off x="7801799" y="4307476"/>
              <a:ext cx="3802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9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n=4</a:t>
              </a:r>
              <a:endParaRPr kumimoji="1" lang="en-US" altLang="zh-CN" sz="900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7" name="文本框 33"/>
            <p:cNvSpPr txBox="1"/>
            <p:nvPr/>
          </p:nvSpPr>
          <p:spPr>
            <a:xfrm>
              <a:off x="8400920" y="4306757"/>
              <a:ext cx="4443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900" dirty="0">
                  <a:solidFill>
                    <a:schemeClr val="bg1"/>
                  </a:solidFill>
                </a:rPr>
                <a:t>n=46</a:t>
              </a:r>
              <a:endParaRPr kumimoji="1"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34"/>
            <p:cNvSpPr txBox="1"/>
            <p:nvPr/>
          </p:nvSpPr>
          <p:spPr>
            <a:xfrm>
              <a:off x="9860704" y="4306757"/>
              <a:ext cx="470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9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n=3**</a:t>
              </a:r>
              <a:endParaRPr kumimoji="1" lang="en-US" altLang="zh-CN" sz="900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9" name="文本框 35"/>
            <p:cNvSpPr txBox="1"/>
            <p:nvPr/>
          </p:nvSpPr>
          <p:spPr>
            <a:xfrm>
              <a:off x="10500170" y="4305977"/>
              <a:ext cx="3802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900" dirty="0">
                  <a:solidFill>
                    <a:schemeClr val="bg1"/>
                  </a:solidFill>
                </a:rPr>
                <a:t>n=3</a:t>
              </a:r>
              <a:endParaRPr kumimoji="1" lang="en-US" altLang="zh-CN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3"/>
          <p:cNvSpPr txBox="1"/>
          <p:nvPr/>
        </p:nvSpPr>
        <p:spPr>
          <a:xfrm>
            <a:off x="6346142" y="1211382"/>
            <a:ext cx="536018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中国台湾真实世界研究</a:t>
            </a:r>
            <a:r>
              <a:rPr lang="en-US" altLang="zh-CN" sz="14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4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周时病毒载量</a:t>
            </a:r>
            <a:r>
              <a:rPr lang="en-US" altLang="zh-CN" sz="9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(PP</a:t>
            </a:r>
            <a:r>
              <a:rPr lang="zh-CN" altLang="en-US" sz="9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9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US" altLang="zh-CN" sz="900" b="1" i="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/>
              <a:t>基线病载＞</a:t>
            </a:r>
            <a:r>
              <a:rPr lang="en-US" altLang="zh-CN" sz="1400" b="1" dirty="0"/>
              <a:t>50</a:t>
            </a:r>
            <a:r>
              <a:rPr lang="zh-CN" altLang="en-US" sz="1400" b="1" dirty="0"/>
              <a:t>万拷贝患者治疗</a:t>
            </a:r>
            <a:r>
              <a:rPr lang="en-US" altLang="zh-CN" sz="1400" b="1" dirty="0"/>
              <a:t>48</a:t>
            </a:r>
            <a:r>
              <a:rPr lang="zh-CN" altLang="en-US" sz="1400" b="1" dirty="0"/>
              <a:t>周，</a:t>
            </a:r>
            <a:r>
              <a:rPr lang="en-US" altLang="zh-CN" sz="1400" b="1" dirty="0">
                <a:solidFill>
                  <a:srgbClr val="C00000"/>
                </a:solidFill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</a:rPr>
              <a:t>未获得病毒学抑制</a:t>
            </a:r>
            <a:r>
              <a:rPr lang="en-US" altLang="zh-CN" sz="1400" b="1" baseline="30000" dirty="0">
                <a:solidFill>
                  <a:srgbClr val="C00000"/>
                </a:solidFill>
              </a:rPr>
              <a:t>2</a:t>
            </a:r>
            <a:endParaRPr kumimoji="1" lang="zh-CN" altLang="en-US" sz="1400" b="1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6380395" y="5224450"/>
            <a:ext cx="448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800" dirty="0"/>
              <a:t>**</a:t>
            </a:r>
            <a:r>
              <a:rPr lang="zh-CN" altLang="en-US" sz="800" b="0" i="0" dirty="0">
                <a:solidFill>
                  <a:srgbClr val="101214"/>
                </a:solidFill>
                <a:effectLst/>
                <a:latin typeface="PingFang SC" panose="020B0400000000000000" charset="-122"/>
              </a:rPr>
              <a:t> </a:t>
            </a:r>
            <a:r>
              <a:rPr kumimoji="1" lang="en-US" altLang="zh-CN" sz="800" dirty="0"/>
              <a:t>48</a:t>
            </a:r>
            <a:r>
              <a:rPr kumimoji="1" lang="zh-CN" altLang="en-US" sz="800" dirty="0"/>
              <a:t>周时，</a:t>
            </a:r>
            <a:r>
              <a:rPr kumimoji="1" lang="en-US" altLang="zh-CN" sz="800" dirty="0"/>
              <a:t>3</a:t>
            </a:r>
            <a:r>
              <a:rPr kumimoji="1" lang="zh-CN" altLang="en-US" sz="800" dirty="0"/>
              <a:t>例患者的病毒载量分别为</a:t>
            </a:r>
            <a:r>
              <a:rPr kumimoji="1" lang="en-US" altLang="zh-CN" sz="800" dirty="0"/>
              <a:t>725,151</a:t>
            </a:r>
            <a:r>
              <a:rPr kumimoji="1" lang="zh-CN" altLang="en-US" sz="800" dirty="0"/>
              <a:t>和</a:t>
            </a:r>
            <a:r>
              <a:rPr kumimoji="1" lang="en-US" altLang="zh-CN" sz="800" dirty="0"/>
              <a:t>83 c/mL</a:t>
            </a:r>
            <a:r>
              <a:rPr kumimoji="1" lang="zh-CN" altLang="en-US" sz="800" dirty="0"/>
              <a:t>。除</a:t>
            </a:r>
            <a:r>
              <a:rPr kumimoji="1" lang="en-US" altLang="zh-CN" sz="800" dirty="0"/>
              <a:t>1</a:t>
            </a:r>
            <a:r>
              <a:rPr kumimoji="1" lang="zh-CN" altLang="en-US" sz="800" dirty="0"/>
              <a:t>例外，其余均在第</a:t>
            </a:r>
            <a:r>
              <a:rPr kumimoji="1" lang="en-US" altLang="zh-CN" sz="800" dirty="0"/>
              <a:t>96</a:t>
            </a:r>
            <a:r>
              <a:rPr kumimoji="1" lang="zh-CN" altLang="en-US" sz="800" dirty="0"/>
              <a:t>周检测不到</a:t>
            </a:r>
            <a:endParaRPr kumimoji="1" lang="en-US" altLang="zh-CN" sz="800" dirty="0"/>
          </a:p>
          <a:p>
            <a:pPr algn="just"/>
            <a:r>
              <a:rPr lang="en-US" altLang="zh-CN" sz="800" dirty="0"/>
              <a:t>*P</a:t>
            </a:r>
            <a:r>
              <a:rPr lang="zh-CN" altLang="en-US" sz="800" dirty="0"/>
              <a:t>值未公布</a:t>
            </a:r>
            <a:endParaRPr lang="zh-CN" altLang="en-US" sz="800" dirty="0"/>
          </a:p>
        </p:txBody>
      </p:sp>
      <p:sp>
        <p:nvSpPr>
          <p:cNvPr id="16" name="文本框 3"/>
          <p:cNvSpPr txBox="1"/>
          <p:nvPr/>
        </p:nvSpPr>
        <p:spPr>
          <a:xfrm>
            <a:off x="747425" y="1213198"/>
            <a:ext cx="495992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i="0" dirty="0">
                <a:solidFill>
                  <a:srgbClr val="1012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真实世界显示</a:t>
            </a:r>
            <a:r>
              <a:rPr lang="en-US" altLang="zh-CN" sz="1400" b="1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DTG/3TC</a:t>
            </a:r>
            <a:r>
              <a:rPr lang="zh-CN" altLang="en-US" sz="1400" b="1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在高病载人群</a:t>
            </a:r>
            <a:r>
              <a:rPr lang="en-US" altLang="zh-CN" sz="1400" b="1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b="1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周病毒学抑制率仅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59%</a:t>
            </a:r>
            <a:r>
              <a:rPr lang="zh-CN" altLang="en-US" sz="1400" b="1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，显著低于低病载患者，且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无三药对照</a:t>
            </a:r>
            <a:r>
              <a:rPr lang="en-US" altLang="zh-CN" sz="14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28328" y="2134152"/>
            <a:ext cx="5219732" cy="2400822"/>
            <a:chOff x="644379" y="1335274"/>
            <a:chExt cx="5768901" cy="2792947"/>
          </a:xfrm>
        </p:grpSpPr>
        <p:graphicFrame>
          <p:nvGraphicFramePr>
            <p:cNvPr id="7" name="图表 6"/>
            <p:cNvGraphicFramePr/>
            <p:nvPr/>
          </p:nvGraphicFramePr>
          <p:xfrm>
            <a:off x="644379" y="1653984"/>
            <a:ext cx="5070621" cy="2474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1" name="图表 40"/>
            <p:cNvGraphicFramePr/>
            <p:nvPr/>
          </p:nvGraphicFramePr>
          <p:xfrm>
            <a:off x="1039460" y="1335274"/>
            <a:ext cx="5070621" cy="2474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2" name="图表 41"/>
            <p:cNvGraphicFramePr/>
            <p:nvPr/>
          </p:nvGraphicFramePr>
          <p:xfrm>
            <a:off x="1342659" y="1335274"/>
            <a:ext cx="5070621" cy="2474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L 形 2"/>
          <p:cNvSpPr/>
          <p:nvPr/>
        </p:nvSpPr>
        <p:spPr>
          <a:xfrm rot="5400000">
            <a:off x="295958" y="1050477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L 形 4"/>
          <p:cNvSpPr/>
          <p:nvPr/>
        </p:nvSpPr>
        <p:spPr>
          <a:xfrm rot="16200000">
            <a:off x="11160531" y="5055980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03726" y="1454468"/>
            <a:ext cx="7297062" cy="374809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364" y="337418"/>
            <a:ext cx="11150697" cy="1084262"/>
          </a:xfrm>
        </p:spPr>
        <p:txBody>
          <a:bodyPr/>
          <a:lstStyle/>
          <a:p>
            <a:r>
              <a:rPr lang="en-US" altLang="zh-CN" dirty="0">
                <a:sym typeface="Arial" panose="020B0604020202020204" pitchFamily="34" charset="0"/>
              </a:rPr>
              <a:t>DTG+3TC</a:t>
            </a:r>
            <a:r>
              <a:rPr lang="zh-CN" altLang="en-US" dirty="0">
                <a:sym typeface="Arial" panose="020B0604020202020204" pitchFamily="34" charset="0"/>
              </a:rPr>
              <a:t>研究的耐药筛选标准限制了大量患者入组，指南限制基线耐药情况不明确患者使用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0" y="6247060"/>
            <a:ext cx="12192000" cy="610940"/>
          </a:xfrm>
        </p:spPr>
        <p:txBody>
          <a:bodyPr numCol="2">
            <a:normAutofit lnSpcReduction="10000"/>
          </a:bodyPr>
          <a:lstStyle/>
          <a:p>
            <a:pPr lvl="0"/>
            <a:r>
              <a:rPr lang="fr-FR" altLang="zh-CN" dirty="0">
                <a:sym typeface="Arial" panose="020B0604020202020204" pitchFamily="34" charset="0"/>
              </a:rPr>
              <a:t>Gallant J, et al. Lancet 2017;390:2063-72</a:t>
            </a:r>
            <a:endParaRPr lang="fr-FR" altLang="zh-CN" dirty="0">
              <a:sym typeface="Arial" panose="020B0604020202020204" pitchFamily="34" charset="0"/>
            </a:endParaRPr>
          </a:p>
          <a:p>
            <a:pPr lvl="0"/>
            <a:r>
              <a:rPr lang="fr-FR" altLang="zh-CN" dirty="0">
                <a:sym typeface="Arial" panose="020B0604020202020204" pitchFamily="34" charset="0"/>
              </a:rPr>
              <a:t>Sax P, et al. Lancet 2017;390:2073-82</a:t>
            </a:r>
            <a:endParaRPr lang="fr-FR" altLang="zh-CN" dirty="0">
              <a:sym typeface="Arial" panose="020B0604020202020204" pitchFamily="34" charset="0"/>
            </a:endParaRPr>
          </a:p>
          <a:p>
            <a:pPr lvl="0"/>
            <a:r>
              <a:rPr lang="it-IT" altLang="zh-CN" dirty="0">
                <a:sym typeface="Arial" panose="020B0604020202020204" pitchFamily="34" charset="0"/>
              </a:rPr>
              <a:t>White K, et al . CROI 2018. Boston, MA. Poster 532</a:t>
            </a:r>
            <a:endParaRPr lang="fr-FR" altLang="zh-CN" dirty="0">
              <a:sym typeface="Arial" panose="020B0604020202020204" pitchFamily="34" charset="0"/>
            </a:endParaRPr>
          </a:p>
          <a:p>
            <a:pPr lvl="0"/>
            <a:r>
              <a:rPr lang="en-US" altLang="zh-CN" dirty="0">
                <a:sym typeface="Arial" panose="020B0604020202020204" pitchFamily="34" charset="0"/>
              </a:rPr>
              <a:t>Gilead Sciences. Data on File.</a:t>
            </a:r>
            <a:endParaRPr lang="en-US" altLang="zh-CN" dirty="0">
              <a:sym typeface="Arial" panose="020B0604020202020204" pitchFamily="34" charset="0"/>
            </a:endParaRPr>
          </a:p>
          <a:p>
            <a:pPr lvl="0"/>
            <a:r>
              <a:rPr lang="en-US" altLang="zh-CN" dirty="0">
                <a:sym typeface="Arial" panose="020B0604020202020204" pitchFamily="34" charset="0"/>
              </a:rPr>
              <a:t>Cahn P, et al. Lancet 2019;393:143–55.</a:t>
            </a:r>
            <a:endParaRPr lang="en-US" altLang="zh-CN" dirty="0">
              <a:sym typeface="Arial" panose="020B0604020202020204" pitchFamily="34" charset="0"/>
            </a:endParaRPr>
          </a:p>
          <a:p>
            <a:pPr lvl="0"/>
            <a:r>
              <a:rPr lang="en-US" altLang="zh-CN" dirty="0">
                <a:sym typeface="Arial" panose="020B0604020202020204" pitchFamily="34" charset="0"/>
              </a:rPr>
              <a:t>Taiwo B, et al. CID 2018;66(11):1689–97</a:t>
            </a:r>
            <a:endParaRPr lang="en-US" altLang="zh-CN" dirty="0">
              <a:sym typeface="Arial" panose="020B0604020202020204" pitchFamily="34" charset="0"/>
            </a:endParaRPr>
          </a:p>
          <a:p>
            <a:pPr lvl="0"/>
            <a:r>
              <a:rPr lang="en-US" altLang="zh-CN" dirty="0">
                <a:sym typeface="Arial" panose="020B0604020202020204" pitchFamily="34" charset="0"/>
              </a:rPr>
              <a:t>Molina JM, et al. Lancet HIV 2018;5:e357–65</a:t>
            </a:r>
            <a:endParaRPr lang="en-US" altLang="zh-CN" dirty="0">
              <a:sym typeface="Arial" panose="020B0604020202020204" pitchFamily="34" charset="0"/>
            </a:endParaRPr>
          </a:p>
          <a:p>
            <a:pPr lvl="0"/>
            <a:r>
              <a:rPr lang="en-US" altLang="zh-CN" dirty="0">
                <a:sym typeface="Arial" panose="020B0604020202020204" pitchFamily="34" charset="0"/>
              </a:rPr>
              <a:t>Van </a:t>
            </a:r>
            <a:r>
              <a:rPr lang="en-US" altLang="zh-CN" dirty="0" err="1">
                <a:sym typeface="Arial" panose="020B0604020202020204" pitchFamily="34" charset="0"/>
              </a:rPr>
              <a:t>Wyk</a:t>
            </a:r>
            <a:r>
              <a:rPr lang="en-US" altLang="zh-CN" dirty="0">
                <a:sym typeface="Arial" panose="020B0604020202020204" pitchFamily="34" charset="0"/>
              </a:rPr>
              <a:t> J, et al. IAS 2019. Mexico City, MX. Oral WEAB0403LB</a:t>
            </a:r>
            <a:endParaRPr lang="en-US" altLang="zh-CN" dirty="0">
              <a:sym typeface="Arial" panose="020B0604020202020204" pitchFamily="34" charset="0"/>
            </a:endParaRPr>
          </a:p>
          <a:p>
            <a:pPr lvl="0"/>
            <a:r>
              <a:rPr lang="en-SG" altLang="zh-CN" dirty="0"/>
              <a:t>Gandhi et al. JAMA. 2023;329(1):63–84</a:t>
            </a:r>
            <a:endParaRPr lang="en-SG" altLang="zh-CN" dirty="0"/>
          </a:p>
          <a:p>
            <a:r>
              <a:rPr lang="en-SG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DHHS Guideline. March 2023.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Waters L, et al. HIV Med. 2022 Dec;23 Suppl 5:3-115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dirty="0"/>
              <a:t>EACS version 12.0, October 2023.</a:t>
            </a:r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220541" y="5335469"/>
            <a:ext cx="8770946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†1% (7/626 M184V/I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由于前病毒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DNA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检测而排除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13153" y="1565771"/>
          <a:ext cx="7261205" cy="3477236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537167"/>
                <a:gridCol w="2272686"/>
                <a:gridCol w="2880818"/>
                <a:gridCol w="722043"/>
                <a:gridCol w="848491"/>
              </a:tblGrid>
              <a:tr h="316680">
                <a:tc gridSpan="2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耐药排除标准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n/N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%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503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初治</a:t>
                      </a:r>
                      <a:endParaRPr kumimoji="0" lang="en-US" altLang="en-US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1489 &amp; 1490 </a:t>
                      </a:r>
                      <a:r>
                        <a:rPr kumimoji="0" lang="zh-CN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研究汇总</a:t>
                      </a:r>
                      <a:r>
                        <a:rPr kumimoji="0" lang="en-US" altLang="en-US" sz="105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1-4</a:t>
                      </a:r>
                      <a:endParaRPr kumimoji="0" lang="en-US" altLang="en-US" sz="1050" b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B/F/TAF vs DTG/ABC/3TC &amp;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DTG+FTC/TAF</a:t>
                      </a:r>
                      <a:endParaRPr lang="en-US" sz="105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zh-CN" sz="105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altLang="en-US" sz="105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随机，双盲</a:t>
                      </a:r>
                      <a:r>
                        <a:rPr lang="en-US" altLang="zh-CN" sz="105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)</a:t>
                      </a:r>
                      <a:endParaRPr lang="en-US" altLang="zh-CN" sz="105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对以下无基因型耐药：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1489: FTC, TFV, ABC, or 3TC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1490: FTC, TFV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3/1481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0.2%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380">
                <a:tc vMerge="1">
                  <a:tcPr marL="34290" marR="0" marT="0" marB="0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GEMINI 1&amp;2</a:t>
                      </a:r>
                      <a:r>
                        <a:rPr kumimoji="0" lang="en-US" altLang="en-US" sz="105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kumimoji="0" lang="en-US" altLang="en-US" sz="105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DTG+3TC vs DTG + FTC/TDF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随机，双盲</a:t>
                      </a:r>
                      <a:r>
                        <a:rPr kumimoji="0" lang="en-US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)</a:t>
                      </a:r>
                      <a:endParaRPr kumimoji="0" lang="en-US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对以下无主要耐药突变： 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NNRTIs, NRTIs 和 PIs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246/1974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12.5%</a:t>
                      </a:r>
                      <a:endParaRPr lang="en-US" sz="1200" b="1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380">
                <a:tc vMerge="1">
                  <a:tcPr marL="68580" marR="68580" marT="34290" marB="34290" vert="vert27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ACTG 5353</a:t>
                      </a:r>
                      <a:r>
                        <a:rPr kumimoji="0" lang="en-US" altLang="en-US" sz="105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6</a:t>
                      </a:r>
                      <a:endParaRPr kumimoji="0" lang="en-US" altLang="en-US" sz="105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DTG+3TC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开放标签，单臂</a:t>
                      </a:r>
                      <a:r>
                        <a:rPr kumimoji="0" lang="en-US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对以下无主要耐药突变： 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INSTIs, NRTIs 和 PIs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11/165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6.7%</a:t>
                      </a:r>
                      <a:endParaRPr lang="en-US" sz="1200" b="1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3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经治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572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Study 1844</a:t>
                      </a:r>
                      <a:r>
                        <a:rPr kumimoji="0" lang="en-US" altLang="en-US" sz="105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4,7</a:t>
                      </a:r>
                      <a:endParaRPr kumimoji="0" lang="en-US" altLang="en-US" sz="105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B/F/TAF vs DTG/ABC/3TC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随机，双盲</a:t>
                      </a:r>
                      <a:r>
                        <a:rPr kumimoji="0" lang="en-US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对以下无记录的或可疑的突变： 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 defTabSz="914400">
                        <a:lnSpc>
                          <a:spcPct val="150000"/>
                        </a:lnSpc>
                        <a:defRPr sz="1200" b="1"/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FTC, TFV, DTG, ABC 或 3TC</a:t>
                      </a:r>
                      <a:endParaRPr sz="105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5/646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0.8%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380">
                <a:tc vMerge="1">
                  <a:tcPr marL="34290" marR="0" marT="0" marB="0" vert="vert27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TANGO</a:t>
                      </a:r>
                      <a:r>
                        <a:rPr kumimoji="0" lang="en-US" altLang="en-US" sz="105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DTG/3TC vs TAF-based TT</a:t>
                      </a:r>
                      <a:endParaRPr lang="en-US" sz="1050" b="0" i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对以下无记录的或可疑的突变：</a:t>
                      </a:r>
                      <a:endParaRPr lang="en-US" sz="105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NRTIs </a:t>
                      </a:r>
                      <a:r>
                        <a:rPr lang="zh-CN" alt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和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 pitchFamily="34" charset="0"/>
                        </a:rPr>
                        <a:t> INSTIs</a:t>
                      </a:r>
                      <a:endParaRPr lang="en-US" sz="105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未报</a:t>
                      </a:r>
                      <a:endParaRPr lang="en-US" sz="1200" b="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未报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†</a:t>
                      </a:r>
                      <a:endParaRPr lang="en-US" sz="1200" b="1" baseline="300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矩形: 圆角 1"/>
          <p:cNvSpPr/>
          <p:nvPr/>
        </p:nvSpPr>
        <p:spPr>
          <a:xfrm>
            <a:off x="6892460" y="2732176"/>
            <a:ext cx="753927" cy="1152049"/>
          </a:xfrm>
          <a:prstGeom prst="roundRect">
            <a:avLst>
              <a:gd name="adj" fmla="val 1266"/>
            </a:avLst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中国系统性文献综述及荟萃分析（2001-2017）：来自 105 项研究的 21,451 例初治患者"/>
          <p:cNvSpPr txBox="1"/>
          <p:nvPr/>
        </p:nvSpPr>
        <p:spPr>
          <a:xfrm>
            <a:off x="525365" y="124644"/>
            <a:ext cx="11949917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 defTabSz="350520">
              <a:defRPr sz="1600"/>
            </a:lvl1pPr>
          </a:lstStyle>
          <a:p>
            <a:pPr lvl="0" algn="l">
              <a:defRPr/>
            </a:pP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B/F/TAF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DTG+3TC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临床研究的排除标准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L 形 1"/>
          <p:cNvSpPr/>
          <p:nvPr/>
        </p:nvSpPr>
        <p:spPr>
          <a:xfrm rot="5400000">
            <a:off x="193271" y="1330870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L 形 3"/>
          <p:cNvSpPr/>
          <p:nvPr/>
        </p:nvSpPr>
        <p:spPr>
          <a:xfrm rot="16200000">
            <a:off x="7197024" y="4628489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02856" y="1454468"/>
            <a:ext cx="3273206" cy="387678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9405636" y="1514727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 b="1" i="0">
                <a:solidFill>
                  <a:srgbClr val="1012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指南使用限制</a:t>
            </a:r>
            <a:endParaRPr lang="en-US" altLang="zh-CN" baseline="30000" dirty="0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7647159" y="1480566"/>
            <a:ext cx="755696" cy="12865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/>
          <p:cNvSpPr txBox="1"/>
          <p:nvPr/>
        </p:nvSpPr>
        <p:spPr>
          <a:xfrm>
            <a:off x="8429285" y="1858790"/>
            <a:ext cx="3107206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112395" algn="l"/>
                <a:tab pos="114300" algn="l"/>
              </a:tabLst>
              <a:defRPr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IAS-USA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0" lang="zh-CN" altLang="en-US" sz="14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当</a:t>
            </a:r>
            <a:r>
              <a:rPr lang="zh-CN" altLang="en-US" sz="1400" spc="4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基因型耐药检测</a:t>
            </a:r>
            <a:r>
              <a:rPr kumimoji="0" lang="zh-CN" altLang="en-US" sz="14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kumimoji="0" lang="en-GB" altLang="zh-CN" sz="14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 RNA</a:t>
            </a:r>
            <a:r>
              <a:rPr kumimoji="0" lang="zh-CN" altLang="en-US" sz="14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和</a:t>
            </a:r>
            <a:r>
              <a:rPr kumimoji="0" lang="en-GB" altLang="zh-CN" sz="14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HBV</a:t>
            </a:r>
            <a:r>
              <a:rPr kumimoji="0" lang="zh-CN" altLang="en-US" sz="14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结果</a:t>
            </a:r>
            <a:r>
              <a:rPr lang="zh-CN" altLang="en-US" sz="1400" spc="4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尚未获得</a:t>
            </a:r>
            <a:r>
              <a:rPr kumimoji="0" lang="zh-CN" altLang="en-US" sz="14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时，</a:t>
            </a:r>
            <a:r>
              <a:rPr kumimoji="0" lang="zh-CN" altLang="en-US" sz="1400" b="0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不应将该方案用于快速启动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endParaRPr lang="en-US" altLang="zh-CN" sz="140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8402855" y="2948983"/>
            <a:ext cx="3133636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112395" algn="l"/>
                <a:tab pos="114300" algn="l"/>
              </a:tabLst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b="1" dirty="0"/>
              <a:t>DHHS</a:t>
            </a:r>
            <a:r>
              <a:rPr lang="zh-CN" altLang="en-US" sz="1400" b="1" dirty="0"/>
              <a:t>：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不推荐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用于获得</a:t>
            </a:r>
            <a:r>
              <a:rPr kumimoji="0" lang="en-GB" altLang="zh-CN" sz="14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HBV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以及</a:t>
            </a:r>
            <a:r>
              <a:rPr kumimoji="0" lang="en-GB" altLang="zh-CN" sz="14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基因型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耐药检测结果前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需启动治疗的患者</a:t>
            </a:r>
            <a:r>
              <a:rPr lang="en-US" altLang="zh-CN" sz="1400" baseline="30000" dirty="0"/>
              <a:t>10</a:t>
            </a:r>
            <a:endParaRPr lang="en-US" altLang="zh-CN" sz="1400" baseline="30000" dirty="0"/>
          </a:p>
        </p:txBody>
      </p:sp>
      <p:sp>
        <p:nvSpPr>
          <p:cNvPr id="25" name="TextBox 17"/>
          <p:cNvSpPr txBox="1"/>
          <p:nvPr/>
        </p:nvSpPr>
        <p:spPr>
          <a:xfrm>
            <a:off x="8414651" y="4014333"/>
            <a:ext cx="3261410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112395" algn="l"/>
                <a:tab pos="114300" algn="l"/>
              </a:tabLst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b="1" dirty="0"/>
              <a:t>BHIVA</a:t>
            </a:r>
            <a:r>
              <a:rPr lang="zh-CN" altLang="en-US" sz="1400" b="1" dirty="0"/>
              <a:t>：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无基线拉米夫定耐药</a:t>
            </a:r>
            <a:r>
              <a:rPr lang="en-US" altLang="zh-CN" sz="1400" baseline="30000" dirty="0"/>
              <a:t>11</a:t>
            </a:r>
            <a:endParaRPr lang="en-US" altLang="zh-CN" sz="1400" baseline="300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7634501" y="3895987"/>
            <a:ext cx="768354" cy="2962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341876" y="4601219"/>
            <a:ext cx="3282024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75"/>
              </a:spcAft>
              <a:defRPr/>
            </a:pPr>
            <a:r>
              <a:rPr kumimoji="0" lang="en-GB" altLang="zh-CN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14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EACS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不推荐用于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早期</a:t>
            </a:r>
            <a:r>
              <a:rPr kumimoji="0" lang="en-US" altLang="zh-CN" sz="1400" b="0" i="0" u="none" strike="noStrike" kern="1200" cap="none" spc="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HIV</a:t>
            </a:r>
            <a:r>
              <a:rPr kumimoji="0" lang="zh-CN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感染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12</a:t>
            </a:r>
            <a:endParaRPr kumimoji="0" lang="en-GB" altLang="zh-CN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4"/>
          <p:cNvSpPr/>
          <p:nvPr/>
        </p:nvSpPr>
        <p:spPr>
          <a:xfrm>
            <a:off x="750465" y="1451827"/>
            <a:ext cx="6282129" cy="40818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  <a:miter lim="800000"/>
          </a:ln>
          <a:effectLst>
            <a:outerShdw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预存 </a:t>
            </a:r>
            <a:r>
              <a:rPr lang="en-US" altLang="zh-CN" dirty="0"/>
              <a:t>M184V/I </a:t>
            </a:r>
            <a:r>
              <a:rPr lang="zh-CN" altLang="en-US" dirty="0"/>
              <a:t>突变的 </a:t>
            </a:r>
            <a:r>
              <a:rPr lang="en-US" altLang="zh-CN" dirty="0"/>
              <a:t>HIV </a:t>
            </a:r>
            <a:r>
              <a:rPr lang="zh-CN" altLang="en-US" dirty="0"/>
              <a:t>感染者换用含</a:t>
            </a:r>
            <a:r>
              <a:rPr lang="en-US" altLang="zh-CN" dirty="0"/>
              <a:t>3TC</a:t>
            </a:r>
            <a:r>
              <a:rPr lang="zh-CN" altLang="en-US" dirty="0"/>
              <a:t>的两药方案，</a:t>
            </a:r>
            <a:br>
              <a:rPr lang="en-US" altLang="zh-CN" dirty="0"/>
            </a:br>
            <a:r>
              <a:rPr lang="zh-CN" altLang="en-US" dirty="0"/>
              <a:t>病毒学失败风险越高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/>
              <a:t>Gagliardini</a:t>
            </a:r>
            <a:r>
              <a:rPr lang="en-US" altLang="zh-CN" dirty="0"/>
              <a:t> R, et al. CROI 2018. Boston, MA. Poster 498   </a:t>
            </a:r>
            <a:endParaRPr lang="en-US" altLang="zh-CN" dirty="0"/>
          </a:p>
          <a:p>
            <a:r>
              <a:rPr lang="en-US" altLang="zh-CN" dirty="0" err="1"/>
              <a:t>Gagliardini</a:t>
            </a:r>
            <a:r>
              <a:rPr lang="en-US" altLang="zh-CN" dirty="0"/>
              <a:t> R, et al. Open Forum Infect Dis. 2018; 5(6): ofy113</a:t>
            </a:r>
            <a:endParaRPr lang="en-US" altLang="zh-CN" dirty="0"/>
          </a:p>
          <a:p>
            <a:r>
              <a:rPr lang="en-GB" altLang="zh-CN" dirty="0" err="1"/>
              <a:t>Borghetti</a:t>
            </a:r>
            <a:r>
              <a:rPr lang="en-GB" altLang="zh-CN" dirty="0"/>
              <a:t> et al. J </a:t>
            </a:r>
            <a:r>
              <a:rPr lang="en-GB" altLang="zh-CN" dirty="0" err="1"/>
              <a:t>Antimicrob</a:t>
            </a:r>
            <a:r>
              <a:rPr lang="en-GB" altLang="zh-CN" dirty="0"/>
              <a:t> </a:t>
            </a:r>
            <a:r>
              <a:rPr lang="en-GB" altLang="zh-CN" dirty="0" err="1"/>
              <a:t>Chemother</a:t>
            </a:r>
            <a:r>
              <a:rPr lang="en-US" altLang="zh-CN" dirty="0"/>
              <a:t>.</a:t>
            </a:r>
            <a:r>
              <a:rPr lang="en-GB" altLang="zh-CN" dirty="0"/>
              <a:t> 2022</a:t>
            </a:r>
            <a:r>
              <a:rPr lang="en-US" altLang="zh-CN" dirty="0"/>
              <a:t>;77:740–746. </a:t>
            </a:r>
            <a:endParaRPr lang="en-GB" altLang="zh-CN" dirty="0"/>
          </a:p>
        </p:txBody>
      </p:sp>
      <p:sp>
        <p:nvSpPr>
          <p:cNvPr id="22" name="TextBox 21"/>
          <p:cNvSpPr txBox="1"/>
          <p:nvPr/>
        </p:nvSpPr>
        <p:spPr>
          <a:xfrm>
            <a:off x="683089" y="5921871"/>
            <a:ext cx="102415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645" algn="just" defTabSz="1623695" fontAlgn="base">
              <a:spcBef>
                <a:spcPct val="0"/>
              </a:spcBef>
              <a:defRPr/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右侧研究：多中心、回顾性研究：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纳入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628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例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HIV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感染者，其中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204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例换药为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DTG+ 3TC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双药方案，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424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例换药为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DTG + 2 NRTIs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三药方案，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病毒学抑制 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HIV 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感染者中，转换至 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DTG+3TC 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或 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DTG+ 2 NRTIs 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的有效性无显著差异</a:t>
            </a:r>
            <a:r>
              <a:rPr lang="en-US" altLang="zh-CN" sz="10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0" name="TextBox 36"/>
          <p:cNvSpPr txBox="1"/>
          <p:nvPr/>
        </p:nvSpPr>
        <p:spPr>
          <a:xfrm>
            <a:off x="0" y="6358650"/>
            <a:ext cx="101156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VS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：病毒抑制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5694" y="4135542"/>
            <a:ext cx="2218348" cy="443200"/>
            <a:chOff x="506321" y="1782758"/>
            <a:chExt cx="2501470" cy="438816"/>
          </a:xfrm>
        </p:grpSpPr>
        <p:sp>
          <p:nvSpPr>
            <p:cNvPr id="74" name="矩形: 圆角 4"/>
            <p:cNvSpPr/>
            <p:nvPr/>
          </p:nvSpPr>
          <p:spPr>
            <a:xfrm>
              <a:off x="506321" y="1802949"/>
              <a:ext cx="1207739" cy="418625"/>
            </a:xfrm>
            <a:prstGeom prst="roundRect">
              <a:avLst>
                <a:gd name="adj" fmla="val 62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5" name="矩形: 圆角 4"/>
            <p:cNvSpPr/>
            <p:nvPr/>
          </p:nvSpPr>
          <p:spPr>
            <a:xfrm>
              <a:off x="1800052" y="1802495"/>
              <a:ext cx="1207739" cy="419079"/>
            </a:xfrm>
            <a:prstGeom prst="roundRect">
              <a:avLst>
                <a:gd name="adj" fmla="val 6291"/>
              </a:avLst>
            </a:prstGeom>
            <a:solidFill>
              <a:srgbClr val="FFF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7430" y="1784845"/>
              <a:ext cx="1029448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1623695" fontAlgn="base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20000"/>
                <a:defRPr/>
              </a:pPr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M184V</a:t>
              </a:r>
              <a:r>
                <a:rPr lang="en-US" altLang="zh-CN" sz="9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-</a:t>
              </a:r>
              <a:endParaRPr lang="en-US" altLang="zh-CN" sz="9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pPr lvl="0" algn="ctr" defTabSz="1623695" fontAlgn="base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20000"/>
                <a:defRPr/>
              </a:pPr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N = 349 </a:t>
              </a: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例患者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937015" y="1782758"/>
              <a:ext cx="958916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1623695" fontAlgn="base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20000"/>
                <a:defRPr/>
              </a:pPr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M184V</a:t>
              </a:r>
              <a:r>
                <a:rPr lang="en-US" altLang="zh-CN" sz="9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en-US" altLang="zh-CN" sz="900" b="1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1623695" fontAlgn="base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20000"/>
                <a:defRPr/>
              </a:pPr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N = 87 </a:t>
              </a: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例患者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83" name="Rectangle 20"/>
          <p:cNvSpPr/>
          <p:nvPr/>
        </p:nvSpPr>
        <p:spPr>
          <a:xfrm>
            <a:off x="1095518" y="1437170"/>
            <a:ext cx="5456351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病毒学失败发生在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M184V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M184V</a:t>
            </a:r>
            <a:r>
              <a:rPr lang="en-US" altLang="zh-CN" sz="14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中的发生率更高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266" y="5090742"/>
            <a:ext cx="6248578" cy="299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≤ 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 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17% M184V</a:t>
            </a:r>
            <a:r>
              <a:rPr kumimoji="0" lang="en-US" altLang="zh-CN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vs. 7% M184V</a:t>
            </a:r>
            <a:r>
              <a:rPr lang="en-US" altLang="zh-CN" sz="10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p=0.080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≤ 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 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年：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32% M184V</a:t>
            </a:r>
            <a:r>
              <a:rPr lang="en-US" altLang="zh-CN" sz="10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vs. 4% M184V</a:t>
            </a:r>
            <a:r>
              <a:rPr lang="en-US" altLang="zh-CN" sz="10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p=0.002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7375" y="2068678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病毒学失败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(VF)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的时间 </a:t>
            </a:r>
            <a:endParaRPr kumimoji="0" lang="zh-CN" alt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718114" y="2396690"/>
          <a:ext cx="6134379" cy="269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433472" y="2437270"/>
            <a:ext cx="5296701" cy="347987"/>
            <a:chOff x="1150599" y="2468930"/>
            <a:chExt cx="4590098" cy="487875"/>
          </a:xfrm>
        </p:grpSpPr>
        <p:pic>
          <p:nvPicPr>
            <p:cNvPr id="82" name="Blue dotted"/>
            <p:cNvPicPr>
              <a:picLocks noChangeAspect="1" noChangeArrowheads="1"/>
            </p:cNvPicPr>
            <p:nvPr/>
          </p:nvPicPr>
          <p:blipFill>
            <a:blip r:embed="rId2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0599" y="2480791"/>
              <a:ext cx="4558619" cy="213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Blue line"/>
            <p:cNvPicPr>
              <a:picLocks noChangeAspect="1" noChangeArrowheads="1"/>
            </p:cNvPicPr>
            <p:nvPr/>
          </p:nvPicPr>
          <p:blipFill>
            <a:blip r:embed="rId3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1669" y="2493660"/>
              <a:ext cx="4569028" cy="463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Red dot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5854" y="2468930"/>
              <a:ext cx="4513364" cy="116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3350824" y="3933147"/>
            <a:ext cx="3534968" cy="662549"/>
            <a:chOff x="3340844" y="9327691"/>
            <a:chExt cx="2905669" cy="758675"/>
          </a:xfrm>
        </p:grpSpPr>
        <p:cxnSp>
          <p:nvCxnSpPr>
            <p:cNvPr id="86" name="Straight Connector 131"/>
            <p:cNvCxnSpPr/>
            <p:nvPr/>
          </p:nvCxnSpPr>
          <p:spPr>
            <a:xfrm>
              <a:off x="5747472" y="9659362"/>
              <a:ext cx="374539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30"/>
            <p:cNvCxnSpPr/>
            <p:nvPr/>
          </p:nvCxnSpPr>
          <p:spPr>
            <a:xfrm>
              <a:off x="5756206" y="9923472"/>
              <a:ext cx="374539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29"/>
            <p:cNvCxnSpPr/>
            <p:nvPr/>
          </p:nvCxnSpPr>
          <p:spPr>
            <a:xfrm>
              <a:off x="4921666" y="9919933"/>
              <a:ext cx="374539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132"/>
            <p:cNvCxnSpPr/>
            <p:nvPr/>
          </p:nvCxnSpPr>
          <p:spPr>
            <a:xfrm>
              <a:off x="4921666" y="9659362"/>
              <a:ext cx="374539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134"/>
            <p:cNvSpPr txBox="1"/>
            <p:nvPr/>
          </p:nvSpPr>
          <p:spPr>
            <a:xfrm>
              <a:off x="3340844" y="9602249"/>
              <a:ext cx="1421646" cy="1443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病毒抑制长达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6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年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91" name="TextBox 135"/>
            <p:cNvSpPr txBox="1"/>
            <p:nvPr/>
          </p:nvSpPr>
          <p:spPr>
            <a:xfrm>
              <a:off x="4781330" y="9327692"/>
              <a:ext cx="606077" cy="171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M184V</a:t>
              </a:r>
              <a:r>
                <a:rPr kumimoji="0" lang="en-US" altLang="zh-CN" sz="105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-</a:t>
              </a:r>
              <a:endParaRPr kumimoji="0" lang="en-US" altLang="zh-CN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TextBox 135"/>
            <p:cNvSpPr txBox="1"/>
            <p:nvPr/>
          </p:nvSpPr>
          <p:spPr>
            <a:xfrm>
              <a:off x="5640436" y="9327691"/>
              <a:ext cx="606077" cy="171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M184V</a:t>
              </a:r>
              <a:r>
                <a:rPr kumimoji="0" lang="en-US" altLang="zh-CN" sz="105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+</a:t>
              </a:r>
              <a:endParaRPr kumimoji="0" lang="en-US" altLang="zh-CN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3616139" y="9861592"/>
              <a:ext cx="1147570" cy="224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R="0" lvl="0" indent="0" algn="r" defTabSz="1219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r>
                <a:rPr lang="zh-CN" altLang="en-US" dirty="0"/>
                <a:t>病毒抑制长达</a:t>
              </a:r>
              <a:r>
                <a:rPr lang="en-US" altLang="zh-CN" dirty="0"/>
                <a:t>3</a:t>
              </a:r>
              <a:r>
                <a:rPr lang="zh-CN" altLang="en-US" dirty="0"/>
                <a:t>年</a:t>
              </a:r>
              <a:endParaRPr lang="en-US" altLang="zh-CN" dirty="0"/>
            </a:p>
          </p:txBody>
        </p:sp>
      </p:grpSp>
      <p:sp>
        <p:nvSpPr>
          <p:cNvPr id="35" name="中国系统性文献综述及荟萃分析（2001-2017）：来自 105 项研究的 21,451 例初治患者"/>
          <p:cNvSpPr txBox="1"/>
          <p:nvPr/>
        </p:nvSpPr>
        <p:spPr>
          <a:xfrm>
            <a:off x="525365" y="124644"/>
            <a:ext cx="11949917" cy="153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 defTabSz="350520">
              <a:defRPr sz="1600"/>
            </a:lvl1pPr>
          </a:lstStyle>
          <a:p>
            <a:pPr lvl="0" algn="l">
              <a:defRPr/>
            </a:pP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ARCA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 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意大利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3TC + INSTI 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或增效 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 (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病毒学抑制成人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L 形 1"/>
          <p:cNvSpPr/>
          <p:nvPr/>
        </p:nvSpPr>
        <p:spPr>
          <a:xfrm rot="5400000">
            <a:off x="7486925" y="1320182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L 形 2"/>
          <p:cNvSpPr/>
          <p:nvPr/>
        </p:nvSpPr>
        <p:spPr>
          <a:xfrm rot="16200000">
            <a:off x="10850956" y="4936606"/>
            <a:ext cx="730031" cy="675492"/>
          </a:xfrm>
          <a:prstGeom prst="corner">
            <a:avLst>
              <a:gd name="adj1" fmla="val 6161"/>
              <a:gd name="adj2" fmla="val 616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7103234" y="2017338"/>
            <a:ext cx="4913346" cy="169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3TC </a:t>
            </a:r>
            <a:r>
              <a:rPr kumimoji="0" lang="zh-CN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单骨干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的病毒学失败风险是</a:t>
            </a:r>
            <a:b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</a:b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 </a:t>
            </a:r>
            <a:r>
              <a:rPr kumimoji="0" lang="en-GB" altLang="zh-CN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TFV/FTC </a:t>
            </a:r>
            <a:r>
              <a:rPr kumimoji="0" lang="zh-CN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双骨干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的 </a:t>
            </a:r>
            <a:b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</a:b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137.5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倍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*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 </a:t>
            </a:r>
            <a:b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</a:b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(95%</a:t>
            </a:r>
            <a:r>
              <a:rPr kumimoji="0" lang="zh-CN" alt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 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CI:</a:t>
            </a:r>
            <a:r>
              <a:rPr kumimoji="0" lang="zh-CN" alt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 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4.24–4464.06, P=0.006) </a:t>
            </a:r>
            <a:endParaRPr kumimoji="0" lang="en-GB" altLang="zh-CN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Arial" panose="020B0604020202020204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7169225" y="3864137"/>
            <a:ext cx="4887260" cy="169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3TC </a:t>
            </a:r>
            <a:r>
              <a:rPr kumimoji="0" lang="zh-CN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单骨干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的病毒学失败风险是</a:t>
            </a:r>
            <a:b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</a:br>
            <a:r>
              <a:rPr kumimoji="0" lang="en-GB" altLang="zh-CN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ABC/3TC </a:t>
            </a:r>
            <a:r>
              <a:rPr kumimoji="0" lang="zh-CN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双骨干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的 </a:t>
            </a:r>
            <a:b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</a:b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33.9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倍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*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 </a:t>
            </a:r>
            <a:b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</a:b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(95%</a:t>
            </a:r>
            <a:r>
              <a:rPr kumimoji="0" lang="zh-CN" alt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 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CI:</a:t>
            </a:r>
            <a:r>
              <a:rPr kumimoji="0" lang="zh-CN" alt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 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</a:rPr>
              <a:t>1.75–656.47, P=0.02) </a:t>
            </a:r>
            <a:endParaRPr kumimoji="0" lang="en-GB" altLang="zh-CN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206" y="5735939"/>
            <a:ext cx="104674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80645" algn="just" defTabSz="1623695" fontAlgn="base">
              <a:spcBef>
                <a:spcPct val="0"/>
              </a:spcBef>
              <a:defRPr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/>
              <a:t>左侧研究：回顾性分析评估在病毒学抑制（</a:t>
            </a:r>
            <a:r>
              <a:rPr lang="en-US" altLang="zh-CN" dirty="0"/>
              <a:t>HIV-1 RNA ≤ 50 c/mL </a:t>
            </a:r>
            <a:r>
              <a:rPr lang="zh-CN" altLang="en-US" dirty="0"/>
              <a:t>）的成人中，</a:t>
            </a:r>
            <a:r>
              <a:rPr lang="en-US" altLang="zh-CN" dirty="0"/>
              <a:t>M184V</a:t>
            </a:r>
            <a:r>
              <a:rPr lang="zh-CN" altLang="en-US" dirty="0"/>
              <a:t>存在的患者转换为</a:t>
            </a:r>
            <a:r>
              <a:rPr lang="en-US" altLang="zh-CN" dirty="0"/>
              <a:t>3TC + INSTI </a:t>
            </a:r>
            <a:r>
              <a:rPr lang="zh-CN" altLang="en-US" dirty="0"/>
              <a:t>或 </a:t>
            </a:r>
            <a:r>
              <a:rPr lang="en-US" altLang="zh-CN" dirty="0"/>
              <a:t>PI/r</a:t>
            </a:r>
            <a:r>
              <a:rPr lang="zh-CN" altLang="en-US" dirty="0"/>
              <a:t>后，对于病毒学失败的时间及病毒</a:t>
            </a:r>
            <a:r>
              <a:rPr lang="en-US" altLang="zh-CN" dirty="0"/>
              <a:t>Blip</a:t>
            </a:r>
            <a:r>
              <a:rPr lang="zh-CN" altLang="en-US" dirty="0"/>
              <a:t>的影响</a:t>
            </a:r>
            <a:r>
              <a:rPr lang="en-US" altLang="zh-CN" dirty="0"/>
              <a:t>1,2</a:t>
            </a:r>
            <a:endParaRPr lang="en-US" altLang="zh-CN" dirty="0"/>
          </a:p>
        </p:txBody>
      </p:sp>
      <p:sp>
        <p:nvSpPr>
          <p:cNvPr id="17" name="TextBox 29"/>
          <p:cNvSpPr txBox="1"/>
          <p:nvPr/>
        </p:nvSpPr>
        <p:spPr>
          <a:xfrm>
            <a:off x="7858667" y="1571863"/>
            <a:ext cx="3691650" cy="30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预存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M184V/I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突变的病毒学失败风险差异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2"/>
          <p:cNvSpPr/>
          <p:nvPr/>
        </p:nvSpPr>
        <p:spPr>
          <a:xfrm>
            <a:off x="695325" y="1564640"/>
            <a:ext cx="10764838" cy="4196080"/>
          </a:xfrm>
          <a:prstGeom prst="roundRect">
            <a:avLst>
              <a:gd name="adj" fmla="val 3818"/>
            </a:avLst>
          </a:prstGeom>
          <a:solidFill>
            <a:sysClr val="window" lastClr="FFFFFF"/>
          </a:solidFill>
          <a:ln w="9525">
            <a:solidFill>
              <a:schemeClr val="bg1">
                <a:lumMod val="85000"/>
              </a:schemeClr>
            </a:solidFill>
            <a:miter lim="800000"/>
          </a:ln>
          <a:effectLst>
            <a:outerShdw blurRad="127000" dist="114300" dir="3660000" algn="tl" rotWithShape="0">
              <a:schemeClr val="bg1">
                <a:lumMod val="6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5" b="0" i="0" u="none" strike="noStrike" kern="1200" cap="none" spc="0" normalizeH="0" baseline="0" noProof="0" dirty="0">
              <a:ln>
                <a:noFill/>
              </a:ln>
              <a:solidFill>
                <a:srgbClr val="56565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0879" y="1319753"/>
          <a:ext cx="10769283" cy="45719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74765"/>
                <a:gridCol w="2171213"/>
                <a:gridCol w="1062578"/>
                <a:gridCol w="831365"/>
                <a:gridCol w="2590800"/>
                <a:gridCol w="3738562"/>
              </a:tblGrid>
              <a:tr h="45744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#</a:t>
                      </a:r>
                      <a:endParaRPr lang="en-GB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ART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历史基线病载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/ CD4</a:t>
                      </a:r>
                      <a:endParaRPr lang="en-GB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未使用</a:t>
                      </a: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INSTI</a:t>
                      </a:r>
                      <a:endParaRPr lang="en-GB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基线耐药</a:t>
                      </a:r>
                      <a:endParaRPr lang="en-GB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治疗相关耐药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时间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)</a:t>
                      </a:r>
                      <a:endParaRPr lang="en-GB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备注</a:t>
                      </a:r>
                      <a:endParaRPr lang="en-GB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84431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初治</a:t>
                      </a:r>
                      <a:endParaRPr lang="en-GB"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100" kern="1200" noProof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42,166 c/mL</a:t>
                      </a:r>
                      <a:endParaRPr lang="en-GB" sz="1100" kern="1200" noProof="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noProof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最小</a:t>
                      </a:r>
                      <a:r>
                        <a:rPr lang="en-US" altLang="zh-CN" sz="1100" kern="1200" noProof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CD4</a:t>
                      </a:r>
                      <a:r>
                        <a:rPr lang="zh-CN" altLang="en-US" sz="1100" kern="1200" noProof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计数</a:t>
                      </a:r>
                      <a:r>
                        <a:rPr lang="en-GB" sz="1100" kern="1200" noProof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 &gt;200 </a:t>
                      </a:r>
                      <a:r>
                        <a:rPr lang="en-GB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cells/µL</a:t>
                      </a:r>
                      <a:endParaRPr lang="en-GB" sz="1100" kern="1200" noProof="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100" kern="1200" noProof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(ACTG 5353)</a:t>
                      </a:r>
                      <a:r>
                        <a:rPr kumimoji="0" lang="en-GB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1</a:t>
                      </a:r>
                      <a:endParaRPr kumimoji="0" lang="en-GB" sz="11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是</a:t>
                      </a:r>
                      <a:endParaRPr lang="pt-BR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--</a:t>
                      </a:r>
                      <a:endParaRPr lang="pt-BR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100" b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RT: </a:t>
                      </a:r>
                      <a:r>
                        <a:rPr lang="pt-BR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M184V</a:t>
                      </a:r>
                      <a:r>
                        <a:rPr lang="pt-BR" sz="1100" b="1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pt-BR" sz="1100" b="1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(</a:t>
                      </a:r>
                      <a:r>
                        <a:rPr lang="pt-BR" sz="1100" b="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W8-W14)</a:t>
                      </a:r>
                      <a:endParaRPr lang="pt-BR" sz="1100" b="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100" b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IN: R263R/K </a:t>
                      </a:r>
                      <a:r>
                        <a:rPr lang="pt-BR" sz="1100" b="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(W8-W14)</a:t>
                      </a:r>
                      <a:endParaRPr lang="en-GB" sz="1100" b="0" baseline="-25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DTG+3TC</a:t>
                      </a: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治疗</a:t>
                      </a:r>
                      <a:endParaRPr lang="en-GB" sz="1100" b="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18288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出现</a:t>
                      </a:r>
                      <a:r>
                        <a:rPr lang="en-US" altLang="zh-CN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类耐药，存在低水平的病毒血症和</a:t>
                      </a:r>
                      <a:r>
                        <a:rPr lang="en-US" altLang="zh-CN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DTG</a:t>
                      </a: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水平低于检测下限</a:t>
                      </a:r>
                      <a:endParaRPr lang="en-US" altLang="zh-CN"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768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初治</a:t>
                      </a:r>
                      <a:endParaRPr lang="en-GB"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93,515 c/mL </a:t>
                      </a:r>
                      <a:endParaRPr lang="en-GB" sz="1100" b="0" dirty="0"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393 cells/µL</a:t>
                      </a:r>
                      <a:endParaRPr lang="en-GB" sz="1100" b="0" dirty="0"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(GEMINI)</a:t>
                      </a:r>
                      <a:r>
                        <a:rPr lang="en-GB" sz="1100" b="0" baseline="30000" dirty="0"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en-GB" sz="1100" b="0" baseline="30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是</a:t>
                      </a:r>
                      <a:endParaRPr lang="pt-BR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--</a:t>
                      </a:r>
                      <a:endParaRPr lang="pt-BR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RT</a:t>
                      </a:r>
                      <a:r>
                        <a:rPr lang="pt-BR" sz="1100" b="1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: </a:t>
                      </a:r>
                      <a:r>
                        <a:rPr lang="pt-BR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M184V</a:t>
                      </a:r>
                      <a:r>
                        <a:rPr lang="pt-BR" sz="1100" kern="120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(W132)</a:t>
                      </a:r>
                      <a:endParaRPr lang="pt-BR" sz="1100" kern="1200" baseline="-25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100" b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IN: R263R/K</a:t>
                      </a:r>
                      <a:r>
                        <a:rPr lang="pt-BR" sz="1100" kern="120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(W144)</a:t>
                      </a:r>
                      <a:endParaRPr lang="en-GB" sz="1100" b="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DTG+3TC</a:t>
                      </a: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治疗</a:t>
                      </a:r>
                      <a:endParaRPr lang="en-GB" altLang="zh-CN" sz="1100" b="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18288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120</a:t>
                      </a: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周后出现</a:t>
                      </a:r>
                      <a:r>
                        <a:rPr lang="en-US" altLang="zh-CN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类耐药</a:t>
                      </a:r>
                      <a:endParaRPr lang="en-GB" sz="1100" b="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18288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被报告药物不依从</a:t>
                      </a:r>
                      <a:endParaRPr lang="en-GB" sz="1100" b="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18288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失败时的</a:t>
                      </a:r>
                      <a:r>
                        <a:rPr lang="en-US" altLang="zh-CN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HIV-1 RNA</a:t>
                      </a: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为</a:t>
                      </a:r>
                      <a:r>
                        <a:rPr lang="en-US" altLang="zh-CN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61,927</a:t>
                      </a:r>
                      <a:endParaRPr lang="en-US" altLang="zh-CN" sz="1100" b="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18288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转换至</a:t>
                      </a:r>
                      <a:r>
                        <a:rPr lang="en-GB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DTG+DRV/COBI</a:t>
                      </a:r>
                      <a:endParaRPr lang="en-GB" sz="1100" b="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08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经治</a:t>
                      </a:r>
                      <a:endParaRPr lang="en-US" altLang="zh-CN"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20</a:t>
                      </a:r>
                      <a:r>
                        <a:rPr sz="1100" spc="-45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c/</a:t>
                      </a:r>
                      <a:r>
                        <a:rPr sz="1100" spc="5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m</a:t>
                      </a:r>
                      <a:r>
                        <a:rPr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L</a:t>
                      </a:r>
                      <a:endParaRPr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252.2</a:t>
                      </a:r>
                      <a:r>
                        <a:rPr sz="1100" spc="-2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cel</a:t>
                      </a:r>
                      <a:r>
                        <a:rPr sz="1100" spc="-5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l</a:t>
                      </a:r>
                      <a:r>
                        <a:rPr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s/</a:t>
                      </a:r>
                      <a:r>
                        <a:rPr sz="1100" spc="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µ</a:t>
                      </a:r>
                      <a:r>
                        <a:rPr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L</a:t>
                      </a:r>
                      <a:endParaRPr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100" b="0" spc="-5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DOLAMA</a:t>
                      </a:r>
                      <a:r>
                        <a:rPr sz="1100" b="0" spc="-5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)</a:t>
                      </a:r>
                      <a:r>
                        <a:rPr lang="en-US" sz="1100" b="0" baseline="24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3</a:t>
                      </a:r>
                      <a:endParaRPr sz="1100" b="0" baseline="24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否</a:t>
                      </a:r>
                      <a:endParaRPr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--</a:t>
                      </a:r>
                      <a:endParaRPr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74955" indent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RT</a:t>
                      </a:r>
                      <a:r>
                        <a:rPr lang="zh-CN" altLang="en-US" sz="11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：</a:t>
                      </a:r>
                      <a:r>
                        <a:rPr lang="en-US" sz="11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K103R, IN</a:t>
                      </a:r>
                      <a:r>
                        <a:rPr lang="en-US" altLang="zh-CN" sz="11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:</a:t>
                      </a:r>
                      <a:r>
                        <a:rPr lang="en-US" sz="11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S147G</a:t>
                      </a:r>
                      <a:r>
                        <a:rPr lang="en-US" sz="1100" spc="-3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(</a:t>
                      </a:r>
                      <a:r>
                        <a:rPr lang="en-US" altLang="zh-CN" sz="1100" spc="-3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W24)</a:t>
                      </a:r>
                      <a:endParaRPr sz="1100" baseline="-25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258445" algn="l"/>
                        </a:tabLs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ABC/3TC + RAL</a:t>
                      </a: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治疗获得病毒学抑制</a:t>
                      </a:r>
                      <a:endParaRPr lang="en-US" altLang="zh-CN"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263525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258445" algn="l"/>
                        </a:tabLst>
                      </a:pP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出于简化方案等目的转换至</a:t>
                      </a:r>
                      <a:r>
                        <a:rPr lang="en-US" altLang="zh-CN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DTG+3TC</a:t>
                      </a:r>
                      <a:endParaRPr lang="en-US" altLang="zh-CN"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263525" indent="-1714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258445" algn="l"/>
                        </a:tabLst>
                      </a:pP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治疗</a:t>
                      </a:r>
                      <a:r>
                        <a:rPr lang="en-US" altLang="zh-CN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24</a:t>
                      </a: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周时一例患者出现两种耐药突变</a:t>
                      </a:r>
                      <a:endParaRPr lang="en-US" altLang="zh-CN"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085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初治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1219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559,000 c/mL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1219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</a:t>
                      </a:r>
                      <a:r>
                        <a:rPr lang="en-GB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cells/µL</a:t>
                      </a:r>
                      <a:endParaRPr lang="en-GB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pPr marL="0" algn="ctr" defTabSz="1219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（病例报道）</a:t>
                      </a:r>
                      <a:r>
                        <a:rPr lang="en-US" altLang="zh-CN" sz="1100" kern="1200" baseline="30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4</a:t>
                      </a:r>
                      <a:endParaRPr sz="1100" kern="1200" baseline="30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是</a:t>
                      </a:r>
                      <a:endParaRPr lang="pt-BR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--</a:t>
                      </a:r>
                      <a:endParaRPr sz="1100" kern="1200" spc="-3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5275" marR="274955" indent="-295275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RT</a:t>
                      </a:r>
                      <a:r>
                        <a:rPr lang="zh-CN" altLang="en-US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：</a:t>
                      </a:r>
                      <a:r>
                        <a:rPr lang="pt-BR" altLang="zh-CN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D67N, K70R</a:t>
                      </a:r>
                      <a:r>
                        <a:rPr lang="pt-BR" altLang="zh-CN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M184V</a:t>
                      </a:r>
                      <a:r>
                        <a:rPr lang="pt-BR" altLang="zh-CN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, T125V, K219Q</a:t>
                      </a:r>
                      <a:endParaRPr lang="pt-BR" altLang="zh-CN" sz="1100" kern="1200" spc="-3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295275" marR="274955" indent="-295275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IN</a:t>
                      </a:r>
                      <a:r>
                        <a:rPr lang="zh-CN" altLang="en-US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：</a:t>
                      </a:r>
                      <a:r>
                        <a:rPr lang="en-US" altLang="zh-CN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E138K, G140A, </a:t>
                      </a:r>
                      <a:r>
                        <a:rPr lang="en-US" altLang="zh-CN" sz="1100" kern="1200" spc="-30" dirty="0" err="1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S147SG,Q148R</a:t>
                      </a:r>
                      <a:endParaRPr sz="1100" kern="1200" spc="-3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DTG/3TC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初始抗病毒治疗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(ART) 12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周后，患者免疫抑制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(CD4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计数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3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细胞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/µL)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。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出现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NRTIs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及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INSTIS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多重耐药突变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263525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不建议以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DTG/3TC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作为起始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085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经治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1219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&lt;50c/mL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12192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病例报道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）</a:t>
                      </a:r>
                      <a:r>
                        <a:rPr lang="en-US" altLang="zh-CN" sz="1100" kern="1200" baseline="30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sz="1100" kern="1200" baseline="30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是</a:t>
                      </a:r>
                      <a:endParaRPr lang="zh-CN" altLang="en-US"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--</a:t>
                      </a:r>
                      <a:endParaRPr sz="11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74955" lvl="0" indent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0" marR="274955" lvl="0" indent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RT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：</a:t>
                      </a:r>
                      <a:r>
                        <a:rPr lang="en-US" altLang="zh-CN" sz="1100" b="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M184I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和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M230I</a:t>
                      </a:r>
                      <a:r>
                        <a:rPr lang="zh-CN" altLang="en-US" sz="1100" kern="1200" spc="-3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（</a:t>
                      </a:r>
                      <a:r>
                        <a:rPr lang="en-US" altLang="zh-CN" sz="1100" kern="1200" spc="-3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W88</a:t>
                      </a:r>
                      <a:r>
                        <a:rPr lang="zh-CN" altLang="en-US" sz="1100" kern="1200" spc="-3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）</a:t>
                      </a:r>
                      <a:endParaRPr lang="en-US" altLang="zh-CN" sz="1100" kern="1200" spc="-30" baseline="-25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0" marR="274955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IN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：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R263K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和</a:t>
                      </a:r>
                      <a:r>
                        <a:rPr lang="en-US" altLang="zh-CN" sz="1100" kern="1200" spc="-3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S230N</a:t>
                      </a:r>
                      <a:r>
                        <a:rPr lang="zh-CN" altLang="en-US" sz="1100" kern="1200" spc="-3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（</a:t>
                      </a:r>
                      <a:r>
                        <a:rPr lang="en-US" altLang="zh-CN" sz="1100" kern="1200" spc="-3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W88</a:t>
                      </a:r>
                      <a:r>
                        <a:rPr lang="zh-CN" altLang="en-US" sz="1100" kern="1200" spc="-30" baseline="-250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）</a:t>
                      </a:r>
                      <a:endParaRPr lang="en-US" altLang="zh-CN" sz="1100" kern="1200" spc="-30" baseline="-25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  <a:p>
                      <a:pPr marL="0" marR="274955" indent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100" kern="1200" spc="-30" baseline="-250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145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8445" algn="l"/>
                        </a:tabLst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转换为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DTG+3TC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治疗后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263525" indent="-17145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8445" algn="l"/>
                        </a:tabLst>
                      </a:pP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两次检测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HIV-RNA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分别为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149c/mL</a:t>
                      </a:r>
                      <a:r>
                        <a:rPr lang="zh-CN" altLang="en-US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en-US" altLang="zh-CN" sz="1100" kern="1200" dirty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272c/mL</a:t>
                      </a:r>
                      <a:endParaRPr lang="en-US" altLang="zh-CN" sz="1100" kern="1200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90879" y="419046"/>
            <a:ext cx="11269662" cy="4603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altLang="zh-CN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DTG+3TC</a:t>
            </a:r>
            <a:r>
              <a:rPr lang="zh-CN" alt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在临床研究及真实世界研究中出现多例治疗后耐药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766" y="9855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五例治疗后耐药病例</a:t>
            </a:r>
            <a:endParaRPr kumimoji="0" lang="en-GB" altLang="zh-CN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573405" y="6248400"/>
            <a:ext cx="4358641" cy="436880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154940" indent="-15494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+mj-lt"/>
              <a:buAutoNum type="arabicPeriod"/>
              <a:defRPr sz="800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914400" indent="-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940" marR="0" lvl="0" indent="-15494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Taiwo B, et al. CID 2018;66:1689–97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154940" marR="0" lvl="0" indent="-15494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Cahn P, et al. HIV Drug Therapy 2020. Glasgow.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P018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154940" marR="0" lvl="0" indent="-15494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Hidalgo-Tenorio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C,et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al. Medicine (Baltimore). 2019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Aug;98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(32):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e16813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4434205" y="6228080"/>
            <a:ext cx="4358641" cy="365760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154940" indent="-15494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+mj-lt"/>
              <a:buAutoNum type="arabicPeriod"/>
              <a:defRPr sz="800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914400" indent="-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940" marR="0" lvl="0" indent="-15494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+mj-lt"/>
              <a:buAutoNum type="arabicPeriod" startAt="4"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Xie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Z, et al. Infect Drug Resist. 2022 Aug 6;15:4269-4274. 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54940" marR="0" lvl="0" indent="-15494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+mj-lt"/>
              <a:buAutoNum type="arabicPeriod" startAt="4"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Revollo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B,et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al.AIDS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2022.Poster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EPB162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bd42623-cbcc-4c8d-af69-09492b089267}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commondata" val="eyJoZGlkIjoiZjgyNGI1MWNkMGNmOTEzMzUyNGQ4NWVhODMxNTlkOTQifQ=="/>
</p:tagLst>
</file>

<file path=ppt/theme/theme1.xml><?xml version="1.0" encoding="utf-8"?>
<a:theme xmlns:a="http://schemas.openxmlformats.org/drawingml/2006/main" name="GSL BIKTARVY HCP CAMPAIGN">
  <a:themeElements>
    <a:clrScheme name="GSL BIKTARVY HCP CAMPAIGN">
      <a:dk1>
        <a:srgbClr val="000000"/>
      </a:dk1>
      <a:lt1>
        <a:srgbClr val="FFFFFF"/>
      </a:lt1>
      <a:dk2>
        <a:srgbClr val="CF0A2C"/>
      </a:dk2>
      <a:lt2>
        <a:srgbClr val="58595B"/>
      </a:lt2>
      <a:accent1>
        <a:srgbClr val="CF0A2C"/>
      </a:accent1>
      <a:accent2>
        <a:srgbClr val="93959D"/>
      </a:accent2>
      <a:accent3>
        <a:srgbClr val="DDDDDE"/>
      </a:accent3>
      <a:accent4>
        <a:srgbClr val="58595B"/>
      </a:accent4>
      <a:accent5>
        <a:srgbClr val="6ECBB8"/>
      </a:accent5>
      <a:accent6>
        <a:srgbClr val="40B4E5"/>
      </a:accent6>
      <a:hlink>
        <a:srgbClr val="40B4E5"/>
      </a:hlink>
      <a:folHlink>
        <a:srgbClr val="6ECBB8"/>
      </a:folHlink>
    </a:clrScheme>
    <a:fontScheme name="GSL BIKTARVY HC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SL BIKTARVY HCP CAMPAIGN">
  <a:themeElements>
    <a:clrScheme name="GSL BIKTARVY HCP CAMPAIGN">
      <a:dk1>
        <a:srgbClr val="000000"/>
      </a:dk1>
      <a:lt1>
        <a:srgbClr val="FFFFFF"/>
      </a:lt1>
      <a:dk2>
        <a:srgbClr val="CF0A2C"/>
      </a:dk2>
      <a:lt2>
        <a:srgbClr val="58595B"/>
      </a:lt2>
      <a:accent1>
        <a:srgbClr val="CF0A2C"/>
      </a:accent1>
      <a:accent2>
        <a:srgbClr val="93959D"/>
      </a:accent2>
      <a:accent3>
        <a:srgbClr val="DDDDDE"/>
      </a:accent3>
      <a:accent4>
        <a:srgbClr val="58595B"/>
      </a:accent4>
      <a:accent5>
        <a:srgbClr val="6ECBB8"/>
      </a:accent5>
      <a:accent6>
        <a:srgbClr val="40B4E5"/>
      </a:accent6>
      <a:hlink>
        <a:srgbClr val="40B4E5"/>
      </a:hlink>
      <a:folHlink>
        <a:srgbClr val="6ECBB8"/>
      </a:folHlink>
    </a:clrScheme>
    <a:fontScheme name="GSL BIKTARVY HC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GSL BIKTARVY HCP CAMPAIGN">
  <a:themeElements>
    <a:clrScheme name="GSL BIKTARVY HCP CAMPAIGN">
      <a:dk1>
        <a:srgbClr val="000000"/>
      </a:dk1>
      <a:lt1>
        <a:srgbClr val="FFFFFF"/>
      </a:lt1>
      <a:dk2>
        <a:srgbClr val="CF0A2C"/>
      </a:dk2>
      <a:lt2>
        <a:srgbClr val="58595B"/>
      </a:lt2>
      <a:accent1>
        <a:srgbClr val="CF0A2C"/>
      </a:accent1>
      <a:accent2>
        <a:srgbClr val="93959D"/>
      </a:accent2>
      <a:accent3>
        <a:srgbClr val="DDDDDE"/>
      </a:accent3>
      <a:accent4>
        <a:srgbClr val="58595B"/>
      </a:accent4>
      <a:accent5>
        <a:srgbClr val="6ECBB8"/>
      </a:accent5>
      <a:accent6>
        <a:srgbClr val="40B4E5"/>
      </a:accent6>
      <a:hlink>
        <a:srgbClr val="40B4E5"/>
      </a:hlink>
      <a:folHlink>
        <a:srgbClr val="6ECBB8"/>
      </a:folHlink>
    </a:clrScheme>
    <a:fontScheme name="GSL BIKTARVY HC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22 HIV Forum">
    <a:dk1>
      <a:sysClr val="windowText" lastClr="000000"/>
    </a:dk1>
    <a:lt1>
      <a:sysClr val="window" lastClr="FFFFFF"/>
    </a:lt1>
    <a:dk2>
      <a:srgbClr val="7F7F7F"/>
    </a:dk2>
    <a:lt2>
      <a:srgbClr val="F2F2F2"/>
    </a:lt2>
    <a:accent1>
      <a:srgbClr val="C80000"/>
    </a:accent1>
    <a:accent2>
      <a:srgbClr val="0050C8"/>
    </a:accent2>
    <a:accent3>
      <a:srgbClr val="786478"/>
    </a:accent3>
    <a:accent4>
      <a:srgbClr val="FA9632"/>
    </a:accent4>
    <a:accent5>
      <a:srgbClr val="538135"/>
    </a:accent5>
    <a:accent6>
      <a:srgbClr val="199B96"/>
    </a:accent6>
    <a:hlink>
      <a:srgbClr val="C80000"/>
    </a:hlink>
    <a:folHlink>
      <a:srgbClr val="0050C8"/>
    </a:folHlink>
  </a:clrScheme>
  <a:fontScheme name="Dengxian">
    <a:majorFont>
      <a:latin typeface="DengXian"/>
      <a:ea typeface="DengXian"/>
      <a:cs typeface=""/>
    </a:majorFont>
    <a:minorFont>
      <a:latin typeface="DengXian"/>
      <a:ea typeface="等线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13517</Words>
  <Application>WPS 演示</Application>
  <PresentationFormat>宽屏</PresentationFormat>
  <Paragraphs>1014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Arial</vt:lpstr>
      <vt:lpstr>微软雅黑</vt:lpstr>
      <vt:lpstr>PingFang SC</vt:lpstr>
      <vt:lpstr>等线</vt:lpstr>
      <vt:lpstr>Noto Sans</vt:lpstr>
      <vt:lpstr>Segoe Print</vt:lpstr>
      <vt:lpstr>Futura Medium</vt:lpstr>
      <vt:lpstr>Times New Roman</vt:lpstr>
      <vt:lpstr>Calibri</vt:lpstr>
      <vt:lpstr>黑体</vt:lpstr>
      <vt:lpstr>Arial Unicode MS</vt:lpstr>
      <vt:lpstr>Arial MT</vt:lpstr>
      <vt:lpstr>Times New Roman</vt:lpstr>
      <vt:lpstr>Arial Bold</vt:lpstr>
      <vt:lpstr>Symbol</vt:lpstr>
      <vt:lpstr>等线 Light</vt:lpstr>
      <vt:lpstr>GSL BIKTARVY HCP CAMPAIGN</vt:lpstr>
      <vt:lpstr>1_GSL BIKTARVY HCP CAMPAIGN</vt:lpstr>
      <vt:lpstr>2_GSL BIKTARVY HCP CAMPAIGN</vt:lpstr>
      <vt:lpstr>简化不等于优化 ——正确理解治疗优化</vt:lpstr>
      <vt:lpstr>简化≠优化</vt:lpstr>
      <vt:lpstr>PowerPoint 演示文稿</vt:lpstr>
      <vt:lpstr>国内外指南对初治HIV感染者的推荐，DTG/3TC使用限制性条件更多</vt:lpstr>
      <vt:lpstr>DTG/3TC初治临床研究入组标准为HIV病毒载量1000-50万拷贝/mL， 指南限制高病载患者使用 </vt:lpstr>
      <vt:lpstr>当前真实世界研究不足以支持DTG+3TC用于高病载患者治疗</vt:lpstr>
      <vt:lpstr>DTG+3TC研究的耐药筛选标准限制了大量患者入组，指南限制基线耐药情况不明确患者使用</vt:lpstr>
      <vt:lpstr>预存 M184V/I 突变的 HIV 感染者换用含3TC的两药方案， 病毒学失败风险越高</vt:lpstr>
      <vt:lpstr>DTG+3TC在临床研究及真实世界研究中出现多例治疗后耐药</vt:lpstr>
      <vt:lpstr>B/F/TAF5年病毒学抑制率高达99%，治疗相关 0 耐药*1</vt:lpstr>
      <vt:lpstr>BICSTaR队列: B/F/TAF3年病毒学抑制率高达97%，治疗相关0耐药</vt:lpstr>
      <vt:lpstr>多项研究支持B/F/TAF用于快速启动，DTG/3TC用于快启中断率高</vt:lpstr>
      <vt:lpstr>PowerPoint 演示文稿</vt:lpstr>
      <vt:lpstr>DTG/3TC方案在肌酐清除率的限制并未因不含TAF而降低</vt:lpstr>
      <vt:lpstr>DTG/3TC 144周因不良反应导致的停药率达6%，含TAF组仅为2%</vt:lpstr>
      <vt:lpstr>从基于TAF的方案转换为DTG/3TC，144周肾脏生物标志物变化相似</vt:lpstr>
      <vt:lpstr>从基于TAF的方案转换为DTG/3TC，非增效组血脂结局无差异</vt:lpstr>
      <vt:lpstr>从基于TAF的方案转换为DTG/3TC，144周体重增加相似</vt:lpstr>
      <vt:lpstr>PowerPoint 演示文稿</vt:lpstr>
      <vt:lpstr>真实世界研究显示B/F/TAF耐受性良好</vt:lpstr>
      <vt:lpstr>PowerPoint 演示文稿</vt:lpstr>
      <vt:lpstr>DTG/3TC药片体积更大， 在临床应用中，不含TAF方案并无显著DDI获益</vt:lpstr>
      <vt:lpstr>B/F/TAF治疗显著提升感染者身心健康，且效果优于含DTG方案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简化不等于减少，STR时代，患者更在意长期健康</dc:title>
  <dc:creator>Qing Ai</dc:creator>
  <cp:lastModifiedBy>lindasu</cp:lastModifiedBy>
  <cp:revision>483</cp:revision>
  <cp:lastPrinted>2023-11-03T09:56:00Z</cp:lastPrinted>
  <dcterms:created xsi:type="dcterms:W3CDTF">2023-11-03T09:56:00Z</dcterms:created>
  <dcterms:modified xsi:type="dcterms:W3CDTF">2023-12-05T06:40:58Z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2023-06-29T06:11:06Z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d6aa2346-b2ec-485e-b253-38e6e6aee6e9</vt:lpwstr>
  </property>
  <property fmtid="{D5CDD505-2E9C-101B-9397-08002B2CF9AE}" pid="8" name="MSIP_Label_418c1083-8924-401d-97ae-40f5eed0fcd8_ContentBits">
    <vt:lpwstr>0</vt:lpwstr>
  </property>
  <property fmtid="{D5CDD505-2E9C-101B-9397-08002B2CF9AE}" pid="9" name="ICV">
    <vt:lpwstr>DD7AB8844B0A8D43D1C344656BA6AF5B_43</vt:lpwstr>
  </property>
  <property fmtid="{D5CDD505-2E9C-101B-9397-08002B2CF9AE}" pid="10" name="KSOProductBuildVer">
    <vt:lpwstr>2052-12.1.0.15990</vt:lpwstr>
  </property>
</Properties>
</file>