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tags/tag15.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2" r:id="rId2"/>
    <p:sldId id="1243" r:id="rId3"/>
    <p:sldId id="2113691647" r:id="rId4"/>
    <p:sldId id="2113691648" r:id="rId5"/>
    <p:sldId id="443" r:id="rId6"/>
    <p:sldId id="1227" r:id="rId7"/>
    <p:sldId id="2113691649" r:id="rId8"/>
    <p:sldId id="1221" r:id="rId9"/>
    <p:sldId id="1222" r:id="rId10"/>
    <p:sldId id="1993218902" r:id="rId11"/>
    <p:sldId id="3343" r:id="rId12"/>
    <p:sldId id="2113691650" r:id="rId13"/>
    <p:sldId id="1141" r:id="rId14"/>
    <p:sldId id="1993219187" r:id="rId15"/>
    <p:sldId id="2113691652" r:id="rId16"/>
    <p:sldId id="1240" r:id="rId17"/>
    <p:sldId id="1288" r:id="rId18"/>
    <p:sldId id="26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7FD33A4-8DED-49E4-902C-279662E2116D}">
          <p14:sldIdLst>
            <p14:sldId id="262"/>
            <p14:sldId id="1243"/>
            <p14:sldId id="2113691647"/>
            <p14:sldId id="2113691648"/>
            <p14:sldId id="443"/>
            <p14:sldId id="1227"/>
            <p14:sldId id="2113691649"/>
            <p14:sldId id="1221"/>
            <p14:sldId id="1222"/>
            <p14:sldId id="1993218902"/>
            <p14:sldId id="3343"/>
            <p14:sldId id="2113691650"/>
            <p14:sldId id="1141"/>
            <p14:sldId id="1993219187"/>
            <p14:sldId id="2113691652"/>
            <p14:sldId id="1240"/>
            <p14:sldId id="1288"/>
            <p14:sldId id="263"/>
          </p14:sldIdLst>
        </p14:section>
      </p14:sectionLst>
    </p:ext>
    <p:ext uri="{EFAFB233-063F-42B5-8137-9DF3F51BA10A}">
      <p15:sldGuideLst xmlns:p15="http://schemas.microsoft.com/office/powerpoint/2012/main">
        <p15:guide id="1" pos="597"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 Ruixia" initials="RX" lastIdx="19" clrIdx="0">
    <p:extLst>
      <p:ext uri="{19B8F6BF-5375-455C-9EA6-DF929625EA0E}">
        <p15:presenceInfo xmlns:p15="http://schemas.microsoft.com/office/powerpoint/2012/main" userId="Ye Ruixia" providerId="None"/>
      </p:ext>
    </p:extLst>
  </p:cmAuthor>
  <p:cmAuthor id="2" name="Yan Chen" initials="YC" lastIdx="6" clrIdx="1">
    <p:extLst>
      <p:ext uri="{19B8F6BF-5375-455C-9EA6-DF929625EA0E}">
        <p15:presenceInfo xmlns:p15="http://schemas.microsoft.com/office/powerpoint/2012/main" userId="S::Yan.Chen@gilead.com::0fec9e07-e1ec-4730-abdb-43d8dce93e1e" providerId="AD"/>
      </p:ext>
    </p:extLst>
  </p:cmAuthor>
  <p:cmAuthor id="3" name="Shelley Xie" initials="SX" lastIdx="2" clrIdx="2">
    <p:extLst>
      <p:ext uri="{19B8F6BF-5375-455C-9EA6-DF929625EA0E}">
        <p15:presenceInfo xmlns:p15="http://schemas.microsoft.com/office/powerpoint/2012/main" userId="S::shelley.xie1@gilead.com::f4fe764e-7ca4-4b59-85a1-eba753e4b5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241"/>
    <a:srgbClr val="3E5C76"/>
    <a:srgbClr val="BFBFBF"/>
    <a:srgbClr val="54B2A7"/>
    <a:srgbClr val="4DB9AA"/>
    <a:srgbClr val="57ABA4"/>
    <a:srgbClr val="55B1A7"/>
    <a:srgbClr val="47BBAB"/>
    <a:srgbClr val="5C989C"/>
    <a:srgbClr val="F36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5405" autoAdjust="0"/>
  </p:normalViewPr>
  <p:slideViewPr>
    <p:cSldViewPr snapToGrid="0" snapToObjects="1">
      <p:cViewPr varScale="1">
        <p:scale>
          <a:sx n="105" d="100"/>
          <a:sy n="105" d="100"/>
        </p:scale>
        <p:origin x="84" y="114"/>
      </p:cViewPr>
      <p:guideLst>
        <p:guide pos="597"/>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4649839953682"/>
          <c:y val="0.1495300061046258"/>
          <c:w val="0.88815350160046314"/>
          <c:h val="0.68228724133205443"/>
        </c:manualLayout>
      </c:layout>
      <c:barChart>
        <c:barDir val="col"/>
        <c:grouping val="clustered"/>
        <c:varyColors val="0"/>
        <c:ser>
          <c:idx val="0"/>
          <c:order val="0"/>
          <c:tx>
            <c:strRef>
              <c:f>Sheet1!$B$1</c:f>
              <c:strCache>
                <c:ptCount val="1"/>
                <c:pt idx="0">
                  <c:v>SVR12 </c:v>
                </c:pt>
              </c:strCache>
            </c:strRef>
          </c:tx>
          <c:spPr>
            <a:solidFill>
              <a:srgbClr val="4BBBA9"/>
            </a:solidFill>
            <a:ln>
              <a:noFill/>
            </a:ln>
            <a:effectLst/>
          </c:spPr>
          <c:invertIfNegative val="0"/>
          <c:dPt>
            <c:idx val="0"/>
            <c:invertIfNegative val="0"/>
            <c:bubble3D val="0"/>
            <c:extLst>
              <c:ext xmlns:c16="http://schemas.microsoft.com/office/drawing/2014/chart" uri="{C3380CC4-5D6E-409C-BE32-E72D297353CC}">
                <c16:uniqueId val="{00000000-20C2-4950-8EDC-E70ABAE349AD}"/>
              </c:ext>
            </c:extLst>
          </c:dPt>
          <c:dPt>
            <c:idx val="6"/>
            <c:invertIfNegative val="0"/>
            <c:bubble3D val="0"/>
            <c:extLst>
              <c:ext xmlns:c16="http://schemas.microsoft.com/office/drawing/2014/chart" uri="{C3380CC4-5D6E-409C-BE32-E72D297353CC}">
                <c16:uniqueId val="{00000001-20C2-4950-8EDC-E70ABAE349AD}"/>
              </c:ext>
            </c:extLst>
          </c:dPt>
          <c:dPt>
            <c:idx val="7"/>
            <c:invertIfNegative val="0"/>
            <c:bubble3D val="0"/>
            <c:extLst>
              <c:ext xmlns:c16="http://schemas.microsoft.com/office/drawing/2014/chart" uri="{C3380CC4-5D6E-409C-BE32-E72D297353CC}">
                <c16:uniqueId val="{00000002-20C2-4950-8EDC-E70ABAE349AD}"/>
              </c:ext>
            </c:extLst>
          </c:dPt>
          <c:dPt>
            <c:idx val="8"/>
            <c:invertIfNegative val="0"/>
            <c:bubble3D val="0"/>
            <c:extLst>
              <c:ext xmlns:c16="http://schemas.microsoft.com/office/drawing/2014/chart" uri="{C3380CC4-5D6E-409C-BE32-E72D297353CC}">
                <c16:uniqueId val="{00000003-20C2-4950-8EDC-E70ABAE349AD}"/>
              </c:ext>
            </c:extLst>
          </c:dPt>
          <c:dLbls>
            <c:numFmt formatCode="General"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98</c:v>
                </c:pt>
              </c:numCache>
            </c:numRef>
          </c:val>
          <c:extLst>
            <c:ext xmlns:c16="http://schemas.microsoft.com/office/drawing/2014/chart" uri="{C3380CC4-5D6E-409C-BE32-E72D297353CC}">
              <c16:uniqueId val="{00000004-20C2-4950-8EDC-E70ABAE349AD}"/>
            </c:ext>
          </c:extLst>
        </c:ser>
        <c:ser>
          <c:idx val="1"/>
          <c:order val="1"/>
          <c:tx>
            <c:strRef>
              <c:f>Sheet1!$C$1</c:f>
              <c:strCache>
                <c:ptCount val="1"/>
                <c:pt idx="0">
                  <c:v>Column1</c:v>
                </c:pt>
              </c:strCache>
            </c:strRef>
          </c:tx>
          <c:spPr>
            <a:solidFill>
              <a:srgbClr val="4BBBA9"/>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98</c:v>
                </c:pt>
              </c:numCache>
            </c:numRef>
          </c:val>
          <c:extLst>
            <c:ext xmlns:c16="http://schemas.microsoft.com/office/drawing/2014/chart" uri="{C3380CC4-5D6E-409C-BE32-E72D297353CC}">
              <c16:uniqueId val="{00000005-20C2-4950-8EDC-E70ABAE349AD}"/>
            </c:ext>
          </c:extLst>
        </c:ser>
        <c:ser>
          <c:idx val="2"/>
          <c:order val="2"/>
          <c:tx>
            <c:strRef>
              <c:f>Sheet1!$D$1</c:f>
              <c:strCache>
                <c:ptCount val="1"/>
                <c:pt idx="0">
                  <c:v>Column2</c:v>
                </c:pt>
              </c:strCache>
            </c:strRef>
          </c:tx>
          <c:spPr>
            <a:solidFill>
              <a:srgbClr val="4BBBA9"/>
            </a:solidFill>
          </c:spPr>
          <c:invertIfNegative val="0"/>
          <c:dPt>
            <c:idx val="0"/>
            <c:invertIfNegative val="0"/>
            <c:bubble3D val="0"/>
            <c:extLst>
              <c:ext xmlns:c16="http://schemas.microsoft.com/office/drawing/2014/chart" uri="{C3380CC4-5D6E-409C-BE32-E72D297353CC}">
                <c16:uniqueId val="{00000006-20C2-4950-8EDC-E70ABAE349A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99</c:v>
                </c:pt>
              </c:numCache>
            </c:numRef>
          </c:val>
          <c:extLst>
            <c:ext xmlns:c16="http://schemas.microsoft.com/office/drawing/2014/chart" uri="{C3380CC4-5D6E-409C-BE32-E72D297353CC}">
              <c16:uniqueId val="{00000007-20C2-4950-8EDC-E70ABAE349AD}"/>
            </c:ext>
          </c:extLst>
        </c:ser>
        <c:ser>
          <c:idx val="3"/>
          <c:order val="3"/>
          <c:tx>
            <c:strRef>
              <c:f>Sheet1!$E$1</c:f>
              <c:strCache>
                <c:ptCount val="1"/>
                <c:pt idx="0">
                  <c:v>Column3</c:v>
                </c:pt>
              </c:strCache>
            </c:strRef>
          </c:tx>
          <c:spPr>
            <a:solidFill>
              <a:srgbClr val="4BBBA9"/>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95</c:v>
                </c:pt>
              </c:numCache>
            </c:numRef>
          </c:val>
          <c:extLst>
            <c:ext xmlns:c16="http://schemas.microsoft.com/office/drawing/2014/chart" uri="{C3380CC4-5D6E-409C-BE32-E72D297353CC}">
              <c16:uniqueId val="{00000008-20C2-4950-8EDC-E70ABAE349AD}"/>
            </c:ext>
          </c:extLst>
        </c:ser>
        <c:ser>
          <c:idx val="4"/>
          <c:order val="4"/>
          <c:tx>
            <c:strRef>
              <c:f>Sheet1!$F$1</c:f>
              <c:strCache>
                <c:ptCount val="1"/>
                <c:pt idx="0">
                  <c:v>Column4</c:v>
                </c:pt>
              </c:strCache>
            </c:strRef>
          </c:tx>
          <c:spPr>
            <a:solidFill>
              <a:srgbClr val="4BBBA9"/>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99</c:v>
                </c:pt>
              </c:numCache>
            </c:numRef>
          </c:val>
          <c:extLst>
            <c:ext xmlns:c16="http://schemas.microsoft.com/office/drawing/2014/chart" uri="{C3380CC4-5D6E-409C-BE32-E72D297353CC}">
              <c16:uniqueId val="{00000009-20C2-4950-8EDC-E70ABAE349AD}"/>
            </c:ext>
          </c:extLst>
        </c:ser>
        <c:ser>
          <c:idx val="5"/>
          <c:order val="5"/>
          <c:tx>
            <c:strRef>
              <c:f>Sheet1!$G$1</c:f>
              <c:strCache>
                <c:ptCount val="1"/>
                <c:pt idx="0">
                  <c:v>Column5</c:v>
                </c:pt>
              </c:strCache>
            </c:strRef>
          </c:tx>
          <c:spPr>
            <a:solidFill>
              <a:srgbClr val="4BBBA9"/>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97</c:v>
                </c:pt>
              </c:numCache>
            </c:numRef>
          </c:val>
          <c:extLst>
            <c:ext xmlns:c16="http://schemas.microsoft.com/office/drawing/2014/chart" uri="{C3380CC4-5D6E-409C-BE32-E72D297353CC}">
              <c16:uniqueId val="{0000000A-20C2-4950-8EDC-E70ABAE349AD}"/>
            </c:ext>
          </c:extLst>
        </c:ser>
        <c:ser>
          <c:idx val="6"/>
          <c:order val="6"/>
          <c:tx>
            <c:strRef>
              <c:f>Sheet1!$H$1</c:f>
              <c:strCache>
                <c:ptCount val="1"/>
                <c:pt idx="0">
                  <c:v>Column6</c:v>
                </c:pt>
              </c:strCache>
            </c:strRef>
          </c:tx>
          <c:spPr>
            <a:solidFill>
              <a:srgbClr val="4BBBA9"/>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98</c:v>
                </c:pt>
              </c:numCache>
            </c:numRef>
          </c:val>
          <c:extLst>
            <c:ext xmlns:c16="http://schemas.microsoft.com/office/drawing/2014/chart" uri="{C3380CC4-5D6E-409C-BE32-E72D297353CC}">
              <c16:uniqueId val="{0000000B-20C2-4950-8EDC-E70ABAE349AD}"/>
            </c:ext>
          </c:extLst>
        </c:ser>
        <c:ser>
          <c:idx val="7"/>
          <c:order val="7"/>
          <c:tx>
            <c:strRef>
              <c:f>Sheet1!$I$1</c:f>
              <c:strCache>
                <c:ptCount val="1"/>
                <c:pt idx="0">
                  <c:v>Column7</c:v>
                </c:pt>
              </c:strCache>
            </c:strRef>
          </c:tx>
          <c:spPr>
            <a:solidFill>
              <a:schemeClr val="accent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numCache>
            </c:numRef>
          </c:val>
          <c:extLst>
            <c:ext xmlns:c16="http://schemas.microsoft.com/office/drawing/2014/chart" uri="{C3380CC4-5D6E-409C-BE32-E72D297353CC}">
              <c16:uniqueId val="{0000000C-20C2-4950-8EDC-E70ABAE349AD}"/>
            </c:ext>
          </c:extLst>
        </c:ser>
        <c:ser>
          <c:idx val="8"/>
          <c:order val="8"/>
          <c:tx>
            <c:strRef>
              <c:f>Sheet1!$J$1</c:f>
              <c:strCache>
                <c:ptCount val="1"/>
                <c:pt idx="0">
                  <c:v>Column8</c:v>
                </c:pt>
              </c:strCache>
            </c:strRef>
          </c:tx>
          <c:spPr>
            <a:solidFill>
              <a:srgbClr val="4BBBA9"/>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Sheet1!$J$2</c:f>
              <c:numCache>
                <c:formatCode>General</c:formatCode>
                <c:ptCount val="1"/>
                <c:pt idx="0">
                  <c:v>96</c:v>
                </c:pt>
              </c:numCache>
            </c:numRef>
          </c:val>
          <c:extLst>
            <c:ext xmlns:c16="http://schemas.microsoft.com/office/drawing/2014/chart" uri="{C3380CC4-5D6E-409C-BE32-E72D297353CC}">
              <c16:uniqueId val="{0000000D-20C2-4950-8EDC-E70ABAE349AD}"/>
            </c:ext>
          </c:extLst>
        </c:ser>
        <c:ser>
          <c:idx val="9"/>
          <c:order val="9"/>
          <c:tx>
            <c:strRef>
              <c:f>Sheet1!$K$1</c:f>
              <c:strCache>
                <c:ptCount val="1"/>
                <c:pt idx="0">
                  <c:v>Column9</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F-20C2-4950-8EDC-E70ABAE349A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Sheet1!$K$2</c:f>
              <c:numCache>
                <c:formatCode>General</c:formatCode>
                <c:ptCount val="1"/>
              </c:numCache>
            </c:numRef>
          </c:val>
          <c:extLst>
            <c:ext xmlns:c16="http://schemas.microsoft.com/office/drawing/2014/chart" uri="{C3380CC4-5D6E-409C-BE32-E72D297353CC}">
              <c16:uniqueId val="{00000010-20C2-4950-8EDC-E70ABAE349AD}"/>
            </c:ext>
          </c:extLst>
        </c:ser>
        <c:ser>
          <c:idx val="10"/>
          <c:order val="10"/>
          <c:tx>
            <c:strRef>
              <c:f>Sheet1!$L$1</c:f>
              <c:strCache>
                <c:ptCount val="1"/>
                <c:pt idx="0">
                  <c:v>Column10</c:v>
                </c:pt>
              </c:strCache>
            </c:strRef>
          </c:tx>
          <c:spPr>
            <a:solidFill>
              <a:srgbClr val="4BBBA9"/>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Sheet1!$L$2</c:f>
              <c:numCache>
                <c:formatCode>General</c:formatCode>
                <c:ptCount val="1"/>
                <c:pt idx="0">
                  <c:v>100</c:v>
                </c:pt>
              </c:numCache>
            </c:numRef>
          </c:val>
          <c:extLst>
            <c:ext xmlns:c16="http://schemas.microsoft.com/office/drawing/2014/chart" uri="{C3380CC4-5D6E-409C-BE32-E72D297353CC}">
              <c16:uniqueId val="{00000011-20C2-4950-8EDC-E70ABAE349AD}"/>
            </c:ext>
          </c:extLst>
        </c:ser>
        <c:dLbls>
          <c:dLblPos val="outEnd"/>
          <c:showLegendKey val="0"/>
          <c:showVal val="1"/>
          <c:showCatName val="0"/>
          <c:showSerName val="0"/>
          <c:showPercent val="0"/>
          <c:showBubbleSize val="0"/>
        </c:dLbls>
        <c:gapWidth val="100"/>
        <c:overlap val="-20"/>
        <c:axId val="42109184"/>
        <c:axId val="42457344"/>
      </c:barChart>
      <c:catAx>
        <c:axId val="42109184"/>
        <c:scaling>
          <c:orientation val="minMax"/>
        </c:scaling>
        <c:delete val="0"/>
        <c:axPos val="b"/>
        <c:numFmt formatCode="General" sourceLinked="1"/>
        <c:majorTickMark val="none"/>
        <c:minorTickMark val="out"/>
        <c:tickLblPos val="nextTo"/>
        <c:spPr>
          <a:noFill/>
          <a:ln w="12700" cap="flat" cmpd="sng" algn="ctr">
            <a:solidFill>
              <a:schemeClr val="tx1"/>
            </a:solidFill>
            <a:round/>
          </a:ln>
          <a:effectLst/>
        </c:spPr>
        <c:txPr>
          <a:bodyPr rot="-60000000" vert="horz"/>
          <a:lstStyle/>
          <a:p>
            <a:pPr>
              <a:defRPr/>
            </a:pPr>
            <a:endParaRPr lang="zh-CN"/>
          </a:p>
        </c:txPr>
        <c:crossAx val="42457344"/>
        <c:crosses val="autoZero"/>
        <c:auto val="1"/>
        <c:lblAlgn val="ctr"/>
        <c:lblOffset val="0"/>
        <c:noMultiLvlLbl val="0"/>
      </c:catAx>
      <c:valAx>
        <c:axId val="42457344"/>
        <c:scaling>
          <c:orientation val="minMax"/>
          <c:max val="100"/>
          <c:min val="0"/>
        </c:scaling>
        <c:delete val="0"/>
        <c:axPos val="l"/>
        <c:numFmt formatCode="General" sourceLinked="0"/>
        <c:majorTickMark val="out"/>
        <c:minorTickMark val="none"/>
        <c:tickLblPos val="nextTo"/>
        <c:spPr>
          <a:noFill/>
          <a:ln w="12700">
            <a:solidFill>
              <a:schemeClr val="tx1"/>
            </a:solidFill>
          </a:ln>
          <a:effectLst/>
        </c:spPr>
        <c:txPr>
          <a:bodyPr rot="-60000000" vert="horz"/>
          <a:lstStyle/>
          <a:p>
            <a:pPr>
              <a:defRPr/>
            </a:pPr>
            <a:endParaRPr lang="zh-CN"/>
          </a:p>
        </c:txPr>
        <c:crossAx val="421091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400" b="1">
          <a:solidFill>
            <a:srgbClr val="3C667C"/>
          </a:solidFill>
          <a:latin typeface="Arial" panose="020B0604020202020204" pitchFamily="34" charset="0"/>
          <a:ea typeface="微软雅黑" panose="020B0503020204020204" pitchFamily="34" charset="-122"/>
          <a:cs typeface="Arial" panose="020B0604020202020204" pitchFamily="34" charset="0"/>
          <a:sym typeface="+mn-lt"/>
        </a:defRPr>
      </a:pPr>
      <a:endParaRPr lang="zh-CN"/>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29343282704108E-2"/>
          <c:y val="0.10955193415021212"/>
          <c:w val="0.94188658334306563"/>
          <c:h val="0.70004700750986082"/>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77296"/>
              </a:solidFill>
              <a:ln>
                <a:noFill/>
              </a:ln>
              <a:effectLst/>
            </c:spPr>
            <c:extLst>
              <c:ext xmlns:c16="http://schemas.microsoft.com/office/drawing/2014/chart" uri="{C3380CC4-5D6E-409C-BE32-E72D297353CC}">
                <c16:uniqueId val="{00000008-019A-474F-AFFE-D98FC1EA21D0}"/>
              </c:ext>
            </c:extLst>
          </c:dPt>
          <c:dPt>
            <c:idx val="1"/>
            <c:invertIfNegative val="0"/>
            <c:bubble3D val="0"/>
            <c:spPr>
              <a:solidFill>
                <a:srgbClr val="4BBBA9"/>
              </a:solidFill>
              <a:ln>
                <a:noFill/>
              </a:ln>
              <a:effectLst/>
            </c:spPr>
            <c:extLst>
              <c:ext xmlns:c16="http://schemas.microsoft.com/office/drawing/2014/chart" uri="{C3380CC4-5D6E-409C-BE32-E72D297353CC}">
                <c16:uniqueId val="{00000003-019A-474F-AFFE-D98FC1EA21D0}"/>
              </c:ext>
            </c:extLst>
          </c:dPt>
          <c:dPt>
            <c:idx val="2"/>
            <c:invertIfNegative val="0"/>
            <c:bubble3D val="0"/>
            <c:spPr>
              <a:solidFill>
                <a:srgbClr val="4DBBAC">
                  <a:alpha val="60000"/>
                </a:srgbClr>
              </a:solidFill>
              <a:ln>
                <a:noFill/>
              </a:ln>
              <a:effectLst/>
            </c:spPr>
            <c:extLst>
              <c:ext xmlns:c16="http://schemas.microsoft.com/office/drawing/2014/chart" uri="{C3380CC4-5D6E-409C-BE32-E72D297353CC}">
                <c16:uniqueId val="{00000006-019A-474F-AFFE-D98FC1EA21D0}"/>
              </c:ext>
            </c:extLst>
          </c:dPt>
          <c:dPt>
            <c:idx val="3"/>
            <c:invertIfNegative val="0"/>
            <c:bubble3D val="0"/>
            <c:spPr>
              <a:pattFill prst="pct90">
                <a:fgClr>
                  <a:srgbClr val="4DBBAC"/>
                </a:fgClr>
                <a:bgClr>
                  <a:schemeClr val="bg1"/>
                </a:bgClr>
              </a:pattFill>
              <a:ln>
                <a:noFill/>
              </a:ln>
              <a:effectLst/>
            </c:spPr>
            <c:extLst>
              <c:ext xmlns:c16="http://schemas.microsoft.com/office/drawing/2014/chart" uri="{C3380CC4-5D6E-409C-BE32-E72D297353CC}">
                <c16:uniqueId val="{00000007-019A-474F-AFFE-D98FC1EA21D0}"/>
              </c:ext>
            </c:extLst>
          </c:dPt>
          <c:dPt>
            <c:idx val="4"/>
            <c:invertIfNegative val="0"/>
            <c:bubble3D val="0"/>
            <c:spPr>
              <a:solidFill>
                <a:srgbClr val="3F697E"/>
              </a:solidFill>
              <a:ln>
                <a:noFill/>
              </a:ln>
              <a:effectLst/>
            </c:spPr>
            <c:extLst>
              <c:ext xmlns:c16="http://schemas.microsoft.com/office/drawing/2014/chart" uri="{C3380CC4-5D6E-409C-BE32-E72D297353CC}">
                <c16:uniqueId val="{00000004-019A-474F-AFFE-D98FC1EA21D0}"/>
              </c:ext>
            </c:extLst>
          </c:dPt>
          <c:dPt>
            <c:idx val="5"/>
            <c:invertIfNegative val="0"/>
            <c:bubble3D val="0"/>
            <c:spPr>
              <a:pattFill prst="pct90">
                <a:fgClr>
                  <a:srgbClr val="3F697E"/>
                </a:fgClr>
                <a:bgClr>
                  <a:schemeClr val="bg1"/>
                </a:bgClr>
              </a:pattFill>
              <a:ln>
                <a:noFill/>
              </a:ln>
              <a:effectLst/>
            </c:spPr>
            <c:extLst>
              <c:ext xmlns:c16="http://schemas.microsoft.com/office/drawing/2014/chart" uri="{C3380CC4-5D6E-409C-BE32-E72D297353CC}">
                <c16:uniqueId val="{00000005-019A-474F-AFFE-D98FC1EA21D0}"/>
              </c:ext>
            </c:extLst>
          </c:dPt>
          <c:dLbls>
            <c:dLbl>
              <c:idx val="2"/>
              <c:numFmt formatCode="General" sourceLinked="0"/>
              <c:spPr>
                <a:noFill/>
                <a:ln>
                  <a:noFill/>
                </a:ln>
                <a:effectLst/>
              </c:spPr>
              <c:txPr>
                <a:bodyPr rot="0" spcFirstLastPara="1" vertOverflow="ellipsis" vert="horz" wrap="square" anchor="ctr" anchorCtr="1"/>
                <a:lstStyle/>
                <a:p>
                  <a:pPr>
                    <a:defRPr sz="1197"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extLst>
                <c:ext xmlns:c16="http://schemas.microsoft.com/office/drawing/2014/chart" uri="{C3380CC4-5D6E-409C-BE32-E72D297353CC}">
                  <c16:uniqueId val="{00000006-019A-474F-AFFE-D98FC1EA21D0}"/>
                </c:ext>
              </c:extLst>
            </c:dLbl>
            <c:dLbl>
              <c:idx val="3"/>
              <c:numFmt formatCode="General" sourceLinked="0"/>
              <c:spPr>
                <a:noFill/>
                <a:ln>
                  <a:noFill/>
                </a:ln>
                <a:effectLst/>
              </c:spPr>
              <c:txPr>
                <a:bodyPr rot="0" spcFirstLastPara="1" vertOverflow="ellipsis" vert="horz" wrap="square" anchor="ctr" anchorCtr="1"/>
                <a:lstStyle/>
                <a:p>
                  <a:pPr>
                    <a:defRPr sz="1197"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extLst>
                <c:ext xmlns:c16="http://schemas.microsoft.com/office/drawing/2014/chart" uri="{C3380CC4-5D6E-409C-BE32-E72D297353CC}">
                  <c16:uniqueId val="{00000007-019A-474F-AFFE-D98FC1EA21D0}"/>
                </c:ext>
              </c:extLst>
            </c:dLbl>
            <c:dLbl>
              <c:idx val="4"/>
              <c:numFmt formatCode="General" sourceLinked="0"/>
              <c:spPr>
                <a:noFill/>
                <a:ln>
                  <a:noFill/>
                </a:ln>
                <a:effectLst/>
              </c:spPr>
              <c:txPr>
                <a:bodyPr rot="0" spcFirstLastPara="1" vertOverflow="ellipsis" vert="horz" wrap="square" anchor="ctr" anchorCtr="1"/>
                <a:lstStyle/>
                <a:p>
                  <a:pPr>
                    <a:defRPr sz="1197"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extLst>
                <c:ext xmlns:c16="http://schemas.microsoft.com/office/drawing/2014/chart" uri="{C3380CC4-5D6E-409C-BE32-E72D297353CC}">
                  <c16:uniqueId val="{00000004-019A-474F-AFFE-D98FC1EA21D0}"/>
                </c:ext>
              </c:extLst>
            </c:dLbl>
            <c:numFmt formatCode="#,##0.0_);[Red]\(#,##0.0\)" sourceLinked="0"/>
            <c:spPr>
              <a:noFill/>
              <a:ln>
                <a:noFill/>
              </a:ln>
              <a:effectLst/>
            </c:spPr>
            <c:txPr>
              <a:bodyPr rot="0" spcFirstLastPara="1" vertOverflow="ellipsis" vert="horz" wrap="square" anchor="ctr" anchorCtr="1"/>
              <a:lstStyle/>
              <a:p>
                <a:pPr>
                  <a:defRPr sz="1197"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总体</c:v>
                </c:pt>
                <c:pt idx="1">
                  <c:v>SOF/VEL±RBV</c:v>
                </c:pt>
                <c:pt idx="2">
                  <c:v>无肝硬化</c:v>
                </c:pt>
                <c:pt idx="3">
                  <c:v>肝硬化</c:v>
                </c:pt>
                <c:pt idx="4">
                  <c:v>无肝硬化</c:v>
                </c:pt>
                <c:pt idx="5">
                  <c:v>肝硬化</c:v>
                </c:pt>
              </c:strCache>
            </c:strRef>
          </c:cat>
          <c:val>
            <c:numRef>
              <c:f>Sheet1!$B$2:$B$7</c:f>
              <c:numCache>
                <c:formatCode>General</c:formatCode>
                <c:ptCount val="6"/>
                <c:pt idx="0">
                  <c:v>98</c:v>
                </c:pt>
                <c:pt idx="1">
                  <c:v>98.8</c:v>
                </c:pt>
                <c:pt idx="2">
                  <c:v>100</c:v>
                </c:pt>
                <c:pt idx="3">
                  <c:v>100</c:v>
                </c:pt>
                <c:pt idx="4">
                  <c:v>100</c:v>
                </c:pt>
                <c:pt idx="5">
                  <c:v>95.5</c:v>
                </c:pt>
              </c:numCache>
            </c:numRef>
          </c:val>
          <c:extLst>
            <c:ext xmlns:c16="http://schemas.microsoft.com/office/drawing/2014/chart" uri="{C3380CC4-5D6E-409C-BE32-E72D297353CC}">
              <c16:uniqueId val="{00000000-019A-474F-AFFE-D98FC1EA21D0}"/>
            </c:ext>
          </c:extLst>
        </c:ser>
        <c:dLbls>
          <c:showLegendKey val="0"/>
          <c:showVal val="0"/>
          <c:showCatName val="0"/>
          <c:showSerName val="0"/>
          <c:showPercent val="0"/>
          <c:showBubbleSize val="0"/>
        </c:dLbls>
        <c:gapWidth val="156"/>
        <c:overlap val="-7"/>
        <c:axId val="581425544"/>
        <c:axId val="581422592"/>
      </c:barChart>
      <c:catAx>
        <c:axId val="581425544"/>
        <c:scaling>
          <c:orientation val="minMax"/>
        </c:scaling>
        <c:delete val="0"/>
        <c:axPos val="b"/>
        <c:numFmt formatCode="General" sourceLinked="1"/>
        <c:majorTickMark val="none"/>
        <c:minorTickMark val="none"/>
        <c:tickLblPos val="nextTo"/>
        <c:spPr>
          <a:noFill/>
          <a:ln w="9525" cap="flat" cmpd="sng" algn="ctr">
            <a:solidFill>
              <a:srgbClr val="4D7286"/>
            </a:solidFill>
            <a:round/>
          </a:ln>
          <a:effectLst/>
        </c:spPr>
        <c:txPr>
          <a:bodyPr rot="-60000000" spcFirstLastPara="1" vertOverflow="ellipsis" vert="horz" wrap="square" anchor="ctr" anchorCtr="1"/>
          <a:lstStyle/>
          <a:p>
            <a:pPr>
              <a:defRPr sz="1197"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581422592"/>
        <c:crosses val="autoZero"/>
        <c:auto val="1"/>
        <c:lblAlgn val="ctr"/>
        <c:lblOffset val="100"/>
        <c:noMultiLvlLbl val="0"/>
      </c:catAx>
      <c:valAx>
        <c:axId val="581422592"/>
        <c:scaling>
          <c:orientation val="minMax"/>
          <c:max val="100"/>
          <c:min val="0"/>
        </c:scaling>
        <c:delete val="0"/>
        <c:axPos val="l"/>
        <c:numFmt formatCode="General" sourceLinked="1"/>
        <c:majorTickMark val="in"/>
        <c:minorTickMark val="none"/>
        <c:tickLblPos val="nextTo"/>
        <c:spPr>
          <a:noFill/>
          <a:ln>
            <a:solidFill>
              <a:srgbClr val="4D7286"/>
            </a:solidFill>
          </a:ln>
          <a:effectLst/>
        </c:spPr>
        <c:txPr>
          <a:bodyPr rot="-60000000" spcFirstLastPara="1" vertOverflow="ellipsis" vert="horz" wrap="square" anchor="ctr" anchorCtr="1"/>
          <a:lstStyle/>
          <a:p>
            <a:pPr>
              <a:defRPr sz="1197"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5814255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29343282704108E-2"/>
          <c:y val="0.10955193415021212"/>
          <c:w val="0.93977508297120593"/>
          <c:h val="0.70004700750986082"/>
        </c:manualLayout>
      </c:layout>
      <c:barChart>
        <c:barDir val="col"/>
        <c:grouping val="clustered"/>
        <c:varyColors val="0"/>
        <c:ser>
          <c:idx val="0"/>
          <c:order val="0"/>
          <c:tx>
            <c:strRef>
              <c:f>Sheet1!$B$1</c:f>
              <c:strCache>
                <c:ptCount val="1"/>
                <c:pt idx="0">
                  <c:v>系列 1</c:v>
                </c:pt>
              </c:strCache>
            </c:strRef>
          </c:tx>
          <c:spPr>
            <a:solidFill>
              <a:srgbClr val="4BBBA9"/>
            </a:solidFill>
            <a:ln>
              <a:noFill/>
            </a:ln>
            <a:effectLst/>
          </c:spPr>
          <c:invertIfNegative val="0"/>
          <c:dPt>
            <c:idx val="0"/>
            <c:invertIfNegative val="0"/>
            <c:bubble3D val="0"/>
            <c:spPr>
              <a:solidFill>
                <a:srgbClr val="4BBBA9"/>
              </a:solidFill>
              <a:ln>
                <a:noFill/>
              </a:ln>
              <a:effectLst/>
            </c:spPr>
            <c:extLst>
              <c:ext xmlns:c16="http://schemas.microsoft.com/office/drawing/2014/chart" uri="{C3380CC4-5D6E-409C-BE32-E72D297353CC}">
                <c16:uniqueId val="{00000001-E625-47CD-A1A2-E2F630FC884C}"/>
              </c:ext>
            </c:extLst>
          </c:dPt>
          <c:dPt>
            <c:idx val="1"/>
            <c:invertIfNegative val="0"/>
            <c:bubble3D val="0"/>
            <c:spPr>
              <a:solidFill>
                <a:srgbClr val="4BBBA9"/>
              </a:solidFill>
              <a:ln>
                <a:noFill/>
              </a:ln>
              <a:effectLst/>
            </c:spPr>
            <c:extLst>
              <c:ext xmlns:c16="http://schemas.microsoft.com/office/drawing/2014/chart" uri="{C3380CC4-5D6E-409C-BE32-E72D297353CC}">
                <c16:uniqueId val="{00000003-E625-47CD-A1A2-E2F630FC884C}"/>
              </c:ext>
            </c:extLst>
          </c:dPt>
          <c:dPt>
            <c:idx val="2"/>
            <c:invertIfNegative val="0"/>
            <c:bubble3D val="0"/>
            <c:spPr>
              <a:solidFill>
                <a:srgbClr val="4BBBA9"/>
              </a:solidFill>
              <a:ln>
                <a:noFill/>
              </a:ln>
              <a:effectLst/>
            </c:spPr>
            <c:extLst>
              <c:ext xmlns:c16="http://schemas.microsoft.com/office/drawing/2014/chart" uri="{C3380CC4-5D6E-409C-BE32-E72D297353CC}">
                <c16:uniqueId val="{00000005-E625-47CD-A1A2-E2F630FC884C}"/>
              </c:ext>
            </c:extLst>
          </c:dPt>
          <c:dLbls>
            <c:dLbl>
              <c:idx val="1"/>
              <c:numFmt formatCode="General" sourceLinked="0"/>
              <c:spPr>
                <a:noFill/>
                <a:ln>
                  <a:noFill/>
                </a:ln>
                <a:effectLst/>
              </c:spPr>
              <c:txPr>
                <a:bodyPr rot="0" spcFirstLastPara="1" vertOverflow="ellipsis" vert="horz" wrap="square" anchor="ctr" anchorCtr="1"/>
                <a:lstStyle/>
                <a:p>
                  <a:pPr>
                    <a:defRPr sz="1400" b="1" i="0" u="none" strike="noStrike" kern="1200" baseline="0">
                      <a:solidFill>
                        <a:srgbClr val="3F697E"/>
                      </a:solidFill>
                      <a:latin typeface="+mn-lt"/>
                      <a:ea typeface="+mn-ea"/>
                      <a:cs typeface="+mn-ea"/>
                      <a:sym typeface="+mn-lt"/>
                    </a:defRPr>
                  </a:pPr>
                  <a:endParaRPr lang="zh-CN"/>
                </a:p>
              </c:txPr>
              <c:showLegendKey val="0"/>
              <c:showVal val="1"/>
              <c:showCatName val="0"/>
              <c:showSerName val="0"/>
              <c:showPercent val="0"/>
              <c:showBubbleSize val="0"/>
              <c:extLst>
                <c:ext xmlns:c16="http://schemas.microsoft.com/office/drawing/2014/chart" uri="{C3380CC4-5D6E-409C-BE32-E72D297353CC}">
                  <c16:uniqueId val="{00000003-E625-47CD-A1A2-E2F630FC884C}"/>
                </c:ext>
              </c:extLst>
            </c:dLbl>
            <c:dLbl>
              <c:idx val="2"/>
              <c:numFmt formatCode="General" sourceLinked="0"/>
              <c:spPr>
                <a:noFill/>
                <a:ln>
                  <a:noFill/>
                </a:ln>
                <a:effectLst/>
              </c:spPr>
              <c:txPr>
                <a:bodyPr rot="0" spcFirstLastPara="1" vertOverflow="ellipsis" vert="horz" wrap="square" anchor="ctr" anchorCtr="1"/>
                <a:lstStyle/>
                <a:p>
                  <a:pPr>
                    <a:defRPr sz="1400" b="1" i="0" u="none" strike="noStrike" kern="1200" baseline="0">
                      <a:solidFill>
                        <a:srgbClr val="3F697E"/>
                      </a:solidFill>
                      <a:latin typeface="+mn-lt"/>
                      <a:ea typeface="+mn-ea"/>
                      <a:cs typeface="+mn-ea"/>
                      <a:sym typeface="+mn-lt"/>
                    </a:defRPr>
                  </a:pPr>
                  <a:endParaRPr lang="zh-CN"/>
                </a:p>
              </c:txPr>
              <c:showLegendKey val="0"/>
              <c:showVal val="1"/>
              <c:showCatName val="0"/>
              <c:showSerName val="0"/>
              <c:showPercent val="0"/>
              <c:showBubbleSize val="0"/>
              <c:extLst>
                <c:ext xmlns:c16="http://schemas.microsoft.com/office/drawing/2014/chart" uri="{C3380CC4-5D6E-409C-BE32-E72D297353CC}">
                  <c16:uniqueId val="{00000005-E625-47CD-A1A2-E2F630FC884C}"/>
                </c:ext>
              </c:extLst>
            </c:dLbl>
            <c:numFmt formatCode="#,##0.0_);[Red]\(#,##0.0\)" sourceLinked="0"/>
            <c:spPr>
              <a:noFill/>
              <a:ln>
                <a:noFill/>
              </a:ln>
              <a:effectLst/>
            </c:spPr>
            <c:txPr>
              <a:bodyPr rot="0" spcFirstLastPara="1" vertOverflow="ellipsis" vert="horz" wrap="square" anchor="ctr" anchorCtr="1"/>
              <a:lstStyle/>
              <a:p>
                <a:pPr>
                  <a:defRPr sz="1400" b="1" i="0" u="none" strike="noStrike" kern="1200" baseline="0">
                    <a:solidFill>
                      <a:srgbClr val="3F697E"/>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华南地区</c:v>
                </c:pt>
                <c:pt idx="1">
                  <c:v>华南地区</c:v>
                </c:pt>
                <c:pt idx="2">
                  <c:v>华南地区</c:v>
                </c:pt>
                <c:pt idx="3">
                  <c:v>华南地区</c:v>
                </c:pt>
                <c:pt idx="4">
                  <c:v>西北地区</c:v>
                </c:pt>
                <c:pt idx="5">
                  <c:v>台湾地区</c:v>
                </c:pt>
                <c:pt idx="6">
                  <c:v>台湾地区</c:v>
                </c:pt>
              </c:strCache>
            </c:strRef>
          </c:cat>
          <c:val>
            <c:numRef>
              <c:f>Sheet1!$B$2:$B$8</c:f>
              <c:numCache>
                <c:formatCode>General</c:formatCode>
                <c:ptCount val="7"/>
                <c:pt idx="0">
                  <c:v>96.9</c:v>
                </c:pt>
                <c:pt idx="1">
                  <c:v>100</c:v>
                </c:pt>
                <c:pt idx="2">
                  <c:v>100</c:v>
                </c:pt>
                <c:pt idx="3">
                  <c:v>95.8</c:v>
                </c:pt>
                <c:pt idx="4">
                  <c:v>100</c:v>
                </c:pt>
                <c:pt idx="5">
                  <c:v>99.3</c:v>
                </c:pt>
                <c:pt idx="6">
                  <c:v>95.1</c:v>
                </c:pt>
              </c:numCache>
            </c:numRef>
          </c:val>
          <c:extLst>
            <c:ext xmlns:c16="http://schemas.microsoft.com/office/drawing/2014/chart" uri="{C3380CC4-5D6E-409C-BE32-E72D297353CC}">
              <c16:uniqueId val="{00000006-E625-47CD-A1A2-E2F630FC884C}"/>
            </c:ext>
          </c:extLst>
        </c:ser>
        <c:dLbls>
          <c:showLegendKey val="0"/>
          <c:showVal val="0"/>
          <c:showCatName val="0"/>
          <c:showSerName val="0"/>
          <c:showPercent val="0"/>
          <c:showBubbleSize val="0"/>
        </c:dLbls>
        <c:gapWidth val="156"/>
        <c:overlap val="-7"/>
        <c:axId val="581425544"/>
        <c:axId val="581422592"/>
      </c:barChart>
      <c:catAx>
        <c:axId val="581425544"/>
        <c:scaling>
          <c:orientation val="minMax"/>
        </c:scaling>
        <c:delete val="0"/>
        <c:axPos val="b"/>
        <c:numFmt formatCode="General" sourceLinked="1"/>
        <c:majorTickMark val="none"/>
        <c:minorTickMark val="none"/>
        <c:tickLblPos val="nextTo"/>
        <c:spPr>
          <a:noFill/>
          <a:ln w="9525" cap="flat" cmpd="sng" algn="ctr">
            <a:solidFill>
              <a:srgbClr val="4D7286"/>
            </a:solidFill>
            <a:round/>
          </a:ln>
          <a:effectLst/>
        </c:spPr>
        <c:txPr>
          <a:bodyPr rot="-60000000" spcFirstLastPara="1" vertOverflow="ellipsis" vert="horz" wrap="square" anchor="ctr" anchorCtr="1"/>
          <a:lstStyle/>
          <a:p>
            <a:pPr>
              <a:defRPr sz="1400" b="1" i="0" u="none" strike="noStrike" kern="1200" baseline="0">
                <a:solidFill>
                  <a:srgbClr val="3F697E"/>
                </a:solidFill>
                <a:latin typeface="+mn-lt"/>
                <a:ea typeface="+mn-ea"/>
                <a:cs typeface="+mn-ea"/>
                <a:sym typeface="+mn-lt"/>
              </a:defRPr>
            </a:pPr>
            <a:endParaRPr lang="zh-CN"/>
          </a:p>
        </c:txPr>
        <c:crossAx val="581422592"/>
        <c:crosses val="autoZero"/>
        <c:auto val="1"/>
        <c:lblAlgn val="ctr"/>
        <c:lblOffset val="100"/>
        <c:noMultiLvlLbl val="0"/>
      </c:catAx>
      <c:valAx>
        <c:axId val="581422592"/>
        <c:scaling>
          <c:orientation val="minMax"/>
          <c:max val="100"/>
          <c:min val="0"/>
        </c:scaling>
        <c:delete val="0"/>
        <c:axPos val="l"/>
        <c:numFmt formatCode="General" sourceLinked="1"/>
        <c:majorTickMark val="out"/>
        <c:minorTickMark val="none"/>
        <c:tickLblPos val="nextTo"/>
        <c:spPr>
          <a:noFill/>
          <a:ln>
            <a:solidFill>
              <a:srgbClr val="4D7286"/>
            </a:solidFill>
          </a:ln>
          <a:effectLst/>
        </c:spPr>
        <c:txPr>
          <a:bodyPr rot="-60000000" spcFirstLastPara="1" vertOverflow="ellipsis" vert="horz" wrap="square" anchor="ctr" anchorCtr="1"/>
          <a:lstStyle/>
          <a:p>
            <a:pPr>
              <a:defRPr sz="1200" b="0" i="0" u="none" strike="noStrike" kern="1200" baseline="0">
                <a:solidFill>
                  <a:srgbClr val="3F697E"/>
                </a:solidFill>
                <a:latin typeface="+mn-lt"/>
                <a:ea typeface="+mn-ea"/>
                <a:cs typeface="+mn-ea"/>
                <a:sym typeface="+mn-lt"/>
              </a:defRPr>
            </a:pPr>
            <a:endParaRPr lang="zh-CN"/>
          </a:p>
        </c:txPr>
        <c:crossAx val="5814255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707517791098441E-2"/>
          <c:y val="0.11393264028347276"/>
          <c:w val="0.92277740627126092"/>
          <c:h val="0.68071455397988567"/>
        </c:manualLayout>
      </c:layout>
      <c:barChart>
        <c:barDir val="col"/>
        <c:grouping val="clustered"/>
        <c:varyColors val="0"/>
        <c:ser>
          <c:idx val="0"/>
          <c:order val="0"/>
          <c:tx>
            <c:strRef>
              <c:f>Sheet1!$B$1</c:f>
              <c:strCache>
                <c:ptCount val="1"/>
                <c:pt idx="0">
                  <c:v>患者占比</c:v>
                </c:pt>
              </c:strCache>
            </c:strRef>
          </c:tx>
          <c:spPr>
            <a:solidFill>
              <a:srgbClr val="356077"/>
            </a:solidFill>
            <a:ln>
              <a:noFill/>
            </a:ln>
            <a:effectLst/>
          </c:spPr>
          <c:invertIfNegative val="0"/>
          <c:dPt>
            <c:idx val="0"/>
            <c:invertIfNegative val="0"/>
            <c:bubble3D val="0"/>
            <c:spPr>
              <a:solidFill>
                <a:srgbClr val="356077"/>
              </a:solidFill>
              <a:ln>
                <a:noFill/>
              </a:ln>
              <a:effectLst/>
            </c:spPr>
            <c:extLst>
              <c:ext xmlns:c16="http://schemas.microsoft.com/office/drawing/2014/chart" uri="{C3380CC4-5D6E-409C-BE32-E72D297353CC}">
                <c16:uniqueId val="{00000001-9DF4-43C6-BF5D-344CDC766185}"/>
              </c:ext>
            </c:extLst>
          </c:dPt>
          <c:dPt>
            <c:idx val="1"/>
            <c:invertIfNegative val="0"/>
            <c:bubble3D val="0"/>
            <c:spPr>
              <a:solidFill>
                <a:srgbClr val="4BBBA9"/>
              </a:solidFill>
              <a:ln>
                <a:noFill/>
              </a:ln>
              <a:effectLst/>
            </c:spPr>
            <c:extLst>
              <c:ext xmlns:c16="http://schemas.microsoft.com/office/drawing/2014/chart" uri="{C3380CC4-5D6E-409C-BE32-E72D297353CC}">
                <c16:uniqueId val="{00000003-9DF4-43C6-BF5D-344CDC766185}"/>
              </c:ext>
            </c:extLst>
          </c:dPt>
          <c:dPt>
            <c:idx val="2"/>
            <c:invertIfNegative val="0"/>
            <c:bubble3D val="0"/>
            <c:spPr>
              <a:solidFill>
                <a:srgbClr val="356077"/>
              </a:solidFill>
              <a:ln>
                <a:noFill/>
              </a:ln>
              <a:effectLst/>
            </c:spPr>
            <c:extLst>
              <c:ext xmlns:c16="http://schemas.microsoft.com/office/drawing/2014/chart" uri="{C3380CC4-5D6E-409C-BE32-E72D297353CC}">
                <c16:uniqueId val="{00000005-9DF4-43C6-BF5D-344CDC766185}"/>
              </c:ext>
            </c:extLst>
          </c:dPt>
          <c:dPt>
            <c:idx val="3"/>
            <c:invertIfNegative val="0"/>
            <c:bubble3D val="0"/>
            <c:spPr>
              <a:solidFill>
                <a:srgbClr val="356077"/>
              </a:solidFill>
              <a:ln>
                <a:noFill/>
              </a:ln>
              <a:effectLst/>
            </c:spPr>
            <c:extLst>
              <c:ext xmlns:c16="http://schemas.microsoft.com/office/drawing/2014/chart" uri="{C3380CC4-5D6E-409C-BE32-E72D297353CC}">
                <c16:uniqueId val="{00000007-9DF4-43C6-BF5D-344CDC766185}"/>
              </c:ext>
            </c:extLst>
          </c:dPt>
          <c:dPt>
            <c:idx val="4"/>
            <c:invertIfNegative val="0"/>
            <c:bubble3D val="0"/>
            <c:spPr>
              <a:solidFill>
                <a:srgbClr val="4BBBA9"/>
              </a:solidFill>
              <a:ln>
                <a:noFill/>
              </a:ln>
              <a:effectLst/>
            </c:spPr>
            <c:extLst>
              <c:ext xmlns:c16="http://schemas.microsoft.com/office/drawing/2014/chart" uri="{C3380CC4-5D6E-409C-BE32-E72D297353CC}">
                <c16:uniqueId val="{00000009-9DF4-43C6-BF5D-344CDC766185}"/>
              </c:ext>
            </c:extLst>
          </c:dPt>
          <c:dLbls>
            <c:spPr>
              <a:noFill/>
              <a:ln>
                <a:noFill/>
              </a:ln>
              <a:effectLst/>
            </c:spPr>
            <c:txPr>
              <a:bodyPr rot="0" spcFirstLastPara="1" vertOverflow="ellipsis" vert="horz" wrap="square" anchor="ctr" anchorCtr="1"/>
              <a:lstStyle/>
              <a:p>
                <a:pPr>
                  <a:defRPr sz="1200"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抗-HCV抗体阳性
(n=1611)</c:v>
                </c:pt>
                <c:pt idx="1">
                  <c:v>RNA检测
(n=1273)</c:v>
                </c:pt>
                <c:pt idx="2">
                  <c:v>RNA阳性
(n=947)</c:v>
                </c:pt>
                <c:pt idx="3">
                  <c:v>启动治疗
(n=434)</c:v>
                </c:pt>
                <c:pt idx="4">
                  <c:v>完成治疗
(n=370)</c:v>
                </c:pt>
                <c:pt idx="5">
                  <c:v>实现治愈</c:v>
                </c:pt>
              </c:strCache>
            </c:strRef>
          </c:cat>
          <c:val>
            <c:numRef>
              <c:f>Sheet1!$B$2:$B$7</c:f>
              <c:numCache>
                <c:formatCode>0.00%</c:formatCode>
                <c:ptCount val="6"/>
                <c:pt idx="0" formatCode="0%">
                  <c:v>1</c:v>
                </c:pt>
                <c:pt idx="1">
                  <c:v>0.79079999999999995</c:v>
                </c:pt>
                <c:pt idx="2">
                  <c:v>0.58850000000000002</c:v>
                </c:pt>
                <c:pt idx="3">
                  <c:v>0.26860000000000001</c:v>
                </c:pt>
                <c:pt idx="4">
                  <c:v>0.22900000000000001</c:v>
                </c:pt>
                <c:pt idx="5">
                  <c:v>0.16830000000000001</c:v>
                </c:pt>
              </c:numCache>
            </c:numRef>
          </c:val>
          <c:extLst>
            <c:ext xmlns:c16="http://schemas.microsoft.com/office/drawing/2014/chart" uri="{C3380CC4-5D6E-409C-BE32-E72D297353CC}">
              <c16:uniqueId val="{0000000A-9DF4-43C6-BF5D-344CDC766185}"/>
            </c:ext>
          </c:extLst>
        </c:ser>
        <c:dLbls>
          <c:dLblPos val="outEnd"/>
          <c:showLegendKey val="0"/>
          <c:showVal val="1"/>
          <c:showCatName val="0"/>
          <c:showSerName val="0"/>
          <c:showPercent val="0"/>
          <c:showBubbleSize val="0"/>
        </c:dLbls>
        <c:gapWidth val="175"/>
        <c:overlap val="12"/>
        <c:axId val="447539080"/>
        <c:axId val="447538424"/>
      </c:barChart>
      <c:catAx>
        <c:axId val="447539080"/>
        <c:scaling>
          <c:orientation val="minMax"/>
        </c:scaling>
        <c:delete val="0"/>
        <c:axPos val="b"/>
        <c:numFmt formatCode="General" sourceLinked="1"/>
        <c:majorTickMark val="out"/>
        <c:minorTickMark val="none"/>
        <c:tickLblPos val="nextTo"/>
        <c:spPr>
          <a:noFill/>
          <a:ln w="12700" cap="flat" cmpd="sng" algn="ctr">
            <a:solidFill>
              <a:srgbClr val="4D7286"/>
            </a:solidFill>
            <a:round/>
          </a:ln>
          <a:effectLst/>
        </c:spPr>
        <c:txPr>
          <a:bodyPr rot="-60000000" spcFirstLastPara="1" vertOverflow="ellipsis" vert="horz" wrap="square" anchor="ctr" anchorCtr="1"/>
          <a:lstStyle/>
          <a:p>
            <a:pPr>
              <a:defRPr sz="1200"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447538424"/>
        <c:crosses val="autoZero"/>
        <c:auto val="1"/>
        <c:lblAlgn val="ctr"/>
        <c:lblOffset val="100"/>
        <c:noMultiLvlLbl val="0"/>
      </c:catAx>
      <c:valAx>
        <c:axId val="447538424"/>
        <c:scaling>
          <c:orientation val="minMax"/>
          <c:max val="1"/>
        </c:scaling>
        <c:delete val="0"/>
        <c:axPos val="l"/>
        <c:numFmt formatCode="0%" sourceLinked="1"/>
        <c:majorTickMark val="out"/>
        <c:minorTickMark val="none"/>
        <c:tickLblPos val="nextTo"/>
        <c:spPr>
          <a:noFill/>
          <a:ln w="12700">
            <a:solidFill>
              <a:srgbClr val="4D7286"/>
            </a:solidFill>
          </a:ln>
          <a:effectLst/>
        </c:spPr>
        <c:txPr>
          <a:bodyPr rot="-60000000" spcFirstLastPara="1" vertOverflow="ellipsis" vert="horz" wrap="square" anchor="ctr" anchorCtr="1"/>
          <a:lstStyle/>
          <a:p>
            <a:pPr>
              <a:defRPr sz="1200" b="1" i="0" u="none" strike="noStrike" kern="1200" baseline="0">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44753908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rgbClr val="3E5C76"/>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0.31224</cdr:x>
      <cdr:y>0.69825</cdr:y>
    </cdr:from>
    <cdr:to>
      <cdr:x>0.34067</cdr:x>
      <cdr:y>0.81589</cdr:y>
    </cdr:to>
    <cdr:sp macro="" textlink="">
      <cdr:nvSpPr>
        <cdr:cNvPr id="4" name="TextBox 86">
          <a:extLst xmlns:a="http://schemas.openxmlformats.org/drawingml/2006/main">
            <a:ext uri="{FF2B5EF4-FFF2-40B4-BE49-F238E27FC236}">
              <a16:creationId xmlns:a16="http://schemas.microsoft.com/office/drawing/2014/main" id="{AED05890-C4DF-4E61-A9A2-99D020EE8A2A}"/>
            </a:ext>
          </a:extLst>
        </cdr:cNvPr>
        <cdr:cNvSpPr txBox="1"/>
      </cdr:nvSpPr>
      <cdr:spPr>
        <a:xfrm xmlns:a="http://schemas.openxmlformats.org/drawingml/2006/main">
          <a:off x="3085781" y="2240430"/>
          <a:ext cx="280964" cy="377462"/>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u="sng" noProof="0" dirty="0">
              <a:solidFill>
                <a:schemeClr val="bg1"/>
              </a:solidFill>
              <a:latin typeface="+mj-lt"/>
              <a:ea typeface="SimSun"/>
              <a:cs typeface="Times New Roman" panose="02020603050405020304" pitchFamily="18" charset="0"/>
            </a:rPr>
            <a:t>308</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mj-lt"/>
              <a:ea typeface="SimSun"/>
              <a:cs typeface="Times New Roman" panose="02020603050405020304" pitchFamily="18" charset="0"/>
            </a:rPr>
            <a:t>309</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cdr:txBody>
    </cdr:sp>
  </cdr:relSizeAnchor>
  <cdr:relSizeAnchor xmlns:cdr="http://schemas.openxmlformats.org/drawingml/2006/chartDrawing">
    <cdr:from>
      <cdr:x>0.3886</cdr:x>
      <cdr:y>0.69987</cdr:y>
    </cdr:from>
    <cdr:to>
      <cdr:x>0.41703</cdr:x>
      <cdr:y>0.81751</cdr:y>
    </cdr:to>
    <cdr:sp macro="" textlink="">
      <cdr:nvSpPr>
        <cdr:cNvPr id="5" name="TextBox 87">
          <a:extLst xmlns:a="http://schemas.openxmlformats.org/drawingml/2006/main">
            <a:ext uri="{FF2B5EF4-FFF2-40B4-BE49-F238E27FC236}">
              <a16:creationId xmlns:a16="http://schemas.microsoft.com/office/drawing/2014/main" id="{2D45663B-6E65-4DB1-9FA9-358FFCB0DA5B}"/>
            </a:ext>
          </a:extLst>
        </cdr:cNvPr>
        <cdr:cNvSpPr txBox="1"/>
      </cdr:nvSpPr>
      <cdr:spPr>
        <a:xfrm xmlns:a="http://schemas.openxmlformats.org/drawingml/2006/main">
          <a:off x="3840394" y="2245615"/>
          <a:ext cx="280963" cy="377461"/>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u="sng" noProof="0" dirty="0">
              <a:solidFill>
                <a:schemeClr val="bg1"/>
              </a:solidFill>
              <a:latin typeface="+mj-lt"/>
              <a:ea typeface="SimSun"/>
              <a:cs typeface="Times New Roman" panose="02020603050405020304" pitchFamily="18" charset="0"/>
            </a:rPr>
            <a:t>583</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mj-lt"/>
              <a:ea typeface="SimSun"/>
              <a:cs typeface="Times New Roman" panose="02020603050405020304" pitchFamily="18" charset="0"/>
            </a:rPr>
            <a:t>611</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cdr:txBody>
    </cdr:sp>
  </cdr:relSizeAnchor>
  <cdr:relSizeAnchor xmlns:cdr="http://schemas.openxmlformats.org/drawingml/2006/chartDrawing">
    <cdr:from>
      <cdr:x>0.46664</cdr:x>
      <cdr:y>0.70226</cdr:y>
    </cdr:from>
    <cdr:to>
      <cdr:x>0.49508</cdr:x>
      <cdr:y>0.81293</cdr:y>
    </cdr:to>
    <cdr:sp macro="" textlink="">
      <cdr:nvSpPr>
        <cdr:cNvPr id="6" name="TextBox 88">
          <a:extLst xmlns:a="http://schemas.openxmlformats.org/drawingml/2006/main">
            <a:ext uri="{FF2B5EF4-FFF2-40B4-BE49-F238E27FC236}">
              <a16:creationId xmlns:a16="http://schemas.microsoft.com/office/drawing/2014/main" id="{25745AB3-112B-480C-A49E-D7C9E704CB28}"/>
            </a:ext>
          </a:extLst>
        </cdr:cNvPr>
        <cdr:cNvSpPr txBox="1"/>
      </cdr:nvSpPr>
      <cdr:spPr>
        <a:xfrm xmlns:a="http://schemas.openxmlformats.org/drawingml/2006/main">
          <a:off x="4611610" y="2253290"/>
          <a:ext cx="281062" cy="355098"/>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sng" strike="noStrike" kern="1200" cap="none" spc="0" normalizeH="0" baseline="0" noProof="0" dirty="0">
              <a:ln>
                <a:noFill/>
              </a:ln>
              <a:solidFill>
                <a:schemeClr val="bg1"/>
              </a:solidFill>
              <a:effectLst/>
              <a:uLnTx/>
              <a:uFillTx/>
              <a:latin typeface="+mj-lt"/>
              <a:ea typeface="SimSun"/>
              <a:cs typeface="Times New Roman" panose="02020603050405020304" pitchFamily="18" charset="0"/>
            </a:rPr>
            <a:t>184</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noProof="0" dirty="0">
              <a:solidFill>
                <a:schemeClr val="bg1"/>
              </a:solidFill>
              <a:latin typeface="+mj-lt"/>
              <a:ea typeface="SimSun"/>
              <a:cs typeface="Times New Roman" panose="02020603050405020304" pitchFamily="18" charset="0"/>
            </a:rPr>
            <a:t>185</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cdr:txBody>
    </cdr:sp>
  </cdr:relSizeAnchor>
  <cdr:relSizeAnchor xmlns:cdr="http://schemas.openxmlformats.org/drawingml/2006/chartDrawing">
    <cdr:from>
      <cdr:x>0.55053</cdr:x>
      <cdr:y>0.69933</cdr:y>
    </cdr:from>
    <cdr:to>
      <cdr:x>0.57896</cdr:x>
      <cdr:y>0.81697</cdr:y>
    </cdr:to>
    <cdr:sp macro="" textlink="">
      <cdr:nvSpPr>
        <cdr:cNvPr id="7" name="TextBox 89">
          <a:extLst xmlns:a="http://schemas.openxmlformats.org/drawingml/2006/main">
            <a:ext uri="{FF2B5EF4-FFF2-40B4-BE49-F238E27FC236}">
              <a16:creationId xmlns:a16="http://schemas.microsoft.com/office/drawing/2014/main" id="{87ECB0D2-1077-4836-A6A0-00A390E41AA9}"/>
            </a:ext>
          </a:extLst>
        </cdr:cNvPr>
        <cdr:cNvSpPr txBox="1"/>
      </cdr:nvSpPr>
      <cdr:spPr>
        <a:xfrm xmlns:a="http://schemas.openxmlformats.org/drawingml/2006/main">
          <a:off x="5440717" y="2243875"/>
          <a:ext cx="280963" cy="377462"/>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u="sng" dirty="0">
              <a:solidFill>
                <a:schemeClr val="bg1"/>
              </a:solidFill>
              <a:latin typeface="+mj-lt"/>
              <a:ea typeface="SimSun"/>
              <a:cs typeface="Times New Roman" panose="02020603050405020304" pitchFamily="18" charset="0"/>
            </a:rPr>
            <a:t>34</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rPr>
            <a:t>35</a:t>
          </a:r>
        </a:p>
      </cdr:txBody>
    </cdr:sp>
  </cdr:relSizeAnchor>
  <cdr:relSizeAnchor xmlns:cdr="http://schemas.openxmlformats.org/drawingml/2006/chartDrawing">
    <cdr:from>
      <cdr:x>0.77718</cdr:x>
      <cdr:y>0.70028</cdr:y>
    </cdr:from>
    <cdr:to>
      <cdr:x>0.80562</cdr:x>
      <cdr:y>0.81792</cdr:y>
    </cdr:to>
    <cdr:sp macro="" textlink="">
      <cdr:nvSpPr>
        <cdr:cNvPr id="12" name="TextBox 94">
          <a:extLst xmlns:a="http://schemas.openxmlformats.org/drawingml/2006/main">
            <a:ext uri="{FF2B5EF4-FFF2-40B4-BE49-F238E27FC236}">
              <a16:creationId xmlns:a16="http://schemas.microsoft.com/office/drawing/2014/main" id="{4B901503-469A-4446-B292-5CF889FD1459}"/>
            </a:ext>
          </a:extLst>
        </cdr:cNvPr>
        <cdr:cNvSpPr txBox="1"/>
      </cdr:nvSpPr>
      <cdr:spPr>
        <a:xfrm xmlns:a="http://schemas.openxmlformats.org/drawingml/2006/main">
          <a:off x="7680622" y="2246946"/>
          <a:ext cx="281062" cy="377462"/>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sng" strike="noStrike" kern="1200" cap="none" spc="0" normalizeH="0" baseline="0" noProof="0" dirty="0">
              <a:ln>
                <a:noFill/>
              </a:ln>
              <a:solidFill>
                <a:schemeClr val="bg1"/>
              </a:solidFill>
              <a:effectLst/>
              <a:uLnTx/>
              <a:uFillTx/>
              <a:latin typeface="+mj-lt"/>
              <a:ea typeface="SimSun"/>
              <a:cs typeface="Times New Roman" panose="02020603050405020304" pitchFamily="18" charset="0"/>
            </a:rPr>
            <a:t>53</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noProof="0" dirty="0">
              <a:solidFill>
                <a:schemeClr val="bg1"/>
              </a:solidFill>
              <a:latin typeface="+mj-lt"/>
              <a:ea typeface="SimSun"/>
              <a:cs typeface="Times New Roman" panose="02020603050405020304" pitchFamily="18" charset="0"/>
            </a:rPr>
            <a:t>55</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cdr:txBody>
    </cdr:sp>
  </cdr:relSizeAnchor>
  <cdr:relSizeAnchor xmlns:cdr="http://schemas.openxmlformats.org/drawingml/2006/chartDrawing">
    <cdr:from>
      <cdr:x>0.93017</cdr:x>
      <cdr:y>0.70109</cdr:y>
    </cdr:from>
    <cdr:to>
      <cdr:x>0.9586</cdr:x>
      <cdr:y>0.81873</cdr:y>
    </cdr:to>
    <cdr:sp macro="" textlink="">
      <cdr:nvSpPr>
        <cdr:cNvPr id="15" name="TextBox 97">
          <a:extLst xmlns:a="http://schemas.openxmlformats.org/drawingml/2006/main">
            <a:ext uri="{FF2B5EF4-FFF2-40B4-BE49-F238E27FC236}">
              <a16:creationId xmlns:a16="http://schemas.microsoft.com/office/drawing/2014/main" id="{3BA13466-698A-4A02-BD88-743829BBFE59}"/>
            </a:ext>
          </a:extLst>
        </cdr:cNvPr>
        <cdr:cNvSpPr txBox="1"/>
      </cdr:nvSpPr>
      <cdr:spPr>
        <a:xfrm xmlns:a="http://schemas.openxmlformats.org/drawingml/2006/main">
          <a:off x="9192570" y="2249541"/>
          <a:ext cx="280964" cy="377462"/>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u="sng" noProof="0" dirty="0">
              <a:solidFill>
                <a:schemeClr val="bg1"/>
              </a:solidFill>
              <a:latin typeface="+mj-lt"/>
              <a:ea typeface="SimSun"/>
              <a:cs typeface="Times New Roman" panose="02020603050405020304" pitchFamily="18" charset="0"/>
            </a:rPr>
            <a:t>36</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mj-lt"/>
              <a:ea typeface="SimSun"/>
              <a:cs typeface="Times New Roman" panose="02020603050405020304" pitchFamily="18" charset="0"/>
            </a:rPr>
            <a:t>3</a:t>
          </a:r>
          <a:r>
            <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rPr>
            <a:t>6</a:t>
          </a:r>
        </a:p>
      </cdr:txBody>
    </cdr:sp>
  </cdr:relSizeAnchor>
  <cdr:relSizeAnchor xmlns:cdr="http://schemas.openxmlformats.org/drawingml/2006/chartDrawing">
    <cdr:from>
      <cdr:x>0.15661</cdr:x>
      <cdr:y>0.70661</cdr:y>
    </cdr:from>
    <cdr:to>
      <cdr:x>0.18464</cdr:x>
      <cdr:y>0.80626</cdr:y>
    </cdr:to>
    <cdr:sp macro="" textlink="">
      <cdr:nvSpPr>
        <cdr:cNvPr id="2" name="TextBox 84">
          <a:extLst xmlns:a="http://schemas.openxmlformats.org/drawingml/2006/main">
            <a:ext uri="{FF2B5EF4-FFF2-40B4-BE49-F238E27FC236}">
              <a16:creationId xmlns:a16="http://schemas.microsoft.com/office/drawing/2014/main" id="{E60FF937-C984-440B-9E4B-AD55E1BB6E62}"/>
            </a:ext>
          </a:extLst>
        </cdr:cNvPr>
        <cdr:cNvSpPr txBox="1"/>
      </cdr:nvSpPr>
      <cdr:spPr>
        <a:xfrm xmlns:a="http://schemas.openxmlformats.org/drawingml/2006/main">
          <a:off x="1547709" y="2267225"/>
          <a:ext cx="276999" cy="319741"/>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u="sng" dirty="0">
              <a:solidFill>
                <a:schemeClr val="bg1"/>
              </a:solidFill>
              <a:latin typeface="+mj-lt"/>
              <a:ea typeface="SimSun"/>
              <a:cs typeface="Times New Roman" panose="02020603050405020304" pitchFamily="18" charset="0"/>
            </a:rPr>
            <a:t>1891</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rPr>
            <a:t>1938</a:t>
          </a:r>
        </a:p>
      </cdr:txBody>
    </cdr:sp>
  </cdr:relSizeAnchor>
  <cdr:relSizeAnchor xmlns:cdr="http://schemas.openxmlformats.org/drawingml/2006/chartDrawing">
    <cdr:from>
      <cdr:x>0.23893</cdr:x>
      <cdr:y>0.69565</cdr:y>
    </cdr:from>
    <cdr:to>
      <cdr:x>0.26737</cdr:x>
      <cdr:y>0.81613</cdr:y>
    </cdr:to>
    <cdr:sp macro="" textlink="">
      <cdr:nvSpPr>
        <cdr:cNvPr id="3" name="TextBox 85">
          <a:extLst xmlns:a="http://schemas.openxmlformats.org/drawingml/2006/main">
            <a:ext uri="{FF2B5EF4-FFF2-40B4-BE49-F238E27FC236}">
              <a16:creationId xmlns:a16="http://schemas.microsoft.com/office/drawing/2014/main" id="{237A21EA-E84E-43A6-9C6B-B7FE1844F864}"/>
            </a:ext>
          </a:extLst>
        </cdr:cNvPr>
        <cdr:cNvSpPr txBox="1"/>
      </cdr:nvSpPr>
      <cdr:spPr>
        <a:xfrm xmlns:a="http://schemas.openxmlformats.org/drawingml/2006/main">
          <a:off x="2361294" y="2232069"/>
          <a:ext cx="281062" cy="386574"/>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sng" strike="noStrike" kern="1200" cap="none" spc="0" normalizeH="0" baseline="0" noProof="0" dirty="0">
              <a:ln>
                <a:noFill/>
              </a:ln>
              <a:solidFill>
                <a:schemeClr val="bg1"/>
              </a:solidFill>
              <a:effectLst/>
              <a:uLnTx/>
              <a:uFillTx/>
              <a:latin typeface="+mj-lt"/>
              <a:ea typeface="SimSun"/>
              <a:cs typeface="Times New Roman" panose="02020603050405020304" pitchFamily="18" charset="0"/>
            </a:rPr>
            <a:t>729</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a:p xmlns:a="http://schemas.openxmlformats.org/drawingml/2006/main">
          <a:pPr marL="0" marR="0" lvl="0" indent="0" algn="l"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mj-lt"/>
              <a:ea typeface="SimSun"/>
              <a:cs typeface="Times New Roman" panose="02020603050405020304" pitchFamily="18" charset="0"/>
            </a:rPr>
            <a:t>744</a:t>
          </a:r>
          <a:endParaRPr kumimoji="0" lang="en-US" sz="1200" b="1" i="0" u="none" strike="noStrike" kern="1200" cap="none" spc="0" normalizeH="0" baseline="0" noProof="0" dirty="0">
            <a:ln>
              <a:noFill/>
            </a:ln>
            <a:solidFill>
              <a:schemeClr val="bg1"/>
            </a:solidFill>
            <a:effectLst/>
            <a:uLnTx/>
            <a:uFillTx/>
            <a:latin typeface="+mj-lt"/>
            <a:ea typeface="SimSun"/>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1B9888B-5852-6D43-B0A9-A8072BE3D6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2BF1E454-8DCA-7848-8138-4F88CB2292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7D1294-D18D-B741-B3B5-62098280063A}" type="datetimeFigureOut">
              <a:rPr kumimoji="1" lang="zh-CN" altLang="en-US" smtClean="0"/>
              <a:t>2023/4/3</a:t>
            </a:fld>
            <a:endParaRPr kumimoji="1" lang="zh-CN" altLang="en-US"/>
          </a:p>
        </p:txBody>
      </p:sp>
      <p:sp>
        <p:nvSpPr>
          <p:cNvPr id="4" name="页脚占位符 3">
            <a:extLst>
              <a:ext uri="{FF2B5EF4-FFF2-40B4-BE49-F238E27FC236}">
                <a16:creationId xmlns:a16="http://schemas.microsoft.com/office/drawing/2014/main" id="{21FDF426-CA53-B94B-9D7A-0D87AF9FDE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DE92E011-87BF-6E47-B253-DAE5F44F09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71CFC-A713-0443-B39C-650FBBD1BD63}" type="slidenum">
              <a:rPr kumimoji="1" lang="zh-CN" altLang="en-US" smtClean="0"/>
              <a:t>‹#›</a:t>
            </a:fld>
            <a:endParaRPr kumimoji="1" lang="zh-CN" altLang="en-US"/>
          </a:p>
        </p:txBody>
      </p:sp>
    </p:spTree>
    <p:extLst>
      <p:ext uri="{BB962C8B-B14F-4D97-AF65-F5344CB8AC3E}">
        <p14:creationId xmlns:p14="http://schemas.microsoft.com/office/powerpoint/2010/main" val="1871841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71341-A246-43E0-BF36-161465A1D4AC}" type="datetimeFigureOut">
              <a:rPr lang="zh-CN" altLang="en-US" smtClean="0"/>
              <a:t>2023/4/3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38523-99ED-405F-A883-1C87270183F4}" type="slidenum">
              <a:rPr lang="zh-CN" altLang="en-US" smtClean="0"/>
              <a:t>‹#›</a:t>
            </a:fld>
            <a:endParaRPr lang="zh-CN" altLang="en-US"/>
          </a:p>
        </p:txBody>
      </p:sp>
    </p:spTree>
    <p:extLst>
      <p:ext uri="{BB962C8B-B14F-4D97-AF65-F5344CB8AC3E}">
        <p14:creationId xmlns:p14="http://schemas.microsoft.com/office/powerpoint/2010/main" val="83938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9438523-99ED-405F-A883-1C87270183F4}" type="slidenum">
              <a:rPr lang="zh-CN" altLang="en-US" smtClean="0"/>
              <a:t>1</a:t>
            </a:fld>
            <a:endParaRPr lang="zh-CN" altLang="en-US"/>
          </a:p>
        </p:txBody>
      </p:sp>
    </p:spTree>
    <p:extLst>
      <p:ext uri="{BB962C8B-B14F-4D97-AF65-F5344CB8AC3E}">
        <p14:creationId xmlns:p14="http://schemas.microsoft.com/office/powerpoint/2010/main" val="55720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B7E35-D298-4BDB-B846-E35A6E6109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980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B7E35-D298-4BDB-B846-E35A6E6109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916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幻灯片">
    <p:bg>
      <p:bgPr>
        <a:gradFill>
          <a:gsLst>
            <a:gs pos="0">
              <a:srgbClr val="5E7F92"/>
            </a:gs>
            <a:gs pos="100000">
              <a:srgbClr val="47BBAB"/>
            </a:gs>
          </a:gsLst>
          <a:lin ang="3000000" scaled="0"/>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7F48DE-15D9-494B-BB8F-C371982106F7}"/>
              </a:ext>
            </a:extLst>
          </p:cNvPr>
          <p:cNvSpPr>
            <a:spLocks noGrp="1"/>
          </p:cNvSpPr>
          <p:nvPr>
            <p:ph type="ctrTitle"/>
          </p:nvPr>
        </p:nvSpPr>
        <p:spPr>
          <a:xfrm>
            <a:off x="1093185" y="2521527"/>
            <a:ext cx="6015990" cy="1333993"/>
          </a:xfrm>
        </p:spPr>
        <p:txBody>
          <a:bodyPr anchor="ctr" anchorCtr="0">
            <a:normAutofit/>
          </a:bodyPr>
          <a:lstStyle>
            <a:lvl1pPr algn="ctr">
              <a:defRPr sz="3600" b="1" baseline="0">
                <a:ln>
                  <a:solidFill>
                    <a:schemeClr val="bg1"/>
                  </a:solidFill>
                </a:ln>
                <a:solidFill>
                  <a:schemeClr val="bg1"/>
                </a:solidFill>
                <a:effectLst/>
              </a:defRPr>
            </a:lvl1pPr>
          </a:lstStyle>
          <a:p>
            <a:r>
              <a:rPr kumimoji="1" lang="zh-CN" altLang="en-US" dirty="0"/>
              <a:t>单击此处编辑母版标题样式</a:t>
            </a:r>
          </a:p>
        </p:txBody>
      </p:sp>
      <p:sp>
        <p:nvSpPr>
          <p:cNvPr id="3" name="副标题 2">
            <a:extLst>
              <a:ext uri="{FF2B5EF4-FFF2-40B4-BE49-F238E27FC236}">
                <a16:creationId xmlns:a16="http://schemas.microsoft.com/office/drawing/2014/main" id="{76C52FA8-59E4-C646-A5DA-1A217E9B51F2}"/>
              </a:ext>
            </a:extLst>
          </p:cNvPr>
          <p:cNvSpPr>
            <a:spLocks noGrp="1"/>
          </p:cNvSpPr>
          <p:nvPr>
            <p:ph type="subTitle" idx="1"/>
          </p:nvPr>
        </p:nvSpPr>
        <p:spPr>
          <a:xfrm>
            <a:off x="1093185" y="4211782"/>
            <a:ext cx="6015990" cy="593766"/>
          </a:xfrm>
        </p:spPr>
        <p:txBody>
          <a:bodyPr vert="horz" lIns="91440" tIns="45720" rIns="91440" bIns="45720" rtlCol="0" anchor="ctr">
            <a:noAutofit/>
          </a:bodyPr>
          <a:lstStyle>
            <a:lvl1pPr>
              <a:defRPr kumimoji="1" lang="zh-CN" altLang="en-US" sz="2400" b="1">
                <a:ln>
                  <a:solidFill>
                    <a:schemeClr val="bg1"/>
                  </a:solidFill>
                </a:ln>
                <a:solidFill>
                  <a:schemeClr val="bg1"/>
                </a:solidFill>
                <a:effectLst/>
                <a:latin typeface="+mj-lt"/>
                <a:ea typeface="+mj-ea"/>
                <a:cs typeface="+mj-cs"/>
              </a:defRPr>
            </a:lvl1pPr>
          </a:lstStyle>
          <a:p>
            <a:pPr lvl="0" algn="ctr">
              <a:spcBef>
                <a:spcPct val="0"/>
              </a:spcBef>
              <a:buNone/>
            </a:pPr>
            <a:r>
              <a:rPr kumimoji="1" lang="zh-CN" altLang="en-US" dirty="0"/>
              <a:t>单击此处编辑母版副标题样式</a:t>
            </a:r>
          </a:p>
        </p:txBody>
      </p:sp>
      <p:sp>
        <p:nvSpPr>
          <p:cNvPr id="4" name="日期占位符 3">
            <a:extLst>
              <a:ext uri="{FF2B5EF4-FFF2-40B4-BE49-F238E27FC236}">
                <a16:creationId xmlns:a16="http://schemas.microsoft.com/office/drawing/2014/main" id="{A876A636-E96F-1D49-8433-6D6E9DAA02EB}"/>
              </a:ext>
            </a:extLst>
          </p:cNvPr>
          <p:cNvSpPr>
            <a:spLocks noGrp="1"/>
          </p:cNvSpPr>
          <p:nvPr>
            <p:ph type="dt" sz="half" idx="10"/>
          </p:nvPr>
        </p:nvSpPr>
        <p:spPr/>
        <p:txBody>
          <a:bodyPr/>
          <a:lstStyle/>
          <a:p>
            <a:fld id="{A48B3A19-B126-0E47-BDAC-0097E3ADE12A}" type="datetimeFigureOut">
              <a:rPr kumimoji="1" lang="zh-CN" altLang="en-US" smtClean="0"/>
              <a:t>2023/4/3</a:t>
            </a:fld>
            <a:endParaRPr kumimoji="1" lang="zh-CN" altLang="en-US"/>
          </a:p>
        </p:txBody>
      </p:sp>
      <p:sp>
        <p:nvSpPr>
          <p:cNvPr id="5" name="页脚占位符 4">
            <a:extLst>
              <a:ext uri="{FF2B5EF4-FFF2-40B4-BE49-F238E27FC236}">
                <a16:creationId xmlns:a16="http://schemas.microsoft.com/office/drawing/2014/main" id="{368DABE2-5A80-E54D-AF1A-0CC98CA490F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42D70B3-3B92-1B46-85B8-8717CD372CB7}"/>
              </a:ext>
            </a:extLst>
          </p:cNvPr>
          <p:cNvSpPr>
            <a:spLocks noGrp="1"/>
          </p:cNvSpPr>
          <p:nvPr>
            <p:ph type="sldNum" sz="quarter" idx="12"/>
          </p:nvPr>
        </p:nvSpPr>
        <p:spPr/>
        <p:txBody>
          <a:bodyPr/>
          <a:lstStyle/>
          <a:p>
            <a:fld id="{E20403AF-A5F8-8D46-AE36-66FF751BC37C}" type="slidenum">
              <a:rPr kumimoji="1" lang="zh-CN" altLang="en-US" smtClean="0"/>
              <a:t>‹#›</a:t>
            </a:fld>
            <a:endParaRPr kumimoji="1" lang="zh-CN" altLang="en-US"/>
          </a:p>
        </p:txBody>
      </p:sp>
      <p:pic>
        <p:nvPicPr>
          <p:cNvPr id="8" name="图片 7">
            <a:extLst>
              <a:ext uri="{FF2B5EF4-FFF2-40B4-BE49-F238E27FC236}">
                <a16:creationId xmlns:a16="http://schemas.microsoft.com/office/drawing/2014/main" id="{1317DB65-C311-FB4B-B807-68ED363FA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70" y="381556"/>
            <a:ext cx="1258037" cy="465814"/>
          </a:xfrm>
          <a:prstGeom prst="rect">
            <a:avLst/>
          </a:prstGeom>
        </p:spPr>
      </p:pic>
      <p:pic>
        <p:nvPicPr>
          <p:cNvPr id="11" name="图片 10">
            <a:extLst>
              <a:ext uri="{FF2B5EF4-FFF2-40B4-BE49-F238E27FC236}">
                <a16:creationId xmlns:a16="http://schemas.microsoft.com/office/drawing/2014/main" id="{94185DBA-A1F5-DE4D-8BCC-39115CE550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2451" y="325111"/>
            <a:ext cx="1118437" cy="455325"/>
          </a:xfrm>
          <a:prstGeom prst="rect">
            <a:avLst/>
          </a:prstGeom>
        </p:spPr>
      </p:pic>
      <p:grpSp>
        <p:nvGrpSpPr>
          <p:cNvPr id="7" name="组合 6">
            <a:extLst>
              <a:ext uri="{FF2B5EF4-FFF2-40B4-BE49-F238E27FC236}">
                <a16:creationId xmlns:a16="http://schemas.microsoft.com/office/drawing/2014/main" id="{660208A9-2FF3-3649-9F8F-5192F3F5EFE3}"/>
              </a:ext>
            </a:extLst>
          </p:cNvPr>
          <p:cNvGrpSpPr/>
          <p:nvPr userDrawn="1"/>
        </p:nvGrpSpPr>
        <p:grpSpPr>
          <a:xfrm>
            <a:off x="4264431" y="1088439"/>
            <a:ext cx="9608284" cy="5370074"/>
            <a:chOff x="-1060926" y="1045604"/>
            <a:chExt cx="8940047" cy="5030917"/>
          </a:xfrm>
        </p:grpSpPr>
        <p:pic>
          <p:nvPicPr>
            <p:cNvPr id="12" name="图片 11" descr="肝2">
              <a:extLst>
                <a:ext uri="{FF2B5EF4-FFF2-40B4-BE49-F238E27FC236}">
                  <a16:creationId xmlns:a16="http://schemas.microsoft.com/office/drawing/2014/main" id="{86982807-821C-DA48-A763-0CFC4D7C0F1D}"/>
                </a:ext>
              </a:extLst>
            </p:cNvPr>
            <p:cNvPicPr>
              <a:picLocks noChangeAspect="1"/>
            </p:cNvPicPr>
            <p:nvPr userDrawn="1"/>
          </p:nvPicPr>
          <p:blipFill>
            <a:blip r:embed="rId4" cstate="screen">
              <a:alphaModFix amt="35000"/>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060926" y="1045604"/>
              <a:ext cx="8940047" cy="5030917"/>
            </a:xfrm>
            <a:prstGeom prst="rect">
              <a:avLst/>
            </a:prstGeom>
          </p:spPr>
        </p:pic>
        <p:pic>
          <p:nvPicPr>
            <p:cNvPr id="10" name="图片 9" descr="人物">
              <a:extLst>
                <a:ext uri="{FF2B5EF4-FFF2-40B4-BE49-F238E27FC236}">
                  <a16:creationId xmlns:a16="http://schemas.microsoft.com/office/drawing/2014/main" id="{4E1A91A8-AD98-9549-BEFA-D979F5C3672B}"/>
                </a:ext>
              </a:extLst>
            </p:cNvPr>
            <p:cNvPicPr>
              <a:picLocks noChangeAspect="1"/>
            </p:cNvPicPr>
            <p:nvPr userDrawn="1"/>
          </p:nvPicPr>
          <p:blipFill>
            <a:blip r:embed="rId6"/>
            <a:stretch>
              <a:fillRect/>
            </a:stretch>
          </p:blipFill>
          <p:spPr>
            <a:xfrm>
              <a:off x="155392" y="1486780"/>
              <a:ext cx="6008190" cy="3930136"/>
            </a:xfrm>
            <a:prstGeom prst="rect">
              <a:avLst/>
            </a:prstGeom>
          </p:spPr>
        </p:pic>
      </p:grpSp>
    </p:spTree>
    <p:extLst>
      <p:ext uri="{BB962C8B-B14F-4D97-AF65-F5344CB8AC3E}">
        <p14:creationId xmlns:p14="http://schemas.microsoft.com/office/powerpoint/2010/main" val="294220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3F843-4833-AB4A-AF8A-1C9E2C394049}"/>
              </a:ext>
            </a:extLst>
          </p:cNvPr>
          <p:cNvSpPr>
            <a:spLocks noGrp="1"/>
          </p:cNvSpPr>
          <p:nvPr>
            <p:ph type="title"/>
          </p:nvPr>
        </p:nvSpPr>
        <p:spPr>
          <a:xfrm>
            <a:off x="582841" y="365126"/>
            <a:ext cx="9935785" cy="430522"/>
          </a:xfrm>
        </p:spPr>
        <p:txBody>
          <a:bodyPr>
            <a:noAutofit/>
          </a:bodyPr>
          <a:lstStyle>
            <a:lvl1pPr>
              <a:defRPr sz="2800" b="1">
                <a:solidFill>
                  <a:srgbClr val="5E7F92"/>
                </a:solidFill>
              </a:defRPr>
            </a:lvl1pPr>
          </a:lstStyle>
          <a:p>
            <a:r>
              <a:rPr kumimoji="1" lang="zh-CN" altLang="en-US" dirty="0"/>
              <a:t>单击此处编辑母版标题样式</a:t>
            </a:r>
          </a:p>
        </p:txBody>
      </p:sp>
      <p:sp>
        <p:nvSpPr>
          <p:cNvPr id="10" name="矩形 9">
            <a:extLst>
              <a:ext uri="{FF2B5EF4-FFF2-40B4-BE49-F238E27FC236}">
                <a16:creationId xmlns:a16="http://schemas.microsoft.com/office/drawing/2014/main" id="{D44D4ED3-F33C-1E42-8B5A-CB1F959EB08C}"/>
              </a:ext>
            </a:extLst>
          </p:cNvPr>
          <p:cNvSpPr/>
          <p:nvPr userDrawn="1"/>
        </p:nvSpPr>
        <p:spPr>
          <a:xfrm>
            <a:off x="-12879" y="6818598"/>
            <a:ext cx="12240000" cy="64800"/>
          </a:xfrm>
          <a:prstGeom prst="rect">
            <a:avLst/>
          </a:prstGeom>
          <a:gradFill>
            <a:gsLst>
              <a:gs pos="100000">
                <a:srgbClr val="3E5C76"/>
              </a:gs>
              <a:gs pos="0">
                <a:srgbClr val="489E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id="{09DD6B43-3CF4-7241-AEDD-CC9363499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8626" y="6167504"/>
            <a:ext cx="1401289" cy="518855"/>
          </a:xfrm>
          <a:prstGeom prst="rect">
            <a:avLst/>
          </a:prstGeom>
        </p:spPr>
      </p:pic>
      <p:pic>
        <p:nvPicPr>
          <p:cNvPr id="3" name="图片 2">
            <a:extLst>
              <a:ext uri="{FF2B5EF4-FFF2-40B4-BE49-F238E27FC236}">
                <a16:creationId xmlns:a16="http://schemas.microsoft.com/office/drawing/2014/main" id="{76E6C539-ABA7-9E4F-BCED-2D10747AF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8626" y="-117868"/>
            <a:ext cx="1997415" cy="1006062"/>
          </a:xfrm>
          <a:prstGeom prst="rect">
            <a:avLst/>
          </a:prstGeom>
        </p:spPr>
      </p:pic>
    </p:spTree>
    <p:extLst>
      <p:ext uri="{BB962C8B-B14F-4D97-AF65-F5344CB8AC3E}">
        <p14:creationId xmlns:p14="http://schemas.microsoft.com/office/powerpoint/2010/main" val="131433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E2F1A-F535-4BBD-B247-4DA0CA854B30}"/>
              </a:ext>
            </a:extLst>
          </p:cNvPr>
          <p:cNvSpPr>
            <a:spLocks noGrp="1"/>
          </p:cNvSpPr>
          <p:nvPr>
            <p:ph type="title"/>
          </p:nvPr>
        </p:nvSpPr>
        <p:spPr>
          <a:xfrm>
            <a:off x="838200" y="365126"/>
            <a:ext cx="10515600" cy="700104"/>
          </a:xfrm>
        </p:spPr>
        <p:txBody>
          <a:body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6094B225-C1B8-4E75-BFA9-09D9FCD6BFF5}"/>
              </a:ext>
            </a:extLst>
          </p:cNvPr>
          <p:cNvSpPr>
            <a:spLocks noGrp="1"/>
          </p:cNvSpPr>
          <p:nvPr>
            <p:ph idx="1"/>
          </p:nvPr>
        </p:nvSpPr>
        <p:spPr>
          <a:xfrm>
            <a:off x="839788" y="1304925"/>
            <a:ext cx="10515600" cy="4895850"/>
          </a:xfrm>
        </p:spPr>
        <p:txBody>
          <a:bodyPr/>
          <a:lstStyle>
            <a:lvl1pPr>
              <a:defRPr>
                <a:solidFill>
                  <a:srgbClr val="356077"/>
                </a:solidFill>
              </a:defRPr>
            </a:lvl1pPr>
            <a:lvl2pPr>
              <a:buNone/>
              <a:defRPr/>
            </a:lvl2pPr>
          </a:lstStyle>
          <a:p>
            <a:pPr lvl="0"/>
            <a:r>
              <a:rPr lang="zh-CN" altLang="en-US" dirty="0"/>
              <a:t>单击此处编辑母版文本样式</a:t>
            </a:r>
          </a:p>
        </p:txBody>
      </p:sp>
      <p:sp>
        <p:nvSpPr>
          <p:cNvPr id="6" name="灯片编号占位符 5">
            <a:extLst>
              <a:ext uri="{FF2B5EF4-FFF2-40B4-BE49-F238E27FC236}">
                <a16:creationId xmlns:a16="http://schemas.microsoft.com/office/drawing/2014/main" id="{3FC620E9-F50A-439B-B6AC-EED00192870C}"/>
              </a:ext>
            </a:extLst>
          </p:cNvPr>
          <p:cNvSpPr>
            <a:spLocks noGrp="1"/>
          </p:cNvSpPr>
          <p:nvPr>
            <p:ph type="sldNum" sz="quarter" idx="12"/>
          </p:nvPr>
        </p:nvSpPr>
        <p:spPr>
          <a:xfrm>
            <a:off x="11643360" y="6478270"/>
            <a:ext cx="533400" cy="379730"/>
          </a:xfrm>
        </p:spPr>
        <p:txBody>
          <a:bodyPr/>
          <a:lstStyle>
            <a:lvl1pPr>
              <a:defRPr>
                <a:solidFill>
                  <a:srgbClr val="4D7286"/>
                </a:solidFill>
              </a:defRPr>
            </a:lvl1pPr>
          </a:lstStyle>
          <a:p>
            <a:fld id="{7F3A5754-6959-4445-B6B7-A5F88107C4C0}" type="slidenum">
              <a:rPr lang="zh-CN" altLang="en-US" smtClean="0"/>
              <a:t>‹#›</a:t>
            </a:fld>
            <a:endParaRPr lang="zh-CN" altLang="en-US"/>
          </a:p>
        </p:txBody>
      </p:sp>
      <p:sp>
        <p:nvSpPr>
          <p:cNvPr id="5" name="页脚占位符 4">
            <a:extLst>
              <a:ext uri="{FF2B5EF4-FFF2-40B4-BE49-F238E27FC236}">
                <a16:creationId xmlns:a16="http://schemas.microsoft.com/office/drawing/2014/main" id="{AA80782F-30B4-48D6-A7E8-6779F2E2C745}"/>
              </a:ext>
            </a:extLst>
          </p:cNvPr>
          <p:cNvSpPr>
            <a:spLocks noGrp="1"/>
          </p:cNvSpPr>
          <p:nvPr>
            <p:ph type="ftr" sz="quarter" idx="11"/>
          </p:nvPr>
        </p:nvSpPr>
        <p:spPr>
          <a:xfrm>
            <a:off x="839788" y="6327062"/>
            <a:ext cx="9350692" cy="530938"/>
          </a:xfrm>
          <a:prstGeom prst="rect">
            <a:avLst/>
          </a:prstGeom>
        </p:spPr>
        <p:txBody>
          <a:bodyPr anchor="ctr"/>
          <a:lstStyle>
            <a:lvl1pPr algn="l">
              <a:buFont typeface="+mj-lt"/>
              <a:buAutoNum type="arabicPeriod"/>
              <a:defRPr sz="800">
                <a:solidFill>
                  <a:srgbClr val="356077"/>
                </a:solidFill>
              </a:defRPr>
            </a:lvl1pPr>
          </a:lstStyle>
          <a:p>
            <a:endParaRPr lang="zh-CN" altLang="en-US" dirty="0"/>
          </a:p>
        </p:txBody>
      </p:sp>
    </p:spTree>
    <p:extLst>
      <p:ext uri="{BB962C8B-B14F-4D97-AF65-F5344CB8AC3E}">
        <p14:creationId xmlns:p14="http://schemas.microsoft.com/office/powerpoint/2010/main" val="511954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69CB096-148C-9944-99D5-F97F9955CEF1}"/>
              </a:ext>
            </a:extLst>
          </p:cNvPr>
          <p:cNvSpPr>
            <a:spLocks noGrp="1"/>
          </p:cNvSpPr>
          <p:nvPr>
            <p:ph type="title"/>
          </p:nvPr>
        </p:nvSpPr>
        <p:spPr>
          <a:xfrm>
            <a:off x="381000" y="171642"/>
            <a:ext cx="10515600" cy="813676"/>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0818801-DE9B-C041-8C07-EA6F15718A25}"/>
              </a:ext>
            </a:extLst>
          </p:cNvPr>
          <p:cNvSpPr>
            <a:spLocks noGrp="1"/>
          </p:cNvSpPr>
          <p:nvPr>
            <p:ph type="body" idx="1"/>
          </p:nvPr>
        </p:nvSpPr>
        <p:spPr>
          <a:xfrm>
            <a:off x="771698" y="149516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BEA502F-95B8-C045-B727-F8C31CC98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lumMod val="50000"/>
                  </a:schemeClr>
                </a:solidFill>
                <a:latin typeface="微软雅黑" panose="020B0503020204020204" pitchFamily="34" charset="-122"/>
                <a:ea typeface="微软雅黑" panose="020B0503020204020204" pitchFamily="34" charset="-122"/>
              </a:defRPr>
            </a:lvl1pPr>
          </a:lstStyle>
          <a:p>
            <a:fld id="{A48B3A19-B126-0E47-BDAC-0097E3ADE12A}" type="datetimeFigureOut">
              <a:rPr kumimoji="1" lang="zh-CN" altLang="en-US" smtClean="0"/>
              <a:pPr/>
              <a:t>2023/4/3</a:t>
            </a:fld>
            <a:endParaRPr kumimoji="1" lang="zh-CN" altLang="en-US"/>
          </a:p>
        </p:txBody>
      </p:sp>
      <p:sp>
        <p:nvSpPr>
          <p:cNvPr id="5" name="页脚占位符 4">
            <a:extLst>
              <a:ext uri="{FF2B5EF4-FFF2-40B4-BE49-F238E27FC236}">
                <a16:creationId xmlns:a16="http://schemas.microsoft.com/office/drawing/2014/main" id="{303360B8-FC6B-1243-885D-761618C41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微软雅黑" panose="020B0503020204020204" pitchFamily="34" charset="-122"/>
                <a:ea typeface="微软雅黑" panose="020B0503020204020204" pitchFamily="34" charset="-122"/>
              </a:defRPr>
            </a:lvl1pPr>
          </a:lstStyle>
          <a:p>
            <a:endParaRPr kumimoji="1" lang="zh-CN" altLang="en-US"/>
          </a:p>
        </p:txBody>
      </p:sp>
      <p:sp>
        <p:nvSpPr>
          <p:cNvPr id="6" name="灯片编号占位符 5">
            <a:extLst>
              <a:ext uri="{FF2B5EF4-FFF2-40B4-BE49-F238E27FC236}">
                <a16:creationId xmlns:a16="http://schemas.microsoft.com/office/drawing/2014/main" id="{F834F696-961C-2746-BBDC-9ECDAE0DF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50000"/>
                  </a:schemeClr>
                </a:solidFill>
                <a:latin typeface="微软雅黑" panose="020B0503020204020204" pitchFamily="34" charset="-122"/>
                <a:ea typeface="微软雅黑" panose="020B0503020204020204" pitchFamily="34" charset="-122"/>
              </a:defRPr>
            </a:lvl1pPr>
          </a:lstStyle>
          <a:p>
            <a:fld id="{E20403AF-A5F8-8D46-AE36-66FF751BC37C}" type="slidenum">
              <a:rPr kumimoji="1" lang="zh-CN" altLang="en-US" smtClean="0"/>
              <a:pPr/>
              <a:t>‹#›</a:t>
            </a:fld>
            <a:endParaRPr kumimoji="1" lang="zh-CN" altLang="en-US"/>
          </a:p>
        </p:txBody>
      </p:sp>
      <p:sp>
        <p:nvSpPr>
          <p:cNvPr id="7" name="矩形 6">
            <a:extLst>
              <a:ext uri="{FF2B5EF4-FFF2-40B4-BE49-F238E27FC236}">
                <a16:creationId xmlns:a16="http://schemas.microsoft.com/office/drawing/2014/main" id="{E43F5091-D3B0-4082-A327-472E4F76A85A}"/>
              </a:ext>
            </a:extLst>
          </p:cNvPr>
          <p:cNvSpPr/>
          <p:nvPr userDrawn="1"/>
        </p:nvSpPr>
        <p:spPr>
          <a:xfrm>
            <a:off x="-12879" y="6818598"/>
            <a:ext cx="12240000" cy="64800"/>
          </a:xfrm>
          <a:prstGeom prst="rect">
            <a:avLst/>
          </a:prstGeom>
          <a:gradFill>
            <a:gsLst>
              <a:gs pos="100000">
                <a:srgbClr val="3E5C76"/>
              </a:gs>
              <a:gs pos="0">
                <a:srgbClr val="489E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2246A189-3BC9-44CC-8752-5899192FDD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8626" y="6167504"/>
            <a:ext cx="1401289" cy="518855"/>
          </a:xfrm>
          <a:prstGeom prst="rect">
            <a:avLst/>
          </a:prstGeom>
        </p:spPr>
      </p:pic>
      <p:pic>
        <p:nvPicPr>
          <p:cNvPr id="9" name="图片 8">
            <a:extLst>
              <a:ext uri="{FF2B5EF4-FFF2-40B4-BE49-F238E27FC236}">
                <a16:creationId xmlns:a16="http://schemas.microsoft.com/office/drawing/2014/main" id="{225F716D-B950-4607-8E0C-F623813D2C8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518626" y="-117868"/>
            <a:ext cx="1997415" cy="1006062"/>
          </a:xfrm>
          <a:prstGeom prst="rect">
            <a:avLst/>
          </a:prstGeom>
        </p:spPr>
      </p:pic>
      <p:sp>
        <p:nvSpPr>
          <p:cNvPr id="11" name="矩形 10">
            <a:extLst>
              <a:ext uri="{FF2B5EF4-FFF2-40B4-BE49-F238E27FC236}">
                <a16:creationId xmlns:a16="http://schemas.microsoft.com/office/drawing/2014/main" id="{AF7FE5CB-0F2C-4774-AD33-FE8BB20F4A1D}"/>
              </a:ext>
            </a:extLst>
          </p:cNvPr>
          <p:cNvSpPr/>
          <p:nvPr userDrawn="1"/>
        </p:nvSpPr>
        <p:spPr>
          <a:xfrm>
            <a:off x="5401945" y="6637030"/>
            <a:ext cx="1415772" cy="215444"/>
          </a:xfrm>
          <a:prstGeom prst="rect">
            <a:avLst/>
          </a:prstGeom>
        </p:spPr>
        <p:txBody>
          <a:bodyPr wrap="none">
            <a:spAutoFit/>
          </a:bodyPr>
          <a:lstStyle/>
          <a:p>
            <a:r>
              <a:rPr lang="zh-CN" altLang="en-US" sz="800" dirty="0">
                <a:solidFill>
                  <a:srgbClr val="356077"/>
                </a:solidFill>
                <a:latin typeface="Arial" panose="020F0502020204030204"/>
                <a:ea typeface="微软雅黑"/>
              </a:rPr>
              <a:t>仅供医疗卫生专业人士参考</a:t>
            </a:r>
          </a:p>
        </p:txBody>
      </p:sp>
    </p:spTree>
    <p:extLst>
      <p:ext uri="{BB962C8B-B14F-4D97-AF65-F5344CB8AC3E}">
        <p14:creationId xmlns:p14="http://schemas.microsoft.com/office/powerpoint/2010/main" val="2846461016"/>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9" r:id="rId3"/>
  </p:sldLayoutIdLst>
  <p:txStyles>
    <p:titleStyle>
      <a:lvl1pPr algn="l" defTabSz="914400" rtl="0" eaLnBrk="1" latinLnBrk="0" hangingPunct="1">
        <a:lnSpc>
          <a:spcPct val="90000"/>
        </a:lnSpc>
        <a:spcBef>
          <a:spcPct val="0"/>
        </a:spcBef>
        <a:buNone/>
        <a:defRPr sz="3200" b="1" kern="1200">
          <a:solidFill>
            <a:srgbClr val="3E5C76"/>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5C76"/>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5C76"/>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5C76"/>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C76"/>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C76"/>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chart" Target="../charts/chart4.x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slideLayout" Target="../slideLayouts/slideLayout3.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jpeg"/><Relationship Id="rId4" Type="http://schemas.openxmlformats.org/officeDocument/2006/relationships/oleObject" Target="../embeddings/oleObject1.bin"/><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7.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5" Type="http://schemas.openxmlformats.org/officeDocument/2006/relationships/image" Target="../media/image22.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svg"/><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7.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3.xml"/><Relationship Id="rId7" Type="http://schemas.openxmlformats.org/officeDocument/2006/relationships/image" Target="../media/image26.png"/><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8EFDAAE-EA21-B647-90C5-F0ACB969152B}"/>
              </a:ext>
            </a:extLst>
          </p:cNvPr>
          <p:cNvSpPr>
            <a:spLocks noGrp="1"/>
          </p:cNvSpPr>
          <p:nvPr>
            <p:ph type="ctrTitle"/>
          </p:nvPr>
        </p:nvSpPr>
        <p:spPr>
          <a:xfrm>
            <a:off x="523560" y="2618963"/>
            <a:ext cx="6015990" cy="1333993"/>
          </a:xfrm>
        </p:spPr>
        <p:txBody>
          <a:bodyPr>
            <a:normAutofit/>
          </a:bodyPr>
          <a:lstStyle/>
          <a:p>
            <a:r>
              <a:rPr kumimoji="1" lang="zh-CN" altLang="en-US" sz="4800" dirty="0">
                <a:latin typeface="Arial" panose="020B0604020202020204" pitchFamily="34" charset="0"/>
                <a:sym typeface="Arial" panose="020B0604020202020204" pitchFamily="34" charset="0"/>
              </a:rPr>
              <a:t>消除丙肝 时机到来</a:t>
            </a:r>
            <a:endParaRPr lang="zh-CN" altLang="en-US" sz="4800" dirty="0">
              <a:latin typeface="Arial" panose="020B0604020202020204" pitchFamily="34" charset="0"/>
              <a:sym typeface="Arial" panose="020B0604020202020204" pitchFamily="34" charset="0"/>
            </a:endParaRPr>
          </a:p>
        </p:txBody>
      </p:sp>
      <p:sp>
        <p:nvSpPr>
          <p:cNvPr id="5" name="矩形 4">
            <a:extLst>
              <a:ext uri="{FF2B5EF4-FFF2-40B4-BE49-F238E27FC236}">
                <a16:creationId xmlns:a16="http://schemas.microsoft.com/office/drawing/2014/main" id="{48D2FEF9-86FA-4252-9FFA-DF4001A27E02}"/>
              </a:ext>
            </a:extLst>
          </p:cNvPr>
          <p:cNvSpPr/>
          <p:nvPr/>
        </p:nvSpPr>
        <p:spPr>
          <a:xfrm>
            <a:off x="10200807" y="0"/>
            <a:ext cx="1991193" cy="622092"/>
          </a:xfrm>
          <a:prstGeom prst="rect">
            <a:avLst/>
          </a:prstGeom>
          <a:solidFill>
            <a:srgbClr val="57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47BBAB"/>
              </a:highlight>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a:extLst>
              <a:ext uri="{FF2B5EF4-FFF2-40B4-BE49-F238E27FC236}">
                <a16:creationId xmlns:a16="http://schemas.microsoft.com/office/drawing/2014/main" id="{E371741D-C787-4842-8BA1-A9A5E2E33010}"/>
              </a:ext>
            </a:extLst>
          </p:cNvPr>
          <p:cNvSpPr/>
          <p:nvPr/>
        </p:nvSpPr>
        <p:spPr>
          <a:xfrm>
            <a:off x="10200806" y="6193436"/>
            <a:ext cx="1991193" cy="622092"/>
          </a:xfrm>
          <a:prstGeom prst="rect">
            <a:avLst/>
          </a:prstGeom>
          <a:solidFill>
            <a:srgbClr val="4DB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47BBAB"/>
              </a:highlight>
              <a:latin typeface="Arial" panose="020B0604020202020204" pitchFamily="34" charset="0"/>
              <a:ea typeface="微软雅黑" panose="020B0503020204020204" pitchFamily="34" charset="-122"/>
              <a:sym typeface="Arial" panose="020B0604020202020204" pitchFamily="34" charset="0"/>
            </a:endParaRPr>
          </a:p>
        </p:txBody>
      </p:sp>
      <p:sp useBgFill="1">
        <p:nvSpPr>
          <p:cNvPr id="6" name="矩形 5">
            <a:extLst>
              <a:ext uri="{FF2B5EF4-FFF2-40B4-BE49-F238E27FC236}">
                <a16:creationId xmlns:a16="http://schemas.microsoft.com/office/drawing/2014/main" id="{FEB32063-5F36-4A52-8E80-2728A4319C3A}"/>
              </a:ext>
            </a:extLst>
          </p:cNvPr>
          <p:cNvSpPr/>
          <p:nvPr/>
        </p:nvSpPr>
        <p:spPr>
          <a:xfrm>
            <a:off x="5014521" y="6178225"/>
            <a:ext cx="1991193" cy="622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47BBAB"/>
              </a:highlight>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a:extLst>
              <a:ext uri="{FF2B5EF4-FFF2-40B4-BE49-F238E27FC236}">
                <a16:creationId xmlns:a16="http://schemas.microsoft.com/office/drawing/2014/main" id="{65ED7BDC-FE0F-4099-9362-15BE40DD1388}"/>
              </a:ext>
            </a:extLst>
          </p:cNvPr>
          <p:cNvSpPr txBox="1"/>
          <p:nvPr/>
        </p:nvSpPr>
        <p:spPr>
          <a:xfrm>
            <a:off x="523560" y="6304605"/>
            <a:ext cx="6940296" cy="307777"/>
          </a:xfrm>
          <a:prstGeom prst="rect">
            <a:avLst/>
          </a:prstGeom>
          <a:noFill/>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CN-EPC-0026</a:t>
            </a:r>
          </a:p>
        </p:txBody>
      </p:sp>
    </p:spTree>
    <p:extLst>
      <p:ext uri="{BB962C8B-B14F-4D97-AF65-F5344CB8AC3E}">
        <p14:creationId xmlns:p14="http://schemas.microsoft.com/office/powerpoint/2010/main" val="111567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18">
            <a:extLst>
              <a:ext uri="{FF2B5EF4-FFF2-40B4-BE49-F238E27FC236}">
                <a16:creationId xmlns:a16="http://schemas.microsoft.com/office/drawing/2014/main" id="{9A76BED9-42AB-4D99-880A-FD0907C040CD}"/>
              </a:ext>
            </a:extLst>
          </p:cNvPr>
          <p:cNvGraphicFramePr>
            <a:graphicFrameLocks noGrp="1"/>
          </p:cNvGraphicFramePr>
          <p:nvPr>
            <p:extLst>
              <p:ext uri="{D42A27DB-BD31-4B8C-83A1-F6EECF244321}">
                <p14:modId xmlns:p14="http://schemas.microsoft.com/office/powerpoint/2010/main" val="1132566976"/>
              </p:ext>
            </p:extLst>
          </p:nvPr>
        </p:nvGraphicFramePr>
        <p:xfrm>
          <a:off x="1855839" y="4719051"/>
          <a:ext cx="5388264" cy="370840"/>
        </p:xfrm>
        <a:graphic>
          <a:graphicData uri="http://schemas.openxmlformats.org/drawingml/2006/table">
            <a:tbl>
              <a:tblPr firstRow="1" bandRow="1">
                <a:tableStyleId>{5C22544A-7EE6-4342-B048-85BDC9FD1C3A}</a:tableStyleId>
              </a:tblPr>
              <a:tblGrid>
                <a:gridCol w="769752">
                  <a:extLst>
                    <a:ext uri="{9D8B030D-6E8A-4147-A177-3AD203B41FA5}">
                      <a16:colId xmlns:a16="http://schemas.microsoft.com/office/drawing/2014/main" val="245431569"/>
                    </a:ext>
                  </a:extLst>
                </a:gridCol>
                <a:gridCol w="769752">
                  <a:extLst>
                    <a:ext uri="{9D8B030D-6E8A-4147-A177-3AD203B41FA5}">
                      <a16:colId xmlns:a16="http://schemas.microsoft.com/office/drawing/2014/main" val="3144572467"/>
                    </a:ext>
                  </a:extLst>
                </a:gridCol>
                <a:gridCol w="769752">
                  <a:extLst>
                    <a:ext uri="{9D8B030D-6E8A-4147-A177-3AD203B41FA5}">
                      <a16:colId xmlns:a16="http://schemas.microsoft.com/office/drawing/2014/main" val="4028383308"/>
                    </a:ext>
                  </a:extLst>
                </a:gridCol>
                <a:gridCol w="769752">
                  <a:extLst>
                    <a:ext uri="{9D8B030D-6E8A-4147-A177-3AD203B41FA5}">
                      <a16:colId xmlns:a16="http://schemas.microsoft.com/office/drawing/2014/main" val="674883633"/>
                    </a:ext>
                  </a:extLst>
                </a:gridCol>
                <a:gridCol w="769752">
                  <a:extLst>
                    <a:ext uri="{9D8B030D-6E8A-4147-A177-3AD203B41FA5}">
                      <a16:colId xmlns:a16="http://schemas.microsoft.com/office/drawing/2014/main" val="4215114117"/>
                    </a:ext>
                  </a:extLst>
                </a:gridCol>
                <a:gridCol w="769752">
                  <a:extLst>
                    <a:ext uri="{9D8B030D-6E8A-4147-A177-3AD203B41FA5}">
                      <a16:colId xmlns:a16="http://schemas.microsoft.com/office/drawing/2014/main" val="3104218390"/>
                    </a:ext>
                  </a:extLst>
                </a:gridCol>
                <a:gridCol w="769752">
                  <a:extLst>
                    <a:ext uri="{9D8B030D-6E8A-4147-A177-3AD203B41FA5}">
                      <a16:colId xmlns:a16="http://schemas.microsoft.com/office/drawing/2014/main" val="1717069681"/>
                    </a:ext>
                  </a:extLst>
                </a:gridCol>
              </a:tblGrid>
              <a:tr h="370840">
                <a:tc>
                  <a:txBody>
                    <a:bodyPr/>
                    <a:lstStyle/>
                    <a:p>
                      <a:pPr algn="ctr"/>
                      <a:r>
                        <a:rPr lang="zh-CN" altLang="en-US" sz="1400" dirty="0">
                          <a:solidFill>
                            <a:srgbClr val="3C667C"/>
                          </a:solidFill>
                        </a:rPr>
                        <a:t>总体</a:t>
                      </a:r>
                    </a:p>
                  </a:txBody>
                  <a:tcPr marL="60619" marR="60619">
                    <a:noFill/>
                  </a:tcPr>
                </a:tc>
                <a:tc>
                  <a:txBody>
                    <a:bodyPr/>
                    <a:lstStyle/>
                    <a:p>
                      <a:pPr algn="ctr"/>
                      <a:r>
                        <a:rPr lang="en-US" altLang="zh-CN" sz="1400" dirty="0">
                          <a:solidFill>
                            <a:srgbClr val="3C667C"/>
                          </a:solidFill>
                        </a:rPr>
                        <a:t>GT1</a:t>
                      </a:r>
                      <a:endParaRPr lang="zh-CN" altLang="en-US" sz="1400" dirty="0">
                        <a:solidFill>
                          <a:srgbClr val="3C667C"/>
                        </a:solidFill>
                      </a:endParaRPr>
                    </a:p>
                  </a:txBody>
                  <a:tcPr marL="60619" marR="60619">
                    <a:noFill/>
                  </a:tcPr>
                </a:tc>
                <a:tc>
                  <a:txBody>
                    <a:bodyPr/>
                    <a:lstStyle/>
                    <a:p>
                      <a:pPr algn="ctr"/>
                      <a:r>
                        <a:rPr lang="en-US" altLang="zh-CN" sz="1400" dirty="0">
                          <a:solidFill>
                            <a:srgbClr val="3C667C"/>
                          </a:solidFill>
                        </a:rPr>
                        <a:t>GT2</a:t>
                      </a:r>
                      <a:endParaRPr lang="zh-CN" altLang="en-US" sz="1400" dirty="0">
                        <a:solidFill>
                          <a:srgbClr val="3C667C"/>
                        </a:solidFill>
                      </a:endParaRPr>
                    </a:p>
                  </a:txBody>
                  <a:tcPr marL="60619" marR="60619">
                    <a:noFill/>
                  </a:tcPr>
                </a:tc>
                <a:tc>
                  <a:txBody>
                    <a:bodyPr/>
                    <a:lstStyle/>
                    <a:p>
                      <a:pPr algn="ctr"/>
                      <a:r>
                        <a:rPr lang="en-US" altLang="zh-CN" sz="1400" dirty="0">
                          <a:solidFill>
                            <a:srgbClr val="3C667C"/>
                          </a:solidFill>
                        </a:rPr>
                        <a:t>GT3</a:t>
                      </a:r>
                      <a:endParaRPr lang="zh-CN" altLang="en-US" sz="1400" dirty="0">
                        <a:solidFill>
                          <a:srgbClr val="3C667C"/>
                        </a:solidFill>
                      </a:endParaRPr>
                    </a:p>
                  </a:txBody>
                  <a:tcPr marL="60619" marR="60619">
                    <a:noFill/>
                  </a:tcPr>
                </a:tc>
                <a:tc>
                  <a:txBody>
                    <a:bodyPr/>
                    <a:lstStyle/>
                    <a:p>
                      <a:pPr algn="ctr"/>
                      <a:r>
                        <a:rPr lang="en-US" altLang="zh-CN" sz="1400" dirty="0">
                          <a:solidFill>
                            <a:srgbClr val="3C667C"/>
                          </a:solidFill>
                        </a:rPr>
                        <a:t>GT4</a:t>
                      </a:r>
                      <a:endParaRPr lang="zh-CN" altLang="en-US" sz="1400" dirty="0">
                        <a:solidFill>
                          <a:srgbClr val="3C667C"/>
                        </a:solidFill>
                      </a:endParaRPr>
                    </a:p>
                  </a:txBody>
                  <a:tcPr marL="60619" marR="60619">
                    <a:noFill/>
                  </a:tcPr>
                </a:tc>
                <a:tc>
                  <a:txBody>
                    <a:bodyPr/>
                    <a:lstStyle/>
                    <a:p>
                      <a:pPr algn="ctr"/>
                      <a:r>
                        <a:rPr lang="en-US" altLang="zh-CN" sz="1400" dirty="0">
                          <a:solidFill>
                            <a:srgbClr val="3C667C"/>
                          </a:solidFill>
                        </a:rPr>
                        <a:t>GT5</a:t>
                      </a:r>
                      <a:endParaRPr lang="zh-CN" altLang="en-US" sz="1400" dirty="0">
                        <a:solidFill>
                          <a:srgbClr val="3C667C"/>
                        </a:solidFill>
                      </a:endParaRPr>
                    </a:p>
                  </a:txBody>
                  <a:tcPr marL="60619" marR="60619">
                    <a:noFill/>
                  </a:tcPr>
                </a:tc>
                <a:tc>
                  <a:txBody>
                    <a:bodyPr/>
                    <a:lstStyle/>
                    <a:p>
                      <a:pPr algn="ctr"/>
                      <a:r>
                        <a:rPr lang="en-US" altLang="zh-CN" sz="1400" dirty="0">
                          <a:solidFill>
                            <a:srgbClr val="3C667C"/>
                          </a:solidFill>
                        </a:rPr>
                        <a:t>GT6</a:t>
                      </a:r>
                      <a:endParaRPr lang="zh-CN" altLang="en-US" sz="1400" dirty="0">
                        <a:solidFill>
                          <a:srgbClr val="3C667C"/>
                        </a:solidFill>
                      </a:endParaRPr>
                    </a:p>
                  </a:txBody>
                  <a:tcPr marL="60619" marR="60619">
                    <a:noFill/>
                  </a:tcPr>
                </a:tc>
                <a:extLst>
                  <a:ext uri="{0D108BD9-81ED-4DB2-BD59-A6C34878D82A}">
                    <a16:rowId xmlns:a16="http://schemas.microsoft.com/office/drawing/2014/main" val="2177360603"/>
                  </a:ext>
                </a:extLst>
              </a:tr>
            </a:tbl>
          </a:graphicData>
        </a:graphic>
      </p:graphicFrame>
      <p:sp>
        <p:nvSpPr>
          <p:cNvPr id="3" name="标题 2">
            <a:extLst>
              <a:ext uri="{FF2B5EF4-FFF2-40B4-BE49-F238E27FC236}">
                <a16:creationId xmlns:a16="http://schemas.microsoft.com/office/drawing/2014/main" id="{E7301F0F-1045-471F-841F-43C70E33EC80}"/>
              </a:ext>
            </a:extLst>
          </p:cNvPr>
          <p:cNvSpPr>
            <a:spLocks noGrp="1"/>
          </p:cNvSpPr>
          <p:nvPr>
            <p:ph type="title"/>
          </p:nvPr>
        </p:nvSpPr>
        <p:spPr/>
        <p:txBody>
          <a:bodyPr>
            <a:normAutofit/>
          </a:bodyPr>
          <a:lstStyle/>
          <a:p>
            <a:r>
              <a:rPr lang="zh-CN" altLang="en-US" dirty="0">
                <a:latin typeface="Arial" panose="020B0604020202020204" pitchFamily="34" charset="0"/>
                <a:cs typeface="Arial" panose="020B0604020202020204" pitchFamily="34" charset="0"/>
                <a:sym typeface="+mn-lt"/>
              </a:rPr>
              <a:t>丙通沙</a:t>
            </a:r>
            <a:r>
              <a:rPr lang="en-US" altLang="zh-CN" baseline="30000" dirty="0">
                <a:latin typeface="Arial" panose="020B0604020202020204" pitchFamily="34" charset="0"/>
                <a:cs typeface="Arial" panose="020B0604020202020204" pitchFamily="34" charset="0"/>
                <a:sym typeface="+mn-lt"/>
              </a:rPr>
              <a:t>® </a:t>
            </a:r>
            <a:r>
              <a:rPr lang="en-US" altLang="zh-CN" dirty="0">
                <a:latin typeface="Arial" panose="020B0604020202020204" pitchFamily="34" charset="0"/>
                <a:cs typeface="Arial" panose="020B0604020202020204" pitchFamily="34" charset="0"/>
                <a:sym typeface="+mn-lt"/>
              </a:rPr>
              <a:t>12</a:t>
            </a:r>
            <a:r>
              <a:rPr lang="zh-CN" altLang="en-US" dirty="0">
                <a:latin typeface="Arial" panose="020B0604020202020204" pitchFamily="34" charset="0"/>
                <a:cs typeface="Arial" panose="020B0604020202020204" pitchFamily="34" charset="0"/>
                <a:sym typeface="+mn-lt"/>
              </a:rPr>
              <a:t>周治疗，对各基因型总体</a:t>
            </a:r>
            <a:r>
              <a:rPr lang="en-US" altLang="zh-CN" dirty="0">
                <a:latin typeface="Arial" panose="020B0604020202020204" pitchFamily="34" charset="0"/>
                <a:cs typeface="Arial" panose="020B0604020202020204" pitchFamily="34" charset="0"/>
                <a:sym typeface="+mn-lt"/>
              </a:rPr>
              <a:t>SVR12</a:t>
            </a:r>
            <a:r>
              <a:rPr lang="zh-CN" altLang="en-US" dirty="0">
                <a:latin typeface="Arial" panose="020B0604020202020204" pitchFamily="34" charset="0"/>
                <a:cs typeface="Arial" panose="020B0604020202020204" pitchFamily="34" charset="0"/>
                <a:sym typeface="+mn-lt"/>
              </a:rPr>
              <a:t>可达</a:t>
            </a:r>
            <a:r>
              <a:rPr lang="en-US" altLang="zh-CN" dirty="0">
                <a:latin typeface="Arial" panose="020B0604020202020204" pitchFamily="34" charset="0"/>
                <a:cs typeface="Arial" panose="020B0604020202020204" pitchFamily="34" charset="0"/>
                <a:sym typeface="+mn-lt"/>
              </a:rPr>
              <a:t>98%</a:t>
            </a:r>
            <a:endParaRPr lang="zh-CN" altLang="en-US" dirty="0">
              <a:latin typeface="Arial" panose="020B0604020202020204" pitchFamily="34" charset="0"/>
              <a:cs typeface="Arial" panose="020B0604020202020204" pitchFamily="34" charset="0"/>
              <a:sym typeface="+mn-lt"/>
            </a:endParaRPr>
          </a:p>
        </p:txBody>
      </p:sp>
      <p:sp>
        <p:nvSpPr>
          <p:cNvPr id="2" name="灯片编号占位符 1">
            <a:extLst>
              <a:ext uri="{FF2B5EF4-FFF2-40B4-BE49-F238E27FC236}">
                <a16:creationId xmlns:a16="http://schemas.microsoft.com/office/drawing/2014/main" id="{3A1BE641-D1A7-44E7-8837-0851938713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CA52C-147A-457E-942F-D43DA637CC75}" type="slidenum">
              <a:rPr kumimoji="0" lang="zh-CN" altLang="en-US" sz="1200" b="0" i="0" u="none" strike="noStrike" kern="1200" cap="none" spc="0" normalizeH="0" baseline="0" noProof="0" smtClean="0">
                <a:ln>
                  <a:noFill/>
                </a:ln>
                <a:solidFill>
                  <a:srgbClr val="4D7286"/>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srgbClr val="4D7286"/>
              </a:solidFill>
              <a:effectLst/>
              <a:uLnTx/>
              <a:uFillTx/>
              <a:latin typeface="Arial" panose="020B0604020202020204" pitchFamily="34" charset="0"/>
              <a:cs typeface="Arial" panose="020B0604020202020204" pitchFamily="34" charset="0"/>
            </a:endParaRPr>
          </a:p>
        </p:txBody>
      </p:sp>
      <p:sp>
        <p:nvSpPr>
          <p:cNvPr id="5" name="页脚占位符 4">
            <a:extLst>
              <a:ext uri="{FF2B5EF4-FFF2-40B4-BE49-F238E27FC236}">
                <a16:creationId xmlns:a16="http://schemas.microsoft.com/office/drawing/2014/main" id="{F370A7A5-F1F7-498D-BE90-E44E53A774E5}"/>
              </a:ext>
            </a:extLst>
          </p:cNvPr>
          <p:cNvSpPr>
            <a:spLocks noGrp="1"/>
          </p:cNvSpPr>
          <p:nvPr>
            <p:ph type="ftr" sz="quarter" idx="1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err="1">
                <a:ln>
                  <a:noFill/>
                </a:ln>
                <a:solidFill>
                  <a:srgbClr val="4D7286"/>
                </a:solidFill>
                <a:effectLst/>
                <a:uLnTx/>
                <a:uFillTx/>
                <a:latin typeface="Arial" panose="020B0604020202020204" pitchFamily="34" charset="0"/>
                <a:cs typeface="Arial" panose="020B0604020202020204" pitchFamily="34" charset="0"/>
              </a:rPr>
              <a:t>Shafran</a:t>
            </a:r>
            <a:r>
              <a:rPr kumimoji="0" lang="en-US" altLang="zh-CN" sz="1000" b="0" i="0" u="none" strike="noStrike" kern="1200" cap="none" spc="0" normalizeH="0" baseline="0" noProof="0" dirty="0">
                <a:ln>
                  <a:noFill/>
                </a:ln>
                <a:solidFill>
                  <a:srgbClr val="4D7286"/>
                </a:solidFill>
                <a:effectLst/>
                <a:uLnTx/>
                <a:uFillTx/>
                <a:latin typeface="Arial" panose="020B0604020202020204" pitchFamily="34" charset="0"/>
                <a:cs typeface="Arial" panose="020B0604020202020204" pitchFamily="34" charset="0"/>
              </a:rPr>
              <a:t> et al, IVHEM 2018, P23.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a:ln>
                  <a:noFill/>
                </a:ln>
                <a:solidFill>
                  <a:srgbClr val="4D7286"/>
                </a:solidFill>
                <a:effectLst/>
                <a:uLnTx/>
                <a:uFillTx/>
                <a:latin typeface="Arial" panose="020B0604020202020204" pitchFamily="34" charset="0"/>
                <a:cs typeface="Arial" panose="020B0604020202020204" pitchFamily="34" charset="0"/>
              </a:rPr>
              <a:t>Lim et al. APASL Annual Meeting 2017, #OP146.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err="1">
                <a:ln>
                  <a:noFill/>
                </a:ln>
                <a:solidFill>
                  <a:srgbClr val="4D7286"/>
                </a:solidFill>
                <a:effectLst/>
                <a:uLnTx/>
                <a:uFillTx/>
                <a:latin typeface="Arial" panose="020B0604020202020204" pitchFamily="34" charset="0"/>
                <a:cs typeface="Arial" panose="020B0604020202020204" pitchFamily="34" charset="0"/>
              </a:rPr>
              <a:t>Mangia</a:t>
            </a:r>
            <a:r>
              <a:rPr kumimoji="0" lang="en-US" altLang="zh-CN" sz="1000" b="0" i="0" u="none" strike="noStrike" kern="1200" cap="none" spc="0" normalizeH="0" baseline="0" noProof="0" dirty="0">
                <a:ln>
                  <a:noFill/>
                </a:ln>
                <a:solidFill>
                  <a:srgbClr val="4D7286"/>
                </a:solidFill>
                <a:effectLst/>
                <a:uLnTx/>
                <a:uFillTx/>
                <a:latin typeface="Arial" panose="020B0604020202020204" pitchFamily="34" charset="0"/>
                <a:cs typeface="Arial" panose="020B0604020202020204" pitchFamily="34" charset="0"/>
              </a:rPr>
              <a:t> et al. EASL, 2019, GS-03.</a:t>
            </a:r>
          </a:p>
        </p:txBody>
      </p:sp>
      <p:sp>
        <p:nvSpPr>
          <p:cNvPr id="7" name="Content Placeholder 4">
            <a:extLst>
              <a:ext uri="{FF2B5EF4-FFF2-40B4-BE49-F238E27FC236}">
                <a16:creationId xmlns:a16="http://schemas.microsoft.com/office/drawing/2014/main" id="{2B2EA3A1-209A-448E-AC8A-695BFCA86852}"/>
              </a:ext>
            </a:extLst>
          </p:cNvPr>
          <p:cNvSpPr txBox="1">
            <a:spLocks/>
          </p:cNvSpPr>
          <p:nvPr/>
        </p:nvSpPr>
        <p:spPr>
          <a:xfrm>
            <a:off x="4267201" y="5249821"/>
            <a:ext cx="6461384" cy="950954"/>
          </a:xfrm>
          <a:prstGeom prst="rect">
            <a:avLst/>
          </a:prstGeom>
        </p:spPr>
        <p:txBody>
          <a:bodyPr vert="horz" lIns="0" tIns="0" rIns="0" bIns="0" rtlCol="0">
            <a:noAutofit/>
          </a:bodyPr>
          <a:lstStyle>
            <a:defPPr>
              <a:defRPr lang="zh-CN"/>
            </a:defPPr>
            <a:lvl1pPr marL="228594" indent="-228594" defTabSz="914377">
              <a:lnSpc>
                <a:spcPct val="120000"/>
              </a:lnSpc>
              <a:spcBef>
                <a:spcPts val="0"/>
              </a:spcBef>
              <a:spcAft>
                <a:spcPts val="1200"/>
              </a:spcAft>
              <a:buClr>
                <a:schemeClr val="bg2">
                  <a:lumMod val="75000"/>
                </a:schemeClr>
              </a:buClr>
              <a:buSzPct val="90000"/>
              <a:buFont typeface="Wingdings" panose="05000000000000000000" pitchFamily="2" charset="2"/>
              <a:buChar char="§"/>
              <a:defRPr baseline="0">
                <a:latin typeface="Times New Roman" panose="02020603050405020304" pitchFamily="18" charset="0"/>
                <a:ea typeface="楷体" panose="02010609060101010101"/>
              </a:defRPr>
            </a:lvl1pPr>
            <a:lvl2pPr marL="502907" indent="-228594" defTabSz="914377">
              <a:lnSpc>
                <a:spcPct val="90000"/>
              </a:lnSpc>
              <a:spcBef>
                <a:spcPts val="800"/>
              </a:spcBef>
              <a:buClr>
                <a:schemeClr val="bg2">
                  <a:lumMod val="75000"/>
                </a:schemeClr>
              </a:buClr>
              <a:buSzPct val="90000"/>
              <a:buFont typeface="Arial" panose="020B0604020202020204" pitchFamily="34" charset="0"/>
              <a:buChar char="–"/>
              <a:defRPr baseline="0">
                <a:latin typeface="Times New Roman" panose="02020603050405020304" pitchFamily="18" charset="0"/>
                <a:ea typeface="楷体" panose="02010609060101010101"/>
              </a:defRPr>
            </a:lvl2pPr>
            <a:lvl3pPr marL="731502" indent="-182875" defTabSz="914377">
              <a:lnSpc>
                <a:spcPct val="90000"/>
              </a:lnSpc>
              <a:spcBef>
                <a:spcPts val="600"/>
              </a:spcBef>
              <a:buClr>
                <a:schemeClr val="bg2">
                  <a:lumMod val="75000"/>
                </a:schemeClr>
              </a:buClr>
              <a:buSzPct val="90000"/>
              <a:buFont typeface="Wingdings" panose="05000000000000000000" pitchFamily="2" charset="2"/>
              <a:buChar char="§"/>
              <a:defRPr sz="1600" baseline="0">
                <a:latin typeface="Times New Roman" panose="02020603050405020304" pitchFamily="18" charset="0"/>
                <a:ea typeface="楷体" panose="02010609060101010101"/>
              </a:defRPr>
            </a:lvl3pPr>
            <a:lvl4pPr marL="960096" indent="-182875" defTabSz="914377">
              <a:lnSpc>
                <a:spcPct val="90000"/>
              </a:lnSpc>
              <a:spcBef>
                <a:spcPts val="600"/>
              </a:spcBef>
              <a:buClr>
                <a:schemeClr val="bg2">
                  <a:lumMod val="75000"/>
                </a:schemeClr>
              </a:buClr>
              <a:buSzPct val="90000"/>
              <a:buFont typeface="Arial" panose="020B0604020202020204" pitchFamily="34" charset="0"/>
              <a:buChar char="–"/>
              <a:defRPr sz="1400" baseline="0">
                <a:latin typeface="Times New Roman" panose="02020603050405020304" pitchFamily="18" charset="0"/>
                <a:ea typeface="楷体" panose="02010609060101010101"/>
              </a:defRPr>
            </a:lvl4pPr>
            <a:lvl5pPr marL="1188690" indent="-182875" defTabSz="914377">
              <a:lnSpc>
                <a:spcPct val="90000"/>
              </a:lnSpc>
              <a:spcBef>
                <a:spcPts val="600"/>
              </a:spcBef>
              <a:buClr>
                <a:schemeClr val="bg2">
                  <a:lumMod val="75000"/>
                </a:schemeClr>
              </a:buClr>
              <a:buSzPct val="90000"/>
              <a:buFont typeface="Wingdings" panose="05000000000000000000" pitchFamily="2" charset="2"/>
              <a:buChar char="§"/>
              <a:defRPr sz="1400" baseline="0">
                <a:latin typeface="Times New Roman" panose="02020603050405020304" pitchFamily="18" charset="0"/>
                <a:ea typeface="楷体" panose="02010609060101010101"/>
              </a:defRPr>
            </a:lvl5pPr>
            <a:lvl6pPr marL="1417285" indent="-182875" defTabSz="914377">
              <a:lnSpc>
                <a:spcPct val="90000"/>
              </a:lnSpc>
              <a:spcBef>
                <a:spcPts val="600"/>
              </a:spcBef>
              <a:buClr>
                <a:schemeClr val="bg2">
                  <a:lumMod val="75000"/>
                </a:schemeClr>
              </a:buClr>
              <a:buSzPct val="90000"/>
              <a:buFont typeface="Arial" panose="020B0604020202020204" pitchFamily="34" charset="0"/>
              <a:buChar char="–"/>
              <a:defRPr sz="1400"/>
            </a:lvl6pPr>
            <a:lvl7pPr marL="1645879" indent="-182875" defTabSz="914377">
              <a:lnSpc>
                <a:spcPct val="90000"/>
              </a:lnSpc>
              <a:spcBef>
                <a:spcPts val="600"/>
              </a:spcBef>
              <a:buClr>
                <a:schemeClr val="bg2">
                  <a:lumMod val="75000"/>
                </a:schemeClr>
              </a:buClr>
              <a:buSzPct val="90000"/>
              <a:buFont typeface="Wingdings" panose="05000000000000000000" pitchFamily="2" charset="2"/>
              <a:buChar char="§"/>
              <a:defRPr sz="1400"/>
            </a:lvl7pPr>
            <a:lvl8pPr marL="1874473" indent="-182875" defTabSz="914377">
              <a:lnSpc>
                <a:spcPct val="90000"/>
              </a:lnSpc>
              <a:spcBef>
                <a:spcPts val="600"/>
              </a:spcBef>
              <a:buClr>
                <a:schemeClr val="bg2">
                  <a:lumMod val="75000"/>
                </a:schemeClr>
              </a:buClr>
              <a:buSzPct val="90000"/>
              <a:buFont typeface="Arial" panose="020B0604020202020204" pitchFamily="34" charset="0"/>
              <a:buChar char="–"/>
              <a:defRPr sz="1400"/>
            </a:lvl8pPr>
            <a:lvl9pPr marL="2103067" indent="-182875" defTabSz="914377">
              <a:lnSpc>
                <a:spcPct val="90000"/>
              </a:lnSpc>
              <a:spcBef>
                <a:spcPts val="600"/>
              </a:spcBef>
              <a:buClr>
                <a:schemeClr val="bg2">
                  <a:lumMod val="75000"/>
                </a:schemeClr>
              </a:buClr>
              <a:buSzPct val="90000"/>
              <a:buFont typeface="Wingdings" panose="05000000000000000000" pitchFamily="2" charset="2"/>
              <a:buChar char="§"/>
              <a:defRPr sz="1400"/>
            </a:lvl9pPr>
          </a:lstStyle>
          <a:p>
            <a:pPr marL="0" marR="0" lvl="0" indent="0" algn="r" defTabSz="914377" rtl="0" eaLnBrk="1" fontAlgn="auto" latinLnBrk="0" hangingPunct="1">
              <a:lnSpc>
                <a:spcPct val="100000"/>
              </a:lnSpc>
              <a:spcBef>
                <a:spcPts val="0"/>
              </a:spcBef>
              <a:spcAft>
                <a:spcPts val="600"/>
              </a:spcAft>
              <a:buClr>
                <a:srgbClr val="E2E2E2">
                  <a:lumMod val="75000"/>
                </a:srgbClr>
              </a:buClr>
              <a:buSzPct val="90000"/>
              <a:buFont typeface="Wingdings" panose="05000000000000000000" pitchFamily="2" charset="2"/>
              <a:buNone/>
              <a:tabLst/>
              <a:defRPr/>
            </a:pPr>
            <a:endParaRPr kumimoji="0" lang="en-US"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algn="r" defTabSz="914377" rtl="0" eaLnBrk="1" fontAlgn="auto" latinLnBrk="0" hangingPunct="1">
              <a:lnSpc>
                <a:spcPct val="100000"/>
              </a:lnSpc>
              <a:spcBef>
                <a:spcPts val="0"/>
              </a:spcBef>
              <a:spcAft>
                <a:spcPts val="600"/>
              </a:spcAft>
              <a:buClr>
                <a:srgbClr val="E2E2E2">
                  <a:lumMod val="75000"/>
                </a:srgbClr>
              </a:buClr>
              <a:buSzPct val="90000"/>
              <a:buFont typeface="Wingdings" panose="05000000000000000000" pitchFamily="2" charset="2"/>
              <a:buNone/>
              <a:tabLst/>
              <a:defRPr/>
            </a:pP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a:t>
            </a:r>
            <a:r>
              <a:rPr kumimoji="0" lang="en-US"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ASTRAL-1, -2, -3, -5 ; POLARIS -2, -3 ; </a:t>
            </a:r>
            <a:r>
              <a:rPr kumimoji="0" lang="en-CA"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GS-US-342-1522 ; GS-342-1521</a:t>
            </a:r>
          </a:p>
          <a:p>
            <a:pPr marL="0" marR="0" lvl="0" indent="0" algn="r" defTabSz="914377" rtl="0" eaLnBrk="1" fontAlgn="auto" latinLnBrk="0" hangingPunct="1">
              <a:lnSpc>
                <a:spcPct val="100000"/>
              </a:lnSpc>
              <a:spcBef>
                <a:spcPts val="0"/>
              </a:spcBef>
              <a:spcAft>
                <a:spcPts val="600"/>
              </a:spcAft>
              <a:buClr>
                <a:srgbClr val="E2E2E2">
                  <a:lumMod val="75000"/>
                </a:srgbClr>
              </a:buClr>
              <a:buSzPct val="90000"/>
              <a:buFont typeface="Wingdings" panose="05000000000000000000" pitchFamily="2" charset="2"/>
              <a:buNone/>
              <a:tabLst/>
              <a:defRPr/>
            </a:pPr>
            <a:r>
              <a:rPr kumimoji="0" lang="en-US"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共有 </a:t>
            </a:r>
            <a:r>
              <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1558 </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例患者，其中</a:t>
            </a:r>
            <a:r>
              <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61 </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例无法确定基因型，占比 </a:t>
            </a:r>
            <a:r>
              <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3.9</a:t>
            </a:r>
            <a:r>
              <a:rPr kumimoji="0" lang="en-US"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，其中 </a:t>
            </a:r>
            <a:r>
              <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55 </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例接受 </a:t>
            </a:r>
            <a:r>
              <a:rPr kumimoji="0" lang="en-US"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SOF/VEL </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治疗 </a:t>
            </a:r>
            <a:endPar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algn="r" defTabSz="914377" rtl="0" eaLnBrk="1" fontAlgn="auto" latinLnBrk="0" hangingPunct="1">
              <a:lnSpc>
                <a:spcPct val="100000"/>
              </a:lnSpc>
              <a:spcBef>
                <a:spcPts val="0"/>
              </a:spcBef>
              <a:spcAft>
                <a:spcPts val="600"/>
              </a:spcAft>
              <a:buClr>
                <a:srgbClr val="E2E2E2">
                  <a:lumMod val="75000"/>
                </a:srgbClr>
              </a:buClr>
              <a:buSzPct val="90000"/>
              <a:buFont typeface="Wingdings" panose="05000000000000000000" pitchFamily="2" charset="2"/>
              <a:buNone/>
              <a:tabLst/>
              <a:defRPr/>
            </a:pPr>
            <a:r>
              <a:rPr kumimoji="0" lang="en-SG"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共有 </a:t>
            </a:r>
            <a:r>
              <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5340 </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例患者，其中</a:t>
            </a:r>
            <a:r>
              <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1</a:t>
            </a:r>
            <a:r>
              <a:rPr kumimoji="0" lang="en-US"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en-SG" altLang="zh-CN"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a:t>
            </a:r>
            <a:r>
              <a:rPr kumimoji="0" lang="zh-CN"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患者为混合基因型或无法确定基因型</a:t>
            </a:r>
            <a:endParaRPr kumimoji="0" lang="en-US" altLang="en-US"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algn="r" defTabSz="914377" rtl="0" eaLnBrk="1" fontAlgn="auto" latinLnBrk="0" hangingPunct="1">
              <a:lnSpc>
                <a:spcPct val="100000"/>
              </a:lnSpc>
              <a:spcBef>
                <a:spcPts val="0"/>
              </a:spcBef>
              <a:spcAft>
                <a:spcPts val="600"/>
              </a:spcAft>
              <a:buClr>
                <a:srgbClr val="E2E2E2">
                  <a:lumMod val="75000"/>
                </a:srgbClr>
              </a:buClr>
              <a:buSzPct val="90000"/>
              <a:buFont typeface="Wingdings" panose="05000000000000000000" pitchFamily="2" charset="2"/>
              <a:buNone/>
              <a:tabLst/>
              <a:defRPr/>
            </a:pPr>
            <a:endParaRPr kumimoji="0" lang="en-SG" sz="1100" b="0"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aphicFrame>
        <p:nvGraphicFramePr>
          <p:cNvPr id="8" name="Chart 84">
            <a:extLst>
              <a:ext uri="{FF2B5EF4-FFF2-40B4-BE49-F238E27FC236}">
                <a16:creationId xmlns:a16="http://schemas.microsoft.com/office/drawing/2014/main" id="{29CA8B70-5100-48CF-98A5-BCA33F4C8B56}"/>
              </a:ext>
            </a:extLst>
          </p:cNvPr>
          <p:cNvGraphicFramePr/>
          <p:nvPr>
            <p:extLst>
              <p:ext uri="{D42A27DB-BD31-4B8C-83A1-F6EECF244321}">
                <p14:modId xmlns:p14="http://schemas.microsoft.com/office/powerpoint/2010/main" val="240529297"/>
              </p:ext>
            </p:extLst>
          </p:nvPr>
        </p:nvGraphicFramePr>
        <p:xfrm>
          <a:off x="563796" y="2041204"/>
          <a:ext cx="9882649" cy="32086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9">
            <a:extLst>
              <a:ext uri="{FF2B5EF4-FFF2-40B4-BE49-F238E27FC236}">
                <a16:creationId xmlns:a16="http://schemas.microsoft.com/office/drawing/2014/main" id="{4DF384B9-B939-41CD-A0A7-02446EC72536}"/>
              </a:ext>
            </a:extLst>
          </p:cNvPr>
          <p:cNvSpPr txBox="1"/>
          <p:nvPr/>
        </p:nvSpPr>
        <p:spPr>
          <a:xfrm>
            <a:off x="6716793" y="4281634"/>
            <a:ext cx="280963" cy="377461"/>
          </a:xfrm>
          <a:prstGeom prst="rect">
            <a:avLst/>
          </a:prstGeom>
          <a:noFill/>
        </p:spPr>
        <p:txBody>
          <a:bodyPr wrap="non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50</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51</a:t>
            </a:r>
          </a:p>
        </p:txBody>
      </p:sp>
      <p:sp>
        <p:nvSpPr>
          <p:cNvPr id="10" name="文本框 9">
            <a:extLst>
              <a:ext uri="{FF2B5EF4-FFF2-40B4-BE49-F238E27FC236}">
                <a16:creationId xmlns:a16="http://schemas.microsoft.com/office/drawing/2014/main" id="{4D89AA01-CDCE-4B12-A1A2-C9C30854EE4F}"/>
              </a:ext>
            </a:extLst>
          </p:cNvPr>
          <p:cNvSpPr txBox="1"/>
          <p:nvPr/>
        </p:nvSpPr>
        <p:spPr>
          <a:xfrm rot="16200000">
            <a:off x="711959" y="3083446"/>
            <a:ext cx="1481976" cy="914400"/>
          </a:xfrm>
          <a:prstGeom prst="rect">
            <a:avLst/>
          </a:prstGeom>
          <a:noFill/>
        </p:spPr>
        <p:txBody>
          <a:bodyPr wrap="none" lIns="0" tIns="0" rIns="0" bIns="0"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SVR12</a:t>
            </a:r>
            <a:r>
              <a:rPr kumimoji="0" lang="zh-CN" altLang="en-US" sz="14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a:t>
            </a:r>
            <a:r>
              <a:rPr kumimoji="0" lang="en-US" altLang="zh-CN" sz="14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endParaRPr kumimoji="0" lang="zh-CN" altLang="en-US" sz="14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2" name="文本框 11">
            <a:extLst>
              <a:ext uri="{FF2B5EF4-FFF2-40B4-BE49-F238E27FC236}">
                <a16:creationId xmlns:a16="http://schemas.microsoft.com/office/drawing/2014/main" id="{791A9165-56D1-4B16-AB5B-DA5BF1FB1C18}"/>
              </a:ext>
            </a:extLst>
          </p:cNvPr>
          <p:cNvSpPr txBox="1"/>
          <p:nvPr/>
        </p:nvSpPr>
        <p:spPr>
          <a:xfrm>
            <a:off x="7877397" y="4798908"/>
            <a:ext cx="914400" cy="914400"/>
          </a:xfrm>
          <a:prstGeom prst="rect">
            <a:avLst/>
          </a:prstGeom>
          <a:noFill/>
        </p:spPr>
        <p:txBody>
          <a:bodyPr wrap="none" lIns="0" tIns="0" rIns="0" bIns="0" rtlCol="0">
            <a:noAutofit/>
          </a:bodyPr>
          <a:lstStyle>
            <a:defPPr>
              <a:defRPr lang="zh-CN"/>
            </a:defPPr>
            <a:lvl1pPr>
              <a:lnSpc>
                <a:spcPct val="90000"/>
              </a:lnSpc>
              <a:defRPr sz="1400">
                <a:latin typeface="Times New Roman" panose="02020603050405020304" pitchFamily="18" charset="0"/>
                <a:ea typeface="楷体" panose="02010609060101010101"/>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无法确定</a:t>
            </a:r>
            <a:endParaRPr kumimoji="0" lang="en-US" altLang="zh-CN" sz="1400" b="1"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基因型</a:t>
            </a:r>
          </a:p>
        </p:txBody>
      </p:sp>
      <p:sp>
        <p:nvSpPr>
          <p:cNvPr id="13" name="文本框 12">
            <a:extLst>
              <a:ext uri="{FF2B5EF4-FFF2-40B4-BE49-F238E27FC236}">
                <a16:creationId xmlns:a16="http://schemas.microsoft.com/office/drawing/2014/main" id="{B2AF45E5-F196-4D66-81AB-23679B20AB0A}"/>
              </a:ext>
            </a:extLst>
          </p:cNvPr>
          <p:cNvSpPr txBox="1"/>
          <p:nvPr/>
        </p:nvSpPr>
        <p:spPr>
          <a:xfrm>
            <a:off x="9350343" y="4792621"/>
            <a:ext cx="914400" cy="914400"/>
          </a:xfrm>
          <a:prstGeom prst="rect">
            <a:avLst/>
          </a:prstGeom>
          <a:noFill/>
        </p:spPr>
        <p:txBody>
          <a:bodyPr wrap="none" lIns="0" tIns="0" rIns="0" bIns="0" rtlCol="0">
            <a:noAutofit/>
          </a:bodyPr>
          <a:lstStyle>
            <a:defPPr>
              <a:defRPr lang="zh-CN"/>
            </a:defPPr>
            <a:lvl1pPr>
              <a:lnSpc>
                <a:spcPct val="90000"/>
              </a:lnSpc>
              <a:defRPr sz="1400">
                <a:latin typeface="Times New Roman" panose="02020603050405020304" pitchFamily="18" charset="0"/>
                <a:ea typeface="楷体" panose="02010609060101010101"/>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混合基因型或</a:t>
            </a:r>
            <a:endParaRPr kumimoji="0" lang="en-US" altLang="zh-CN" sz="1400" b="1"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无法确定基因型</a:t>
            </a:r>
          </a:p>
        </p:txBody>
      </p:sp>
      <p:cxnSp>
        <p:nvCxnSpPr>
          <p:cNvPr id="14" name="直接连接符 13">
            <a:extLst>
              <a:ext uri="{FF2B5EF4-FFF2-40B4-BE49-F238E27FC236}">
                <a16:creationId xmlns:a16="http://schemas.microsoft.com/office/drawing/2014/main" id="{96325546-A1F3-4C3C-95A1-D537CC774C94}"/>
              </a:ext>
            </a:extLst>
          </p:cNvPr>
          <p:cNvCxnSpPr/>
          <p:nvPr/>
        </p:nvCxnSpPr>
        <p:spPr>
          <a:xfrm flipV="1">
            <a:off x="7417381" y="1673374"/>
            <a:ext cx="0" cy="3456000"/>
          </a:xfrm>
          <a:prstGeom prst="line">
            <a:avLst/>
          </a:prstGeom>
          <a:noFill/>
          <a:ln w="19050" cap="flat" cmpd="sng" algn="ctr">
            <a:solidFill>
              <a:srgbClr val="3C667C"/>
            </a:solidFill>
            <a:prstDash val="sysDash"/>
            <a:miter lim="800000"/>
            <a:headEnd type="none" w="med" len="med"/>
            <a:tailEnd type="none" w="med" len="med"/>
          </a:ln>
          <a:effectLst/>
        </p:spPr>
      </p:cxnSp>
      <p:cxnSp>
        <p:nvCxnSpPr>
          <p:cNvPr id="15" name="直接连接符 14">
            <a:extLst>
              <a:ext uri="{FF2B5EF4-FFF2-40B4-BE49-F238E27FC236}">
                <a16:creationId xmlns:a16="http://schemas.microsoft.com/office/drawing/2014/main" id="{4E5A07AD-92FE-4618-A1FD-381E87418BE8}"/>
              </a:ext>
            </a:extLst>
          </p:cNvPr>
          <p:cNvCxnSpPr/>
          <p:nvPr/>
        </p:nvCxnSpPr>
        <p:spPr>
          <a:xfrm flipV="1">
            <a:off x="9006556" y="1673374"/>
            <a:ext cx="0" cy="3456000"/>
          </a:xfrm>
          <a:prstGeom prst="line">
            <a:avLst/>
          </a:prstGeom>
          <a:noFill/>
          <a:ln w="19050" cap="flat" cmpd="sng" algn="ctr">
            <a:solidFill>
              <a:srgbClr val="3C667C"/>
            </a:solidFill>
            <a:prstDash val="sysDash"/>
            <a:miter lim="800000"/>
            <a:headEnd type="none" w="med" len="med"/>
            <a:tailEnd type="none" w="med" len="med"/>
          </a:ln>
          <a:effectLst/>
        </p:spPr>
      </p:cxnSp>
      <p:sp>
        <p:nvSpPr>
          <p:cNvPr id="16" name="文本框 15">
            <a:extLst>
              <a:ext uri="{FF2B5EF4-FFF2-40B4-BE49-F238E27FC236}">
                <a16:creationId xmlns:a16="http://schemas.microsoft.com/office/drawing/2014/main" id="{A14955DF-4EB6-4046-9BDA-07337EA147E7}"/>
              </a:ext>
            </a:extLst>
          </p:cNvPr>
          <p:cNvSpPr txBox="1"/>
          <p:nvPr/>
        </p:nvSpPr>
        <p:spPr>
          <a:xfrm>
            <a:off x="2835318" y="1758438"/>
            <a:ext cx="3558361" cy="414670"/>
          </a:xfrm>
          <a:prstGeom prst="rect">
            <a:avLst/>
          </a:prstGeom>
          <a:noFill/>
        </p:spPr>
        <p:txBody>
          <a:bodyPr wrap="none" lIns="0" tIns="0" rIns="0" bIns="0"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8</a:t>
            </a: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项临床试验汇总分析</a:t>
            </a:r>
            <a:r>
              <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(ITT)</a:t>
            </a:r>
            <a:r>
              <a:rPr kumimoji="0" lang="en-US" altLang="zh-CN" sz="16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1</a:t>
            </a:r>
            <a:r>
              <a:rPr kumimoji="0" lang="zh-CN" altLang="en-US" sz="16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p>
        </p:txBody>
      </p:sp>
      <p:sp>
        <p:nvSpPr>
          <p:cNvPr id="17" name="文本框 16">
            <a:extLst>
              <a:ext uri="{FF2B5EF4-FFF2-40B4-BE49-F238E27FC236}">
                <a16:creationId xmlns:a16="http://schemas.microsoft.com/office/drawing/2014/main" id="{47B9B6ED-0067-4FDD-A00E-FD44A71FD411}"/>
              </a:ext>
            </a:extLst>
          </p:cNvPr>
          <p:cNvSpPr txBox="1"/>
          <p:nvPr/>
        </p:nvSpPr>
        <p:spPr>
          <a:xfrm>
            <a:off x="7411458" y="1673374"/>
            <a:ext cx="1660003" cy="414670"/>
          </a:xfrm>
          <a:prstGeom prst="rect">
            <a:avLst/>
          </a:prstGeom>
          <a:noFill/>
        </p:spPr>
        <p:txBody>
          <a:bodyPr wrap="none" lIns="0" tIns="0" rIns="0" bIns="0"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ASTRAL-1,2,3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综合总分析</a:t>
            </a:r>
            <a:r>
              <a:rPr kumimoji="0" lang="en-US" altLang="zh-CN" sz="16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2^</a:t>
            </a:r>
            <a:endParaRPr kumimoji="0" lang="zh-CN" altLang="en-US" sz="16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8" name="文本框 17">
            <a:extLst>
              <a:ext uri="{FF2B5EF4-FFF2-40B4-BE49-F238E27FC236}">
                <a16:creationId xmlns:a16="http://schemas.microsoft.com/office/drawing/2014/main" id="{22394C24-25DE-439B-A9F0-530EB80E4EC9}"/>
              </a:ext>
            </a:extLst>
          </p:cNvPr>
          <p:cNvSpPr txBox="1"/>
          <p:nvPr/>
        </p:nvSpPr>
        <p:spPr>
          <a:xfrm>
            <a:off x="8883938" y="1673374"/>
            <a:ext cx="1810332" cy="414670"/>
          </a:xfrm>
          <a:prstGeom prst="rect">
            <a:avLst/>
          </a:prstGeom>
          <a:noFill/>
        </p:spPr>
        <p:txBody>
          <a:bodyPr wrap="none" lIns="0" tIns="0" rIns="0" bIns="0"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真实世界队列</a:t>
            </a:r>
            <a:endPar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汇总分析</a:t>
            </a:r>
            <a:r>
              <a:rPr kumimoji="0" lang="en-US" altLang="zh-CN" sz="16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3+</a:t>
            </a:r>
            <a:endParaRPr kumimoji="0" lang="zh-CN" altLang="en-US" sz="16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102257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7301F0F-1045-471F-841F-43C70E33EC80}"/>
              </a:ext>
            </a:extLst>
          </p:cNvPr>
          <p:cNvSpPr>
            <a:spLocks noGrp="1"/>
          </p:cNvSpPr>
          <p:nvPr>
            <p:ph type="title"/>
          </p:nvPr>
        </p:nvSpPr>
        <p:spPr/>
        <p:txBody>
          <a:bodyPr/>
          <a:lstStyle/>
          <a:p>
            <a:r>
              <a:rPr lang="zh-CN" altLang="en-US" dirty="0">
                <a:latin typeface="Arial" panose="020B0604020202020204" pitchFamily="34" charset="0"/>
                <a:cs typeface="Arial" panose="020B0604020202020204" pitchFamily="34" charset="0"/>
                <a:sym typeface="+mn-lt"/>
              </a:rPr>
              <a:t>丙通沙</a:t>
            </a:r>
            <a:r>
              <a:rPr lang="en-US" altLang="zh-CN" baseline="30000" dirty="0">
                <a:latin typeface="Arial" panose="020B0604020202020204" pitchFamily="34" charset="0"/>
                <a:cs typeface="Arial" panose="020B0604020202020204" pitchFamily="34" charset="0"/>
                <a:sym typeface="+mn-lt"/>
              </a:rPr>
              <a:t>®</a:t>
            </a:r>
            <a:r>
              <a:rPr lang="en-US" altLang="zh-CN" dirty="0">
                <a:latin typeface="Arial" panose="020B0604020202020204" pitchFamily="34" charset="0"/>
                <a:cs typeface="Arial" panose="020B0604020202020204" pitchFamily="34" charset="0"/>
                <a:sym typeface="+mn-lt"/>
              </a:rPr>
              <a:t>12</a:t>
            </a:r>
            <a:r>
              <a:rPr lang="zh-CN" altLang="en-US" dirty="0">
                <a:latin typeface="Arial" panose="020B0604020202020204" pitchFamily="34" charset="0"/>
                <a:cs typeface="Arial" panose="020B0604020202020204" pitchFamily="34" charset="0"/>
                <a:sym typeface="+mn-lt"/>
              </a:rPr>
              <a:t>周治疗各级肝纤维化丙肝患者均实现高治愈率</a:t>
            </a:r>
          </a:p>
        </p:txBody>
      </p:sp>
      <p:sp>
        <p:nvSpPr>
          <p:cNvPr id="7" name="灯片编号占位符 6">
            <a:extLst>
              <a:ext uri="{FF2B5EF4-FFF2-40B4-BE49-F238E27FC236}">
                <a16:creationId xmlns:a16="http://schemas.microsoft.com/office/drawing/2014/main" id="{12756225-4400-4C77-9FE1-AFAF3B5022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CA52C-147A-457E-942F-D43DA637CC75}" type="slidenum">
              <a:rPr kumimoji="0" lang="zh-CN" altLang="en-US" sz="1200" b="0" i="0" u="none" strike="noStrike" kern="1200" cap="none" spc="0" normalizeH="0" baseline="0" noProof="0" smtClean="0">
                <a:ln>
                  <a:noFill/>
                </a:ln>
                <a:solidFill>
                  <a:srgbClr val="4D7286"/>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srgbClr val="4D7286"/>
              </a:solidFill>
              <a:effectLst/>
              <a:uLnTx/>
              <a:uFillTx/>
              <a:latin typeface="Arial" panose="020B0604020202020204" pitchFamily="34" charset="0"/>
              <a:cs typeface="Arial" panose="020B0604020202020204" pitchFamily="34" charset="0"/>
            </a:endParaRPr>
          </a:p>
        </p:txBody>
      </p:sp>
      <p:sp>
        <p:nvSpPr>
          <p:cNvPr id="2" name="页脚占位符 1">
            <a:extLst>
              <a:ext uri="{FF2B5EF4-FFF2-40B4-BE49-F238E27FC236}">
                <a16:creationId xmlns:a16="http://schemas.microsoft.com/office/drawing/2014/main" id="{35B15D26-341B-46D5-8BB0-9135976C2475}"/>
              </a:ext>
            </a:extLst>
          </p:cNvPr>
          <p:cNvSpPr>
            <a:spLocks noGrp="1"/>
          </p:cNvSpPr>
          <p:nvPr>
            <p:ph type="ftr" sz="quarter" idx="1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err="1">
                <a:ln>
                  <a:noFill/>
                </a:ln>
                <a:solidFill>
                  <a:srgbClr val="4D7286"/>
                </a:solidFill>
                <a:effectLst/>
                <a:uLnTx/>
                <a:uFillTx/>
                <a:latin typeface="Arial" panose="020B0604020202020204" pitchFamily="34" charset="0"/>
                <a:cs typeface="Arial" panose="020B0604020202020204" pitchFamily="34" charset="0"/>
              </a:rPr>
              <a:t>Mangia</a:t>
            </a:r>
            <a:r>
              <a:rPr kumimoji="0" lang="en-US" altLang="zh-CN" sz="1000" b="0" i="0" u="none" strike="noStrike" kern="1200" cap="none" spc="0" normalizeH="0" baseline="0" noProof="0" dirty="0">
                <a:ln>
                  <a:noFill/>
                </a:ln>
                <a:solidFill>
                  <a:srgbClr val="4D7286"/>
                </a:solidFill>
                <a:effectLst/>
                <a:uLnTx/>
                <a:uFillTx/>
                <a:latin typeface="Arial" panose="020B0604020202020204" pitchFamily="34" charset="0"/>
                <a:cs typeface="Arial" panose="020B0604020202020204" pitchFamily="34" charset="0"/>
              </a:rPr>
              <a:t> A, et al. ILC 2019; GS-03.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a:ln>
                  <a:noFill/>
                </a:ln>
                <a:solidFill>
                  <a:srgbClr val="4D7286"/>
                </a:solidFill>
                <a:effectLst/>
                <a:uLnTx/>
                <a:uFillTx/>
                <a:latin typeface="Arial" panose="020B0604020202020204" pitchFamily="34" charset="0"/>
                <a:cs typeface="Arial" panose="020B0604020202020204" pitchFamily="34" charset="0"/>
              </a:rPr>
              <a:t>Landis, AASLD 2017, Poster 1096</a:t>
            </a:r>
            <a:r>
              <a:rPr lang="en-US" altLang="zh-CN" sz="1000" dirty="0">
                <a:solidFill>
                  <a:srgbClr val="4D7286"/>
                </a:solidFill>
                <a:latin typeface="Arial" panose="020B0604020202020204" pitchFamily="34" charset="0"/>
                <a:cs typeface="Arial" panose="020B0604020202020204" pitchFamily="34" charset="0"/>
              </a:rPr>
              <a:t>(https://natap.org/2017/AASLD/AASLD_117.htm)</a:t>
            </a:r>
            <a:r>
              <a:rPr kumimoji="0" lang="en-US" altLang="zh-CN" sz="1000" b="0" i="0" u="none" strike="noStrike" kern="1200" cap="none" spc="0" normalizeH="0" baseline="0" noProof="0" dirty="0">
                <a:ln>
                  <a:noFill/>
                </a:ln>
                <a:solidFill>
                  <a:srgbClr val="4D7286"/>
                </a:solidFill>
                <a:effectLst/>
                <a:uLnTx/>
                <a:uFillTx/>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000" b="0" i="0" u="none" strike="noStrike" kern="1200" cap="none" spc="0" normalizeH="0" baseline="0" noProof="0" dirty="0">
              <a:ln>
                <a:noFill/>
              </a:ln>
              <a:solidFill>
                <a:srgbClr val="4D7286"/>
              </a:solidFill>
              <a:effectLst/>
              <a:uLnTx/>
              <a:uFillTx/>
              <a:latin typeface="Arial" panose="020B0604020202020204" pitchFamily="34" charset="0"/>
              <a:cs typeface="Arial" panose="020B0604020202020204" pitchFamily="34" charset="0"/>
            </a:endParaRPr>
          </a:p>
        </p:txBody>
      </p:sp>
      <p:grpSp>
        <p:nvGrpSpPr>
          <p:cNvPr id="17" name="组合 16">
            <a:extLst>
              <a:ext uri="{FF2B5EF4-FFF2-40B4-BE49-F238E27FC236}">
                <a16:creationId xmlns:a16="http://schemas.microsoft.com/office/drawing/2014/main" id="{23655A0A-280F-46ED-8B3A-877A8DC5A4F4}"/>
              </a:ext>
            </a:extLst>
          </p:cNvPr>
          <p:cNvGrpSpPr/>
          <p:nvPr/>
        </p:nvGrpSpPr>
        <p:grpSpPr>
          <a:xfrm>
            <a:off x="1308905" y="2518690"/>
            <a:ext cx="1109318" cy="820747"/>
            <a:chOff x="3229110" y="1487490"/>
            <a:chExt cx="956473" cy="707662"/>
          </a:xfrm>
        </p:grpSpPr>
        <p:sp>
          <p:nvSpPr>
            <p:cNvPr id="18" name="Freeform: Shape 45">
              <a:extLst>
                <a:ext uri="{FF2B5EF4-FFF2-40B4-BE49-F238E27FC236}">
                  <a16:creationId xmlns:a16="http://schemas.microsoft.com/office/drawing/2014/main" id="{BE1A1BAA-0FF1-4BC6-B581-F08F1DEAA148}"/>
                </a:ext>
              </a:extLst>
            </p:cNvPr>
            <p:cNvSpPr/>
            <p:nvPr/>
          </p:nvSpPr>
          <p:spPr>
            <a:xfrm>
              <a:off x="3229110" y="1501700"/>
              <a:ext cx="956473" cy="693452"/>
            </a:xfrm>
            <a:custGeom>
              <a:avLst/>
              <a:gdLst>
                <a:gd name="connsiteX0" fmla="*/ 0 w 990637"/>
                <a:gd name="connsiteY0" fmla="*/ 99064 h 1120775"/>
                <a:gd name="connsiteX1" fmla="*/ 99064 w 990637"/>
                <a:gd name="connsiteY1" fmla="*/ 0 h 1120775"/>
                <a:gd name="connsiteX2" fmla="*/ 891573 w 990637"/>
                <a:gd name="connsiteY2" fmla="*/ 0 h 1120775"/>
                <a:gd name="connsiteX3" fmla="*/ 990637 w 990637"/>
                <a:gd name="connsiteY3" fmla="*/ 99064 h 1120775"/>
                <a:gd name="connsiteX4" fmla="*/ 990637 w 990637"/>
                <a:gd name="connsiteY4" fmla="*/ 1021711 h 1120775"/>
                <a:gd name="connsiteX5" fmla="*/ 891573 w 990637"/>
                <a:gd name="connsiteY5" fmla="*/ 1120775 h 1120775"/>
                <a:gd name="connsiteX6" fmla="*/ 99064 w 990637"/>
                <a:gd name="connsiteY6" fmla="*/ 1120775 h 1120775"/>
                <a:gd name="connsiteX7" fmla="*/ 0 w 990637"/>
                <a:gd name="connsiteY7" fmla="*/ 1021711 h 1120775"/>
                <a:gd name="connsiteX8" fmla="*/ 0 w 990637"/>
                <a:gd name="connsiteY8" fmla="*/ 99064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37" h="1120775">
                  <a:moveTo>
                    <a:pt x="0" y="99064"/>
                  </a:moveTo>
                  <a:cubicBezTo>
                    <a:pt x="0" y="44352"/>
                    <a:pt x="44352" y="0"/>
                    <a:pt x="99064" y="0"/>
                  </a:cubicBezTo>
                  <a:lnTo>
                    <a:pt x="891573" y="0"/>
                  </a:lnTo>
                  <a:cubicBezTo>
                    <a:pt x="946285" y="0"/>
                    <a:pt x="990637" y="44352"/>
                    <a:pt x="990637" y="99064"/>
                  </a:cubicBezTo>
                  <a:lnTo>
                    <a:pt x="990637" y="1021711"/>
                  </a:lnTo>
                  <a:cubicBezTo>
                    <a:pt x="990637" y="1076423"/>
                    <a:pt x="946285" y="1120775"/>
                    <a:pt x="891573" y="1120775"/>
                  </a:cubicBezTo>
                  <a:lnTo>
                    <a:pt x="99064" y="1120775"/>
                  </a:lnTo>
                  <a:cubicBezTo>
                    <a:pt x="44352" y="1120775"/>
                    <a:pt x="0" y="1076423"/>
                    <a:pt x="0" y="1021711"/>
                  </a:cubicBezTo>
                  <a:lnTo>
                    <a:pt x="0" y="99064"/>
                  </a:lnTo>
                  <a:close/>
                </a:path>
              </a:pathLst>
            </a:custGeom>
            <a:solidFill>
              <a:srgbClr val="3C667C">
                <a:alpha val="10000"/>
              </a:srgbClr>
            </a:solidFill>
            <a:ln w="28575">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0808" tIns="70808" rIns="70808" bIns="855351" numCol="1" spcCol="1270" anchor="t" anchorCtr="0">
              <a:no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19" name="Image 1" descr="F0.tif">
              <a:extLst>
                <a:ext uri="{FF2B5EF4-FFF2-40B4-BE49-F238E27FC236}">
                  <a16:creationId xmlns:a16="http://schemas.microsoft.com/office/drawing/2014/main" id="{E43D80EA-968F-4B6F-9C60-86E2E96CCCCE}"/>
                </a:ext>
              </a:extLst>
            </p:cNvPr>
            <p:cNvPicPr>
              <a:picLocks noChangeAspect="1"/>
            </p:cNvPicPr>
            <p:nvPr/>
          </p:nvPicPr>
          <p:blipFill>
            <a:blip r:embed="rId3"/>
            <a:srcRect/>
            <a:stretch>
              <a:fillRect/>
            </a:stretch>
          </p:blipFill>
          <p:spPr bwMode="auto">
            <a:xfrm>
              <a:off x="3296551" y="1720542"/>
              <a:ext cx="803162" cy="41051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3">
              <a:extLst>
                <a:ext uri="{FF2B5EF4-FFF2-40B4-BE49-F238E27FC236}">
                  <a16:creationId xmlns:a16="http://schemas.microsoft.com/office/drawing/2014/main" id="{0A326F3D-03FF-4E7E-97CB-C07D11A28E8F}"/>
                </a:ext>
              </a:extLst>
            </p:cNvPr>
            <p:cNvSpPr/>
            <p:nvPr/>
          </p:nvSpPr>
          <p:spPr>
            <a:xfrm>
              <a:off x="3536515" y="1487490"/>
              <a:ext cx="341664" cy="265371"/>
            </a:xfrm>
            <a:prstGeom prst="rect">
              <a:avLst/>
            </a:prstGeom>
          </p:spPr>
          <p:txBody>
            <a:bodyPr wrap="none">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GB" altLang="zh-CN" sz="1400" b="1"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F0</a:t>
              </a:r>
              <a:endParaRPr kumimoji="0" lang="en-GB" altLang="zh-CN" sz="1400" b="1"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grpSp>
        <p:nvGrpSpPr>
          <p:cNvPr id="21" name="组合 20">
            <a:extLst>
              <a:ext uri="{FF2B5EF4-FFF2-40B4-BE49-F238E27FC236}">
                <a16:creationId xmlns:a16="http://schemas.microsoft.com/office/drawing/2014/main" id="{DA96CFC3-E63E-43F9-B7B8-B74B42190ABE}"/>
              </a:ext>
            </a:extLst>
          </p:cNvPr>
          <p:cNvGrpSpPr/>
          <p:nvPr/>
        </p:nvGrpSpPr>
        <p:grpSpPr>
          <a:xfrm>
            <a:off x="2714749" y="2518690"/>
            <a:ext cx="1109318" cy="820747"/>
            <a:chOff x="4257888" y="1487490"/>
            <a:chExt cx="956473" cy="707662"/>
          </a:xfrm>
        </p:grpSpPr>
        <p:sp>
          <p:nvSpPr>
            <p:cNvPr id="22" name="Freeform: Shape 46">
              <a:extLst>
                <a:ext uri="{FF2B5EF4-FFF2-40B4-BE49-F238E27FC236}">
                  <a16:creationId xmlns:a16="http://schemas.microsoft.com/office/drawing/2014/main" id="{91C6FB1E-EE34-42D6-BEB2-D02C63ABB2B3}"/>
                </a:ext>
              </a:extLst>
            </p:cNvPr>
            <p:cNvSpPr/>
            <p:nvPr/>
          </p:nvSpPr>
          <p:spPr>
            <a:xfrm>
              <a:off x="4257888" y="1501700"/>
              <a:ext cx="956473" cy="693452"/>
            </a:xfrm>
            <a:custGeom>
              <a:avLst/>
              <a:gdLst>
                <a:gd name="connsiteX0" fmla="*/ 0 w 990637"/>
                <a:gd name="connsiteY0" fmla="*/ 99064 h 1120775"/>
                <a:gd name="connsiteX1" fmla="*/ 99064 w 990637"/>
                <a:gd name="connsiteY1" fmla="*/ 0 h 1120775"/>
                <a:gd name="connsiteX2" fmla="*/ 891573 w 990637"/>
                <a:gd name="connsiteY2" fmla="*/ 0 h 1120775"/>
                <a:gd name="connsiteX3" fmla="*/ 990637 w 990637"/>
                <a:gd name="connsiteY3" fmla="*/ 99064 h 1120775"/>
                <a:gd name="connsiteX4" fmla="*/ 990637 w 990637"/>
                <a:gd name="connsiteY4" fmla="*/ 1021711 h 1120775"/>
                <a:gd name="connsiteX5" fmla="*/ 891573 w 990637"/>
                <a:gd name="connsiteY5" fmla="*/ 1120775 h 1120775"/>
                <a:gd name="connsiteX6" fmla="*/ 99064 w 990637"/>
                <a:gd name="connsiteY6" fmla="*/ 1120775 h 1120775"/>
                <a:gd name="connsiteX7" fmla="*/ 0 w 990637"/>
                <a:gd name="connsiteY7" fmla="*/ 1021711 h 1120775"/>
                <a:gd name="connsiteX8" fmla="*/ 0 w 990637"/>
                <a:gd name="connsiteY8" fmla="*/ 99064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37" h="1120775">
                  <a:moveTo>
                    <a:pt x="0" y="99064"/>
                  </a:moveTo>
                  <a:cubicBezTo>
                    <a:pt x="0" y="44352"/>
                    <a:pt x="44352" y="0"/>
                    <a:pt x="99064" y="0"/>
                  </a:cubicBezTo>
                  <a:lnTo>
                    <a:pt x="891573" y="0"/>
                  </a:lnTo>
                  <a:cubicBezTo>
                    <a:pt x="946285" y="0"/>
                    <a:pt x="990637" y="44352"/>
                    <a:pt x="990637" y="99064"/>
                  </a:cubicBezTo>
                  <a:lnTo>
                    <a:pt x="990637" y="1021711"/>
                  </a:lnTo>
                  <a:cubicBezTo>
                    <a:pt x="990637" y="1076423"/>
                    <a:pt x="946285" y="1120775"/>
                    <a:pt x="891573" y="1120775"/>
                  </a:cubicBezTo>
                  <a:lnTo>
                    <a:pt x="99064" y="1120775"/>
                  </a:lnTo>
                  <a:cubicBezTo>
                    <a:pt x="44352" y="1120775"/>
                    <a:pt x="0" y="1076423"/>
                    <a:pt x="0" y="1021711"/>
                  </a:cubicBezTo>
                  <a:lnTo>
                    <a:pt x="0" y="99064"/>
                  </a:lnTo>
                  <a:close/>
                </a:path>
              </a:pathLst>
            </a:custGeom>
            <a:solidFill>
              <a:srgbClr val="3C667C">
                <a:alpha val="20000"/>
              </a:srgbClr>
            </a:solidFill>
            <a:ln w="28575">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0808" tIns="70808" rIns="70808" bIns="855351" numCol="1" spcCol="1270" anchor="t" anchorCtr="0">
              <a:no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23" name="Image 2" descr="F1.tif">
              <a:extLst>
                <a:ext uri="{FF2B5EF4-FFF2-40B4-BE49-F238E27FC236}">
                  <a16:creationId xmlns:a16="http://schemas.microsoft.com/office/drawing/2014/main" id="{3F8D9767-045D-4E1A-AD48-6AFD5F79EB20}"/>
                </a:ext>
              </a:extLst>
            </p:cNvPr>
            <p:cNvPicPr>
              <a:picLocks noChangeAspect="1"/>
            </p:cNvPicPr>
            <p:nvPr/>
          </p:nvPicPr>
          <p:blipFill>
            <a:blip r:embed="rId4"/>
            <a:srcRect/>
            <a:stretch>
              <a:fillRect/>
            </a:stretch>
          </p:blipFill>
          <p:spPr bwMode="auto">
            <a:xfrm>
              <a:off x="4323495" y="1720542"/>
              <a:ext cx="800097" cy="41051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6">
              <a:extLst>
                <a:ext uri="{FF2B5EF4-FFF2-40B4-BE49-F238E27FC236}">
                  <a16:creationId xmlns:a16="http://schemas.microsoft.com/office/drawing/2014/main" id="{51093E56-2F77-48FF-9201-4BF1A88F13F0}"/>
                </a:ext>
              </a:extLst>
            </p:cNvPr>
            <p:cNvSpPr/>
            <p:nvPr/>
          </p:nvSpPr>
          <p:spPr>
            <a:xfrm>
              <a:off x="4552713" y="1487490"/>
              <a:ext cx="341664" cy="265371"/>
            </a:xfrm>
            <a:prstGeom prst="rect">
              <a:avLst/>
            </a:prstGeom>
          </p:spPr>
          <p:txBody>
            <a:bodyPr wrap="none">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GB" altLang="zh-CN" sz="14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F1</a:t>
              </a:r>
            </a:p>
          </p:txBody>
        </p:sp>
      </p:grpSp>
      <p:grpSp>
        <p:nvGrpSpPr>
          <p:cNvPr id="25" name="组合 24">
            <a:extLst>
              <a:ext uri="{FF2B5EF4-FFF2-40B4-BE49-F238E27FC236}">
                <a16:creationId xmlns:a16="http://schemas.microsoft.com/office/drawing/2014/main" id="{DDF16822-9C65-4A59-8294-BE1ECD8C590F}"/>
              </a:ext>
            </a:extLst>
          </p:cNvPr>
          <p:cNvGrpSpPr/>
          <p:nvPr/>
        </p:nvGrpSpPr>
        <p:grpSpPr>
          <a:xfrm>
            <a:off x="4120594" y="2518690"/>
            <a:ext cx="1109318" cy="820747"/>
            <a:chOff x="5286667" y="1487490"/>
            <a:chExt cx="956473" cy="707662"/>
          </a:xfrm>
        </p:grpSpPr>
        <p:sp>
          <p:nvSpPr>
            <p:cNvPr id="26" name="Freeform: Shape 47">
              <a:extLst>
                <a:ext uri="{FF2B5EF4-FFF2-40B4-BE49-F238E27FC236}">
                  <a16:creationId xmlns:a16="http://schemas.microsoft.com/office/drawing/2014/main" id="{8FEF3BB7-08A8-491A-B0AE-DD6E0DAA768D}"/>
                </a:ext>
              </a:extLst>
            </p:cNvPr>
            <p:cNvSpPr/>
            <p:nvPr/>
          </p:nvSpPr>
          <p:spPr>
            <a:xfrm>
              <a:off x="5286667" y="1501700"/>
              <a:ext cx="956473" cy="693452"/>
            </a:xfrm>
            <a:custGeom>
              <a:avLst/>
              <a:gdLst>
                <a:gd name="connsiteX0" fmla="*/ 0 w 990637"/>
                <a:gd name="connsiteY0" fmla="*/ 99064 h 1120775"/>
                <a:gd name="connsiteX1" fmla="*/ 99064 w 990637"/>
                <a:gd name="connsiteY1" fmla="*/ 0 h 1120775"/>
                <a:gd name="connsiteX2" fmla="*/ 891573 w 990637"/>
                <a:gd name="connsiteY2" fmla="*/ 0 h 1120775"/>
                <a:gd name="connsiteX3" fmla="*/ 990637 w 990637"/>
                <a:gd name="connsiteY3" fmla="*/ 99064 h 1120775"/>
                <a:gd name="connsiteX4" fmla="*/ 990637 w 990637"/>
                <a:gd name="connsiteY4" fmla="*/ 1021711 h 1120775"/>
                <a:gd name="connsiteX5" fmla="*/ 891573 w 990637"/>
                <a:gd name="connsiteY5" fmla="*/ 1120775 h 1120775"/>
                <a:gd name="connsiteX6" fmla="*/ 99064 w 990637"/>
                <a:gd name="connsiteY6" fmla="*/ 1120775 h 1120775"/>
                <a:gd name="connsiteX7" fmla="*/ 0 w 990637"/>
                <a:gd name="connsiteY7" fmla="*/ 1021711 h 1120775"/>
                <a:gd name="connsiteX8" fmla="*/ 0 w 990637"/>
                <a:gd name="connsiteY8" fmla="*/ 99064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37" h="1120775">
                  <a:moveTo>
                    <a:pt x="0" y="99064"/>
                  </a:moveTo>
                  <a:cubicBezTo>
                    <a:pt x="0" y="44352"/>
                    <a:pt x="44352" y="0"/>
                    <a:pt x="99064" y="0"/>
                  </a:cubicBezTo>
                  <a:lnTo>
                    <a:pt x="891573" y="0"/>
                  </a:lnTo>
                  <a:cubicBezTo>
                    <a:pt x="946285" y="0"/>
                    <a:pt x="990637" y="44352"/>
                    <a:pt x="990637" y="99064"/>
                  </a:cubicBezTo>
                  <a:lnTo>
                    <a:pt x="990637" y="1021711"/>
                  </a:lnTo>
                  <a:cubicBezTo>
                    <a:pt x="990637" y="1076423"/>
                    <a:pt x="946285" y="1120775"/>
                    <a:pt x="891573" y="1120775"/>
                  </a:cubicBezTo>
                  <a:lnTo>
                    <a:pt x="99064" y="1120775"/>
                  </a:lnTo>
                  <a:cubicBezTo>
                    <a:pt x="44352" y="1120775"/>
                    <a:pt x="0" y="1076423"/>
                    <a:pt x="0" y="1021711"/>
                  </a:cubicBezTo>
                  <a:lnTo>
                    <a:pt x="0" y="99064"/>
                  </a:lnTo>
                  <a:close/>
                </a:path>
              </a:pathLst>
            </a:custGeom>
            <a:solidFill>
              <a:srgbClr val="3C667C">
                <a:alpha val="30000"/>
              </a:srgbClr>
            </a:solidFill>
            <a:ln w="28575">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0808" tIns="70808" rIns="70808" bIns="855351" numCol="1" spcCol="1270" anchor="t" anchorCtr="0">
              <a:no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27" name="Image 4" descr="F2.tif">
              <a:extLst>
                <a:ext uri="{FF2B5EF4-FFF2-40B4-BE49-F238E27FC236}">
                  <a16:creationId xmlns:a16="http://schemas.microsoft.com/office/drawing/2014/main" id="{74FC8129-1959-4263-ACA9-18C82096D2C9}"/>
                </a:ext>
              </a:extLst>
            </p:cNvPr>
            <p:cNvPicPr>
              <a:picLocks noChangeAspect="1"/>
            </p:cNvPicPr>
            <p:nvPr/>
          </p:nvPicPr>
          <p:blipFill>
            <a:blip r:embed="rId5"/>
            <a:srcRect/>
            <a:stretch>
              <a:fillRect/>
            </a:stretch>
          </p:blipFill>
          <p:spPr bwMode="auto">
            <a:xfrm>
              <a:off x="5378029" y="1720542"/>
              <a:ext cx="800097" cy="41051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8">
              <a:extLst>
                <a:ext uri="{FF2B5EF4-FFF2-40B4-BE49-F238E27FC236}">
                  <a16:creationId xmlns:a16="http://schemas.microsoft.com/office/drawing/2014/main" id="{24A52BD2-423E-4DE1-B488-84AC1CB4E8B7}"/>
                </a:ext>
              </a:extLst>
            </p:cNvPr>
            <p:cNvSpPr/>
            <p:nvPr/>
          </p:nvSpPr>
          <p:spPr>
            <a:xfrm>
              <a:off x="5595912" y="1487490"/>
              <a:ext cx="341664" cy="265371"/>
            </a:xfrm>
            <a:prstGeom prst="rect">
              <a:avLst/>
            </a:prstGeom>
          </p:spPr>
          <p:txBody>
            <a:bodyPr wrap="none">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GB" altLang="zh-CN" sz="1400" b="1"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F2</a:t>
              </a:r>
            </a:p>
          </p:txBody>
        </p:sp>
      </p:grpSp>
      <p:grpSp>
        <p:nvGrpSpPr>
          <p:cNvPr id="29" name="组合 28">
            <a:extLst>
              <a:ext uri="{FF2B5EF4-FFF2-40B4-BE49-F238E27FC236}">
                <a16:creationId xmlns:a16="http://schemas.microsoft.com/office/drawing/2014/main" id="{2462EA97-2491-4F56-916B-F449EA5B9C49}"/>
              </a:ext>
            </a:extLst>
          </p:cNvPr>
          <p:cNvGrpSpPr/>
          <p:nvPr/>
        </p:nvGrpSpPr>
        <p:grpSpPr>
          <a:xfrm>
            <a:off x="5526438" y="2518690"/>
            <a:ext cx="1109318" cy="820747"/>
            <a:chOff x="6315445" y="1487490"/>
            <a:chExt cx="956473" cy="707662"/>
          </a:xfrm>
        </p:grpSpPr>
        <p:sp>
          <p:nvSpPr>
            <p:cNvPr id="30" name="Freeform: Shape 48">
              <a:extLst>
                <a:ext uri="{FF2B5EF4-FFF2-40B4-BE49-F238E27FC236}">
                  <a16:creationId xmlns:a16="http://schemas.microsoft.com/office/drawing/2014/main" id="{E2D03416-C90A-4101-8322-2568AA1C6F5B}"/>
                </a:ext>
              </a:extLst>
            </p:cNvPr>
            <p:cNvSpPr/>
            <p:nvPr/>
          </p:nvSpPr>
          <p:spPr>
            <a:xfrm>
              <a:off x="6315445" y="1501700"/>
              <a:ext cx="956473" cy="693452"/>
            </a:xfrm>
            <a:custGeom>
              <a:avLst/>
              <a:gdLst>
                <a:gd name="connsiteX0" fmla="*/ 0 w 990637"/>
                <a:gd name="connsiteY0" fmla="*/ 99064 h 1120775"/>
                <a:gd name="connsiteX1" fmla="*/ 99064 w 990637"/>
                <a:gd name="connsiteY1" fmla="*/ 0 h 1120775"/>
                <a:gd name="connsiteX2" fmla="*/ 891573 w 990637"/>
                <a:gd name="connsiteY2" fmla="*/ 0 h 1120775"/>
                <a:gd name="connsiteX3" fmla="*/ 990637 w 990637"/>
                <a:gd name="connsiteY3" fmla="*/ 99064 h 1120775"/>
                <a:gd name="connsiteX4" fmla="*/ 990637 w 990637"/>
                <a:gd name="connsiteY4" fmla="*/ 1021711 h 1120775"/>
                <a:gd name="connsiteX5" fmla="*/ 891573 w 990637"/>
                <a:gd name="connsiteY5" fmla="*/ 1120775 h 1120775"/>
                <a:gd name="connsiteX6" fmla="*/ 99064 w 990637"/>
                <a:gd name="connsiteY6" fmla="*/ 1120775 h 1120775"/>
                <a:gd name="connsiteX7" fmla="*/ 0 w 990637"/>
                <a:gd name="connsiteY7" fmla="*/ 1021711 h 1120775"/>
                <a:gd name="connsiteX8" fmla="*/ 0 w 990637"/>
                <a:gd name="connsiteY8" fmla="*/ 99064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37" h="1120775">
                  <a:moveTo>
                    <a:pt x="0" y="99064"/>
                  </a:moveTo>
                  <a:cubicBezTo>
                    <a:pt x="0" y="44352"/>
                    <a:pt x="44352" y="0"/>
                    <a:pt x="99064" y="0"/>
                  </a:cubicBezTo>
                  <a:lnTo>
                    <a:pt x="891573" y="0"/>
                  </a:lnTo>
                  <a:cubicBezTo>
                    <a:pt x="946285" y="0"/>
                    <a:pt x="990637" y="44352"/>
                    <a:pt x="990637" y="99064"/>
                  </a:cubicBezTo>
                  <a:lnTo>
                    <a:pt x="990637" y="1021711"/>
                  </a:lnTo>
                  <a:cubicBezTo>
                    <a:pt x="990637" y="1076423"/>
                    <a:pt x="946285" y="1120775"/>
                    <a:pt x="891573" y="1120775"/>
                  </a:cubicBezTo>
                  <a:lnTo>
                    <a:pt x="99064" y="1120775"/>
                  </a:lnTo>
                  <a:cubicBezTo>
                    <a:pt x="44352" y="1120775"/>
                    <a:pt x="0" y="1076423"/>
                    <a:pt x="0" y="1021711"/>
                  </a:cubicBezTo>
                  <a:lnTo>
                    <a:pt x="0" y="99064"/>
                  </a:lnTo>
                  <a:close/>
                </a:path>
              </a:pathLst>
            </a:custGeom>
            <a:solidFill>
              <a:srgbClr val="3C667C">
                <a:alpha val="40000"/>
              </a:srgbClr>
            </a:solidFill>
            <a:ln w="28575">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0808" tIns="70808" rIns="70808" bIns="855351" numCol="1" spcCol="1270" anchor="t" anchorCtr="0">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1" name="Image 5" descr="F3.tif">
              <a:extLst>
                <a:ext uri="{FF2B5EF4-FFF2-40B4-BE49-F238E27FC236}">
                  <a16:creationId xmlns:a16="http://schemas.microsoft.com/office/drawing/2014/main" id="{49C146D8-273A-42D0-B3BB-D817A6EF7AC3}"/>
                </a:ext>
              </a:extLst>
            </p:cNvPr>
            <p:cNvPicPr>
              <a:picLocks noChangeAspect="1"/>
            </p:cNvPicPr>
            <p:nvPr/>
          </p:nvPicPr>
          <p:blipFill>
            <a:blip r:embed="rId6"/>
            <a:srcRect/>
            <a:stretch>
              <a:fillRect/>
            </a:stretch>
          </p:blipFill>
          <p:spPr bwMode="auto">
            <a:xfrm>
              <a:off x="6392711" y="1720542"/>
              <a:ext cx="800097" cy="41051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Rectangle 11">
              <a:extLst>
                <a:ext uri="{FF2B5EF4-FFF2-40B4-BE49-F238E27FC236}">
                  <a16:creationId xmlns:a16="http://schemas.microsoft.com/office/drawing/2014/main" id="{AF3F646A-B489-4B80-839F-79DEB6417A68}"/>
                </a:ext>
              </a:extLst>
            </p:cNvPr>
            <p:cNvSpPr/>
            <p:nvPr/>
          </p:nvSpPr>
          <p:spPr>
            <a:xfrm>
              <a:off x="6612554" y="1487490"/>
              <a:ext cx="341664" cy="265371"/>
            </a:xfrm>
            <a:prstGeom prst="rect">
              <a:avLst/>
            </a:prstGeom>
          </p:spPr>
          <p:txBody>
            <a:bodyPr wrap="none">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GB"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F3</a:t>
              </a:r>
            </a:p>
          </p:txBody>
        </p:sp>
      </p:grpSp>
      <p:grpSp>
        <p:nvGrpSpPr>
          <p:cNvPr id="33" name="组合 32">
            <a:extLst>
              <a:ext uri="{FF2B5EF4-FFF2-40B4-BE49-F238E27FC236}">
                <a16:creationId xmlns:a16="http://schemas.microsoft.com/office/drawing/2014/main" id="{40E2F36D-6F4D-4F82-A004-870B809A5F0D}"/>
              </a:ext>
            </a:extLst>
          </p:cNvPr>
          <p:cNvGrpSpPr/>
          <p:nvPr/>
        </p:nvGrpSpPr>
        <p:grpSpPr>
          <a:xfrm>
            <a:off x="6932279" y="2518690"/>
            <a:ext cx="1109318" cy="820747"/>
            <a:chOff x="7344224" y="1487490"/>
            <a:chExt cx="956473" cy="707662"/>
          </a:xfrm>
        </p:grpSpPr>
        <p:sp>
          <p:nvSpPr>
            <p:cNvPr id="34" name="Freeform: Shape 49">
              <a:extLst>
                <a:ext uri="{FF2B5EF4-FFF2-40B4-BE49-F238E27FC236}">
                  <a16:creationId xmlns:a16="http://schemas.microsoft.com/office/drawing/2014/main" id="{7D42556E-2D06-4462-B4DA-BA5ECEDB72FC}"/>
                </a:ext>
              </a:extLst>
            </p:cNvPr>
            <p:cNvSpPr/>
            <p:nvPr/>
          </p:nvSpPr>
          <p:spPr>
            <a:xfrm>
              <a:off x="7344224" y="1501700"/>
              <a:ext cx="956473" cy="693452"/>
            </a:xfrm>
            <a:custGeom>
              <a:avLst/>
              <a:gdLst>
                <a:gd name="connsiteX0" fmla="*/ 0 w 990637"/>
                <a:gd name="connsiteY0" fmla="*/ 99064 h 1120775"/>
                <a:gd name="connsiteX1" fmla="*/ 99064 w 990637"/>
                <a:gd name="connsiteY1" fmla="*/ 0 h 1120775"/>
                <a:gd name="connsiteX2" fmla="*/ 891573 w 990637"/>
                <a:gd name="connsiteY2" fmla="*/ 0 h 1120775"/>
                <a:gd name="connsiteX3" fmla="*/ 990637 w 990637"/>
                <a:gd name="connsiteY3" fmla="*/ 99064 h 1120775"/>
                <a:gd name="connsiteX4" fmla="*/ 990637 w 990637"/>
                <a:gd name="connsiteY4" fmla="*/ 1021711 h 1120775"/>
                <a:gd name="connsiteX5" fmla="*/ 891573 w 990637"/>
                <a:gd name="connsiteY5" fmla="*/ 1120775 h 1120775"/>
                <a:gd name="connsiteX6" fmla="*/ 99064 w 990637"/>
                <a:gd name="connsiteY6" fmla="*/ 1120775 h 1120775"/>
                <a:gd name="connsiteX7" fmla="*/ 0 w 990637"/>
                <a:gd name="connsiteY7" fmla="*/ 1021711 h 1120775"/>
                <a:gd name="connsiteX8" fmla="*/ 0 w 990637"/>
                <a:gd name="connsiteY8" fmla="*/ 99064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37" h="1120775">
                  <a:moveTo>
                    <a:pt x="0" y="99064"/>
                  </a:moveTo>
                  <a:cubicBezTo>
                    <a:pt x="0" y="44352"/>
                    <a:pt x="44352" y="0"/>
                    <a:pt x="99064" y="0"/>
                  </a:cubicBezTo>
                  <a:lnTo>
                    <a:pt x="891573" y="0"/>
                  </a:lnTo>
                  <a:cubicBezTo>
                    <a:pt x="946285" y="0"/>
                    <a:pt x="990637" y="44352"/>
                    <a:pt x="990637" y="99064"/>
                  </a:cubicBezTo>
                  <a:lnTo>
                    <a:pt x="990637" y="1021711"/>
                  </a:lnTo>
                  <a:cubicBezTo>
                    <a:pt x="990637" y="1076423"/>
                    <a:pt x="946285" y="1120775"/>
                    <a:pt x="891573" y="1120775"/>
                  </a:cubicBezTo>
                  <a:lnTo>
                    <a:pt x="99064" y="1120775"/>
                  </a:lnTo>
                  <a:cubicBezTo>
                    <a:pt x="44352" y="1120775"/>
                    <a:pt x="0" y="1076423"/>
                    <a:pt x="0" y="1021711"/>
                  </a:cubicBezTo>
                  <a:lnTo>
                    <a:pt x="0" y="99064"/>
                  </a:lnTo>
                  <a:close/>
                </a:path>
              </a:pathLst>
            </a:custGeom>
            <a:solidFill>
              <a:srgbClr val="3C667C">
                <a:alpha val="50000"/>
              </a:srgbClr>
            </a:solidFill>
            <a:ln w="28575">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0808" tIns="70808" rIns="70808" bIns="855351" numCol="1" spcCol="1270" anchor="t" anchorCtr="0">
              <a:noAutofit/>
            </a:bodyPr>
            <a:lstStyle/>
            <a:p>
              <a:pPr marL="0" marR="0" lvl="0" indent="0" algn="ctr" defTabSz="7112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5" name="Image 10" descr="F4.tif">
              <a:extLst>
                <a:ext uri="{FF2B5EF4-FFF2-40B4-BE49-F238E27FC236}">
                  <a16:creationId xmlns:a16="http://schemas.microsoft.com/office/drawing/2014/main" id="{F4268CA8-126E-463D-942A-3624F98031D8}"/>
                </a:ext>
              </a:extLst>
            </p:cNvPr>
            <p:cNvPicPr>
              <a:picLocks noChangeAspect="1"/>
            </p:cNvPicPr>
            <p:nvPr/>
          </p:nvPicPr>
          <p:blipFill>
            <a:blip r:embed="rId7"/>
            <a:srcRect/>
            <a:stretch>
              <a:fillRect/>
            </a:stretch>
          </p:blipFill>
          <p:spPr bwMode="auto">
            <a:xfrm>
              <a:off x="7444179" y="1720683"/>
              <a:ext cx="797031" cy="409235"/>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Rectangle 14">
              <a:extLst>
                <a:ext uri="{FF2B5EF4-FFF2-40B4-BE49-F238E27FC236}">
                  <a16:creationId xmlns:a16="http://schemas.microsoft.com/office/drawing/2014/main" id="{86810C25-2CDB-45B1-BB2F-272933FD490D}"/>
                </a:ext>
              </a:extLst>
            </p:cNvPr>
            <p:cNvSpPr/>
            <p:nvPr/>
          </p:nvSpPr>
          <p:spPr>
            <a:xfrm>
              <a:off x="7378415" y="1487490"/>
              <a:ext cx="873787" cy="246794"/>
            </a:xfrm>
            <a:prstGeom prst="rect">
              <a:avLst/>
            </a:prstGeom>
          </p:spPr>
          <p:txBody>
            <a:bodyPr wrap="none">
              <a:spAutoFit/>
            </a:bodyPr>
            <a:lstStyle/>
            <a:p>
              <a:pPr marL="0" marR="0" lvl="0" indent="0" algn="ctr" defTabSz="711200" rtl="0" eaLnBrk="1" fontAlgn="auto" latinLnBrk="0" hangingPunct="1">
                <a:lnSpc>
                  <a:spcPct val="90000"/>
                </a:lnSpc>
                <a:spcBef>
                  <a:spcPct val="0"/>
                </a:spcBef>
                <a:spcAft>
                  <a:spcPts val="0"/>
                </a:spcAft>
                <a:buClrTx/>
                <a:buSzTx/>
                <a:buFontTx/>
                <a:buNone/>
                <a:tabLst/>
                <a:defRPr/>
              </a:pPr>
              <a:r>
                <a:rPr kumimoji="0" lang="en-GB"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F4</a:t>
              </a:r>
              <a:r>
                <a:rPr kumimoji="0" lang="en-US"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en-GB"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CTP A</a:t>
              </a:r>
            </a:p>
          </p:txBody>
        </p:sp>
      </p:grpSp>
      <p:grpSp>
        <p:nvGrpSpPr>
          <p:cNvPr id="37" name="组合 36">
            <a:extLst>
              <a:ext uri="{FF2B5EF4-FFF2-40B4-BE49-F238E27FC236}">
                <a16:creationId xmlns:a16="http://schemas.microsoft.com/office/drawing/2014/main" id="{9019CF61-0C28-487D-94C7-68314548666F}"/>
              </a:ext>
            </a:extLst>
          </p:cNvPr>
          <p:cNvGrpSpPr/>
          <p:nvPr/>
        </p:nvGrpSpPr>
        <p:grpSpPr>
          <a:xfrm>
            <a:off x="8338132" y="2518690"/>
            <a:ext cx="1109319" cy="820747"/>
            <a:chOff x="8373002" y="1487490"/>
            <a:chExt cx="956473" cy="707662"/>
          </a:xfrm>
        </p:grpSpPr>
        <p:sp>
          <p:nvSpPr>
            <p:cNvPr id="38" name="Freeform: Shape 50">
              <a:extLst>
                <a:ext uri="{FF2B5EF4-FFF2-40B4-BE49-F238E27FC236}">
                  <a16:creationId xmlns:a16="http://schemas.microsoft.com/office/drawing/2014/main" id="{72F703E0-82DA-4DD8-8149-3432E969502E}"/>
                </a:ext>
              </a:extLst>
            </p:cNvPr>
            <p:cNvSpPr/>
            <p:nvPr/>
          </p:nvSpPr>
          <p:spPr>
            <a:xfrm>
              <a:off x="8373002" y="1501700"/>
              <a:ext cx="956473" cy="693452"/>
            </a:xfrm>
            <a:custGeom>
              <a:avLst/>
              <a:gdLst>
                <a:gd name="connsiteX0" fmla="*/ 0 w 990637"/>
                <a:gd name="connsiteY0" fmla="*/ 99064 h 1120775"/>
                <a:gd name="connsiteX1" fmla="*/ 99064 w 990637"/>
                <a:gd name="connsiteY1" fmla="*/ 0 h 1120775"/>
                <a:gd name="connsiteX2" fmla="*/ 891573 w 990637"/>
                <a:gd name="connsiteY2" fmla="*/ 0 h 1120775"/>
                <a:gd name="connsiteX3" fmla="*/ 990637 w 990637"/>
                <a:gd name="connsiteY3" fmla="*/ 99064 h 1120775"/>
                <a:gd name="connsiteX4" fmla="*/ 990637 w 990637"/>
                <a:gd name="connsiteY4" fmla="*/ 1021711 h 1120775"/>
                <a:gd name="connsiteX5" fmla="*/ 891573 w 990637"/>
                <a:gd name="connsiteY5" fmla="*/ 1120775 h 1120775"/>
                <a:gd name="connsiteX6" fmla="*/ 99064 w 990637"/>
                <a:gd name="connsiteY6" fmla="*/ 1120775 h 1120775"/>
                <a:gd name="connsiteX7" fmla="*/ 0 w 990637"/>
                <a:gd name="connsiteY7" fmla="*/ 1021711 h 1120775"/>
                <a:gd name="connsiteX8" fmla="*/ 0 w 990637"/>
                <a:gd name="connsiteY8" fmla="*/ 99064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37" h="1120775">
                  <a:moveTo>
                    <a:pt x="0" y="99064"/>
                  </a:moveTo>
                  <a:cubicBezTo>
                    <a:pt x="0" y="44352"/>
                    <a:pt x="44352" y="0"/>
                    <a:pt x="99064" y="0"/>
                  </a:cubicBezTo>
                  <a:lnTo>
                    <a:pt x="891573" y="0"/>
                  </a:lnTo>
                  <a:cubicBezTo>
                    <a:pt x="946285" y="0"/>
                    <a:pt x="990637" y="44352"/>
                    <a:pt x="990637" y="99064"/>
                  </a:cubicBezTo>
                  <a:lnTo>
                    <a:pt x="990637" y="1021711"/>
                  </a:lnTo>
                  <a:cubicBezTo>
                    <a:pt x="990637" y="1076423"/>
                    <a:pt x="946285" y="1120775"/>
                    <a:pt x="891573" y="1120775"/>
                  </a:cubicBezTo>
                  <a:lnTo>
                    <a:pt x="99064" y="1120775"/>
                  </a:lnTo>
                  <a:cubicBezTo>
                    <a:pt x="44352" y="1120775"/>
                    <a:pt x="0" y="1076423"/>
                    <a:pt x="0" y="1021711"/>
                  </a:cubicBezTo>
                  <a:lnTo>
                    <a:pt x="0" y="99064"/>
                  </a:lnTo>
                  <a:close/>
                </a:path>
              </a:pathLst>
            </a:custGeom>
            <a:solidFill>
              <a:srgbClr val="3C667C">
                <a:alpha val="80000"/>
              </a:srgbClr>
            </a:solidFill>
            <a:ln w="28575">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0808" tIns="70808" rIns="70808" bIns="855351" numCol="1" spcCol="1270" anchor="t" anchorCtr="0">
              <a:noAutofit/>
            </a:bodyPr>
            <a:lstStyle/>
            <a:p>
              <a:pPr marL="0" marR="0" lvl="0" indent="0" algn="ctr" defTabSz="7112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39" name="Picture 9">
              <a:extLst>
                <a:ext uri="{FF2B5EF4-FFF2-40B4-BE49-F238E27FC236}">
                  <a16:creationId xmlns:a16="http://schemas.microsoft.com/office/drawing/2014/main" id="{DFE85285-06D2-4295-99C8-C8CD0737778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23435" y="1720374"/>
              <a:ext cx="836273" cy="4120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 name="Rectangle 16">
              <a:extLst>
                <a:ext uri="{FF2B5EF4-FFF2-40B4-BE49-F238E27FC236}">
                  <a16:creationId xmlns:a16="http://schemas.microsoft.com/office/drawing/2014/main" id="{8143D3A5-00AD-4176-8C24-2228C21B0FAF}"/>
                </a:ext>
              </a:extLst>
            </p:cNvPr>
            <p:cNvSpPr/>
            <p:nvPr/>
          </p:nvSpPr>
          <p:spPr>
            <a:xfrm>
              <a:off x="8402463" y="1487490"/>
              <a:ext cx="864111" cy="246794"/>
            </a:xfrm>
            <a:prstGeom prst="rect">
              <a:avLst/>
            </a:prstGeom>
          </p:spPr>
          <p:txBody>
            <a:bodyPr wrap="none">
              <a:spAutoFit/>
            </a:bodyPr>
            <a:lstStyle/>
            <a:p>
              <a:pPr marL="0" marR="0" lvl="0" indent="0" algn="ctr" defTabSz="711200" rtl="0" eaLnBrk="1" fontAlgn="auto" latinLnBrk="0" hangingPunct="1">
                <a:lnSpc>
                  <a:spcPct val="90000"/>
                </a:lnSpc>
                <a:spcBef>
                  <a:spcPct val="0"/>
                </a:spcBef>
                <a:spcAft>
                  <a:spcPts val="0"/>
                </a:spcAft>
                <a:buClrTx/>
                <a:buSzTx/>
                <a:buFontTx/>
                <a:buNone/>
                <a:tabLst/>
                <a:defRPr/>
              </a:pPr>
              <a:r>
                <a:rPr kumimoji="0" lang="en-GB"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F4</a:t>
              </a:r>
              <a:r>
                <a:rPr kumimoji="0" lang="en-US"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en-GB"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CTP B</a:t>
              </a:r>
            </a:p>
          </p:txBody>
        </p:sp>
      </p:grpSp>
      <p:grpSp>
        <p:nvGrpSpPr>
          <p:cNvPr id="41" name="组合 40">
            <a:extLst>
              <a:ext uri="{FF2B5EF4-FFF2-40B4-BE49-F238E27FC236}">
                <a16:creationId xmlns:a16="http://schemas.microsoft.com/office/drawing/2014/main" id="{0B39789F-C988-4A2F-AC9F-C9557EB63E66}"/>
              </a:ext>
            </a:extLst>
          </p:cNvPr>
          <p:cNvGrpSpPr/>
          <p:nvPr/>
        </p:nvGrpSpPr>
        <p:grpSpPr>
          <a:xfrm>
            <a:off x="9743975" y="2518690"/>
            <a:ext cx="1109319" cy="820747"/>
            <a:chOff x="9401781" y="1487490"/>
            <a:chExt cx="956473" cy="707662"/>
          </a:xfrm>
        </p:grpSpPr>
        <p:sp>
          <p:nvSpPr>
            <p:cNvPr id="42" name="Freeform: Shape 51">
              <a:extLst>
                <a:ext uri="{FF2B5EF4-FFF2-40B4-BE49-F238E27FC236}">
                  <a16:creationId xmlns:a16="http://schemas.microsoft.com/office/drawing/2014/main" id="{533BF26D-42C4-4BC3-8B71-68FFED4CB793}"/>
                </a:ext>
              </a:extLst>
            </p:cNvPr>
            <p:cNvSpPr/>
            <p:nvPr/>
          </p:nvSpPr>
          <p:spPr>
            <a:xfrm>
              <a:off x="9401781" y="1501700"/>
              <a:ext cx="956473" cy="693452"/>
            </a:xfrm>
            <a:custGeom>
              <a:avLst/>
              <a:gdLst>
                <a:gd name="connsiteX0" fmla="*/ 0 w 990637"/>
                <a:gd name="connsiteY0" fmla="*/ 99064 h 1120775"/>
                <a:gd name="connsiteX1" fmla="*/ 99064 w 990637"/>
                <a:gd name="connsiteY1" fmla="*/ 0 h 1120775"/>
                <a:gd name="connsiteX2" fmla="*/ 891573 w 990637"/>
                <a:gd name="connsiteY2" fmla="*/ 0 h 1120775"/>
                <a:gd name="connsiteX3" fmla="*/ 990637 w 990637"/>
                <a:gd name="connsiteY3" fmla="*/ 99064 h 1120775"/>
                <a:gd name="connsiteX4" fmla="*/ 990637 w 990637"/>
                <a:gd name="connsiteY4" fmla="*/ 1021711 h 1120775"/>
                <a:gd name="connsiteX5" fmla="*/ 891573 w 990637"/>
                <a:gd name="connsiteY5" fmla="*/ 1120775 h 1120775"/>
                <a:gd name="connsiteX6" fmla="*/ 99064 w 990637"/>
                <a:gd name="connsiteY6" fmla="*/ 1120775 h 1120775"/>
                <a:gd name="connsiteX7" fmla="*/ 0 w 990637"/>
                <a:gd name="connsiteY7" fmla="*/ 1021711 h 1120775"/>
                <a:gd name="connsiteX8" fmla="*/ 0 w 990637"/>
                <a:gd name="connsiteY8" fmla="*/ 99064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37" h="1120775">
                  <a:moveTo>
                    <a:pt x="0" y="99064"/>
                  </a:moveTo>
                  <a:cubicBezTo>
                    <a:pt x="0" y="44352"/>
                    <a:pt x="44352" y="0"/>
                    <a:pt x="99064" y="0"/>
                  </a:cubicBezTo>
                  <a:lnTo>
                    <a:pt x="891573" y="0"/>
                  </a:lnTo>
                  <a:cubicBezTo>
                    <a:pt x="946285" y="0"/>
                    <a:pt x="990637" y="44352"/>
                    <a:pt x="990637" y="99064"/>
                  </a:cubicBezTo>
                  <a:lnTo>
                    <a:pt x="990637" y="1021711"/>
                  </a:lnTo>
                  <a:cubicBezTo>
                    <a:pt x="990637" y="1076423"/>
                    <a:pt x="946285" y="1120775"/>
                    <a:pt x="891573" y="1120775"/>
                  </a:cubicBezTo>
                  <a:lnTo>
                    <a:pt x="99064" y="1120775"/>
                  </a:lnTo>
                  <a:cubicBezTo>
                    <a:pt x="44352" y="1120775"/>
                    <a:pt x="0" y="1076423"/>
                    <a:pt x="0" y="1021711"/>
                  </a:cubicBezTo>
                  <a:lnTo>
                    <a:pt x="0" y="99064"/>
                  </a:lnTo>
                  <a:close/>
                </a:path>
              </a:pathLst>
            </a:custGeom>
            <a:solidFill>
              <a:srgbClr val="3C667C"/>
            </a:solidFill>
            <a:ln w="28575">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0808" tIns="70808" rIns="70808" bIns="855351" numCol="1" spcCol="1270" anchor="t" anchorCtr="0">
              <a:noAutofit/>
            </a:bodyPr>
            <a:lstStyle/>
            <a:p>
              <a:pPr marL="0" marR="0" lvl="0" indent="0" algn="ctr" defTabSz="7112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43" name="Picture 9">
              <a:extLst>
                <a:ext uri="{FF2B5EF4-FFF2-40B4-BE49-F238E27FC236}">
                  <a16:creationId xmlns:a16="http://schemas.microsoft.com/office/drawing/2014/main" id="{A062C656-0106-48CF-BAA0-9CE2E69E781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458820" y="1720474"/>
              <a:ext cx="836273" cy="4111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4" name="Rectangle 18">
              <a:extLst>
                <a:ext uri="{FF2B5EF4-FFF2-40B4-BE49-F238E27FC236}">
                  <a16:creationId xmlns:a16="http://schemas.microsoft.com/office/drawing/2014/main" id="{F573E398-38B0-473C-B10B-9034E2E93D4B}"/>
                </a:ext>
              </a:extLst>
            </p:cNvPr>
            <p:cNvSpPr/>
            <p:nvPr/>
          </p:nvSpPr>
          <p:spPr>
            <a:xfrm>
              <a:off x="9432643" y="1487490"/>
              <a:ext cx="861347" cy="246794"/>
            </a:xfrm>
            <a:prstGeom prst="rect">
              <a:avLst/>
            </a:prstGeom>
          </p:spPr>
          <p:txBody>
            <a:bodyPr wrap="none">
              <a:spAutoFit/>
            </a:bodyPr>
            <a:lstStyle/>
            <a:p>
              <a:pPr marL="0" marR="0" lvl="0" indent="0" algn="ctr" defTabSz="711200" rtl="0" eaLnBrk="1" fontAlgn="auto" latinLnBrk="0" hangingPunct="1">
                <a:lnSpc>
                  <a:spcPct val="90000"/>
                </a:lnSpc>
                <a:spcBef>
                  <a:spcPct val="0"/>
                </a:spcBef>
                <a:spcAft>
                  <a:spcPts val="0"/>
                </a:spcAft>
                <a:buClrTx/>
                <a:buSzTx/>
                <a:buFontTx/>
                <a:buNone/>
                <a:tabLst/>
                <a:defRPr/>
              </a:pPr>
              <a:r>
                <a:rPr kumimoji="0" lang="en-GB" altLang="zh-CN" sz="1400" b="1"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F4</a:t>
              </a:r>
              <a:r>
                <a:rPr kumimoji="0" lang="en-US" altLang="zh-CN" sz="1400" b="1"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en-GB" altLang="zh-CN" sz="1400" b="1"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CTP C</a:t>
              </a:r>
              <a:endParaRPr kumimoji="0" lang="en-GB" altLang="zh-CN" sz="1400" b="1"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cxnSp>
        <p:nvCxnSpPr>
          <p:cNvPr id="45" name="Straight Connector 22">
            <a:extLst>
              <a:ext uri="{FF2B5EF4-FFF2-40B4-BE49-F238E27FC236}">
                <a16:creationId xmlns:a16="http://schemas.microsoft.com/office/drawing/2014/main" id="{51C4DB10-D143-4F47-B33A-E8F26E213FDD}"/>
              </a:ext>
            </a:extLst>
          </p:cNvPr>
          <p:cNvCxnSpPr/>
          <p:nvPr/>
        </p:nvCxnSpPr>
        <p:spPr>
          <a:xfrm>
            <a:off x="8197655" y="2430281"/>
            <a:ext cx="0" cy="909156"/>
          </a:xfrm>
          <a:prstGeom prst="line">
            <a:avLst/>
          </a:prstGeom>
          <a:ln w="28575">
            <a:solidFill>
              <a:srgbClr val="CC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32">
            <a:extLst>
              <a:ext uri="{FF2B5EF4-FFF2-40B4-BE49-F238E27FC236}">
                <a16:creationId xmlns:a16="http://schemas.microsoft.com/office/drawing/2014/main" id="{404BEA86-966B-46EF-A322-1E6FB2E86326}"/>
              </a:ext>
            </a:extLst>
          </p:cNvPr>
          <p:cNvSpPr/>
          <p:nvPr/>
        </p:nvSpPr>
        <p:spPr>
          <a:xfrm>
            <a:off x="9742713" y="4781555"/>
            <a:ext cx="1023402" cy="24002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RBV</a:t>
            </a:r>
            <a:endParaRPr kumimoji="0" lang="en-GB" sz="1600" b="1" i="0" u="none" strike="noStrike" kern="1200" cap="none" spc="0" normalizeH="0" baseline="30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9" name="矩形 8">
            <a:extLst>
              <a:ext uri="{FF2B5EF4-FFF2-40B4-BE49-F238E27FC236}">
                <a16:creationId xmlns:a16="http://schemas.microsoft.com/office/drawing/2014/main" id="{3E3808CA-C554-43CC-8BDB-4A481E5E56B6}"/>
              </a:ext>
            </a:extLst>
          </p:cNvPr>
          <p:cNvSpPr/>
          <p:nvPr/>
        </p:nvSpPr>
        <p:spPr>
          <a:xfrm>
            <a:off x="4856837" y="4742197"/>
            <a:ext cx="16214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GT 1-6 </a:t>
            </a:r>
            <a:r>
              <a:rPr kumimoji="0" lang="en-US" altLang="zh-CN" sz="1800" b="1"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1</a:t>
            </a:r>
          </a:p>
        </p:txBody>
      </p:sp>
      <p:sp>
        <p:nvSpPr>
          <p:cNvPr id="10" name="矩形 9">
            <a:extLst>
              <a:ext uri="{FF2B5EF4-FFF2-40B4-BE49-F238E27FC236}">
                <a16:creationId xmlns:a16="http://schemas.microsoft.com/office/drawing/2014/main" id="{88659951-B315-4A55-BA0F-10EE7ED4DE70}"/>
              </a:ext>
            </a:extLst>
          </p:cNvPr>
          <p:cNvSpPr/>
          <p:nvPr/>
        </p:nvSpPr>
        <p:spPr>
          <a:xfrm>
            <a:off x="8580399" y="4741507"/>
            <a:ext cx="105189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GT 1-6 </a:t>
            </a:r>
            <a:r>
              <a:rPr kumimoji="0" lang="en-US" altLang="zh-CN" sz="1800" b="1"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2</a:t>
            </a:r>
          </a:p>
        </p:txBody>
      </p:sp>
      <p:cxnSp>
        <p:nvCxnSpPr>
          <p:cNvPr id="11" name="直接连接符 10">
            <a:extLst>
              <a:ext uri="{FF2B5EF4-FFF2-40B4-BE49-F238E27FC236}">
                <a16:creationId xmlns:a16="http://schemas.microsoft.com/office/drawing/2014/main" id="{F0B0F39C-BEC0-4041-8A82-524B7CA978B4}"/>
              </a:ext>
            </a:extLst>
          </p:cNvPr>
          <p:cNvCxnSpPr/>
          <p:nvPr/>
        </p:nvCxnSpPr>
        <p:spPr>
          <a:xfrm>
            <a:off x="1307647" y="4713107"/>
            <a:ext cx="6722206" cy="0"/>
          </a:xfrm>
          <a:prstGeom prst="line">
            <a:avLst/>
          </a:prstGeom>
          <a:ln w="19050">
            <a:solidFill>
              <a:srgbClr val="3C667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C26E4C3-9D92-4C4A-9E03-D8725A356BC0}"/>
              </a:ext>
            </a:extLst>
          </p:cNvPr>
          <p:cNvCxnSpPr/>
          <p:nvPr/>
        </p:nvCxnSpPr>
        <p:spPr>
          <a:xfrm>
            <a:off x="8336868" y="4713107"/>
            <a:ext cx="2513520" cy="0"/>
          </a:xfrm>
          <a:prstGeom prst="line">
            <a:avLst/>
          </a:prstGeom>
          <a:ln w="19050">
            <a:solidFill>
              <a:srgbClr val="3C667C"/>
            </a:solidFill>
          </a:ln>
        </p:spPr>
        <p:style>
          <a:lnRef idx="1">
            <a:schemeClr val="accent1"/>
          </a:lnRef>
          <a:fillRef idx="0">
            <a:schemeClr val="accent1"/>
          </a:fillRef>
          <a:effectRef idx="0">
            <a:schemeClr val="accent1"/>
          </a:effectRef>
          <a:fontRef idx="minor">
            <a:schemeClr val="tx1"/>
          </a:fontRef>
        </p:style>
      </p:cxnSp>
      <p:sp>
        <p:nvSpPr>
          <p:cNvPr id="13" name="圆角矩形 74">
            <a:extLst>
              <a:ext uri="{FF2B5EF4-FFF2-40B4-BE49-F238E27FC236}">
                <a16:creationId xmlns:a16="http://schemas.microsoft.com/office/drawing/2014/main" id="{F8AD2A07-9146-4EB4-B5D0-E41D62155677}"/>
              </a:ext>
            </a:extLst>
          </p:cNvPr>
          <p:cNvSpPr/>
          <p:nvPr/>
        </p:nvSpPr>
        <p:spPr>
          <a:xfrm>
            <a:off x="1307647" y="3614229"/>
            <a:ext cx="3921007" cy="1012503"/>
          </a:xfrm>
          <a:prstGeom prst="roundRect">
            <a:avLst/>
          </a:prstGeom>
          <a:solidFill>
            <a:srgbClr val="4BB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4" name="圆角矩形 79">
            <a:extLst>
              <a:ext uri="{FF2B5EF4-FFF2-40B4-BE49-F238E27FC236}">
                <a16:creationId xmlns:a16="http://schemas.microsoft.com/office/drawing/2014/main" id="{4CC4C782-E39A-4C48-A971-C85E5FB279A9}"/>
              </a:ext>
            </a:extLst>
          </p:cNvPr>
          <p:cNvSpPr/>
          <p:nvPr/>
        </p:nvSpPr>
        <p:spPr>
          <a:xfrm>
            <a:off x="8336868" y="3614229"/>
            <a:ext cx="2515163" cy="1012503"/>
          </a:xfrm>
          <a:prstGeom prst="roundRect">
            <a:avLst/>
          </a:prstGeom>
          <a:solidFill>
            <a:srgbClr val="4BB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文本框 14">
            <a:extLst>
              <a:ext uri="{FF2B5EF4-FFF2-40B4-BE49-F238E27FC236}">
                <a16:creationId xmlns:a16="http://schemas.microsoft.com/office/drawing/2014/main" id="{21472337-028A-42F2-B52E-6283832A240E}"/>
              </a:ext>
            </a:extLst>
          </p:cNvPr>
          <p:cNvSpPr txBox="1"/>
          <p:nvPr/>
        </p:nvSpPr>
        <p:spPr>
          <a:xfrm>
            <a:off x="2755357" y="3692874"/>
            <a:ext cx="992260" cy="800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2813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2844</a:t>
            </a:r>
          </a:p>
        </p:txBody>
      </p:sp>
      <p:sp>
        <p:nvSpPr>
          <p:cNvPr id="16" name="文本框 15">
            <a:extLst>
              <a:ext uri="{FF2B5EF4-FFF2-40B4-BE49-F238E27FC236}">
                <a16:creationId xmlns:a16="http://schemas.microsoft.com/office/drawing/2014/main" id="{B552DECC-5E1E-4B17-A585-9B1ECD07B682}"/>
              </a:ext>
            </a:extLst>
          </p:cNvPr>
          <p:cNvSpPr txBox="1"/>
          <p:nvPr/>
        </p:nvSpPr>
        <p:spPr>
          <a:xfrm>
            <a:off x="9128026" y="3692874"/>
            <a:ext cx="992260" cy="800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93%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30</a:t>
            </a:r>
          </a:p>
        </p:txBody>
      </p:sp>
      <p:sp>
        <p:nvSpPr>
          <p:cNvPr id="61" name="圆角矩形 79">
            <a:extLst>
              <a:ext uri="{FF2B5EF4-FFF2-40B4-BE49-F238E27FC236}">
                <a16:creationId xmlns:a16="http://schemas.microsoft.com/office/drawing/2014/main" id="{31158C2C-7EB7-444E-AA3D-8CE226B304A5}"/>
              </a:ext>
            </a:extLst>
          </p:cNvPr>
          <p:cNvSpPr/>
          <p:nvPr/>
        </p:nvSpPr>
        <p:spPr>
          <a:xfrm>
            <a:off x="6931025" y="3614229"/>
            <a:ext cx="1109318" cy="1012503"/>
          </a:xfrm>
          <a:prstGeom prst="roundRect">
            <a:avLst/>
          </a:prstGeom>
          <a:solidFill>
            <a:srgbClr val="4BB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2" name="圆角矩形 79">
            <a:extLst>
              <a:ext uri="{FF2B5EF4-FFF2-40B4-BE49-F238E27FC236}">
                <a16:creationId xmlns:a16="http://schemas.microsoft.com/office/drawing/2014/main" id="{448A503A-F17F-494F-9A22-68ED023A8293}"/>
              </a:ext>
            </a:extLst>
          </p:cNvPr>
          <p:cNvSpPr/>
          <p:nvPr/>
        </p:nvSpPr>
        <p:spPr>
          <a:xfrm>
            <a:off x="5525180" y="3614229"/>
            <a:ext cx="1109318" cy="1012503"/>
          </a:xfrm>
          <a:prstGeom prst="roundRect">
            <a:avLst/>
          </a:prstGeom>
          <a:solidFill>
            <a:srgbClr val="4BB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3" name="文本框 62">
            <a:extLst>
              <a:ext uri="{FF2B5EF4-FFF2-40B4-BE49-F238E27FC236}">
                <a16:creationId xmlns:a16="http://schemas.microsoft.com/office/drawing/2014/main" id="{64219E10-4956-4A0C-B8A6-446314E993B6}"/>
              </a:ext>
            </a:extLst>
          </p:cNvPr>
          <p:cNvSpPr txBox="1"/>
          <p:nvPr/>
        </p:nvSpPr>
        <p:spPr>
          <a:xfrm>
            <a:off x="6968522" y="3692874"/>
            <a:ext cx="992260" cy="800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1051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1077</a:t>
            </a:r>
          </a:p>
        </p:txBody>
      </p:sp>
      <p:sp>
        <p:nvSpPr>
          <p:cNvPr id="64" name="文本框 63">
            <a:extLst>
              <a:ext uri="{FF2B5EF4-FFF2-40B4-BE49-F238E27FC236}">
                <a16:creationId xmlns:a16="http://schemas.microsoft.com/office/drawing/2014/main" id="{46650C99-FBEA-4294-BE89-9ACA70E49658}"/>
              </a:ext>
            </a:extLst>
          </p:cNvPr>
          <p:cNvSpPr txBox="1"/>
          <p:nvPr/>
        </p:nvSpPr>
        <p:spPr>
          <a:xfrm>
            <a:off x="5551745" y="3692874"/>
            <a:ext cx="992260" cy="800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699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708</a:t>
            </a:r>
          </a:p>
        </p:txBody>
      </p:sp>
      <p:sp>
        <p:nvSpPr>
          <p:cNvPr id="72" name="TextBox 34">
            <a:extLst>
              <a:ext uri="{FF2B5EF4-FFF2-40B4-BE49-F238E27FC236}">
                <a16:creationId xmlns:a16="http://schemas.microsoft.com/office/drawing/2014/main" id="{DD99979D-D5B0-4659-AB13-D2E7E393EE02}"/>
              </a:ext>
            </a:extLst>
          </p:cNvPr>
          <p:cNvSpPr txBox="1"/>
          <p:nvPr/>
        </p:nvSpPr>
        <p:spPr>
          <a:xfrm>
            <a:off x="7767587" y="5969943"/>
            <a:ext cx="351184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代偿期肝硬化 </a:t>
            </a:r>
            <a:r>
              <a:rPr kumimoji="0" lang="en-SG"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(CTP A)</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a:t>
            </a:r>
            <a:r>
              <a:rPr kumimoji="0" lang="en-SG"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GT 3 </a:t>
            </a:r>
            <a:r>
              <a:rPr kumimoji="0" lang="zh-SG"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患者或考虑</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联合</a:t>
            </a:r>
            <a:r>
              <a:rPr kumimoji="0" lang="en-SG" altLang="zh-SG"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RBV </a:t>
            </a:r>
          </a:p>
        </p:txBody>
      </p:sp>
      <p:sp>
        <p:nvSpPr>
          <p:cNvPr id="55" name="矩形 54">
            <a:extLst>
              <a:ext uri="{FF2B5EF4-FFF2-40B4-BE49-F238E27FC236}">
                <a16:creationId xmlns:a16="http://schemas.microsoft.com/office/drawing/2014/main" id="{2973944B-EE46-4F26-8D97-A0386612FFCA}"/>
              </a:ext>
            </a:extLst>
          </p:cNvPr>
          <p:cNvSpPr/>
          <p:nvPr/>
        </p:nvSpPr>
        <p:spPr>
          <a:xfrm>
            <a:off x="1311489" y="1676920"/>
            <a:ext cx="9569022" cy="475253"/>
          </a:xfrm>
          <a:prstGeom prst="rect">
            <a:avLst/>
          </a:prstGeom>
          <a:solidFill>
            <a:srgbClr val="4BBBA9"/>
          </a:solidFill>
          <a:ln w="12700" cap="flat" cmpd="sng" algn="ctr">
            <a:noFill/>
            <a:prstDash val="solid"/>
            <a:miter lim="800000"/>
          </a:ln>
          <a:effectLst/>
        </p:spPr>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丙通沙</a:t>
            </a:r>
            <a:r>
              <a:rPr kumimoji="0" lang="en-US" altLang="zh-CN" sz="1800" b="1" i="0" u="none" strike="noStrike" kern="0" cap="none" spc="0" normalizeH="0" baseline="30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en-US" altLang="zh-CN" sz="1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  12</a:t>
            </a:r>
            <a:r>
              <a:rPr kumimoji="0" lang="zh-CN" altLang="en-US" sz="1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周* 固定疗程</a:t>
            </a:r>
          </a:p>
        </p:txBody>
      </p:sp>
      <p:sp>
        <p:nvSpPr>
          <p:cNvPr id="57" name="文本框 56">
            <a:extLst>
              <a:ext uri="{FF2B5EF4-FFF2-40B4-BE49-F238E27FC236}">
                <a16:creationId xmlns:a16="http://schemas.microsoft.com/office/drawing/2014/main" id="{DD0906B0-8793-4DF0-8ACA-0B9B06B1E2F4}"/>
              </a:ext>
            </a:extLst>
          </p:cNvPr>
          <p:cNvSpPr txBox="1"/>
          <p:nvPr/>
        </p:nvSpPr>
        <p:spPr>
          <a:xfrm>
            <a:off x="838200" y="5371446"/>
            <a:ext cx="10515600" cy="46935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研究</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1</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为</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SOF/VEL</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治疗的全球真实世界数据，包括</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7</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个国家共</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12</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个临床队列的整合分析，评价了</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SOF/VEL</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治疗不同基因型</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肝纤维化状态丙肝患者的疗效和安全性</a:t>
            </a:r>
            <a:endPar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研究</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2</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是一项欧美多中心真实世界研究，共纳入</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570</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例接受</a:t>
            </a:r>
            <a:r>
              <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SOF/VEL±RBV</a:t>
            </a:r>
            <a:r>
              <a:rPr kumimoji="0" lang="zh-CN" altLang="en-US"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rPr>
              <a:t>治疗的丙肝患者，此处仅展示失代偿期肝硬化患者数据</a:t>
            </a:r>
            <a:endParaRPr kumimoji="0" lang="en-US" altLang="zh-CN" sz="11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3E9F56C1-D98E-4B23-A58C-0CF9C73CABD5}"/>
              </a:ext>
            </a:extLst>
          </p:cNvPr>
          <p:cNvPicPr>
            <a:picLocks noChangeAspect="1"/>
          </p:cNvPicPr>
          <p:nvPr/>
        </p:nvPicPr>
        <p:blipFill>
          <a:blip r:embed="rId10"/>
          <a:stretch>
            <a:fillRect/>
          </a:stretch>
        </p:blipFill>
        <p:spPr>
          <a:xfrm>
            <a:off x="12380108" y="98364"/>
            <a:ext cx="5928871" cy="5273082"/>
          </a:xfrm>
          <a:prstGeom prst="rect">
            <a:avLst/>
          </a:prstGeom>
        </p:spPr>
      </p:pic>
      <p:sp>
        <p:nvSpPr>
          <p:cNvPr id="53" name="文本框 52">
            <a:extLst>
              <a:ext uri="{FF2B5EF4-FFF2-40B4-BE49-F238E27FC236}">
                <a16:creationId xmlns:a16="http://schemas.microsoft.com/office/drawing/2014/main" id="{7E0E888A-515F-42CB-91D4-DFDF646BA903}"/>
              </a:ext>
            </a:extLst>
          </p:cNvPr>
          <p:cNvSpPr txBox="1"/>
          <p:nvPr/>
        </p:nvSpPr>
        <p:spPr>
          <a:xfrm>
            <a:off x="877888" y="6124577"/>
            <a:ext cx="609760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sym typeface="Arial" panose="020B0604020202020204" pitchFamily="34" charset="0"/>
              </a:rPr>
              <a:t>注：文中“治愈”指实现持续病毒学应答</a:t>
            </a:r>
          </a:p>
        </p:txBody>
      </p:sp>
    </p:spTree>
    <p:extLst>
      <p:ext uri="{BB962C8B-B14F-4D97-AF65-F5344CB8AC3E}">
        <p14:creationId xmlns:p14="http://schemas.microsoft.com/office/powerpoint/2010/main" val="251276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标题 6">
            <a:extLst>
              <a:ext uri="{FF2B5EF4-FFF2-40B4-BE49-F238E27FC236}">
                <a16:creationId xmlns:a16="http://schemas.microsoft.com/office/drawing/2014/main" id="{4CC90934-1DB8-49C9-8C54-965CFD565EF2}"/>
              </a:ext>
            </a:extLst>
          </p:cNvPr>
          <p:cNvSpPr>
            <a:spLocks noGrp="1"/>
          </p:cNvSpPr>
          <p:nvPr>
            <p:ph type="title"/>
          </p:nvPr>
        </p:nvSpPr>
        <p:spPr/>
        <p:txBody>
          <a:bodyPr>
            <a:normAutofit/>
          </a:bodyPr>
          <a:lstStyle/>
          <a:p>
            <a:r>
              <a:rPr lang="zh-CN" altLang="en-US" dirty="0">
                <a:latin typeface="Arial" panose="020B0604020202020204" pitchFamily="34" charset="0"/>
                <a:sym typeface="Arial" panose="020B0604020202020204" pitchFamily="34" charset="0"/>
              </a:rPr>
              <a:t>目录</a:t>
            </a:r>
          </a:p>
        </p:txBody>
      </p:sp>
      <p:sp>
        <p:nvSpPr>
          <p:cNvPr id="5" name="灯片编号占位符 4">
            <a:extLst>
              <a:ext uri="{FF2B5EF4-FFF2-40B4-BE49-F238E27FC236}">
                <a16:creationId xmlns:a16="http://schemas.microsoft.com/office/drawing/2014/main" id="{6DB8EBD7-330A-442A-9252-CF50DF0D4747}"/>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t>12</a:t>
            </a:fld>
            <a:endParaRPr lang="zh-CN" altLang="en-US" dirty="0">
              <a:latin typeface="Arial" panose="020B0604020202020204" pitchFamily="34" charset="0"/>
              <a:cs typeface="+mn-ea"/>
              <a:sym typeface="Arial" panose="020B0604020202020204" pitchFamily="34" charset="0"/>
            </a:endParaRPr>
          </a:p>
        </p:txBody>
      </p:sp>
      <p:grpSp>
        <p:nvGrpSpPr>
          <p:cNvPr id="19" name="组合 18">
            <a:extLst>
              <a:ext uri="{FF2B5EF4-FFF2-40B4-BE49-F238E27FC236}">
                <a16:creationId xmlns:a16="http://schemas.microsoft.com/office/drawing/2014/main" id="{99778AFB-39AD-47A7-BEB9-E62AE5355AFC}"/>
              </a:ext>
            </a:extLst>
          </p:cNvPr>
          <p:cNvGrpSpPr/>
          <p:nvPr/>
        </p:nvGrpSpPr>
        <p:grpSpPr>
          <a:xfrm>
            <a:off x="2663556" y="1437678"/>
            <a:ext cx="6337512" cy="862314"/>
            <a:chOff x="1496968" y="1928802"/>
            <a:chExt cx="6337512" cy="862314"/>
          </a:xfrm>
        </p:grpSpPr>
        <p:sp>
          <p:nvSpPr>
            <p:cNvPr id="20" name="矩形 19">
              <a:extLst>
                <a:ext uri="{FF2B5EF4-FFF2-40B4-BE49-F238E27FC236}">
                  <a16:creationId xmlns:a16="http://schemas.microsoft.com/office/drawing/2014/main" id="{070219F3-212A-4375-80DB-598E0C142D9E}"/>
                </a:ext>
              </a:extLst>
            </p:cNvPr>
            <p:cNvSpPr/>
            <p:nvPr/>
          </p:nvSpPr>
          <p:spPr>
            <a:xfrm>
              <a:off x="1714480" y="2143116"/>
              <a:ext cx="6120000" cy="648000"/>
            </a:xfrm>
            <a:prstGeom prst="rect">
              <a:avLst/>
            </a:prstGeom>
            <a:noFill/>
            <a:ln w="38100" cap="flat" cmpd="sng" algn="ctr">
              <a:solidFill>
                <a:srgbClr val="BFBFB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a:extLst>
                <a:ext uri="{FF2B5EF4-FFF2-40B4-BE49-F238E27FC236}">
                  <a16:creationId xmlns:a16="http://schemas.microsoft.com/office/drawing/2014/main" id="{FE1DCD1A-9EBA-4ABF-A2E7-17081BB7B3E0}"/>
                </a:ext>
              </a:extLst>
            </p:cNvPr>
            <p:cNvSpPr/>
            <p:nvPr/>
          </p:nvSpPr>
          <p:spPr>
            <a:xfrm>
              <a:off x="1496968" y="1928802"/>
              <a:ext cx="468000" cy="396000"/>
            </a:xfrm>
            <a:prstGeom prst="rect">
              <a:avLst/>
            </a:prstGeom>
            <a:solidFill>
              <a:srgbClr val="BFBFBF"/>
            </a:solidFill>
            <a:ln w="12700" cap="flat" cmpd="sng" algn="ctr">
              <a:solidFill>
                <a:srgbClr val="BFBFB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a:extLst>
              <a:ext uri="{FF2B5EF4-FFF2-40B4-BE49-F238E27FC236}">
                <a16:creationId xmlns:a16="http://schemas.microsoft.com/office/drawing/2014/main" id="{3394A86B-094F-4CFE-9406-F674618D1FA8}"/>
              </a:ext>
            </a:extLst>
          </p:cNvPr>
          <p:cNvSpPr txBox="1"/>
          <p:nvPr/>
        </p:nvSpPr>
        <p:spPr>
          <a:xfrm>
            <a:off x="2779748" y="1757648"/>
            <a:ext cx="6246720" cy="461665"/>
          </a:xfrm>
          <a:prstGeom prst="rect">
            <a:avLst/>
          </a:prstGeom>
          <a:noFill/>
        </p:spPr>
        <p:txBody>
          <a:bodyPr wrap="square" rtlCol="0">
            <a:spAutoFit/>
          </a:bodyPr>
          <a:lstStyle/>
          <a:p>
            <a:pPr algn="ctr">
              <a:defRPr/>
            </a:pPr>
            <a:r>
              <a:rPr lang="zh-CN" altLang="en-US" sz="24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中国丙肝消除时机到来</a:t>
            </a:r>
          </a:p>
        </p:txBody>
      </p:sp>
      <p:grpSp>
        <p:nvGrpSpPr>
          <p:cNvPr id="23" name="组合 18">
            <a:extLst>
              <a:ext uri="{FF2B5EF4-FFF2-40B4-BE49-F238E27FC236}">
                <a16:creationId xmlns:a16="http://schemas.microsoft.com/office/drawing/2014/main" id="{2964F587-6562-41A6-A312-699CA41E19C7}"/>
              </a:ext>
            </a:extLst>
          </p:cNvPr>
          <p:cNvGrpSpPr/>
          <p:nvPr/>
        </p:nvGrpSpPr>
        <p:grpSpPr>
          <a:xfrm>
            <a:off x="2663556" y="2746116"/>
            <a:ext cx="6337512" cy="862314"/>
            <a:chOff x="1496968" y="1928802"/>
            <a:chExt cx="6337512" cy="862314"/>
          </a:xfrm>
        </p:grpSpPr>
        <p:sp>
          <p:nvSpPr>
            <p:cNvPr id="24" name="矩形 23">
              <a:extLst>
                <a:ext uri="{FF2B5EF4-FFF2-40B4-BE49-F238E27FC236}">
                  <a16:creationId xmlns:a16="http://schemas.microsoft.com/office/drawing/2014/main" id="{39622649-2E8E-4DB7-81C1-E6644384E46F}"/>
                </a:ext>
              </a:extLst>
            </p:cNvPr>
            <p:cNvSpPr/>
            <p:nvPr/>
          </p:nvSpPr>
          <p:spPr>
            <a:xfrm>
              <a:off x="1714480" y="2143116"/>
              <a:ext cx="6120000" cy="648000"/>
            </a:xfrm>
            <a:prstGeom prst="rect">
              <a:avLst/>
            </a:prstGeom>
            <a:noFill/>
            <a:ln w="38100" cap="flat" cmpd="sng" algn="ctr">
              <a:solidFill>
                <a:srgbClr val="3E5C76"/>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a:extLst>
                <a:ext uri="{FF2B5EF4-FFF2-40B4-BE49-F238E27FC236}">
                  <a16:creationId xmlns:a16="http://schemas.microsoft.com/office/drawing/2014/main" id="{619C1032-E7BC-444A-90A7-9C735D2A5EFD}"/>
                </a:ext>
              </a:extLst>
            </p:cNvPr>
            <p:cNvSpPr/>
            <p:nvPr/>
          </p:nvSpPr>
          <p:spPr>
            <a:xfrm>
              <a:off x="1496968" y="1928802"/>
              <a:ext cx="468000" cy="396000"/>
            </a:xfrm>
            <a:prstGeom prst="rect">
              <a:avLst/>
            </a:prstGeom>
            <a:solidFill>
              <a:srgbClr val="3E5C76"/>
            </a:solidFill>
            <a:ln w="12700" cap="flat" cmpd="sng" algn="ctr">
              <a:solidFill>
                <a:srgbClr val="3E5C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21">
            <a:extLst>
              <a:ext uri="{FF2B5EF4-FFF2-40B4-BE49-F238E27FC236}">
                <a16:creationId xmlns:a16="http://schemas.microsoft.com/office/drawing/2014/main" id="{A76A4E97-9538-4560-8319-D5473D0663A1}"/>
              </a:ext>
            </a:extLst>
          </p:cNvPr>
          <p:cNvSpPr txBox="1"/>
          <p:nvPr/>
        </p:nvSpPr>
        <p:spPr>
          <a:xfrm>
            <a:off x="2779748" y="3043854"/>
            <a:ext cx="6246720" cy="461665"/>
          </a:xfrm>
          <a:prstGeom prst="rect">
            <a:avLst/>
          </a:prstGeom>
          <a:noFill/>
        </p:spPr>
        <p:txBody>
          <a:bodyPr wrap="square" rtlCol="0">
            <a:spAutoFit/>
          </a:bodyPr>
          <a:lstStyle/>
          <a:p>
            <a:pPr algn="ctr">
              <a:defRPr/>
            </a:pPr>
            <a:r>
              <a:rPr lang="zh-CN" altLang="en-US" sz="24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简化方案在临床的运用</a:t>
            </a:r>
          </a:p>
        </p:txBody>
      </p:sp>
      <p:sp>
        <p:nvSpPr>
          <p:cNvPr id="31" name="TextBox 21">
            <a:extLst>
              <a:ext uri="{FF2B5EF4-FFF2-40B4-BE49-F238E27FC236}">
                <a16:creationId xmlns:a16="http://schemas.microsoft.com/office/drawing/2014/main" id="{2B152F04-3F1D-489D-9B57-1C6C8AF63A72}"/>
              </a:ext>
            </a:extLst>
          </p:cNvPr>
          <p:cNvSpPr txBox="1"/>
          <p:nvPr/>
        </p:nvSpPr>
        <p:spPr>
          <a:xfrm>
            <a:off x="3897454" y="3787556"/>
            <a:ext cx="3787837" cy="787075"/>
          </a:xfrm>
          <a:prstGeom prst="rect">
            <a:avLst/>
          </a:prstGeom>
          <a:noFill/>
        </p:spPr>
        <p:txBody>
          <a:bodyPr wrap="square" rtlCol="0">
            <a:spAutoFit/>
          </a:bodyPr>
          <a:lstStyle/>
          <a:p>
            <a:pPr marL="285750" indent="-285750">
              <a:lnSpc>
                <a:spcPct val="150000"/>
              </a:lnSpc>
              <a:buFontTx/>
              <a:buChar char="-"/>
              <a:defRPr/>
            </a:pPr>
            <a:r>
              <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3P</a:t>
            </a: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用药原则使诊疗流程更简单</a:t>
            </a:r>
            <a:endPar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Tx/>
              <a:buChar char="-"/>
              <a:defRPr/>
            </a:pPr>
            <a:r>
              <a:rPr lang="zh-CN" altLang="en-US" sz="16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中国真实世界数据验证丙通沙</a:t>
            </a:r>
            <a:r>
              <a:rPr lang="en-US" altLang="zh-CN" sz="1600" b="1" baseline="30000"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疗效</a:t>
            </a:r>
            <a:endParaRPr lang="en-US" altLang="zh-CN" sz="16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18">
            <a:extLst>
              <a:ext uri="{FF2B5EF4-FFF2-40B4-BE49-F238E27FC236}">
                <a16:creationId xmlns:a16="http://schemas.microsoft.com/office/drawing/2014/main" id="{C853CB2C-1ABE-42CE-95C4-A1776BFDBA35}"/>
              </a:ext>
            </a:extLst>
          </p:cNvPr>
          <p:cNvGrpSpPr/>
          <p:nvPr/>
        </p:nvGrpSpPr>
        <p:grpSpPr>
          <a:xfrm>
            <a:off x="2663556" y="4653788"/>
            <a:ext cx="6337512" cy="862314"/>
            <a:chOff x="1496968" y="1928802"/>
            <a:chExt cx="6337512" cy="862314"/>
          </a:xfrm>
        </p:grpSpPr>
        <p:sp>
          <p:nvSpPr>
            <p:cNvPr id="33" name="矩形 32">
              <a:extLst>
                <a:ext uri="{FF2B5EF4-FFF2-40B4-BE49-F238E27FC236}">
                  <a16:creationId xmlns:a16="http://schemas.microsoft.com/office/drawing/2014/main" id="{C9EED958-F2C4-4826-856B-C93845BC935E}"/>
                </a:ext>
              </a:extLst>
            </p:cNvPr>
            <p:cNvSpPr/>
            <p:nvPr/>
          </p:nvSpPr>
          <p:spPr>
            <a:xfrm>
              <a:off x="1714480" y="2143116"/>
              <a:ext cx="6120000" cy="648000"/>
            </a:xfrm>
            <a:prstGeom prst="rect">
              <a:avLst/>
            </a:prstGeom>
            <a:noFill/>
            <a:ln w="38100"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a:extLst>
                <a:ext uri="{FF2B5EF4-FFF2-40B4-BE49-F238E27FC236}">
                  <a16:creationId xmlns:a16="http://schemas.microsoft.com/office/drawing/2014/main" id="{EC3EE262-6CBC-46A3-8D47-C23C04F7823E}"/>
                </a:ext>
              </a:extLst>
            </p:cNvPr>
            <p:cNvSpPr/>
            <p:nvPr/>
          </p:nvSpPr>
          <p:spPr>
            <a:xfrm>
              <a:off x="1496968" y="1928802"/>
              <a:ext cx="468000" cy="396000"/>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TextBox 21">
            <a:extLst>
              <a:ext uri="{FF2B5EF4-FFF2-40B4-BE49-F238E27FC236}">
                <a16:creationId xmlns:a16="http://schemas.microsoft.com/office/drawing/2014/main" id="{90B67889-8F9B-4ECB-A85F-FA938FCFFCE7}"/>
              </a:ext>
            </a:extLst>
          </p:cNvPr>
          <p:cNvSpPr txBox="1"/>
          <p:nvPr/>
        </p:nvSpPr>
        <p:spPr>
          <a:xfrm>
            <a:off x="2779748" y="4951526"/>
            <a:ext cx="6246720" cy="461665"/>
          </a:xfrm>
          <a:prstGeom prst="rect">
            <a:avLst/>
          </a:prstGeom>
          <a:noFill/>
        </p:spPr>
        <p:txBody>
          <a:bodyPr wrap="square" rtlCol="0">
            <a:spAutoFit/>
          </a:bodyPr>
          <a:lstStyle/>
          <a:p>
            <a:pPr algn="ctr">
              <a:defRPr/>
            </a:pPr>
            <a:r>
              <a:rPr lang="zh-CN" altLang="en-US" sz="2400" b="1" dirty="0">
                <a:solidFill>
                  <a:prstClr val="white">
                    <a:lumMod val="75000"/>
                  </a:prstClr>
                </a:solidFill>
                <a:latin typeface="Arial" panose="020B0604020202020204" pitchFamily="34" charset="0"/>
                <a:ea typeface="微软雅黑" panose="020B0503020204020204" pitchFamily="34" charset="-122"/>
                <a:cs typeface="+mn-ea"/>
                <a:sym typeface="Arial" panose="020B0604020202020204" pitchFamily="34" charset="0"/>
              </a:rPr>
              <a:t>丙肝消除从院内做起</a:t>
            </a:r>
          </a:p>
        </p:txBody>
      </p:sp>
    </p:spTree>
    <p:extLst>
      <p:ext uri="{BB962C8B-B14F-4D97-AF65-F5344CB8AC3E}">
        <p14:creationId xmlns:p14="http://schemas.microsoft.com/office/powerpoint/2010/main" val="142052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12BA2-A325-4A34-B10C-1609794C134F}"/>
              </a:ext>
            </a:extLst>
          </p:cNvPr>
          <p:cNvSpPr>
            <a:spLocks noGrp="1"/>
          </p:cNvSpPr>
          <p:nvPr>
            <p:ph type="title"/>
          </p:nvPr>
        </p:nvSpPr>
        <p:spPr/>
        <p:txBody>
          <a:bodyPr anchor="ctr">
            <a:normAutofit fontScale="90000"/>
          </a:bodyPr>
          <a:lstStyle/>
          <a:p>
            <a:r>
              <a:rPr lang="en-US" altLang="zh-CN" sz="2700" b="0" dirty="0">
                <a:latin typeface="Arial" panose="020B0604020202020204" pitchFamily="34" charset="0"/>
                <a:cs typeface="+mn-ea"/>
                <a:sym typeface="Arial" panose="020B0604020202020204" pitchFamily="34" charset="0"/>
              </a:rPr>
              <a:t>REAL-C</a:t>
            </a:r>
            <a:r>
              <a:rPr lang="zh-CN" altLang="en-US" sz="2700" b="0" dirty="0">
                <a:latin typeface="Arial" panose="020B0604020202020204" pitchFamily="34" charset="0"/>
                <a:cs typeface="+mn-ea"/>
                <a:sym typeface="Arial" panose="020B0604020202020204" pitchFamily="34" charset="0"/>
              </a:rPr>
              <a:t>真实世界研究中国队列</a:t>
            </a:r>
            <a:br>
              <a:rPr lang="zh-CN" altLang="en-US" dirty="0">
                <a:latin typeface="Arial" panose="020B0604020202020204" pitchFamily="34" charset="0"/>
                <a:cs typeface="+mn-ea"/>
                <a:sym typeface="Arial" panose="020B0604020202020204" pitchFamily="34" charset="0"/>
              </a:rPr>
            </a:br>
            <a:r>
              <a:rPr kumimoji="0" lang="zh-CN" altLang="en-US" sz="3600" b="1" i="0" u="none" strike="noStrike" kern="1200" cap="none" spc="0" normalizeH="0" baseline="0" noProof="0" dirty="0">
                <a:ln>
                  <a:noFill/>
                </a:ln>
                <a:effectLst/>
                <a:uLnTx/>
                <a:uFillTx/>
                <a:latin typeface="Arial" panose="020B0604020202020204" pitchFamily="34" charset="0"/>
                <a:cs typeface="+mn-ea"/>
                <a:sym typeface="Arial" panose="020B0604020202020204" pitchFamily="34" charset="0"/>
              </a:rPr>
              <a:t>丙通沙</a:t>
            </a:r>
            <a:r>
              <a:rPr kumimoji="0" lang="en-US" altLang="zh-CN" sz="3600" b="1" i="0" u="none" strike="noStrike" kern="1200" cap="none" spc="0" normalizeH="0" baseline="30000" noProof="0" dirty="0">
                <a:ln>
                  <a:noFill/>
                </a:ln>
                <a:effectLst/>
                <a:uLnTx/>
                <a:uFillTx/>
                <a:latin typeface="Arial" panose="020B0604020202020204" pitchFamily="34" charset="0"/>
                <a:cs typeface="+mn-ea"/>
                <a:sym typeface="Arial" panose="020B0604020202020204" pitchFamily="34" charset="0"/>
              </a:rPr>
              <a:t>®</a:t>
            </a:r>
            <a:r>
              <a:rPr lang="zh-CN" altLang="en-US" sz="3600" dirty="0">
                <a:latin typeface="Arial" panose="020B0604020202020204" pitchFamily="34" charset="0"/>
                <a:cs typeface="+mn-ea"/>
                <a:sym typeface="Arial" panose="020B0604020202020204" pitchFamily="34" charset="0"/>
              </a:rPr>
              <a:t>治疗不同基因型</a:t>
            </a:r>
            <a:r>
              <a:rPr lang="en-US" altLang="zh-CN" sz="3600" dirty="0">
                <a:latin typeface="Arial" panose="020B0604020202020204" pitchFamily="34" charset="0"/>
                <a:cs typeface="+mn-ea"/>
                <a:sym typeface="Arial" panose="020B0604020202020204" pitchFamily="34" charset="0"/>
              </a:rPr>
              <a:t>(</a:t>
            </a:r>
            <a:r>
              <a:rPr lang="zh-CN" altLang="en-US" sz="3600" dirty="0">
                <a:latin typeface="Arial" panose="020B0604020202020204" pitchFamily="34" charset="0"/>
                <a:cs typeface="+mn-ea"/>
                <a:sym typeface="Arial" panose="020B0604020202020204" pitchFamily="34" charset="0"/>
              </a:rPr>
              <a:t>包括</a:t>
            </a:r>
            <a:r>
              <a:rPr lang="en-US" altLang="zh-CN" sz="3600" dirty="0">
                <a:latin typeface="Arial" panose="020B0604020202020204" pitchFamily="34" charset="0"/>
                <a:cs typeface="+mn-ea"/>
                <a:sym typeface="Arial" panose="020B0604020202020204" pitchFamily="34" charset="0"/>
              </a:rPr>
              <a:t>GT3</a:t>
            </a:r>
            <a:r>
              <a:rPr lang="zh-CN" altLang="en-US" sz="3600" dirty="0">
                <a:latin typeface="Arial" panose="020B0604020202020204" pitchFamily="34" charset="0"/>
                <a:cs typeface="+mn-ea"/>
                <a:sym typeface="Arial" panose="020B0604020202020204" pitchFamily="34" charset="0"/>
              </a:rPr>
              <a:t>型</a:t>
            </a:r>
            <a:r>
              <a:rPr lang="en-US" altLang="zh-CN" sz="3600" dirty="0">
                <a:latin typeface="Arial" panose="020B0604020202020204" pitchFamily="34" charset="0"/>
                <a:cs typeface="+mn-ea"/>
                <a:sym typeface="Arial" panose="020B0604020202020204" pitchFamily="34" charset="0"/>
              </a:rPr>
              <a:t>)</a:t>
            </a:r>
            <a:r>
              <a:rPr lang="zh-CN" altLang="en-US" sz="3600" dirty="0">
                <a:latin typeface="Arial" panose="020B0604020202020204" pitchFamily="34" charset="0"/>
                <a:cs typeface="+mn-ea"/>
                <a:sym typeface="Arial" panose="020B0604020202020204" pitchFamily="34" charset="0"/>
              </a:rPr>
              <a:t>患者具有高</a:t>
            </a:r>
            <a:r>
              <a:rPr lang="en-US" altLang="zh-CN" sz="3600" dirty="0">
                <a:latin typeface="Arial" panose="020B0604020202020204" pitchFamily="34" charset="0"/>
                <a:cs typeface="+mn-ea"/>
                <a:sym typeface="Arial" panose="020B0604020202020204" pitchFamily="34" charset="0"/>
              </a:rPr>
              <a:t>SVR12</a:t>
            </a:r>
            <a:r>
              <a:rPr lang="zh-CN" altLang="en-US" sz="3600" dirty="0">
                <a:latin typeface="Arial" panose="020B0604020202020204" pitchFamily="34" charset="0"/>
                <a:cs typeface="+mn-ea"/>
                <a:sym typeface="Arial" panose="020B0604020202020204" pitchFamily="34" charset="0"/>
              </a:rPr>
              <a:t>率</a:t>
            </a:r>
            <a:endParaRPr lang="zh-CN" altLang="en-US" dirty="0">
              <a:latin typeface="Arial" panose="020B0604020202020204" pitchFamily="34" charset="0"/>
              <a:cs typeface="+mn-ea"/>
              <a:sym typeface="Arial" panose="020B0604020202020204" pitchFamily="34" charset="0"/>
            </a:endParaRPr>
          </a:p>
        </p:txBody>
      </p:sp>
      <p:sp>
        <p:nvSpPr>
          <p:cNvPr id="6" name="灯片编号占位符 5">
            <a:extLst>
              <a:ext uri="{FF2B5EF4-FFF2-40B4-BE49-F238E27FC236}">
                <a16:creationId xmlns:a16="http://schemas.microsoft.com/office/drawing/2014/main" id="{2B7EE889-8C1F-4396-9318-1DAD5DD721D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ACC9F-7A48-4ADB-A937-CE108AA39789}" type="slidenum">
              <a:rPr kumimoji="1" lang="zh-CN" altLang="en-US" sz="1200" b="0" i="0" u="none" strike="noStrike" kern="1200" cap="none" spc="0" normalizeH="0" baseline="0" noProof="0" smtClean="0">
                <a:ln>
                  <a:noFill/>
                </a:ln>
                <a:solidFill>
                  <a:srgbClr val="4D7286"/>
                </a:solidFill>
                <a:effectLst/>
                <a:uLnTx/>
                <a:uFillTx/>
                <a:latin typeface="Arial" panose="020B0604020202020204" pitchFamily="34" charset="0"/>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srgbClr val="4D7286"/>
              </a:solidFill>
              <a:effectLst/>
              <a:uLnTx/>
              <a:uFillTx/>
              <a:latin typeface="Arial" panose="020B0604020202020204" pitchFamily="34" charset="0"/>
              <a:sym typeface="Arial" panose="020B0604020202020204" pitchFamily="34" charset="0"/>
            </a:endParaRPr>
          </a:p>
        </p:txBody>
      </p:sp>
      <p:grpSp>
        <p:nvGrpSpPr>
          <p:cNvPr id="20" name="组合 19">
            <a:extLst>
              <a:ext uri="{FF2B5EF4-FFF2-40B4-BE49-F238E27FC236}">
                <a16:creationId xmlns:a16="http://schemas.microsoft.com/office/drawing/2014/main" id="{0A7D5AF9-0185-4DB8-B897-8021AF701D4B}"/>
              </a:ext>
            </a:extLst>
          </p:cNvPr>
          <p:cNvGrpSpPr/>
          <p:nvPr/>
        </p:nvGrpSpPr>
        <p:grpSpPr>
          <a:xfrm>
            <a:off x="1170561" y="1463186"/>
            <a:ext cx="9850878" cy="3617182"/>
            <a:chOff x="1170561" y="2046853"/>
            <a:chExt cx="9850878" cy="3617182"/>
          </a:xfrm>
        </p:grpSpPr>
        <p:graphicFrame>
          <p:nvGraphicFramePr>
            <p:cNvPr id="7" name="图表 6">
              <a:extLst>
                <a:ext uri="{FF2B5EF4-FFF2-40B4-BE49-F238E27FC236}">
                  <a16:creationId xmlns:a16="http://schemas.microsoft.com/office/drawing/2014/main" id="{E06A8E75-7B7A-4458-8B3C-504B8C065F87}"/>
                </a:ext>
              </a:extLst>
            </p:cNvPr>
            <p:cNvGraphicFramePr/>
            <p:nvPr>
              <p:extLst>
                <p:ext uri="{D42A27DB-BD31-4B8C-83A1-F6EECF244321}">
                  <p14:modId xmlns:p14="http://schemas.microsoft.com/office/powerpoint/2010/main" val="355575083"/>
                </p:ext>
              </p:extLst>
            </p:nvPr>
          </p:nvGraphicFramePr>
          <p:xfrm>
            <a:off x="1498060" y="2046853"/>
            <a:ext cx="9523379" cy="3527096"/>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a:extLst>
                <a:ext uri="{FF2B5EF4-FFF2-40B4-BE49-F238E27FC236}">
                  <a16:creationId xmlns:a16="http://schemas.microsoft.com/office/drawing/2014/main" id="{1BB29B7C-5FEA-43FC-9AC3-DAAF66505E51}"/>
                </a:ext>
              </a:extLst>
            </p:cNvPr>
            <p:cNvSpPr txBox="1"/>
            <p:nvPr/>
          </p:nvSpPr>
          <p:spPr>
            <a:xfrm rot="16200000">
              <a:off x="882662" y="3440481"/>
              <a:ext cx="883575"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SVR (%)</a:t>
              </a:r>
              <a:endParaRPr kumimoji="0" lang="zh-CN" altLang="en-US" sz="14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a:extLst>
                <a:ext uri="{FF2B5EF4-FFF2-40B4-BE49-F238E27FC236}">
                  <a16:creationId xmlns:a16="http://schemas.microsoft.com/office/drawing/2014/main" id="{F2DA67D7-04B1-440C-90CE-E32DB4B5E422}"/>
                </a:ext>
              </a:extLst>
            </p:cNvPr>
            <p:cNvSpPr txBox="1"/>
            <p:nvPr/>
          </p:nvSpPr>
          <p:spPr>
            <a:xfrm>
              <a:off x="2438752" y="4351829"/>
              <a:ext cx="48282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842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859</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a:extLst>
                <a:ext uri="{FF2B5EF4-FFF2-40B4-BE49-F238E27FC236}">
                  <a16:creationId xmlns:a16="http://schemas.microsoft.com/office/drawing/2014/main" id="{4F5F2D41-C39D-40EA-8762-20CA5DD77EAE}"/>
                </a:ext>
              </a:extLst>
            </p:cNvPr>
            <p:cNvSpPr txBox="1"/>
            <p:nvPr/>
          </p:nvSpPr>
          <p:spPr>
            <a:xfrm>
              <a:off x="3920636" y="4351829"/>
              <a:ext cx="48282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170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172</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10">
              <a:extLst>
                <a:ext uri="{FF2B5EF4-FFF2-40B4-BE49-F238E27FC236}">
                  <a16:creationId xmlns:a16="http://schemas.microsoft.com/office/drawing/2014/main" id="{5C9A34C0-E0A6-4917-90C7-684BF09FE2E9}"/>
                </a:ext>
              </a:extLst>
            </p:cNvPr>
            <p:cNvSpPr txBox="1"/>
            <p:nvPr/>
          </p:nvSpPr>
          <p:spPr>
            <a:xfrm>
              <a:off x="5501906" y="4351829"/>
              <a:ext cx="28405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a:extLst>
                <a:ext uri="{FF2B5EF4-FFF2-40B4-BE49-F238E27FC236}">
                  <a16:creationId xmlns:a16="http://schemas.microsoft.com/office/drawing/2014/main" id="{266BEAC4-FEB6-4F02-BCB6-854FDD0D3EB1}"/>
                </a:ext>
              </a:extLst>
            </p:cNvPr>
            <p:cNvSpPr txBox="1"/>
            <p:nvPr/>
          </p:nvSpPr>
          <p:spPr>
            <a:xfrm>
              <a:off x="7016178" y="4351829"/>
              <a:ext cx="28405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12">
              <a:extLst>
                <a:ext uri="{FF2B5EF4-FFF2-40B4-BE49-F238E27FC236}">
                  <a16:creationId xmlns:a16="http://schemas.microsoft.com/office/drawing/2014/main" id="{CF50E266-88DC-4705-9C0D-102685E8CA09}"/>
                </a:ext>
              </a:extLst>
            </p:cNvPr>
            <p:cNvSpPr txBox="1"/>
            <p:nvPr/>
          </p:nvSpPr>
          <p:spPr>
            <a:xfrm>
              <a:off x="8458097" y="4351829"/>
              <a:ext cx="383438"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16</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a:extLst>
                <a:ext uri="{FF2B5EF4-FFF2-40B4-BE49-F238E27FC236}">
                  <a16:creationId xmlns:a16="http://schemas.microsoft.com/office/drawing/2014/main" id="{5D2B414C-A859-4A7D-8628-A1F4893AEAEC}"/>
                </a:ext>
              </a:extLst>
            </p:cNvPr>
            <p:cNvSpPr txBox="1"/>
            <p:nvPr/>
          </p:nvSpPr>
          <p:spPr>
            <a:xfrm>
              <a:off x="9970218" y="4351829"/>
              <a:ext cx="383438"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sng"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22</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6" name="直接连接符 15">
              <a:extLst>
                <a:ext uri="{FF2B5EF4-FFF2-40B4-BE49-F238E27FC236}">
                  <a16:creationId xmlns:a16="http://schemas.microsoft.com/office/drawing/2014/main" id="{0BAE947C-8304-45E6-BDBF-A7425FE29CAB}"/>
                </a:ext>
              </a:extLst>
            </p:cNvPr>
            <p:cNvCxnSpPr/>
            <p:nvPr/>
          </p:nvCxnSpPr>
          <p:spPr>
            <a:xfrm>
              <a:off x="5272391" y="5369668"/>
              <a:ext cx="2227635" cy="0"/>
            </a:xfrm>
            <a:prstGeom prst="line">
              <a:avLst/>
            </a:prstGeom>
            <a:ln w="12700">
              <a:solidFill>
                <a:srgbClr val="4D7286"/>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225CF8F-5652-4496-91AE-7A12833671A9}"/>
                </a:ext>
              </a:extLst>
            </p:cNvPr>
            <p:cNvCxnSpPr/>
            <p:nvPr/>
          </p:nvCxnSpPr>
          <p:spPr>
            <a:xfrm>
              <a:off x="8274995" y="5369668"/>
              <a:ext cx="2227635" cy="0"/>
            </a:xfrm>
            <a:prstGeom prst="line">
              <a:avLst/>
            </a:prstGeom>
            <a:ln w="12700">
              <a:solidFill>
                <a:srgbClr val="4D7286"/>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2D7F618C-4D1D-4056-BBF7-4C84EC0DFDC8}"/>
                </a:ext>
              </a:extLst>
            </p:cNvPr>
            <p:cNvSpPr txBox="1"/>
            <p:nvPr/>
          </p:nvSpPr>
          <p:spPr>
            <a:xfrm>
              <a:off x="5872285" y="5325481"/>
              <a:ext cx="102784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基因</a:t>
              </a:r>
              <a:r>
                <a:rPr kumimoji="0" lang="en-US" altLang="zh-CN" sz="16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a:t>
              </a:r>
              <a:r>
                <a:rPr kumimoji="0" lang="zh-CN" altLang="en-US" sz="16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型</a:t>
              </a:r>
            </a:p>
          </p:txBody>
        </p:sp>
        <p:sp>
          <p:nvSpPr>
            <p:cNvPr id="19" name="文本框 18">
              <a:extLst>
                <a:ext uri="{FF2B5EF4-FFF2-40B4-BE49-F238E27FC236}">
                  <a16:creationId xmlns:a16="http://schemas.microsoft.com/office/drawing/2014/main" id="{7B5EE3AB-EEA1-47A4-ADD8-58E6224B3EFD}"/>
                </a:ext>
              </a:extLst>
            </p:cNvPr>
            <p:cNvSpPr txBox="1"/>
            <p:nvPr/>
          </p:nvSpPr>
          <p:spPr>
            <a:xfrm>
              <a:off x="8942373" y="5325481"/>
              <a:ext cx="103906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基因</a:t>
              </a:r>
              <a:r>
                <a:rPr kumimoji="0" lang="en-US" altLang="zh-CN" sz="16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3b</a:t>
              </a:r>
              <a:r>
                <a:rPr kumimoji="0" lang="zh-CN" altLang="en-US" sz="1600" b="1" i="0" u="none" strike="noStrike" kern="1200" cap="none" spc="0" normalizeH="0" baseline="0" noProof="0" dirty="0">
                  <a:ln>
                    <a:noFill/>
                  </a:ln>
                  <a:solidFill>
                    <a:srgbClr val="3F697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型</a:t>
              </a:r>
            </a:p>
          </p:txBody>
        </p:sp>
      </p:grpSp>
      <p:sp>
        <p:nvSpPr>
          <p:cNvPr id="21" name="Rectangle 80">
            <a:extLst>
              <a:ext uri="{FF2B5EF4-FFF2-40B4-BE49-F238E27FC236}">
                <a16:creationId xmlns:a16="http://schemas.microsoft.com/office/drawing/2014/main" id="{4FDDC472-68DC-4E45-B4CB-C989654CEC5F}"/>
              </a:ext>
            </a:extLst>
          </p:cNvPr>
          <p:cNvSpPr/>
          <p:nvPr/>
        </p:nvSpPr>
        <p:spPr bwMode="auto">
          <a:xfrm>
            <a:off x="1778325" y="4692765"/>
            <a:ext cx="4494502" cy="374461"/>
          </a:xfrm>
          <a:prstGeom prst="rect">
            <a:avLst/>
          </a:prstGeom>
          <a:noFill/>
          <a:ln>
            <a:noFill/>
          </a:ln>
        </p:spPr>
        <p:txBody>
          <a:bodyPr wrap="square" lIns="90487" tIns="44450" rIns="90487" bIns="44450" rtlCol="0" anchor="ctr">
            <a:spAutoFit/>
          </a:bodyPr>
          <a:lstStyle/>
          <a:p>
            <a:pPr marL="0" marR="0" lvl="0" indent="0" algn="l" defTabSz="457200" rtl="0" eaLnBrk="1" fontAlgn="auto" latinLnBrk="0" hangingPunct="1">
              <a:lnSpc>
                <a:spcPct val="100000"/>
              </a:lnSpc>
              <a:spcBef>
                <a:spcPts val="0"/>
              </a:spcBef>
              <a:spcAft>
                <a:spcPts val="300"/>
              </a:spcAft>
              <a:buClr>
                <a:srgbClr val="A9A9A9"/>
              </a:buClr>
              <a:buSzTx/>
              <a:buFontTx/>
              <a:buNone/>
              <a:tabLst/>
              <a:defRPr/>
            </a:pP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应用</a:t>
            </a:r>
            <a:r>
              <a:rPr kumimoji="0" lang="en-US" altLang="zh-CN"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SOF/VEL</a:t>
            </a: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的基因</a:t>
            </a:r>
            <a:r>
              <a:rPr kumimoji="0" lang="en-US" altLang="zh-CN"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型肝硬化患者中</a:t>
            </a:r>
            <a:r>
              <a:rPr kumimoji="0" lang="en-US" altLang="zh-CN"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64.9%</a:t>
            </a: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联用</a:t>
            </a:r>
            <a:r>
              <a:rPr kumimoji="0" lang="en-US" altLang="zh-CN"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RBV</a:t>
            </a:r>
          </a:p>
          <a:p>
            <a:pPr marL="0" marR="0" lvl="0" indent="0" algn="l" defTabSz="457200" rtl="0" eaLnBrk="1" fontAlgn="auto" latinLnBrk="0" hangingPunct="1">
              <a:lnSpc>
                <a:spcPct val="100000"/>
              </a:lnSpc>
              <a:spcBef>
                <a:spcPts val="0"/>
              </a:spcBef>
              <a:spcAft>
                <a:spcPts val="300"/>
              </a:spcAft>
              <a:buClr>
                <a:srgbClr val="A9A9A9"/>
              </a:buClr>
              <a:buSzTx/>
              <a:buFontTx/>
              <a:buNone/>
              <a:tabLst/>
              <a:defRPr/>
            </a:pPr>
            <a:r>
              <a:rPr kumimoji="0" lang="en-US" altLang="zh-CN"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名基因型为</a:t>
            </a:r>
            <a:r>
              <a:rPr kumimoji="0" lang="en-US" altLang="zh-CN"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3b</a:t>
            </a: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的患者肝硬化状态未知</a:t>
            </a:r>
            <a:endParaRPr kumimoji="0" 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TextBox 69">
            <a:extLst>
              <a:ext uri="{FF2B5EF4-FFF2-40B4-BE49-F238E27FC236}">
                <a16:creationId xmlns:a16="http://schemas.microsoft.com/office/drawing/2014/main" id="{3D020A7F-6508-47CC-9DB6-F98E61374CF7}"/>
              </a:ext>
            </a:extLst>
          </p:cNvPr>
          <p:cNvSpPr txBox="1"/>
          <p:nvPr/>
        </p:nvSpPr>
        <p:spPr>
          <a:xfrm>
            <a:off x="854303" y="5274004"/>
            <a:ext cx="10492326" cy="601966"/>
          </a:xfrm>
          <a:prstGeom prst="rect">
            <a:avLst/>
          </a:prstGeom>
          <a:solidFill>
            <a:schemeClr val="bg1">
              <a:lumMod val="95000"/>
              <a:alpha val="80000"/>
            </a:schemeClr>
          </a:solidFill>
          <a:ln w="12700" cap="rnd">
            <a:noFill/>
            <a:prstDash val="solid"/>
            <a:round/>
            <a:headEnd/>
            <a:tailEnd/>
          </a:ln>
          <a:effectLst>
            <a:outerShdw blurRad="127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algn="ctr" defTabSz="914354">
              <a:defRPr sz="1600">
                <a:solidFill>
                  <a:schemeClr val="tx1">
                    <a:lumMod val="85000"/>
                    <a:lumOff val="15000"/>
                  </a:schemeClr>
                </a:solidFill>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pPr marL="285750" marR="0" lvl="0" indent="-285750" algn="l" defTabSz="914354" rtl="0" eaLnBrk="1" fontAlgn="auto" latinLnBrk="0" hangingPunct="1">
              <a:lnSpc>
                <a:spcPct val="120000"/>
              </a:lnSpc>
              <a:spcBef>
                <a:spcPts val="0"/>
              </a:spcBef>
              <a:spcAft>
                <a:spcPts val="0"/>
              </a:spcAft>
              <a:buClr>
                <a:srgbClr val="4D7286"/>
              </a:buClr>
              <a:buSzPct val="90000"/>
              <a:buFont typeface="Arial" panose="020B0604020202020204" pitchFamily="34" charset="0"/>
              <a:buChar char="•"/>
              <a:tabLst/>
              <a:defRPr/>
            </a:pP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研究结果显示，各基因型患者对</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药物耐受良好，包括</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GT3a/3b</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在内的患者展现了较高的治愈率</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总体</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98.0%)</a:t>
            </a:r>
          </a:p>
          <a:p>
            <a:pPr marL="285750" marR="0" lvl="0" indent="-285750" algn="l" defTabSz="914354" rtl="0" eaLnBrk="1" fontAlgn="auto" latinLnBrk="0" hangingPunct="1">
              <a:lnSpc>
                <a:spcPct val="120000"/>
              </a:lnSpc>
              <a:spcBef>
                <a:spcPts val="0"/>
              </a:spcBef>
              <a:spcAft>
                <a:spcPts val="0"/>
              </a:spcAft>
              <a:buClr>
                <a:srgbClr val="4D7286"/>
              </a:buClr>
              <a:buSzPct val="90000"/>
              <a:buFont typeface="Arial" panose="020B0604020202020204" pitchFamily="34" charset="0"/>
              <a:buChar char="•"/>
              <a:tabLst/>
              <a:defRPr/>
            </a:pP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严重不良事件较低</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(1.1%)</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9</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例患者终止治疗，最常见的不良事件为贫血</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(13.1%</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，大多数接受</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RBV</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治疗</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81">
            <a:extLst>
              <a:ext uri="{FF2B5EF4-FFF2-40B4-BE49-F238E27FC236}">
                <a16:creationId xmlns:a16="http://schemas.microsoft.com/office/drawing/2014/main" id="{DF1EC50D-E534-425C-9D90-F898FAF2284F}"/>
              </a:ext>
            </a:extLst>
          </p:cNvPr>
          <p:cNvSpPr/>
          <p:nvPr/>
        </p:nvSpPr>
        <p:spPr>
          <a:xfrm>
            <a:off x="797098" y="6594636"/>
            <a:ext cx="6096000" cy="215444"/>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Fanpu</a:t>
            </a:r>
            <a:r>
              <a:rPr kumimoji="0" 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Ji, et al. J Gastroenterol </a:t>
            </a:r>
            <a:r>
              <a:rPr kumimoji="0" lang="en-US" sz="800" b="0" i="0" u="none" strike="noStrike" kern="1200" cap="none" spc="0" normalizeH="0" baseline="0" noProof="0" dirty="0" err="1">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Hepatol</a:t>
            </a:r>
            <a:r>
              <a:rPr kumimoji="0" 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2020 Jul 22. </a:t>
            </a:r>
          </a:p>
        </p:txBody>
      </p:sp>
      <p:sp>
        <p:nvSpPr>
          <p:cNvPr id="4" name="矩形 3">
            <a:extLst>
              <a:ext uri="{FF2B5EF4-FFF2-40B4-BE49-F238E27FC236}">
                <a16:creationId xmlns:a16="http://schemas.microsoft.com/office/drawing/2014/main" id="{D7BDBCA8-10D5-4206-AC8F-D98C6DEACAFE}"/>
              </a:ext>
            </a:extLst>
          </p:cNvPr>
          <p:cNvSpPr/>
          <p:nvPr/>
        </p:nvSpPr>
        <p:spPr>
          <a:xfrm>
            <a:off x="5138928" y="1463186"/>
            <a:ext cx="6207701" cy="3679964"/>
          </a:xfrm>
          <a:prstGeom prst="rect">
            <a:avLst/>
          </a:prstGeom>
          <a:noFill/>
          <a:ln w="28575">
            <a:solidFill>
              <a:srgbClr val="D11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a:extLst>
              <a:ext uri="{FF2B5EF4-FFF2-40B4-BE49-F238E27FC236}">
                <a16:creationId xmlns:a16="http://schemas.microsoft.com/office/drawing/2014/main" id="{A9B8D81D-0941-4ADF-9CA8-089A3B6D610A}"/>
              </a:ext>
            </a:extLst>
          </p:cNvPr>
          <p:cNvSpPr/>
          <p:nvPr/>
        </p:nvSpPr>
        <p:spPr>
          <a:xfrm>
            <a:off x="800666" y="5961608"/>
            <a:ext cx="9653839"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REAL-C</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研究是一项在中国大陆、中国香港、中国台湾、日本和韩国开展的观察性登记研究。本研究包括</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2017</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月至</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2019</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月期间中国大陆</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12</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个中心</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(9</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个省和</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个直辖市</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)DAAs</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治疗患者数据。研究评估了中国国家药品监督管理局</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(NMPA)</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批准的</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方案在中国大陆地区不同基因型患者</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包括基因</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型</a:t>
            </a:r>
            <a:r>
              <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真实世界的有效性、安全性和耐受性，以及治疗后患者肝功能的变化</a:t>
            </a:r>
            <a:endParaRPr kumimoji="0" lang="en-US" altLang="zh-CN" sz="10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a:extLst>
              <a:ext uri="{FF2B5EF4-FFF2-40B4-BE49-F238E27FC236}">
                <a16:creationId xmlns:a16="http://schemas.microsoft.com/office/drawing/2014/main" id="{35FC0CB3-A0F1-4876-B58D-A14A982F66B3}"/>
              </a:ext>
            </a:extLst>
          </p:cNvPr>
          <p:cNvSpPr txBox="1"/>
          <p:nvPr/>
        </p:nvSpPr>
        <p:spPr>
          <a:xfrm>
            <a:off x="806178" y="6446270"/>
            <a:ext cx="609760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sym typeface="Arial" panose="020B0604020202020204" pitchFamily="34" charset="0"/>
              </a:rPr>
              <a:t>注：文中“治愈”指实现持续病毒学应答</a:t>
            </a:r>
          </a:p>
        </p:txBody>
      </p:sp>
    </p:spTree>
    <p:extLst>
      <p:ext uri="{BB962C8B-B14F-4D97-AF65-F5344CB8AC3E}">
        <p14:creationId xmlns:p14="http://schemas.microsoft.com/office/powerpoint/2010/main" val="251168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D68348-AAF4-4477-9CB2-883D6FE7560D}"/>
              </a:ext>
            </a:extLst>
          </p:cNvPr>
          <p:cNvSpPr>
            <a:spLocks noGrp="1"/>
          </p:cNvSpPr>
          <p:nvPr>
            <p:ph type="title"/>
          </p:nvPr>
        </p:nvSpPr>
        <p:spPr/>
        <p:txBody>
          <a:bodyPr/>
          <a:lstStyle/>
          <a:p>
            <a:r>
              <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大量中国真实世界数据验证丙通沙</a:t>
            </a:r>
            <a:r>
              <a:rPr kumimoji="0" lang="en-US" altLang="zh-CN" sz="3200" b="1"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ea"/>
                <a:sym typeface="+mn-lt"/>
              </a:rPr>
              <a:t>®</a:t>
            </a:r>
            <a:r>
              <a:rPr kumimoji="0" lang="zh-CN" altLang="en-US" sz="3200" b="1" i="0" u="none" strike="noStrike" kern="1200" cap="none" spc="0" normalizeH="0" noProof="0" dirty="0">
                <a:ln>
                  <a:noFill/>
                </a:ln>
                <a:effectLst/>
                <a:uLnTx/>
                <a:uFillTx/>
                <a:latin typeface="微软雅黑" panose="020B0503020204020204" pitchFamily="34" charset="-122"/>
                <a:ea typeface="微软雅黑" panose="020B0503020204020204" pitchFamily="34" charset="-122"/>
                <a:cs typeface="+mn-ea"/>
                <a:sym typeface="+mn-lt"/>
              </a:rPr>
              <a:t>高治愈率</a:t>
            </a:r>
            <a:endParaRPr lang="zh-CN" altLang="en-US" dirty="0">
              <a:latin typeface="Arial" panose="020B0604020202020204" pitchFamily="34" charset="0"/>
              <a:sym typeface="Arial" panose="020B0604020202020204" pitchFamily="34" charset="0"/>
            </a:endParaRPr>
          </a:p>
        </p:txBody>
      </p:sp>
      <p:sp>
        <p:nvSpPr>
          <p:cNvPr id="4" name="灯片编号占位符 3">
            <a:extLst>
              <a:ext uri="{FF2B5EF4-FFF2-40B4-BE49-F238E27FC236}">
                <a16:creationId xmlns:a16="http://schemas.microsoft.com/office/drawing/2014/main" id="{C9A35E91-2D14-4987-AF95-2A693E9781FD}"/>
              </a:ext>
            </a:extLst>
          </p:cNvPr>
          <p:cNvSpPr>
            <a:spLocks noGrp="1"/>
          </p:cNvSpPr>
          <p:nvPr>
            <p:ph type="sldNum" sz="quarter" idx="12"/>
          </p:nvPr>
        </p:nvSpPr>
        <p:spPr/>
        <p:txBody>
          <a:bodyPr/>
          <a:lstStyle/>
          <a:p>
            <a:fld id="{7F3A5754-6959-4445-B6B7-A5F88107C4C0}" type="slidenum">
              <a:rPr lang="zh-CN" altLang="en-US" smtClean="0">
                <a:latin typeface="Arial" panose="020B0604020202020204" pitchFamily="34" charset="0"/>
                <a:sym typeface="Arial" panose="020B0604020202020204" pitchFamily="34" charset="0"/>
              </a:rPr>
              <a:t>14</a:t>
            </a:fld>
            <a:endParaRPr lang="zh-CN" altLang="en-US" dirty="0">
              <a:latin typeface="Arial" panose="020B0604020202020204" pitchFamily="34" charset="0"/>
              <a:sym typeface="Arial" panose="020B0604020202020204" pitchFamily="34" charset="0"/>
            </a:endParaRPr>
          </a:p>
        </p:txBody>
      </p:sp>
      <p:pic>
        <p:nvPicPr>
          <p:cNvPr id="26" name="图片 25">
            <a:extLst>
              <a:ext uri="{FF2B5EF4-FFF2-40B4-BE49-F238E27FC236}">
                <a16:creationId xmlns:a16="http://schemas.microsoft.com/office/drawing/2014/main" id="{28C9012B-01F6-4F7B-9B4F-DB4A236BD146}"/>
              </a:ext>
            </a:extLst>
          </p:cNvPr>
          <p:cNvPicPr>
            <a:picLocks noChangeAspect="1"/>
          </p:cNvPicPr>
          <p:nvPr/>
        </p:nvPicPr>
        <p:blipFill>
          <a:blip r:embed="rId2"/>
          <a:stretch>
            <a:fillRect/>
          </a:stretch>
        </p:blipFill>
        <p:spPr>
          <a:xfrm>
            <a:off x="578973" y="7045108"/>
            <a:ext cx="12192000" cy="1107601"/>
          </a:xfrm>
          <a:prstGeom prst="rect">
            <a:avLst/>
          </a:prstGeom>
        </p:spPr>
      </p:pic>
      <p:sp>
        <p:nvSpPr>
          <p:cNvPr id="60" name="页脚占位符 3">
            <a:extLst>
              <a:ext uri="{FF2B5EF4-FFF2-40B4-BE49-F238E27FC236}">
                <a16:creationId xmlns:a16="http://schemas.microsoft.com/office/drawing/2014/main" id="{DB945F77-3F32-4B54-BD31-8CED52DA8426}"/>
              </a:ext>
            </a:extLst>
          </p:cNvPr>
          <p:cNvSpPr txBox="1">
            <a:spLocks/>
          </p:cNvSpPr>
          <p:nvPr/>
        </p:nvSpPr>
        <p:spPr>
          <a:xfrm>
            <a:off x="920498" y="6135736"/>
            <a:ext cx="9556052" cy="525414"/>
          </a:xfrm>
          <a:prstGeom prst="rect">
            <a:avLst/>
          </a:prstGeom>
        </p:spPr>
        <p:txBody>
          <a:bodyPr vert="horz" wrap="square" lIns="91440" tIns="45720" rIns="91440" bIns="45720" numCol="1" anchor="b" anchorCtr="0" compatLnSpc="1">
            <a:prstTxWarp prst="textNoShape">
              <a:avLst/>
            </a:prstTxWarp>
          </a:bodyPr>
          <a:lstStyle>
            <a:defPPr>
              <a:defRPr lang="en-US"/>
            </a:defPPr>
            <a:lvl1pPr marL="228600" indent="-228600" algn="l" defTabSz="457200" rtl="0" eaLnBrk="1" latinLnBrk="0" hangingPunct="1">
              <a:buFont typeface="+mj-lt"/>
              <a:buAutoNum type="arabicPeriod"/>
              <a:defRPr kumimoji="1" sz="1000" kern="1200">
                <a:solidFill>
                  <a:srgbClr val="3F697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Font typeface="+mj-lt"/>
              <a:buNone/>
              <a:defRPr/>
            </a:pPr>
            <a:r>
              <a:rPr lang="en-US" altLang="zh-CN" sz="900" dirty="0">
                <a:latin typeface="Arial"/>
                <a:ea typeface="微软雅黑"/>
              </a:rPr>
              <a:t>1.</a:t>
            </a:r>
            <a:r>
              <a:rPr lang="zh-CN" altLang="en-US" sz="900" dirty="0">
                <a:latin typeface="Arial"/>
                <a:ea typeface="微软雅黑"/>
              </a:rPr>
              <a:t>李剑萍</a:t>
            </a:r>
            <a:r>
              <a:rPr lang="en-US" altLang="zh-CN" sz="900" dirty="0">
                <a:latin typeface="Arial"/>
                <a:ea typeface="微软雅黑"/>
              </a:rPr>
              <a:t>, </a:t>
            </a:r>
            <a:r>
              <a:rPr lang="zh-CN" altLang="en-US" sz="900" dirty="0">
                <a:latin typeface="Arial"/>
                <a:ea typeface="微软雅黑"/>
              </a:rPr>
              <a:t>等</a:t>
            </a:r>
            <a:r>
              <a:rPr lang="en-US" altLang="zh-CN" sz="900" dirty="0">
                <a:latin typeface="Arial"/>
                <a:ea typeface="微软雅黑"/>
              </a:rPr>
              <a:t>.</a:t>
            </a:r>
            <a:r>
              <a:rPr lang="zh-CN" altLang="en-US" sz="900" dirty="0">
                <a:latin typeface="Arial"/>
                <a:ea typeface="微软雅黑"/>
              </a:rPr>
              <a:t>中华肝脏病杂志</a:t>
            </a:r>
            <a:r>
              <a:rPr lang="en-US" altLang="zh-CN" sz="900" dirty="0">
                <a:latin typeface="Arial"/>
                <a:ea typeface="微软雅黑"/>
              </a:rPr>
              <a:t>,2020,28(10):831-837. 2.Wu </a:t>
            </a:r>
            <a:r>
              <a:rPr lang="en-US" altLang="zh-CN" sz="900" dirty="0" err="1">
                <a:latin typeface="Arial"/>
                <a:ea typeface="微软雅黑"/>
              </a:rPr>
              <a:t>Zhe-bin.APASL</a:t>
            </a:r>
            <a:r>
              <a:rPr lang="en-US" altLang="zh-CN" sz="900" dirty="0">
                <a:latin typeface="Arial"/>
                <a:ea typeface="微软雅黑"/>
              </a:rPr>
              <a:t> 2020. Abstract #646. 3. </a:t>
            </a:r>
            <a:r>
              <a:rPr lang="en-US" altLang="zh-CN" sz="900" dirty="0" err="1">
                <a:latin typeface="Arial"/>
                <a:ea typeface="微软雅黑"/>
              </a:rPr>
              <a:t>Ya</a:t>
            </a:r>
            <a:r>
              <a:rPr lang="en-US" altLang="zh-CN" sz="900" dirty="0">
                <a:latin typeface="Arial"/>
                <a:ea typeface="微软雅黑"/>
              </a:rPr>
              <a:t>-Chao </a:t>
            </a:r>
            <a:r>
              <a:rPr lang="en-US" altLang="zh-CN" sz="900" dirty="0" err="1">
                <a:latin typeface="Arial"/>
                <a:ea typeface="微软雅黑"/>
              </a:rPr>
              <a:t>Tao,et</a:t>
            </a:r>
            <a:r>
              <a:rPr lang="en-US" altLang="zh-CN" sz="900" dirty="0">
                <a:latin typeface="Arial"/>
                <a:ea typeface="微软雅黑"/>
              </a:rPr>
              <a:t> </a:t>
            </a:r>
            <a:r>
              <a:rPr lang="en-US" altLang="zh-CN" sz="900" dirty="0" err="1">
                <a:latin typeface="Arial"/>
                <a:ea typeface="微软雅黑"/>
              </a:rPr>
              <a:t>al.Virol</a:t>
            </a:r>
            <a:r>
              <a:rPr lang="en-US" altLang="zh-CN" sz="900" dirty="0">
                <a:latin typeface="Arial"/>
                <a:ea typeface="微软雅黑"/>
              </a:rPr>
              <a:t> J . 2018 Oct 1;15(1)150. 4.</a:t>
            </a:r>
            <a:r>
              <a:rPr lang="zh-CN" altLang="en-US" sz="900" dirty="0">
                <a:latin typeface="Arial"/>
                <a:ea typeface="微软雅黑"/>
              </a:rPr>
              <a:t>冯倩嫦</a:t>
            </a:r>
            <a:r>
              <a:rPr lang="en-US" altLang="zh-CN" sz="900" dirty="0">
                <a:latin typeface="Arial"/>
                <a:ea typeface="微软雅黑"/>
              </a:rPr>
              <a:t>,</a:t>
            </a:r>
            <a:r>
              <a:rPr lang="zh-CN" altLang="en-US" sz="900" dirty="0">
                <a:latin typeface="Arial"/>
                <a:ea typeface="微软雅黑"/>
              </a:rPr>
              <a:t>等</a:t>
            </a:r>
            <a:r>
              <a:rPr lang="en-US" altLang="zh-CN" sz="900" dirty="0">
                <a:latin typeface="Arial"/>
                <a:ea typeface="微软雅黑"/>
              </a:rPr>
              <a:t>.</a:t>
            </a:r>
            <a:r>
              <a:rPr lang="zh-CN" altLang="en-US" sz="900" dirty="0">
                <a:latin typeface="Arial"/>
                <a:ea typeface="微软雅黑"/>
              </a:rPr>
              <a:t>肝脏</a:t>
            </a:r>
            <a:r>
              <a:rPr lang="en-US" altLang="zh-CN" sz="900" dirty="0">
                <a:latin typeface="Arial"/>
                <a:ea typeface="微软雅黑"/>
              </a:rPr>
              <a:t>,2021,26(06):606-610.5.Qiang </a:t>
            </a:r>
            <a:r>
              <a:rPr lang="en-US" altLang="zh-CN" sz="900" dirty="0" err="1">
                <a:latin typeface="Arial"/>
                <a:ea typeface="微软雅黑"/>
              </a:rPr>
              <a:t>Xu,et</a:t>
            </a:r>
            <a:r>
              <a:rPr lang="en-US" altLang="zh-CN" sz="900" dirty="0">
                <a:latin typeface="Arial"/>
                <a:ea typeface="微软雅黑"/>
              </a:rPr>
              <a:t> </a:t>
            </a:r>
            <a:r>
              <a:rPr lang="en-US" altLang="zh-CN" sz="900" dirty="0" err="1">
                <a:latin typeface="Arial"/>
                <a:ea typeface="微软雅黑"/>
              </a:rPr>
              <a:t>al.APASL</a:t>
            </a:r>
            <a:r>
              <a:rPr lang="en-US" altLang="zh-CN" sz="900" dirty="0">
                <a:latin typeface="Arial"/>
                <a:ea typeface="微软雅黑"/>
              </a:rPr>
              <a:t> 2020. Abstract #1369.6. Chen-Hua </a:t>
            </a:r>
            <a:r>
              <a:rPr lang="en-US" altLang="zh-CN" sz="900" dirty="0" err="1">
                <a:latin typeface="Arial"/>
                <a:ea typeface="微软雅黑"/>
              </a:rPr>
              <a:t>Liu,et</a:t>
            </a:r>
            <a:r>
              <a:rPr lang="en-US" altLang="zh-CN" sz="900" dirty="0">
                <a:latin typeface="Arial"/>
                <a:ea typeface="微软雅黑"/>
              </a:rPr>
              <a:t> </a:t>
            </a:r>
            <a:r>
              <a:rPr lang="en-US" altLang="zh-CN" sz="900" dirty="0" err="1">
                <a:latin typeface="Arial"/>
                <a:ea typeface="微软雅黑"/>
              </a:rPr>
              <a:t>al.Hepatol</a:t>
            </a:r>
            <a:r>
              <a:rPr lang="en-US" altLang="zh-CN" sz="900" dirty="0">
                <a:latin typeface="Arial"/>
                <a:ea typeface="微软雅黑"/>
              </a:rPr>
              <a:t> Int. 2021 Mar 6.7. Yuan-</a:t>
            </a:r>
            <a:r>
              <a:rPr lang="en-US" altLang="zh-CN" sz="900" dirty="0" err="1">
                <a:latin typeface="Arial"/>
                <a:ea typeface="微软雅黑"/>
              </a:rPr>
              <a:t>Jie</a:t>
            </a:r>
            <a:r>
              <a:rPr lang="en-US" altLang="zh-CN" sz="900" dirty="0">
                <a:latin typeface="Arial"/>
                <a:ea typeface="微软雅黑"/>
              </a:rPr>
              <a:t> </a:t>
            </a:r>
            <a:r>
              <a:rPr lang="en-US" altLang="zh-CN" sz="900" dirty="0" err="1">
                <a:latin typeface="Arial"/>
                <a:ea typeface="微软雅黑"/>
              </a:rPr>
              <a:t>Ding,et</a:t>
            </a:r>
            <a:r>
              <a:rPr lang="en-US" altLang="zh-CN" sz="900" dirty="0">
                <a:latin typeface="Arial"/>
                <a:ea typeface="微软雅黑"/>
              </a:rPr>
              <a:t> </a:t>
            </a:r>
            <a:r>
              <a:rPr lang="en-US" altLang="zh-CN" sz="900" dirty="0" err="1">
                <a:latin typeface="Arial"/>
                <a:ea typeface="微软雅黑"/>
              </a:rPr>
              <a:t>al.J</a:t>
            </a:r>
            <a:r>
              <a:rPr lang="en-US" altLang="zh-CN" sz="900" dirty="0">
                <a:latin typeface="Arial"/>
                <a:ea typeface="微软雅黑"/>
              </a:rPr>
              <a:t> Gastroenterol Hepatol. 2021 May 12.</a:t>
            </a:r>
          </a:p>
        </p:txBody>
      </p:sp>
      <p:pic>
        <p:nvPicPr>
          <p:cNvPr id="61" name="图形 60">
            <a:extLst>
              <a:ext uri="{FF2B5EF4-FFF2-40B4-BE49-F238E27FC236}">
                <a16:creationId xmlns:a16="http://schemas.microsoft.com/office/drawing/2014/main" id="{B67823A7-9E99-4D0D-83CE-C815356FDF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722" y="1608600"/>
            <a:ext cx="569918" cy="569918"/>
          </a:xfrm>
          <a:prstGeom prst="rect">
            <a:avLst/>
          </a:prstGeom>
        </p:spPr>
      </p:pic>
      <p:graphicFrame>
        <p:nvGraphicFramePr>
          <p:cNvPr id="62" name="图表 61">
            <a:extLst>
              <a:ext uri="{FF2B5EF4-FFF2-40B4-BE49-F238E27FC236}">
                <a16:creationId xmlns:a16="http://schemas.microsoft.com/office/drawing/2014/main" id="{832F78D4-CF14-4396-9594-20E5A9BC5187}"/>
              </a:ext>
            </a:extLst>
          </p:cNvPr>
          <p:cNvGraphicFramePr/>
          <p:nvPr>
            <p:extLst>
              <p:ext uri="{D42A27DB-BD31-4B8C-83A1-F6EECF244321}">
                <p14:modId xmlns:p14="http://schemas.microsoft.com/office/powerpoint/2010/main" val="3946633737"/>
              </p:ext>
            </p:extLst>
          </p:nvPr>
        </p:nvGraphicFramePr>
        <p:xfrm>
          <a:off x="1312268" y="2223434"/>
          <a:ext cx="10041532" cy="3176782"/>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62">
            <a:extLst>
              <a:ext uri="{FF2B5EF4-FFF2-40B4-BE49-F238E27FC236}">
                <a16:creationId xmlns:a16="http://schemas.microsoft.com/office/drawing/2014/main" id="{28D1E30C-5BB3-4D19-BC09-7C19BDDC5C12}"/>
              </a:ext>
            </a:extLst>
          </p:cNvPr>
          <p:cNvSpPr txBox="1"/>
          <p:nvPr/>
        </p:nvSpPr>
        <p:spPr>
          <a:xfrm rot="16200000">
            <a:off x="711113" y="3598307"/>
            <a:ext cx="944800" cy="225440"/>
          </a:xfrm>
          <a:prstGeom prst="rect">
            <a:avLst/>
          </a:prstGeom>
          <a:noFill/>
        </p:spPr>
        <p:txBody>
          <a:bodyPr wrap="none" rtlCol="0">
            <a:spAutoFit/>
          </a:bodyPr>
          <a:lstStyle/>
          <a:p>
            <a:pPr algn="ctr" defTabSz="457200">
              <a:defRPr/>
            </a:pPr>
            <a:r>
              <a:rPr lang="en-US" altLang="zh-CN" sz="1400" dirty="0">
                <a:solidFill>
                  <a:srgbClr val="3F697E"/>
                </a:solidFill>
                <a:latin typeface="Arial"/>
                <a:ea typeface="微软雅黑"/>
                <a:cs typeface="+mn-ea"/>
                <a:sym typeface="+mn-lt"/>
              </a:rPr>
              <a:t>SVR (%)</a:t>
            </a:r>
            <a:endParaRPr lang="zh-CN" altLang="en-US" sz="1400" dirty="0">
              <a:solidFill>
                <a:srgbClr val="3F697E"/>
              </a:solidFill>
              <a:latin typeface="Arial"/>
              <a:ea typeface="微软雅黑"/>
              <a:cs typeface="+mn-ea"/>
              <a:sym typeface="+mn-lt"/>
            </a:endParaRPr>
          </a:p>
        </p:txBody>
      </p:sp>
      <p:sp>
        <p:nvSpPr>
          <p:cNvPr id="64" name="文本框 63">
            <a:extLst>
              <a:ext uri="{FF2B5EF4-FFF2-40B4-BE49-F238E27FC236}">
                <a16:creationId xmlns:a16="http://schemas.microsoft.com/office/drawing/2014/main" id="{3E4257DD-62AC-4A19-97EB-723F5CDAB6FF}"/>
              </a:ext>
            </a:extLst>
          </p:cNvPr>
          <p:cNvSpPr txBox="1"/>
          <p:nvPr/>
        </p:nvSpPr>
        <p:spPr>
          <a:xfrm>
            <a:off x="2316558" y="4256488"/>
            <a:ext cx="280860" cy="559475"/>
          </a:xfrm>
          <a:prstGeom prst="rect">
            <a:avLst/>
          </a:prstGeom>
          <a:noFill/>
        </p:spPr>
        <p:txBody>
          <a:bodyPr wrap="none" rtlCol="0">
            <a:spAutoFit/>
          </a:bodyPr>
          <a:lstStyle/>
          <a:p>
            <a:pPr algn="ctr" defTabSz="457200">
              <a:defRPr/>
            </a:pPr>
            <a:r>
              <a:rPr lang="en-US" altLang="zh-CN" sz="1400" b="1" u="sng" dirty="0">
                <a:solidFill>
                  <a:prstClr val="white"/>
                </a:solidFill>
                <a:latin typeface="Arial"/>
                <a:ea typeface="微软雅黑"/>
                <a:cs typeface="+mn-ea"/>
                <a:sym typeface="+mn-lt"/>
              </a:rPr>
              <a:t>93</a:t>
            </a:r>
          </a:p>
          <a:p>
            <a:pPr algn="ctr" defTabSz="457200">
              <a:defRPr/>
            </a:pPr>
            <a:r>
              <a:rPr lang="en-US" altLang="zh-CN" sz="1400" b="1" dirty="0">
                <a:solidFill>
                  <a:prstClr val="white"/>
                </a:solidFill>
                <a:latin typeface="Arial"/>
                <a:ea typeface="微软雅黑"/>
                <a:cs typeface="+mn-ea"/>
                <a:sym typeface="+mn-lt"/>
              </a:rPr>
              <a:t>96</a:t>
            </a:r>
            <a:endParaRPr lang="zh-CN" altLang="en-US" sz="1400" b="1" dirty="0">
              <a:solidFill>
                <a:prstClr val="white"/>
              </a:solidFill>
              <a:latin typeface="Arial"/>
              <a:ea typeface="微软雅黑"/>
              <a:cs typeface="+mn-ea"/>
              <a:sym typeface="+mn-lt"/>
            </a:endParaRPr>
          </a:p>
        </p:txBody>
      </p:sp>
      <p:sp>
        <p:nvSpPr>
          <p:cNvPr id="65" name="文本框 64">
            <a:extLst>
              <a:ext uri="{FF2B5EF4-FFF2-40B4-BE49-F238E27FC236}">
                <a16:creationId xmlns:a16="http://schemas.microsoft.com/office/drawing/2014/main" id="{8ABE2BC6-D865-43A4-9C51-1BFFBE8C337E}"/>
              </a:ext>
            </a:extLst>
          </p:cNvPr>
          <p:cNvSpPr txBox="1"/>
          <p:nvPr/>
        </p:nvSpPr>
        <p:spPr>
          <a:xfrm>
            <a:off x="3659072" y="4256488"/>
            <a:ext cx="280860" cy="559475"/>
          </a:xfrm>
          <a:prstGeom prst="rect">
            <a:avLst/>
          </a:prstGeom>
          <a:noFill/>
        </p:spPr>
        <p:txBody>
          <a:bodyPr wrap="none" rtlCol="0">
            <a:spAutoFit/>
          </a:bodyPr>
          <a:lstStyle/>
          <a:p>
            <a:pPr algn="ctr" defTabSz="457200">
              <a:defRPr/>
            </a:pPr>
            <a:r>
              <a:rPr lang="en-US" altLang="zh-CN" sz="1400" b="1" u="sng" dirty="0">
                <a:solidFill>
                  <a:prstClr val="white"/>
                </a:solidFill>
                <a:latin typeface="Arial"/>
                <a:ea typeface="微软雅黑"/>
                <a:cs typeface="+mn-ea"/>
                <a:sym typeface="+mn-lt"/>
              </a:rPr>
              <a:t>23</a:t>
            </a:r>
          </a:p>
          <a:p>
            <a:pPr algn="ctr" defTabSz="457200">
              <a:defRPr/>
            </a:pPr>
            <a:r>
              <a:rPr lang="en-US" altLang="zh-CN" sz="1400" b="1" dirty="0">
                <a:solidFill>
                  <a:prstClr val="white"/>
                </a:solidFill>
                <a:latin typeface="Arial"/>
                <a:ea typeface="微软雅黑"/>
                <a:cs typeface="+mn-ea"/>
                <a:sym typeface="+mn-lt"/>
              </a:rPr>
              <a:t>23</a:t>
            </a:r>
            <a:endParaRPr lang="zh-CN" altLang="en-US" sz="1400" b="1" dirty="0">
              <a:solidFill>
                <a:prstClr val="white"/>
              </a:solidFill>
              <a:latin typeface="Arial"/>
              <a:ea typeface="微软雅黑"/>
              <a:cs typeface="+mn-ea"/>
              <a:sym typeface="+mn-lt"/>
            </a:endParaRPr>
          </a:p>
        </p:txBody>
      </p:sp>
      <p:sp>
        <p:nvSpPr>
          <p:cNvPr id="66" name="文本框 65">
            <a:extLst>
              <a:ext uri="{FF2B5EF4-FFF2-40B4-BE49-F238E27FC236}">
                <a16:creationId xmlns:a16="http://schemas.microsoft.com/office/drawing/2014/main" id="{88E8A2CD-E596-4B52-AF04-BB05744E0E25}"/>
              </a:ext>
            </a:extLst>
          </p:cNvPr>
          <p:cNvSpPr txBox="1"/>
          <p:nvPr/>
        </p:nvSpPr>
        <p:spPr>
          <a:xfrm>
            <a:off x="7682917" y="4256488"/>
            <a:ext cx="346427" cy="559475"/>
          </a:xfrm>
          <a:prstGeom prst="rect">
            <a:avLst/>
          </a:prstGeom>
          <a:noFill/>
        </p:spPr>
        <p:txBody>
          <a:bodyPr wrap="none" rtlCol="0">
            <a:spAutoFit/>
          </a:bodyPr>
          <a:lstStyle/>
          <a:p>
            <a:pPr algn="ctr" defTabSz="457200">
              <a:defRPr/>
            </a:pPr>
            <a:r>
              <a:rPr lang="en-US" altLang="zh-CN" sz="1400" b="1" u="sng" dirty="0">
                <a:solidFill>
                  <a:prstClr val="white"/>
                </a:solidFill>
                <a:latin typeface="Arial"/>
                <a:ea typeface="微软雅黑"/>
                <a:cs typeface="+mn-ea"/>
                <a:sym typeface="+mn-lt"/>
              </a:rPr>
              <a:t>113</a:t>
            </a:r>
          </a:p>
          <a:p>
            <a:pPr algn="ctr" defTabSz="457200">
              <a:defRPr/>
            </a:pPr>
            <a:r>
              <a:rPr lang="en-US" altLang="zh-CN" sz="1400" b="1" dirty="0">
                <a:solidFill>
                  <a:prstClr val="white"/>
                </a:solidFill>
                <a:latin typeface="Arial"/>
                <a:ea typeface="微软雅黑"/>
                <a:cs typeface="+mn-ea"/>
                <a:sym typeface="+mn-lt"/>
              </a:rPr>
              <a:t>113</a:t>
            </a:r>
            <a:endParaRPr lang="zh-CN" altLang="en-US" sz="1400" b="1" dirty="0">
              <a:solidFill>
                <a:prstClr val="white"/>
              </a:solidFill>
              <a:latin typeface="Arial"/>
              <a:ea typeface="微软雅黑"/>
              <a:cs typeface="+mn-ea"/>
              <a:sym typeface="+mn-lt"/>
            </a:endParaRPr>
          </a:p>
        </p:txBody>
      </p:sp>
      <p:sp>
        <p:nvSpPr>
          <p:cNvPr id="67" name="文本框 66">
            <a:extLst>
              <a:ext uri="{FF2B5EF4-FFF2-40B4-BE49-F238E27FC236}">
                <a16:creationId xmlns:a16="http://schemas.microsoft.com/office/drawing/2014/main" id="{946BE749-79E2-450B-9363-05129B649095}"/>
              </a:ext>
            </a:extLst>
          </p:cNvPr>
          <p:cNvSpPr txBox="1"/>
          <p:nvPr/>
        </p:nvSpPr>
        <p:spPr>
          <a:xfrm>
            <a:off x="2689985" y="4942682"/>
            <a:ext cx="331364" cy="230373"/>
          </a:xfrm>
          <a:prstGeom prst="rect">
            <a:avLst/>
          </a:prstGeom>
          <a:noFill/>
        </p:spPr>
        <p:txBody>
          <a:bodyPr wrap="square" rtlCol="0">
            <a:spAutoFit/>
          </a:bodyPr>
          <a:lstStyle/>
          <a:p>
            <a:pPr defTabSz="457200"/>
            <a:r>
              <a:rPr lang="en-US" altLang="zh-CN" sz="1200" baseline="30000" dirty="0">
                <a:solidFill>
                  <a:srgbClr val="356077"/>
                </a:solidFill>
                <a:latin typeface="Arial"/>
                <a:ea typeface="微软雅黑"/>
              </a:rPr>
              <a:t>1</a:t>
            </a:r>
            <a:endParaRPr lang="zh-CN" altLang="en-US" sz="1200" baseline="30000" dirty="0">
              <a:solidFill>
                <a:srgbClr val="356077"/>
              </a:solidFill>
              <a:latin typeface="Arial"/>
              <a:ea typeface="微软雅黑"/>
            </a:endParaRPr>
          </a:p>
        </p:txBody>
      </p:sp>
      <p:sp>
        <p:nvSpPr>
          <p:cNvPr id="68" name="文本框 67">
            <a:extLst>
              <a:ext uri="{FF2B5EF4-FFF2-40B4-BE49-F238E27FC236}">
                <a16:creationId xmlns:a16="http://schemas.microsoft.com/office/drawing/2014/main" id="{968BD31F-F555-4F39-9DEC-1BEC6B0FDA39}"/>
              </a:ext>
            </a:extLst>
          </p:cNvPr>
          <p:cNvSpPr txBox="1"/>
          <p:nvPr/>
        </p:nvSpPr>
        <p:spPr>
          <a:xfrm>
            <a:off x="4050869" y="4942682"/>
            <a:ext cx="331364" cy="230373"/>
          </a:xfrm>
          <a:prstGeom prst="rect">
            <a:avLst/>
          </a:prstGeom>
          <a:noFill/>
        </p:spPr>
        <p:txBody>
          <a:bodyPr wrap="square" rtlCol="0">
            <a:spAutoFit/>
          </a:bodyPr>
          <a:lstStyle/>
          <a:p>
            <a:pPr defTabSz="457200"/>
            <a:r>
              <a:rPr lang="en-US" altLang="zh-CN" sz="1200" baseline="30000" dirty="0">
                <a:solidFill>
                  <a:srgbClr val="356077"/>
                </a:solidFill>
                <a:latin typeface="Arial"/>
                <a:ea typeface="微软雅黑"/>
              </a:rPr>
              <a:t>2</a:t>
            </a:r>
            <a:endParaRPr lang="zh-CN" altLang="en-US" sz="1200" baseline="30000" dirty="0">
              <a:solidFill>
                <a:srgbClr val="356077"/>
              </a:solidFill>
              <a:latin typeface="Arial"/>
              <a:ea typeface="微软雅黑"/>
            </a:endParaRPr>
          </a:p>
        </p:txBody>
      </p:sp>
      <p:sp>
        <p:nvSpPr>
          <p:cNvPr id="69" name="文本框 68">
            <a:extLst>
              <a:ext uri="{FF2B5EF4-FFF2-40B4-BE49-F238E27FC236}">
                <a16:creationId xmlns:a16="http://schemas.microsoft.com/office/drawing/2014/main" id="{97F5CAC7-E4EA-4CF8-BDEE-C38F20EAD574}"/>
              </a:ext>
            </a:extLst>
          </p:cNvPr>
          <p:cNvSpPr txBox="1"/>
          <p:nvPr/>
        </p:nvSpPr>
        <p:spPr>
          <a:xfrm>
            <a:off x="5420232" y="4942682"/>
            <a:ext cx="331364" cy="230373"/>
          </a:xfrm>
          <a:prstGeom prst="rect">
            <a:avLst/>
          </a:prstGeom>
          <a:noFill/>
        </p:spPr>
        <p:txBody>
          <a:bodyPr wrap="square" rtlCol="0">
            <a:spAutoFit/>
          </a:bodyPr>
          <a:lstStyle/>
          <a:p>
            <a:pPr defTabSz="457200"/>
            <a:r>
              <a:rPr lang="en-US" altLang="zh-CN" sz="1200" baseline="30000" dirty="0">
                <a:solidFill>
                  <a:srgbClr val="356077"/>
                </a:solidFill>
                <a:latin typeface="Arial"/>
                <a:ea typeface="微软雅黑"/>
              </a:rPr>
              <a:t>3</a:t>
            </a:r>
            <a:endParaRPr lang="zh-CN" altLang="en-US" sz="1200" baseline="30000" dirty="0">
              <a:solidFill>
                <a:srgbClr val="356077"/>
              </a:solidFill>
              <a:latin typeface="Arial"/>
              <a:ea typeface="微软雅黑"/>
            </a:endParaRPr>
          </a:p>
        </p:txBody>
      </p:sp>
      <p:sp>
        <p:nvSpPr>
          <p:cNvPr id="70" name="文本框 69">
            <a:extLst>
              <a:ext uri="{FF2B5EF4-FFF2-40B4-BE49-F238E27FC236}">
                <a16:creationId xmlns:a16="http://schemas.microsoft.com/office/drawing/2014/main" id="{B6648ECD-2576-4E24-9308-8E715209F9C9}"/>
              </a:ext>
            </a:extLst>
          </p:cNvPr>
          <p:cNvSpPr txBox="1"/>
          <p:nvPr/>
        </p:nvSpPr>
        <p:spPr>
          <a:xfrm>
            <a:off x="6768788" y="4942682"/>
            <a:ext cx="331364" cy="230373"/>
          </a:xfrm>
          <a:prstGeom prst="rect">
            <a:avLst/>
          </a:prstGeom>
          <a:noFill/>
        </p:spPr>
        <p:txBody>
          <a:bodyPr wrap="square" rtlCol="0">
            <a:spAutoFit/>
          </a:bodyPr>
          <a:lstStyle/>
          <a:p>
            <a:pPr defTabSz="457200"/>
            <a:r>
              <a:rPr lang="en-US" altLang="zh-CN" sz="1200" baseline="30000" dirty="0">
                <a:solidFill>
                  <a:srgbClr val="356077"/>
                </a:solidFill>
                <a:latin typeface="Arial"/>
                <a:ea typeface="微软雅黑"/>
              </a:rPr>
              <a:t>4</a:t>
            </a:r>
            <a:endParaRPr lang="zh-CN" altLang="en-US" sz="1200" baseline="30000" dirty="0">
              <a:solidFill>
                <a:srgbClr val="356077"/>
              </a:solidFill>
              <a:latin typeface="Arial"/>
              <a:ea typeface="微软雅黑"/>
            </a:endParaRPr>
          </a:p>
        </p:txBody>
      </p:sp>
      <p:sp>
        <p:nvSpPr>
          <p:cNvPr id="71" name="文本框 70">
            <a:extLst>
              <a:ext uri="{FF2B5EF4-FFF2-40B4-BE49-F238E27FC236}">
                <a16:creationId xmlns:a16="http://schemas.microsoft.com/office/drawing/2014/main" id="{9FFF8803-21B8-46BC-90C1-8F853040DAB6}"/>
              </a:ext>
            </a:extLst>
          </p:cNvPr>
          <p:cNvSpPr txBox="1"/>
          <p:nvPr/>
        </p:nvSpPr>
        <p:spPr>
          <a:xfrm>
            <a:off x="8148093" y="4942682"/>
            <a:ext cx="331364" cy="230373"/>
          </a:xfrm>
          <a:prstGeom prst="rect">
            <a:avLst/>
          </a:prstGeom>
          <a:noFill/>
        </p:spPr>
        <p:txBody>
          <a:bodyPr wrap="square" rtlCol="0">
            <a:spAutoFit/>
          </a:bodyPr>
          <a:lstStyle/>
          <a:p>
            <a:pPr defTabSz="457200"/>
            <a:r>
              <a:rPr lang="en-US" altLang="zh-CN" sz="1200" baseline="30000" dirty="0">
                <a:solidFill>
                  <a:srgbClr val="356077"/>
                </a:solidFill>
                <a:latin typeface="Arial"/>
                <a:ea typeface="微软雅黑"/>
              </a:rPr>
              <a:t>5</a:t>
            </a:r>
            <a:endParaRPr lang="zh-CN" altLang="en-US" sz="1200" baseline="30000" dirty="0">
              <a:solidFill>
                <a:srgbClr val="356077"/>
              </a:solidFill>
              <a:latin typeface="Arial"/>
              <a:ea typeface="微软雅黑"/>
            </a:endParaRPr>
          </a:p>
        </p:txBody>
      </p:sp>
      <p:sp>
        <p:nvSpPr>
          <p:cNvPr id="72" name="文本框 71">
            <a:extLst>
              <a:ext uri="{FF2B5EF4-FFF2-40B4-BE49-F238E27FC236}">
                <a16:creationId xmlns:a16="http://schemas.microsoft.com/office/drawing/2014/main" id="{978BA093-B8C0-4773-8698-2C509FBA1952}"/>
              </a:ext>
            </a:extLst>
          </p:cNvPr>
          <p:cNvSpPr txBox="1"/>
          <p:nvPr/>
        </p:nvSpPr>
        <p:spPr>
          <a:xfrm>
            <a:off x="4994629" y="4256488"/>
            <a:ext cx="252865" cy="559475"/>
          </a:xfrm>
          <a:prstGeom prst="rect">
            <a:avLst/>
          </a:prstGeom>
          <a:noFill/>
        </p:spPr>
        <p:txBody>
          <a:bodyPr wrap="none" rtlCol="0">
            <a:spAutoFit/>
          </a:bodyPr>
          <a:lstStyle/>
          <a:p>
            <a:pPr algn="ctr" defTabSz="457200">
              <a:defRPr/>
            </a:pPr>
            <a:r>
              <a:rPr lang="en-US" altLang="zh-CN" sz="1400" b="1" u="sng" dirty="0">
                <a:solidFill>
                  <a:prstClr val="white"/>
                </a:solidFill>
                <a:latin typeface="Arial"/>
                <a:ea typeface="微软雅黑"/>
                <a:cs typeface="+mn-ea"/>
                <a:sym typeface="+mn-lt"/>
              </a:rPr>
              <a:t>21</a:t>
            </a:r>
          </a:p>
          <a:p>
            <a:pPr algn="ctr" defTabSz="457200">
              <a:defRPr/>
            </a:pPr>
            <a:r>
              <a:rPr lang="en-US" altLang="zh-CN" sz="1400" b="1" dirty="0">
                <a:solidFill>
                  <a:prstClr val="white"/>
                </a:solidFill>
                <a:latin typeface="Arial"/>
                <a:ea typeface="微软雅黑"/>
                <a:cs typeface="+mn-ea"/>
                <a:sym typeface="+mn-lt"/>
              </a:rPr>
              <a:t>21</a:t>
            </a:r>
            <a:endParaRPr lang="zh-CN" altLang="en-US" sz="1400" b="1" dirty="0">
              <a:solidFill>
                <a:prstClr val="white"/>
              </a:solidFill>
              <a:latin typeface="Arial"/>
              <a:ea typeface="微软雅黑"/>
              <a:cs typeface="+mn-ea"/>
              <a:sym typeface="+mn-lt"/>
            </a:endParaRPr>
          </a:p>
        </p:txBody>
      </p:sp>
      <p:sp>
        <p:nvSpPr>
          <p:cNvPr id="73" name="文本框 72">
            <a:extLst>
              <a:ext uri="{FF2B5EF4-FFF2-40B4-BE49-F238E27FC236}">
                <a16:creationId xmlns:a16="http://schemas.microsoft.com/office/drawing/2014/main" id="{D7143B0C-589C-45DF-94FA-35EC4E2469D2}"/>
              </a:ext>
            </a:extLst>
          </p:cNvPr>
          <p:cNvSpPr txBox="1"/>
          <p:nvPr/>
        </p:nvSpPr>
        <p:spPr>
          <a:xfrm>
            <a:off x="8839494" y="4274615"/>
            <a:ext cx="582212" cy="523220"/>
          </a:xfrm>
          <a:prstGeom prst="rect">
            <a:avLst/>
          </a:prstGeom>
          <a:noFill/>
        </p:spPr>
        <p:txBody>
          <a:bodyPr wrap="none" rtlCol="0">
            <a:spAutoFit/>
          </a:bodyPr>
          <a:lstStyle/>
          <a:p>
            <a:pPr algn="ctr" defTabSz="457200"/>
            <a:r>
              <a:rPr lang="en-US" altLang="zh-CN" sz="1400" b="1" u="sng" dirty="0">
                <a:solidFill>
                  <a:prstClr val="white"/>
                </a:solidFill>
                <a:latin typeface="Arial"/>
                <a:ea typeface="微软雅黑"/>
                <a:cs typeface="+mn-ea"/>
                <a:sym typeface="+mn-lt"/>
              </a:rPr>
              <a:t>1798</a:t>
            </a:r>
          </a:p>
          <a:p>
            <a:pPr algn="ctr" defTabSz="457200"/>
            <a:r>
              <a:rPr lang="en-US" altLang="zh-CN" sz="1400" b="1" dirty="0">
                <a:solidFill>
                  <a:prstClr val="white"/>
                </a:solidFill>
                <a:latin typeface="Arial"/>
                <a:ea typeface="微软雅黑"/>
                <a:cs typeface="+mn-ea"/>
                <a:sym typeface="+mn-lt"/>
              </a:rPr>
              <a:t>1811</a:t>
            </a:r>
            <a:endParaRPr lang="zh-CN" altLang="en-US" sz="1400" b="1" dirty="0">
              <a:solidFill>
                <a:prstClr val="white"/>
              </a:solidFill>
              <a:latin typeface="Arial"/>
              <a:ea typeface="微软雅黑"/>
              <a:cs typeface="+mn-ea"/>
              <a:sym typeface="+mn-lt"/>
            </a:endParaRPr>
          </a:p>
        </p:txBody>
      </p:sp>
      <p:sp>
        <p:nvSpPr>
          <p:cNvPr id="74" name="文本框 73">
            <a:extLst>
              <a:ext uri="{FF2B5EF4-FFF2-40B4-BE49-F238E27FC236}">
                <a16:creationId xmlns:a16="http://schemas.microsoft.com/office/drawing/2014/main" id="{C90915F3-0467-4F79-B4CB-D5C4DB3F0F22}"/>
              </a:ext>
            </a:extLst>
          </p:cNvPr>
          <p:cNvSpPr txBox="1"/>
          <p:nvPr/>
        </p:nvSpPr>
        <p:spPr>
          <a:xfrm>
            <a:off x="927418" y="5545882"/>
            <a:ext cx="10500173" cy="646331"/>
          </a:xfrm>
          <a:prstGeom prst="rect">
            <a:avLst/>
          </a:prstGeom>
          <a:noFill/>
        </p:spPr>
        <p:txBody>
          <a:bodyPr wrap="square">
            <a:spAutoFit/>
          </a:bodyPr>
          <a:lstStyle/>
          <a:p>
            <a:pPr defTabSz="457200"/>
            <a:r>
              <a:rPr lang="en-US" altLang="zh-CN" sz="900" dirty="0">
                <a:solidFill>
                  <a:srgbClr val="356077"/>
                </a:solidFill>
                <a:latin typeface="Arial"/>
                <a:ea typeface="微软雅黑"/>
              </a:rPr>
              <a:t>1.</a:t>
            </a:r>
            <a:r>
              <a:rPr lang="zh-CN" altLang="en-US" sz="900" dirty="0">
                <a:solidFill>
                  <a:srgbClr val="356077"/>
                </a:solidFill>
                <a:latin typeface="Arial"/>
                <a:ea typeface="微软雅黑"/>
              </a:rPr>
              <a:t>观察性、开放性、多中心研究，纳入</a:t>
            </a:r>
            <a:r>
              <a:rPr lang="en-US" altLang="zh-CN" sz="900" dirty="0">
                <a:solidFill>
                  <a:srgbClr val="356077"/>
                </a:solidFill>
                <a:latin typeface="Arial"/>
                <a:ea typeface="微软雅黑"/>
              </a:rPr>
              <a:t>96</a:t>
            </a:r>
            <a:r>
              <a:rPr lang="zh-CN" altLang="en-US" sz="900" dirty="0">
                <a:solidFill>
                  <a:srgbClr val="356077"/>
                </a:solidFill>
                <a:latin typeface="Arial"/>
                <a:ea typeface="微软雅黑"/>
              </a:rPr>
              <a:t>例患者接受</a:t>
            </a:r>
            <a:r>
              <a:rPr lang="en-US" altLang="zh-CN" sz="900" dirty="0">
                <a:solidFill>
                  <a:srgbClr val="356077"/>
                </a:solidFill>
                <a:latin typeface="Arial"/>
                <a:ea typeface="微软雅黑"/>
                <a:cs typeface="+mn-ea"/>
                <a:sym typeface="+mn-lt"/>
              </a:rPr>
              <a:t>SOF/VEL±RBV</a:t>
            </a:r>
            <a:r>
              <a:rPr lang="zh-CN" altLang="en-US" sz="900" dirty="0">
                <a:solidFill>
                  <a:srgbClr val="356077"/>
                </a:solidFill>
                <a:latin typeface="Arial"/>
                <a:ea typeface="微软雅黑"/>
                <a:cs typeface="+mn-ea"/>
                <a:sym typeface="+mn-lt"/>
              </a:rPr>
              <a:t>治疗</a:t>
            </a:r>
            <a:r>
              <a:rPr lang="en-US" altLang="zh-CN" sz="900" dirty="0">
                <a:solidFill>
                  <a:srgbClr val="356077"/>
                </a:solidFill>
                <a:latin typeface="Arial"/>
                <a:ea typeface="微软雅黑"/>
                <a:cs typeface="+mn-ea"/>
                <a:sym typeface="+mn-lt"/>
              </a:rPr>
              <a:t>12</a:t>
            </a:r>
            <a:r>
              <a:rPr lang="zh-CN" altLang="en-US" sz="900" dirty="0">
                <a:solidFill>
                  <a:srgbClr val="356077"/>
                </a:solidFill>
                <a:latin typeface="Arial"/>
                <a:ea typeface="微软雅黑"/>
                <a:cs typeface="+mn-ea"/>
                <a:sym typeface="+mn-lt"/>
              </a:rPr>
              <a:t>周；</a:t>
            </a:r>
            <a:r>
              <a:rPr lang="en-US" altLang="zh-CN" sz="900" dirty="0">
                <a:solidFill>
                  <a:srgbClr val="356077"/>
                </a:solidFill>
                <a:latin typeface="Arial"/>
                <a:ea typeface="微软雅黑"/>
                <a:cs typeface="+mn-ea"/>
                <a:sym typeface="+mn-lt"/>
              </a:rPr>
              <a:t>2.</a:t>
            </a:r>
            <a:r>
              <a:rPr lang="zh-CN" altLang="en-US" sz="900" dirty="0">
                <a:solidFill>
                  <a:srgbClr val="356077"/>
                </a:solidFill>
                <a:latin typeface="Arial"/>
                <a:ea typeface="微软雅黑"/>
              </a:rPr>
              <a:t>前瞻性，观察性，多中心真实世界研究，基因型</a:t>
            </a:r>
            <a:r>
              <a:rPr lang="en-US" altLang="zh-CN" sz="900" dirty="0">
                <a:solidFill>
                  <a:srgbClr val="356077"/>
                </a:solidFill>
                <a:latin typeface="Arial"/>
                <a:ea typeface="微软雅黑"/>
              </a:rPr>
              <a:t>3a</a:t>
            </a:r>
            <a:r>
              <a:rPr lang="zh-CN" altLang="en-US" sz="900" dirty="0">
                <a:solidFill>
                  <a:srgbClr val="356077"/>
                </a:solidFill>
                <a:latin typeface="Arial"/>
                <a:ea typeface="微软雅黑"/>
              </a:rPr>
              <a:t>和</a:t>
            </a:r>
            <a:r>
              <a:rPr lang="en-US" altLang="zh-CN" sz="900" dirty="0">
                <a:solidFill>
                  <a:srgbClr val="356077"/>
                </a:solidFill>
                <a:latin typeface="Arial"/>
                <a:ea typeface="微软雅黑"/>
              </a:rPr>
              <a:t>6</a:t>
            </a:r>
            <a:r>
              <a:rPr lang="zh-CN" altLang="en-US" sz="900" dirty="0">
                <a:solidFill>
                  <a:srgbClr val="356077"/>
                </a:solidFill>
                <a:latin typeface="Arial"/>
                <a:ea typeface="微软雅黑"/>
              </a:rPr>
              <a:t>患者接受</a:t>
            </a:r>
            <a:r>
              <a:rPr lang="en-US" altLang="zh-CN" sz="900" dirty="0">
                <a:solidFill>
                  <a:srgbClr val="356077"/>
                </a:solidFill>
                <a:latin typeface="Arial"/>
                <a:ea typeface="微软雅黑"/>
              </a:rPr>
              <a:t>SOF/VEL</a:t>
            </a:r>
            <a:r>
              <a:rPr lang="zh-CN" altLang="en-US" sz="900" dirty="0">
                <a:solidFill>
                  <a:srgbClr val="356077"/>
                </a:solidFill>
                <a:latin typeface="Arial"/>
                <a:ea typeface="微软雅黑"/>
              </a:rPr>
              <a:t>治疗</a:t>
            </a:r>
            <a:r>
              <a:rPr lang="en-US" altLang="zh-CN" sz="900" dirty="0">
                <a:solidFill>
                  <a:srgbClr val="356077"/>
                </a:solidFill>
                <a:latin typeface="Arial"/>
                <a:ea typeface="微软雅黑"/>
              </a:rPr>
              <a:t>12</a:t>
            </a:r>
            <a:r>
              <a:rPr lang="zh-CN" altLang="en-US" sz="900" dirty="0">
                <a:solidFill>
                  <a:srgbClr val="356077"/>
                </a:solidFill>
                <a:latin typeface="Arial"/>
                <a:ea typeface="微软雅黑"/>
              </a:rPr>
              <a:t>周，而基因型</a:t>
            </a:r>
            <a:r>
              <a:rPr lang="en-US" altLang="zh-CN" sz="900" dirty="0">
                <a:solidFill>
                  <a:srgbClr val="356077"/>
                </a:solidFill>
                <a:latin typeface="Arial"/>
                <a:ea typeface="微软雅黑"/>
              </a:rPr>
              <a:t>3b</a:t>
            </a:r>
            <a:r>
              <a:rPr lang="zh-CN" altLang="en-US" sz="900" dirty="0">
                <a:solidFill>
                  <a:srgbClr val="356077"/>
                </a:solidFill>
                <a:latin typeface="Arial"/>
                <a:ea typeface="微软雅黑"/>
              </a:rPr>
              <a:t>则接受</a:t>
            </a:r>
            <a:r>
              <a:rPr lang="en-US" altLang="zh-CN" sz="900" dirty="0">
                <a:solidFill>
                  <a:srgbClr val="356077"/>
                </a:solidFill>
                <a:latin typeface="Arial"/>
                <a:ea typeface="微软雅黑"/>
              </a:rPr>
              <a:t>SOF/VEL+RBV</a:t>
            </a:r>
            <a:r>
              <a:rPr lang="zh-CN" altLang="en-US" sz="900" dirty="0">
                <a:solidFill>
                  <a:srgbClr val="356077"/>
                </a:solidFill>
                <a:latin typeface="Arial"/>
                <a:ea typeface="微软雅黑"/>
              </a:rPr>
              <a:t>治疗</a:t>
            </a:r>
            <a:r>
              <a:rPr lang="en-US" altLang="zh-CN" sz="900" dirty="0">
                <a:solidFill>
                  <a:srgbClr val="356077"/>
                </a:solidFill>
                <a:latin typeface="Arial"/>
                <a:ea typeface="微软雅黑"/>
              </a:rPr>
              <a:t>12</a:t>
            </a:r>
            <a:r>
              <a:rPr lang="zh-CN" altLang="en-US" sz="900" dirty="0">
                <a:solidFill>
                  <a:srgbClr val="356077"/>
                </a:solidFill>
                <a:latin typeface="Arial"/>
                <a:ea typeface="微软雅黑"/>
              </a:rPr>
              <a:t>周。图为中期分析结果；</a:t>
            </a:r>
            <a:r>
              <a:rPr lang="en-US" altLang="zh-CN" sz="900" dirty="0">
                <a:solidFill>
                  <a:srgbClr val="356077"/>
                </a:solidFill>
                <a:latin typeface="Arial"/>
                <a:ea typeface="微软雅黑"/>
              </a:rPr>
              <a:t>3.</a:t>
            </a:r>
            <a:r>
              <a:rPr lang="zh-CN" altLang="en-US" sz="900" dirty="0">
                <a:solidFill>
                  <a:srgbClr val="356077"/>
                </a:solidFill>
                <a:latin typeface="Arial"/>
                <a:ea typeface="微软雅黑"/>
              </a:rPr>
              <a:t>回顾性研究纳入完成</a:t>
            </a:r>
            <a:r>
              <a:rPr lang="en-US" altLang="zh-CN" sz="900" dirty="0">
                <a:solidFill>
                  <a:srgbClr val="356077"/>
                </a:solidFill>
                <a:latin typeface="Arial"/>
                <a:ea typeface="微软雅黑"/>
              </a:rPr>
              <a:t>12</a:t>
            </a:r>
            <a:r>
              <a:rPr lang="zh-CN" altLang="en-US" sz="900" dirty="0">
                <a:solidFill>
                  <a:srgbClr val="356077"/>
                </a:solidFill>
                <a:latin typeface="Arial"/>
                <a:ea typeface="微软雅黑"/>
              </a:rPr>
              <a:t>周基于</a:t>
            </a:r>
            <a:r>
              <a:rPr lang="en-US" altLang="zh-CN" sz="900" dirty="0">
                <a:solidFill>
                  <a:srgbClr val="356077"/>
                </a:solidFill>
                <a:latin typeface="Arial"/>
                <a:ea typeface="微软雅黑"/>
              </a:rPr>
              <a:t>SOF</a:t>
            </a:r>
            <a:r>
              <a:rPr lang="zh-CN" altLang="en-US" sz="900" dirty="0">
                <a:solidFill>
                  <a:srgbClr val="356077"/>
                </a:solidFill>
                <a:latin typeface="Arial"/>
                <a:ea typeface="微软雅黑"/>
              </a:rPr>
              <a:t>方案</a:t>
            </a:r>
            <a:r>
              <a:rPr lang="en-US" altLang="zh-CN" sz="900" dirty="0">
                <a:solidFill>
                  <a:srgbClr val="356077"/>
                </a:solidFill>
                <a:latin typeface="Arial"/>
                <a:ea typeface="微软雅黑"/>
              </a:rPr>
              <a:t>±RBV</a:t>
            </a:r>
            <a:r>
              <a:rPr lang="zh-CN" altLang="en-US" sz="900" dirty="0">
                <a:solidFill>
                  <a:srgbClr val="356077"/>
                </a:solidFill>
                <a:latin typeface="Arial"/>
                <a:ea typeface="微软雅黑"/>
              </a:rPr>
              <a:t>治疗的</a:t>
            </a:r>
            <a:r>
              <a:rPr lang="en-US" altLang="zh-CN" sz="900" dirty="0">
                <a:solidFill>
                  <a:srgbClr val="356077"/>
                </a:solidFill>
                <a:latin typeface="Arial"/>
                <a:ea typeface="微软雅黑"/>
              </a:rPr>
              <a:t>102</a:t>
            </a:r>
            <a:r>
              <a:rPr lang="zh-CN" altLang="en-US" sz="900" dirty="0">
                <a:solidFill>
                  <a:srgbClr val="356077"/>
                </a:solidFill>
                <a:latin typeface="Arial"/>
                <a:ea typeface="微软雅黑"/>
              </a:rPr>
              <a:t>例</a:t>
            </a:r>
            <a:r>
              <a:rPr lang="en-US" altLang="zh-CN" sz="900" dirty="0">
                <a:solidFill>
                  <a:srgbClr val="356077"/>
                </a:solidFill>
                <a:latin typeface="Arial"/>
                <a:ea typeface="微软雅黑"/>
              </a:rPr>
              <a:t>GT3</a:t>
            </a:r>
            <a:r>
              <a:rPr lang="zh-CN" altLang="en-US" sz="900" dirty="0">
                <a:solidFill>
                  <a:srgbClr val="356077"/>
                </a:solidFill>
                <a:latin typeface="Arial"/>
                <a:ea typeface="微软雅黑"/>
              </a:rPr>
              <a:t>型患者数据，此处分析</a:t>
            </a:r>
            <a:r>
              <a:rPr lang="en-US" altLang="zh-CN" sz="900" dirty="0">
                <a:solidFill>
                  <a:srgbClr val="356077"/>
                </a:solidFill>
                <a:latin typeface="Arial"/>
                <a:ea typeface="微软雅黑"/>
              </a:rPr>
              <a:t>21</a:t>
            </a:r>
            <a:r>
              <a:rPr lang="zh-CN" altLang="en-US" sz="900" dirty="0">
                <a:solidFill>
                  <a:srgbClr val="356077"/>
                </a:solidFill>
                <a:latin typeface="Arial"/>
                <a:ea typeface="微软雅黑"/>
              </a:rPr>
              <a:t>例</a:t>
            </a:r>
            <a:r>
              <a:rPr lang="en-US" altLang="zh-CN" sz="900" dirty="0">
                <a:solidFill>
                  <a:srgbClr val="356077"/>
                </a:solidFill>
                <a:latin typeface="Arial"/>
                <a:ea typeface="微软雅黑"/>
              </a:rPr>
              <a:t>SOF/VEL</a:t>
            </a:r>
            <a:r>
              <a:rPr lang="zh-CN" altLang="en-US" sz="900" dirty="0">
                <a:solidFill>
                  <a:srgbClr val="356077"/>
                </a:solidFill>
                <a:latin typeface="Arial"/>
                <a:ea typeface="微软雅黑"/>
              </a:rPr>
              <a:t>治疗的</a:t>
            </a:r>
            <a:r>
              <a:rPr lang="en-US" altLang="zh-CN" sz="900" dirty="0">
                <a:solidFill>
                  <a:srgbClr val="356077"/>
                </a:solidFill>
                <a:latin typeface="Arial"/>
                <a:ea typeface="微软雅黑"/>
              </a:rPr>
              <a:t>SVR24</a:t>
            </a:r>
            <a:r>
              <a:rPr lang="zh-CN" altLang="en-US" sz="900" dirty="0">
                <a:solidFill>
                  <a:srgbClr val="356077"/>
                </a:solidFill>
                <a:latin typeface="Arial"/>
                <a:ea typeface="微软雅黑"/>
              </a:rPr>
              <a:t>结果；</a:t>
            </a:r>
            <a:r>
              <a:rPr lang="en-US" altLang="zh-CN" sz="900" dirty="0">
                <a:solidFill>
                  <a:srgbClr val="356077"/>
                </a:solidFill>
                <a:latin typeface="Arial"/>
                <a:ea typeface="微软雅黑"/>
              </a:rPr>
              <a:t>4.</a:t>
            </a:r>
            <a:r>
              <a:rPr lang="zh-CN" altLang="en-US" sz="900" dirty="0">
                <a:solidFill>
                  <a:srgbClr val="356077"/>
                </a:solidFill>
                <a:latin typeface="Arial"/>
                <a:ea typeface="微软雅黑"/>
              </a:rPr>
              <a:t>回顾性分析</a:t>
            </a:r>
            <a:r>
              <a:rPr lang="en-US" altLang="zh-CN" sz="900" dirty="0">
                <a:solidFill>
                  <a:srgbClr val="356077"/>
                </a:solidFill>
                <a:latin typeface="Arial"/>
                <a:ea typeface="微软雅黑"/>
              </a:rPr>
              <a:t>2018</a:t>
            </a:r>
            <a:r>
              <a:rPr lang="zh-CN" altLang="en-US" sz="900" dirty="0">
                <a:solidFill>
                  <a:srgbClr val="356077"/>
                </a:solidFill>
                <a:latin typeface="Arial"/>
                <a:ea typeface="微软雅黑"/>
              </a:rPr>
              <a:t>年</a:t>
            </a:r>
            <a:r>
              <a:rPr lang="en-US" altLang="zh-CN" sz="900" dirty="0">
                <a:solidFill>
                  <a:srgbClr val="356077"/>
                </a:solidFill>
                <a:latin typeface="Arial"/>
                <a:ea typeface="微软雅黑"/>
              </a:rPr>
              <a:t>8</a:t>
            </a:r>
            <a:r>
              <a:rPr lang="zh-CN" altLang="en-US" sz="900" dirty="0">
                <a:solidFill>
                  <a:srgbClr val="356077"/>
                </a:solidFill>
                <a:latin typeface="Arial"/>
                <a:ea typeface="微软雅黑"/>
              </a:rPr>
              <a:t>月至</a:t>
            </a:r>
            <a:r>
              <a:rPr lang="en-US" altLang="zh-CN" sz="900" dirty="0">
                <a:solidFill>
                  <a:srgbClr val="356077"/>
                </a:solidFill>
                <a:latin typeface="Arial"/>
                <a:ea typeface="微软雅黑"/>
              </a:rPr>
              <a:t>2019</a:t>
            </a:r>
            <a:r>
              <a:rPr lang="zh-CN" altLang="en-US" sz="900" dirty="0">
                <a:solidFill>
                  <a:srgbClr val="356077"/>
                </a:solidFill>
                <a:latin typeface="Arial"/>
                <a:ea typeface="微软雅黑"/>
              </a:rPr>
              <a:t>年</a:t>
            </a:r>
            <a:r>
              <a:rPr lang="en-US" altLang="zh-CN" sz="900" dirty="0">
                <a:solidFill>
                  <a:srgbClr val="356077"/>
                </a:solidFill>
                <a:latin typeface="Arial"/>
                <a:ea typeface="微软雅黑"/>
              </a:rPr>
              <a:t>12</a:t>
            </a:r>
            <a:r>
              <a:rPr lang="zh-CN" altLang="en-US" sz="900" dirty="0">
                <a:solidFill>
                  <a:srgbClr val="356077"/>
                </a:solidFill>
                <a:latin typeface="Arial"/>
                <a:ea typeface="微软雅黑"/>
              </a:rPr>
              <a:t>月广州市第八人民医院门诊诊治的</a:t>
            </a:r>
            <a:r>
              <a:rPr lang="en-US" altLang="zh-CN" sz="900" dirty="0">
                <a:solidFill>
                  <a:srgbClr val="356077"/>
                </a:solidFill>
                <a:latin typeface="Arial"/>
                <a:ea typeface="微软雅黑"/>
              </a:rPr>
              <a:t>48</a:t>
            </a:r>
            <a:r>
              <a:rPr lang="zh-CN" altLang="en-US" sz="900" dirty="0">
                <a:solidFill>
                  <a:srgbClr val="356077"/>
                </a:solidFill>
                <a:latin typeface="Arial"/>
                <a:ea typeface="微软雅黑"/>
              </a:rPr>
              <a:t>例接受</a:t>
            </a:r>
            <a:r>
              <a:rPr lang="en-US" altLang="zh-CN" sz="900" dirty="0">
                <a:solidFill>
                  <a:srgbClr val="356077"/>
                </a:solidFill>
                <a:latin typeface="Arial"/>
                <a:ea typeface="微软雅黑"/>
              </a:rPr>
              <a:t>SOF/VEL</a:t>
            </a:r>
            <a:r>
              <a:rPr lang="zh-CN" altLang="en-US" sz="900" dirty="0">
                <a:solidFill>
                  <a:srgbClr val="356077"/>
                </a:solidFill>
                <a:latin typeface="Arial"/>
                <a:ea typeface="微软雅黑"/>
              </a:rPr>
              <a:t>治疗的</a:t>
            </a:r>
            <a:r>
              <a:rPr lang="en-US" altLang="zh-CN" sz="900" dirty="0">
                <a:solidFill>
                  <a:srgbClr val="356077"/>
                </a:solidFill>
                <a:latin typeface="Arial"/>
                <a:ea typeface="微软雅黑"/>
              </a:rPr>
              <a:t>CHC</a:t>
            </a:r>
            <a:r>
              <a:rPr lang="zh-CN" altLang="en-US" sz="900" dirty="0">
                <a:solidFill>
                  <a:srgbClr val="356077"/>
                </a:solidFill>
                <a:latin typeface="Arial"/>
                <a:ea typeface="微软雅黑"/>
              </a:rPr>
              <a:t>患者，疗程为</a:t>
            </a:r>
            <a:r>
              <a:rPr lang="en-US" altLang="zh-CN" sz="900" dirty="0">
                <a:solidFill>
                  <a:srgbClr val="356077"/>
                </a:solidFill>
                <a:latin typeface="Arial"/>
                <a:ea typeface="微软雅黑"/>
              </a:rPr>
              <a:t>12</a:t>
            </a:r>
            <a:r>
              <a:rPr lang="zh-CN" altLang="en-US" sz="900" dirty="0">
                <a:solidFill>
                  <a:srgbClr val="356077"/>
                </a:solidFill>
                <a:latin typeface="Arial"/>
                <a:ea typeface="微软雅黑"/>
              </a:rPr>
              <a:t>周；</a:t>
            </a:r>
            <a:r>
              <a:rPr lang="en-US" altLang="zh-CN" sz="900" dirty="0">
                <a:solidFill>
                  <a:srgbClr val="356077"/>
                </a:solidFill>
                <a:latin typeface="Arial"/>
                <a:ea typeface="微软雅黑"/>
              </a:rPr>
              <a:t>5.</a:t>
            </a:r>
            <a:r>
              <a:rPr lang="zh-CN" altLang="en-US" sz="900" dirty="0">
                <a:solidFill>
                  <a:srgbClr val="356077"/>
                </a:solidFill>
                <a:latin typeface="Arial"/>
                <a:ea typeface="微软雅黑"/>
              </a:rPr>
              <a:t>多中心、前瞻性、真实世界队列研究，纳入</a:t>
            </a:r>
            <a:r>
              <a:rPr lang="en-US" altLang="zh-CN" sz="900" dirty="0">
                <a:solidFill>
                  <a:srgbClr val="356077"/>
                </a:solidFill>
                <a:latin typeface="Arial"/>
                <a:ea typeface="微软雅黑"/>
              </a:rPr>
              <a:t>113</a:t>
            </a:r>
            <a:r>
              <a:rPr lang="zh-CN" altLang="en-US" sz="900" dirty="0">
                <a:solidFill>
                  <a:srgbClr val="356077"/>
                </a:solidFill>
                <a:latin typeface="Arial"/>
                <a:ea typeface="微软雅黑"/>
              </a:rPr>
              <a:t>例患者接受</a:t>
            </a:r>
            <a:r>
              <a:rPr lang="en-US" altLang="zh-CN" sz="900" dirty="0">
                <a:solidFill>
                  <a:srgbClr val="356077"/>
                </a:solidFill>
                <a:latin typeface="Arial"/>
                <a:ea typeface="微软雅黑"/>
              </a:rPr>
              <a:t>SOF/VEL</a:t>
            </a:r>
            <a:r>
              <a:rPr lang="zh-CN" altLang="en-US" sz="900" dirty="0">
                <a:solidFill>
                  <a:srgbClr val="356077"/>
                </a:solidFill>
                <a:latin typeface="Arial"/>
                <a:ea typeface="微软雅黑"/>
              </a:rPr>
              <a:t>治疗</a:t>
            </a:r>
            <a:r>
              <a:rPr lang="en-US" altLang="zh-CN" sz="900" dirty="0">
                <a:solidFill>
                  <a:srgbClr val="356077"/>
                </a:solidFill>
                <a:latin typeface="Arial"/>
                <a:ea typeface="微软雅黑"/>
              </a:rPr>
              <a:t>12</a:t>
            </a:r>
            <a:r>
              <a:rPr lang="zh-CN" altLang="en-US" sz="900" dirty="0">
                <a:solidFill>
                  <a:srgbClr val="356077"/>
                </a:solidFill>
                <a:latin typeface="Arial"/>
                <a:ea typeface="微软雅黑"/>
              </a:rPr>
              <a:t>周，其中</a:t>
            </a:r>
            <a:r>
              <a:rPr lang="en-US" altLang="zh-CN" sz="900" dirty="0">
                <a:solidFill>
                  <a:srgbClr val="356077"/>
                </a:solidFill>
                <a:latin typeface="Arial"/>
                <a:ea typeface="微软雅黑"/>
              </a:rPr>
              <a:t>GT3</a:t>
            </a:r>
            <a:r>
              <a:rPr lang="zh-CN" altLang="en-US" sz="900" dirty="0">
                <a:solidFill>
                  <a:srgbClr val="356077"/>
                </a:solidFill>
                <a:latin typeface="Arial"/>
                <a:ea typeface="微软雅黑"/>
              </a:rPr>
              <a:t>型肝硬化和失代偿性肝硬化患者联合</a:t>
            </a:r>
            <a:r>
              <a:rPr lang="en-US" altLang="zh-CN" sz="900" dirty="0">
                <a:solidFill>
                  <a:srgbClr val="356077"/>
                </a:solidFill>
                <a:latin typeface="Arial"/>
                <a:ea typeface="微软雅黑"/>
              </a:rPr>
              <a:t>RBV</a:t>
            </a:r>
            <a:r>
              <a:rPr lang="zh-CN" altLang="en-US" sz="900" dirty="0">
                <a:solidFill>
                  <a:srgbClr val="356077"/>
                </a:solidFill>
                <a:latin typeface="Arial"/>
                <a:ea typeface="微软雅黑"/>
              </a:rPr>
              <a:t>治疗；</a:t>
            </a:r>
            <a:r>
              <a:rPr lang="en-US" altLang="zh-CN" sz="900" dirty="0">
                <a:solidFill>
                  <a:srgbClr val="356077"/>
                </a:solidFill>
                <a:latin typeface="Arial"/>
                <a:ea typeface="微软雅黑"/>
              </a:rPr>
              <a:t>6.</a:t>
            </a:r>
            <a:r>
              <a:rPr lang="zh-CN" altLang="en-US" sz="900" dirty="0">
                <a:solidFill>
                  <a:srgbClr val="356077"/>
                </a:solidFill>
                <a:latin typeface="Arial"/>
                <a:ea typeface="微软雅黑"/>
                <a:cs typeface="+mn-ea"/>
                <a:sym typeface="+mn-lt"/>
              </a:rPr>
              <a:t>中国台湾一项大型真实世界队列研究评价了</a:t>
            </a:r>
            <a:r>
              <a:rPr lang="en-US" altLang="zh-CN" sz="900" dirty="0">
                <a:solidFill>
                  <a:srgbClr val="356077"/>
                </a:solidFill>
                <a:latin typeface="Arial"/>
                <a:ea typeface="微软雅黑"/>
                <a:cs typeface="+mn-ea"/>
                <a:sym typeface="+mn-lt"/>
              </a:rPr>
              <a:t>1880</a:t>
            </a:r>
            <a:r>
              <a:rPr lang="zh-CN" altLang="en-US" sz="900" dirty="0">
                <a:solidFill>
                  <a:srgbClr val="356077"/>
                </a:solidFill>
                <a:latin typeface="Arial"/>
                <a:ea typeface="微软雅黑"/>
                <a:cs typeface="+mn-ea"/>
                <a:sym typeface="+mn-lt"/>
              </a:rPr>
              <a:t>例代偿期肝病</a:t>
            </a:r>
            <a:r>
              <a:rPr lang="en-US" altLang="zh-CN" sz="900" dirty="0">
                <a:solidFill>
                  <a:srgbClr val="356077"/>
                </a:solidFill>
                <a:latin typeface="Arial"/>
                <a:ea typeface="微软雅黑"/>
                <a:cs typeface="+mn-ea"/>
                <a:sym typeface="+mn-lt"/>
              </a:rPr>
              <a:t>HCV</a:t>
            </a:r>
            <a:r>
              <a:rPr lang="zh-CN" altLang="en-US" sz="900" dirty="0">
                <a:solidFill>
                  <a:srgbClr val="356077"/>
                </a:solidFill>
                <a:latin typeface="Arial"/>
                <a:ea typeface="微软雅黑"/>
                <a:cs typeface="+mn-ea"/>
                <a:sym typeface="+mn-lt"/>
              </a:rPr>
              <a:t>感染者接受</a:t>
            </a:r>
            <a:r>
              <a:rPr lang="en-US" altLang="zh-CN" sz="900" dirty="0">
                <a:solidFill>
                  <a:srgbClr val="356077"/>
                </a:solidFill>
                <a:latin typeface="Arial"/>
                <a:ea typeface="微软雅黑"/>
                <a:cs typeface="+mn-ea"/>
                <a:sym typeface="+mn-lt"/>
              </a:rPr>
              <a:t>SOF/VEL</a:t>
            </a:r>
            <a:r>
              <a:rPr lang="zh-CN" altLang="en-US" sz="900" dirty="0">
                <a:solidFill>
                  <a:srgbClr val="356077"/>
                </a:solidFill>
                <a:latin typeface="Arial"/>
                <a:ea typeface="微软雅黑"/>
                <a:cs typeface="+mn-ea"/>
                <a:sym typeface="+mn-lt"/>
              </a:rPr>
              <a:t>治疗</a:t>
            </a:r>
            <a:r>
              <a:rPr lang="en-US" altLang="zh-CN" sz="900" dirty="0">
                <a:solidFill>
                  <a:srgbClr val="356077"/>
                </a:solidFill>
                <a:latin typeface="Arial"/>
                <a:ea typeface="微软雅黑"/>
                <a:cs typeface="+mn-ea"/>
                <a:sym typeface="+mn-lt"/>
              </a:rPr>
              <a:t>12</a:t>
            </a:r>
            <a:r>
              <a:rPr lang="zh-CN" altLang="en-US" sz="900" dirty="0">
                <a:solidFill>
                  <a:srgbClr val="356077"/>
                </a:solidFill>
                <a:latin typeface="Arial"/>
                <a:ea typeface="微软雅黑"/>
                <a:cs typeface="+mn-ea"/>
                <a:sym typeface="+mn-lt"/>
              </a:rPr>
              <a:t>周的疗效和安全性；</a:t>
            </a:r>
            <a:r>
              <a:rPr lang="en-US" altLang="zh-CN" sz="900" dirty="0">
                <a:solidFill>
                  <a:srgbClr val="356077"/>
                </a:solidFill>
                <a:latin typeface="Arial"/>
                <a:ea typeface="微软雅黑"/>
                <a:cs typeface="+mn-ea"/>
                <a:sym typeface="+mn-lt"/>
              </a:rPr>
              <a:t>7.</a:t>
            </a:r>
            <a:r>
              <a:rPr lang="zh-CN" altLang="en-US" sz="900" dirty="0">
                <a:solidFill>
                  <a:srgbClr val="356077"/>
                </a:solidFill>
                <a:latin typeface="Arial"/>
                <a:ea typeface="微软雅黑"/>
                <a:cs typeface="+mn-ea"/>
                <a:sym typeface="+mn-lt"/>
              </a:rPr>
              <a:t>回顾性单中心队列研究评价了</a:t>
            </a:r>
            <a:r>
              <a:rPr lang="en-US" altLang="zh-CN" sz="900" dirty="0">
                <a:solidFill>
                  <a:srgbClr val="356077"/>
                </a:solidFill>
                <a:latin typeface="Arial"/>
                <a:ea typeface="微软雅黑"/>
                <a:cs typeface="+mn-ea"/>
                <a:sym typeface="+mn-lt"/>
              </a:rPr>
              <a:t>SOF/VEL</a:t>
            </a:r>
            <a:r>
              <a:rPr lang="zh-CN" altLang="en-US" sz="900" dirty="0">
                <a:solidFill>
                  <a:srgbClr val="356077"/>
                </a:solidFill>
                <a:latin typeface="Arial"/>
                <a:ea typeface="微软雅黑"/>
                <a:cs typeface="+mn-ea"/>
                <a:sym typeface="+mn-lt"/>
              </a:rPr>
              <a:t>治疗</a:t>
            </a:r>
            <a:r>
              <a:rPr lang="en-US" altLang="zh-CN" sz="900" dirty="0">
                <a:solidFill>
                  <a:srgbClr val="356077"/>
                </a:solidFill>
                <a:latin typeface="Arial"/>
                <a:ea typeface="微软雅黑"/>
                <a:cs typeface="+mn-ea"/>
                <a:sym typeface="+mn-lt"/>
              </a:rPr>
              <a:t>41</a:t>
            </a:r>
            <a:r>
              <a:rPr lang="zh-CN" altLang="en-US" sz="900" dirty="0">
                <a:solidFill>
                  <a:srgbClr val="356077"/>
                </a:solidFill>
                <a:latin typeface="Arial"/>
                <a:ea typeface="微软雅黑"/>
                <a:cs typeface="+mn-ea"/>
                <a:sym typeface="+mn-lt"/>
              </a:rPr>
              <a:t>例混合基因型患者的疗效和安全性</a:t>
            </a:r>
            <a:endParaRPr lang="en-US" altLang="zh-CN" sz="900" dirty="0">
              <a:solidFill>
                <a:srgbClr val="356077"/>
              </a:solidFill>
              <a:latin typeface="Arial"/>
              <a:ea typeface="微软雅黑"/>
              <a:cs typeface="+mn-ea"/>
              <a:sym typeface="+mn-lt"/>
            </a:endParaRPr>
          </a:p>
        </p:txBody>
      </p:sp>
      <p:sp>
        <p:nvSpPr>
          <p:cNvPr id="75" name="文本框 74">
            <a:extLst>
              <a:ext uri="{FF2B5EF4-FFF2-40B4-BE49-F238E27FC236}">
                <a16:creationId xmlns:a16="http://schemas.microsoft.com/office/drawing/2014/main" id="{3457ECA4-B0CD-4DF7-9C6B-D7B35A37E6BB}"/>
              </a:ext>
            </a:extLst>
          </p:cNvPr>
          <p:cNvSpPr txBox="1"/>
          <p:nvPr/>
        </p:nvSpPr>
        <p:spPr>
          <a:xfrm>
            <a:off x="997573" y="5295563"/>
            <a:ext cx="3112414" cy="246221"/>
          </a:xfrm>
          <a:prstGeom prst="rect">
            <a:avLst/>
          </a:prstGeom>
          <a:noFill/>
        </p:spPr>
        <p:txBody>
          <a:bodyPr wrap="square">
            <a:spAutoFit/>
          </a:bodyPr>
          <a:lstStyle/>
          <a:p>
            <a:pPr defTabSz="457200"/>
            <a:r>
              <a:rPr lang="zh-CN" altLang="en-US" sz="1000" dirty="0">
                <a:solidFill>
                  <a:srgbClr val="356077"/>
                </a:solidFill>
                <a:latin typeface="Arial"/>
                <a:ea typeface="微软雅黑"/>
              </a:rPr>
              <a:t>*：</a:t>
            </a:r>
            <a:r>
              <a:rPr lang="en-US" altLang="zh-CN" sz="1000" dirty="0">
                <a:solidFill>
                  <a:srgbClr val="356077"/>
                </a:solidFill>
                <a:latin typeface="Arial"/>
                <a:ea typeface="微软雅黑"/>
              </a:rPr>
              <a:t>SOF/VEL+RBV</a:t>
            </a:r>
            <a:r>
              <a:rPr lang="zh-CN" altLang="en-US" sz="1000" dirty="0">
                <a:solidFill>
                  <a:srgbClr val="356077"/>
                </a:solidFill>
                <a:latin typeface="Arial"/>
                <a:ea typeface="微软雅黑"/>
              </a:rPr>
              <a:t>治疗；</a:t>
            </a:r>
            <a:r>
              <a:rPr lang="en-US" altLang="zh-CN" sz="1000" baseline="30000" dirty="0">
                <a:solidFill>
                  <a:srgbClr val="356077"/>
                </a:solidFill>
                <a:latin typeface="Arial"/>
                <a:ea typeface="微软雅黑"/>
              </a:rPr>
              <a:t>#</a:t>
            </a:r>
            <a:r>
              <a:rPr lang="zh-CN" altLang="en-US" sz="1000" dirty="0">
                <a:solidFill>
                  <a:srgbClr val="356077"/>
                </a:solidFill>
                <a:latin typeface="Arial"/>
                <a:ea typeface="微软雅黑"/>
              </a:rPr>
              <a:t>：符合方案</a:t>
            </a:r>
            <a:r>
              <a:rPr lang="en-US" altLang="zh-CN" sz="1000" dirty="0">
                <a:solidFill>
                  <a:srgbClr val="356077"/>
                </a:solidFill>
                <a:latin typeface="Arial"/>
                <a:ea typeface="微软雅黑"/>
              </a:rPr>
              <a:t>(PP)</a:t>
            </a:r>
            <a:r>
              <a:rPr lang="zh-CN" altLang="en-US" sz="1000" dirty="0">
                <a:solidFill>
                  <a:srgbClr val="356077"/>
                </a:solidFill>
                <a:latin typeface="Arial"/>
                <a:ea typeface="微软雅黑"/>
              </a:rPr>
              <a:t>分析结果</a:t>
            </a:r>
            <a:endParaRPr lang="zh-CN" altLang="en-US" sz="1000" baseline="30000" dirty="0">
              <a:solidFill>
                <a:srgbClr val="356077"/>
              </a:solidFill>
              <a:latin typeface="Arial"/>
              <a:ea typeface="微软雅黑"/>
            </a:endParaRPr>
          </a:p>
        </p:txBody>
      </p:sp>
      <p:sp>
        <p:nvSpPr>
          <p:cNvPr id="76" name="文本框 75">
            <a:extLst>
              <a:ext uri="{FF2B5EF4-FFF2-40B4-BE49-F238E27FC236}">
                <a16:creationId xmlns:a16="http://schemas.microsoft.com/office/drawing/2014/main" id="{D3D5B314-8834-443E-995E-55C5EE33DC45}"/>
              </a:ext>
            </a:extLst>
          </p:cNvPr>
          <p:cNvSpPr txBox="1"/>
          <p:nvPr/>
        </p:nvSpPr>
        <p:spPr>
          <a:xfrm>
            <a:off x="9273784" y="2267563"/>
            <a:ext cx="436591" cy="215444"/>
          </a:xfrm>
          <a:prstGeom prst="rect">
            <a:avLst/>
          </a:prstGeom>
          <a:noFill/>
        </p:spPr>
        <p:txBody>
          <a:bodyPr wrap="square">
            <a:spAutoFit/>
          </a:bodyPr>
          <a:lstStyle/>
          <a:p>
            <a:pPr defTabSz="457200"/>
            <a:r>
              <a:rPr lang="en-US" altLang="zh-CN" sz="800" dirty="0">
                <a:solidFill>
                  <a:srgbClr val="356077"/>
                </a:solidFill>
                <a:latin typeface="Arial"/>
                <a:ea typeface="微软雅黑"/>
              </a:rPr>
              <a:t>#</a:t>
            </a:r>
            <a:endParaRPr lang="zh-CN" altLang="en-US" sz="800" dirty="0">
              <a:solidFill>
                <a:srgbClr val="356077"/>
              </a:solidFill>
              <a:latin typeface="Arial"/>
              <a:ea typeface="微软雅黑"/>
            </a:endParaRPr>
          </a:p>
        </p:txBody>
      </p:sp>
      <p:graphicFrame>
        <p:nvGraphicFramePr>
          <p:cNvPr id="77" name="表格 19">
            <a:extLst>
              <a:ext uri="{FF2B5EF4-FFF2-40B4-BE49-F238E27FC236}">
                <a16:creationId xmlns:a16="http://schemas.microsoft.com/office/drawing/2014/main" id="{2425BBDD-28B4-417E-9982-132DDE16B210}"/>
              </a:ext>
            </a:extLst>
          </p:cNvPr>
          <p:cNvGraphicFramePr>
            <a:graphicFrameLocks noGrp="1"/>
          </p:cNvGraphicFramePr>
          <p:nvPr>
            <p:extLst>
              <p:ext uri="{D42A27DB-BD31-4B8C-83A1-F6EECF244321}">
                <p14:modId xmlns:p14="http://schemas.microsoft.com/office/powerpoint/2010/main" val="2907329903"/>
              </p:ext>
            </p:extLst>
          </p:nvPr>
        </p:nvGraphicFramePr>
        <p:xfrm>
          <a:off x="957525" y="1454544"/>
          <a:ext cx="10174489" cy="700103"/>
        </p:xfrm>
        <a:graphic>
          <a:graphicData uri="http://schemas.openxmlformats.org/drawingml/2006/table">
            <a:tbl>
              <a:tblPr firstRow="1" bandRow="1"/>
              <a:tblGrid>
                <a:gridCol w="702808">
                  <a:extLst>
                    <a:ext uri="{9D8B030D-6E8A-4147-A177-3AD203B41FA5}">
                      <a16:colId xmlns:a16="http://schemas.microsoft.com/office/drawing/2014/main" val="299936366"/>
                    </a:ext>
                  </a:extLst>
                </a:gridCol>
                <a:gridCol w="1501508">
                  <a:extLst>
                    <a:ext uri="{9D8B030D-6E8A-4147-A177-3AD203B41FA5}">
                      <a16:colId xmlns:a16="http://schemas.microsoft.com/office/drawing/2014/main" val="845436087"/>
                    </a:ext>
                  </a:extLst>
                </a:gridCol>
                <a:gridCol w="1156771">
                  <a:extLst>
                    <a:ext uri="{9D8B030D-6E8A-4147-A177-3AD203B41FA5}">
                      <a16:colId xmlns:a16="http://schemas.microsoft.com/office/drawing/2014/main" val="333033602"/>
                    </a:ext>
                  </a:extLst>
                </a:gridCol>
                <a:gridCol w="1288974">
                  <a:extLst>
                    <a:ext uri="{9D8B030D-6E8A-4147-A177-3AD203B41FA5}">
                      <a16:colId xmlns:a16="http://schemas.microsoft.com/office/drawing/2014/main" val="2125272650"/>
                    </a:ext>
                  </a:extLst>
                </a:gridCol>
                <a:gridCol w="1388125">
                  <a:extLst>
                    <a:ext uri="{9D8B030D-6E8A-4147-A177-3AD203B41FA5}">
                      <a16:colId xmlns:a16="http://schemas.microsoft.com/office/drawing/2014/main" val="3909775070"/>
                    </a:ext>
                  </a:extLst>
                </a:gridCol>
                <a:gridCol w="1740403">
                  <a:extLst>
                    <a:ext uri="{9D8B030D-6E8A-4147-A177-3AD203B41FA5}">
                      <a16:colId xmlns:a16="http://schemas.microsoft.com/office/drawing/2014/main" val="346374409"/>
                    </a:ext>
                  </a:extLst>
                </a:gridCol>
                <a:gridCol w="1197950">
                  <a:extLst>
                    <a:ext uri="{9D8B030D-6E8A-4147-A177-3AD203B41FA5}">
                      <a16:colId xmlns:a16="http://schemas.microsoft.com/office/drawing/2014/main" val="304021746"/>
                    </a:ext>
                  </a:extLst>
                </a:gridCol>
                <a:gridCol w="1197950">
                  <a:extLst>
                    <a:ext uri="{9D8B030D-6E8A-4147-A177-3AD203B41FA5}">
                      <a16:colId xmlns:a16="http://schemas.microsoft.com/office/drawing/2014/main" val="3461660888"/>
                    </a:ext>
                  </a:extLst>
                </a:gridCol>
              </a:tblGrid>
              <a:tr h="700103">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endParaRPr lang="zh-CN" altLang="en-US" sz="1050" dirty="0"/>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lnSpc>
                          <a:spcPct val="120000"/>
                        </a:lnSpc>
                      </a:pPr>
                      <a:r>
                        <a:rPr lang="zh-CN" altLang="en-US" sz="1000" b="0" dirty="0">
                          <a:solidFill>
                            <a:srgbClr val="356077"/>
                          </a:solidFill>
                        </a:rPr>
                        <a:t>丙肝患者</a:t>
                      </a:r>
                      <a:r>
                        <a:rPr lang="en-US" altLang="zh-CN" sz="1000" b="0" dirty="0">
                          <a:solidFill>
                            <a:srgbClr val="356077"/>
                          </a:solidFill>
                        </a:rPr>
                        <a:t>60</a:t>
                      </a:r>
                      <a:r>
                        <a:rPr lang="zh-CN" altLang="en-US" sz="1000" b="0" dirty="0">
                          <a:solidFill>
                            <a:srgbClr val="356077"/>
                          </a:solidFill>
                        </a:rPr>
                        <a:t>例</a:t>
                      </a:r>
                      <a:endParaRPr lang="en-US" altLang="zh-CN" sz="1000" b="0" dirty="0">
                        <a:solidFill>
                          <a:srgbClr val="356077"/>
                        </a:solidFill>
                      </a:endParaRPr>
                    </a:p>
                    <a:p>
                      <a:pPr algn="ctr">
                        <a:lnSpc>
                          <a:spcPct val="120000"/>
                        </a:lnSpc>
                      </a:pPr>
                      <a:r>
                        <a:rPr lang="zh-CN" altLang="en-US" sz="1000" b="0" dirty="0">
                          <a:solidFill>
                            <a:srgbClr val="356077"/>
                          </a:solidFill>
                        </a:rPr>
                        <a:t>代偿性肝硬化</a:t>
                      </a:r>
                      <a:r>
                        <a:rPr lang="en-US" altLang="zh-CN" sz="1000" b="0" dirty="0">
                          <a:solidFill>
                            <a:srgbClr val="356077"/>
                          </a:solidFill>
                        </a:rPr>
                        <a:t>19</a:t>
                      </a:r>
                      <a:r>
                        <a:rPr lang="zh-CN" altLang="en-US" sz="1000" b="0" dirty="0">
                          <a:solidFill>
                            <a:srgbClr val="356077"/>
                          </a:solidFill>
                        </a:rPr>
                        <a:t>例</a:t>
                      </a:r>
                      <a:endParaRPr lang="en-US" altLang="zh-CN" sz="1000" b="0" dirty="0">
                        <a:solidFill>
                          <a:srgbClr val="356077"/>
                        </a:solidFill>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000" b="0" dirty="0">
                          <a:solidFill>
                            <a:srgbClr val="356077"/>
                          </a:solidFill>
                        </a:rPr>
                        <a:t>失代偿性肝硬化*</a:t>
                      </a:r>
                      <a:r>
                        <a:rPr lang="en-US" altLang="zh-CN" sz="1000" b="0" dirty="0">
                          <a:solidFill>
                            <a:srgbClr val="356077"/>
                          </a:solidFill>
                        </a:rPr>
                        <a:t>17</a:t>
                      </a:r>
                      <a:r>
                        <a:rPr lang="zh-CN" altLang="en-US" sz="1000" b="0" dirty="0">
                          <a:solidFill>
                            <a:srgbClr val="356077"/>
                          </a:solidFill>
                        </a:rPr>
                        <a:t>例</a:t>
                      </a:r>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lvl="0" algn="ctr">
                        <a:lnSpc>
                          <a:spcPct val="120000"/>
                        </a:lnSpc>
                      </a:pPr>
                      <a:r>
                        <a:rPr lang="en-US" altLang="zh-CN" sz="1000" b="0" dirty="0">
                          <a:solidFill>
                            <a:srgbClr val="356077"/>
                          </a:solidFill>
                        </a:rPr>
                        <a:t>GT3a</a:t>
                      </a:r>
                      <a:r>
                        <a:rPr lang="zh-CN" altLang="en-US" sz="1000" b="0" dirty="0">
                          <a:solidFill>
                            <a:srgbClr val="356077"/>
                          </a:solidFill>
                        </a:rPr>
                        <a:t>患者</a:t>
                      </a:r>
                      <a:r>
                        <a:rPr lang="en-US" altLang="zh-CN" sz="1000" b="0" dirty="0">
                          <a:solidFill>
                            <a:srgbClr val="356077"/>
                          </a:solidFill>
                        </a:rPr>
                        <a:t>5</a:t>
                      </a:r>
                      <a:r>
                        <a:rPr lang="zh-CN" altLang="en-US" sz="1000" b="0" dirty="0">
                          <a:solidFill>
                            <a:srgbClr val="356077"/>
                          </a:solidFill>
                        </a:rPr>
                        <a:t>例</a:t>
                      </a:r>
                      <a:endParaRPr lang="en-US" altLang="zh-CN" sz="1000" b="0" dirty="0">
                        <a:solidFill>
                          <a:srgbClr val="356077"/>
                        </a:solidFill>
                      </a:endParaRPr>
                    </a:p>
                    <a:p>
                      <a:pPr lvl="0" algn="ctr">
                        <a:lnSpc>
                          <a:spcPct val="120000"/>
                        </a:lnSpc>
                      </a:pPr>
                      <a:r>
                        <a:rPr lang="en-US" altLang="zh-CN" sz="1000" b="0" dirty="0">
                          <a:solidFill>
                            <a:srgbClr val="356077"/>
                          </a:solidFill>
                        </a:rPr>
                        <a:t>GT3b</a:t>
                      </a:r>
                      <a:r>
                        <a:rPr lang="zh-CN" altLang="en-US" sz="1000" b="0" dirty="0">
                          <a:solidFill>
                            <a:srgbClr val="356077"/>
                          </a:solidFill>
                        </a:rPr>
                        <a:t>患者*</a:t>
                      </a:r>
                      <a:r>
                        <a:rPr lang="en-US" altLang="zh-CN" sz="1000" b="0" dirty="0">
                          <a:solidFill>
                            <a:srgbClr val="356077"/>
                          </a:solidFill>
                        </a:rPr>
                        <a:t>4</a:t>
                      </a:r>
                      <a:r>
                        <a:rPr lang="zh-CN" altLang="en-US" sz="1000" b="0" dirty="0">
                          <a:solidFill>
                            <a:srgbClr val="356077"/>
                          </a:solidFill>
                        </a:rPr>
                        <a:t>例</a:t>
                      </a:r>
                      <a:endParaRPr lang="en-US" altLang="zh-CN" sz="1000" b="0" dirty="0">
                        <a:solidFill>
                          <a:srgbClr val="356077"/>
                        </a:solidFill>
                      </a:endParaRPr>
                    </a:p>
                    <a:p>
                      <a:pPr lvl="0" algn="ctr">
                        <a:lnSpc>
                          <a:spcPct val="120000"/>
                        </a:lnSpc>
                      </a:pPr>
                      <a:r>
                        <a:rPr lang="en-US" altLang="zh-CN" sz="1000" b="0" dirty="0">
                          <a:solidFill>
                            <a:srgbClr val="356077"/>
                          </a:solidFill>
                        </a:rPr>
                        <a:t>GT6</a:t>
                      </a:r>
                      <a:r>
                        <a:rPr lang="zh-CN" altLang="en-US" sz="1000" b="0" dirty="0">
                          <a:solidFill>
                            <a:srgbClr val="356077"/>
                          </a:solidFill>
                        </a:rPr>
                        <a:t>患者</a:t>
                      </a:r>
                      <a:r>
                        <a:rPr lang="en-US" altLang="zh-CN" sz="1000" b="0" dirty="0">
                          <a:solidFill>
                            <a:srgbClr val="356077"/>
                          </a:solidFill>
                        </a:rPr>
                        <a:t>14</a:t>
                      </a:r>
                      <a:r>
                        <a:rPr lang="zh-CN" altLang="en-US" sz="1000" b="0" dirty="0">
                          <a:solidFill>
                            <a:srgbClr val="356077"/>
                          </a:solidFill>
                        </a:rPr>
                        <a:t>例</a:t>
                      </a:r>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000" b="0" dirty="0">
                          <a:solidFill>
                            <a:srgbClr val="356077"/>
                          </a:solidFill>
                        </a:rPr>
                        <a:t>GT3 </a:t>
                      </a:r>
                      <a:r>
                        <a:rPr lang="zh-CN" altLang="en-US" sz="1000" b="0" dirty="0">
                          <a:solidFill>
                            <a:srgbClr val="356077"/>
                          </a:solidFill>
                        </a:rPr>
                        <a:t>患者 </a:t>
                      </a:r>
                      <a:r>
                        <a:rPr lang="en-US" altLang="zh-CN" sz="1000" b="0" dirty="0">
                          <a:solidFill>
                            <a:srgbClr val="356077"/>
                          </a:solidFill>
                        </a:rPr>
                        <a:t>21</a:t>
                      </a:r>
                      <a:r>
                        <a:rPr lang="zh-CN" altLang="en-US" sz="1000" b="0" dirty="0">
                          <a:solidFill>
                            <a:srgbClr val="356077"/>
                          </a:solidFill>
                        </a:rPr>
                        <a:t>例</a:t>
                      </a:r>
                      <a:endParaRPr lang="en-US" altLang="zh-CN" sz="1000" b="0" dirty="0">
                        <a:solidFill>
                          <a:srgbClr val="356077"/>
                        </a:solidFill>
                      </a:endParaRPr>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lnSpc>
                          <a:spcPct val="120000"/>
                        </a:lnSpc>
                      </a:pPr>
                      <a:r>
                        <a:rPr lang="zh-CN" altLang="en-US" sz="1000" b="0" dirty="0">
                          <a:solidFill>
                            <a:srgbClr val="356077"/>
                          </a:solidFill>
                        </a:rPr>
                        <a:t>不同基因型患者</a:t>
                      </a:r>
                      <a:endParaRPr lang="en-US" altLang="zh-CN" sz="1000" b="0" dirty="0">
                        <a:solidFill>
                          <a:srgbClr val="356077"/>
                        </a:solidFill>
                      </a:endParaRPr>
                    </a:p>
                    <a:p>
                      <a:pPr algn="ctr">
                        <a:lnSpc>
                          <a:spcPct val="120000"/>
                        </a:lnSpc>
                      </a:pPr>
                      <a:r>
                        <a:rPr lang="en-US" altLang="zh-CN" sz="1000" b="0" dirty="0">
                          <a:solidFill>
                            <a:srgbClr val="356077"/>
                          </a:solidFill>
                        </a:rPr>
                        <a:t>48</a:t>
                      </a:r>
                      <a:r>
                        <a:rPr lang="zh-CN" altLang="en-US" sz="1000" b="0" dirty="0">
                          <a:solidFill>
                            <a:srgbClr val="356077"/>
                          </a:solidFill>
                        </a:rPr>
                        <a:t>例</a:t>
                      </a:r>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lnSpc>
                          <a:spcPct val="120000"/>
                        </a:lnSpc>
                      </a:pPr>
                      <a:r>
                        <a:rPr lang="zh-CN" altLang="en-US" sz="1000" b="0" dirty="0">
                          <a:solidFill>
                            <a:srgbClr val="356077"/>
                          </a:solidFill>
                        </a:rPr>
                        <a:t>基因</a:t>
                      </a:r>
                      <a:r>
                        <a:rPr lang="en-US" altLang="zh-CN" sz="1000" b="0" dirty="0">
                          <a:solidFill>
                            <a:srgbClr val="356077"/>
                          </a:solidFill>
                        </a:rPr>
                        <a:t>1/2/3</a:t>
                      </a:r>
                      <a:r>
                        <a:rPr lang="zh-CN" altLang="en-US" sz="1000" b="0" dirty="0">
                          <a:solidFill>
                            <a:srgbClr val="356077"/>
                          </a:solidFill>
                        </a:rPr>
                        <a:t>型患者及未知基因型患者</a:t>
                      </a:r>
                      <a:r>
                        <a:rPr lang="en-US" altLang="zh-CN" sz="1000" b="0" dirty="0">
                          <a:solidFill>
                            <a:srgbClr val="356077"/>
                          </a:solidFill>
                        </a:rPr>
                        <a:t>113</a:t>
                      </a:r>
                      <a:r>
                        <a:rPr lang="zh-CN" altLang="en-US" sz="1000" b="0" dirty="0">
                          <a:solidFill>
                            <a:srgbClr val="356077"/>
                          </a:solidFill>
                        </a:rPr>
                        <a:t>例，</a:t>
                      </a:r>
                      <a:endParaRPr lang="en-US" altLang="zh-CN" sz="1000" b="0" dirty="0">
                        <a:solidFill>
                          <a:srgbClr val="356077"/>
                        </a:solidFill>
                      </a:endParaRPr>
                    </a:p>
                    <a:p>
                      <a:pPr algn="ctr">
                        <a:lnSpc>
                          <a:spcPct val="120000"/>
                        </a:lnSpc>
                      </a:pPr>
                      <a:r>
                        <a:rPr lang="zh-CN" altLang="en-US" sz="1000" b="0" dirty="0">
                          <a:solidFill>
                            <a:srgbClr val="356077"/>
                          </a:solidFill>
                        </a:rPr>
                        <a:t>含失代偿肝硬化*</a:t>
                      </a:r>
                      <a:r>
                        <a:rPr lang="en-US" altLang="zh-CN" sz="1000" b="0" dirty="0">
                          <a:solidFill>
                            <a:srgbClr val="356077"/>
                          </a:solidFill>
                        </a:rPr>
                        <a:t>11</a:t>
                      </a:r>
                      <a:r>
                        <a:rPr lang="zh-CN" altLang="en-US" sz="1000" b="0" dirty="0">
                          <a:solidFill>
                            <a:srgbClr val="356077"/>
                          </a:solidFill>
                        </a:rPr>
                        <a:t>例</a:t>
                      </a:r>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lnSpc>
                          <a:spcPct val="120000"/>
                        </a:lnSpc>
                      </a:pPr>
                      <a:r>
                        <a:rPr lang="zh-CN" altLang="en-US" sz="1000" b="0" dirty="0">
                          <a:solidFill>
                            <a:srgbClr val="356077"/>
                          </a:solidFill>
                        </a:rPr>
                        <a:t>代偿期肝病患者</a:t>
                      </a:r>
                      <a:r>
                        <a:rPr lang="en-US" altLang="zh-CN" sz="1000" b="0" dirty="0">
                          <a:solidFill>
                            <a:srgbClr val="356077"/>
                          </a:solidFill>
                        </a:rPr>
                        <a:t>1880</a:t>
                      </a:r>
                      <a:r>
                        <a:rPr lang="zh-CN" altLang="en-US" sz="1000" b="0" dirty="0">
                          <a:solidFill>
                            <a:srgbClr val="356077"/>
                          </a:solidFill>
                        </a:rPr>
                        <a:t>例</a:t>
                      </a:r>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lnSpc>
                          <a:spcPct val="120000"/>
                        </a:lnSpc>
                      </a:pPr>
                      <a:r>
                        <a:rPr lang="zh-CN" altLang="en-US" sz="1000" b="0" dirty="0">
                          <a:solidFill>
                            <a:srgbClr val="356077"/>
                          </a:solidFill>
                        </a:rPr>
                        <a:t>混合基因型患者</a:t>
                      </a:r>
                      <a:endParaRPr lang="en-US" altLang="zh-CN" sz="1000" b="0" dirty="0">
                        <a:solidFill>
                          <a:srgbClr val="356077"/>
                        </a:solidFill>
                      </a:endParaRPr>
                    </a:p>
                    <a:p>
                      <a:pPr algn="ctr">
                        <a:lnSpc>
                          <a:spcPct val="120000"/>
                        </a:lnSpc>
                      </a:pPr>
                      <a:r>
                        <a:rPr lang="en-US" altLang="zh-CN" sz="1000" b="0" dirty="0">
                          <a:solidFill>
                            <a:srgbClr val="356077"/>
                          </a:solidFill>
                        </a:rPr>
                        <a:t>41</a:t>
                      </a:r>
                      <a:r>
                        <a:rPr lang="zh-CN" altLang="en-US" sz="1000" b="0" dirty="0">
                          <a:solidFill>
                            <a:srgbClr val="356077"/>
                          </a:solidFill>
                        </a:rPr>
                        <a:t>例</a:t>
                      </a:r>
                    </a:p>
                  </a:txBody>
                  <a:tcPr anchor="ctr">
                    <a:lnL w="12700" cap="flat" cmpd="sng" algn="ctr">
                      <a:solidFill>
                        <a:srgbClr val="356077"/>
                      </a:solidFill>
                      <a:prstDash val="sysDot"/>
                      <a:round/>
                      <a:headEnd type="none" w="med" len="med"/>
                      <a:tailEnd type="none" w="med" len="med"/>
                    </a:lnL>
                    <a:lnR w="12700" cap="flat" cmpd="sng" algn="ctr">
                      <a:solidFill>
                        <a:srgbClr val="356077"/>
                      </a:solidFill>
                      <a:prstDash val="sysDot"/>
                      <a:round/>
                      <a:headEnd type="none" w="med" len="med"/>
                      <a:tailEnd type="none" w="med" len="med"/>
                    </a:lnR>
                    <a:lnT w="12700" cap="flat" cmpd="sng" algn="ctr">
                      <a:solidFill>
                        <a:srgbClr val="356077"/>
                      </a:solidFill>
                      <a:prstDash val="sysDot"/>
                      <a:round/>
                      <a:headEnd type="none" w="med" len="med"/>
                      <a:tailEnd type="none" w="med" len="med"/>
                    </a:lnT>
                    <a:lnB w="12700" cap="flat" cmpd="sng" algn="ctr">
                      <a:solidFill>
                        <a:srgbClr val="356077"/>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441875"/>
                  </a:ext>
                </a:extLst>
              </a:tr>
            </a:tbl>
          </a:graphicData>
        </a:graphic>
      </p:graphicFrame>
      <p:sp>
        <p:nvSpPr>
          <p:cNvPr id="78" name="文本框 77">
            <a:extLst>
              <a:ext uri="{FF2B5EF4-FFF2-40B4-BE49-F238E27FC236}">
                <a16:creationId xmlns:a16="http://schemas.microsoft.com/office/drawing/2014/main" id="{10AA9EBD-6A14-4C6C-BA2F-E1C2BF83F7A8}"/>
              </a:ext>
            </a:extLst>
          </p:cNvPr>
          <p:cNvSpPr txBox="1"/>
          <p:nvPr/>
        </p:nvSpPr>
        <p:spPr>
          <a:xfrm>
            <a:off x="6310069" y="4274615"/>
            <a:ext cx="383438" cy="523220"/>
          </a:xfrm>
          <a:prstGeom prst="rect">
            <a:avLst/>
          </a:prstGeom>
          <a:noFill/>
        </p:spPr>
        <p:txBody>
          <a:bodyPr wrap="none" rtlCol="0">
            <a:spAutoFit/>
          </a:bodyPr>
          <a:lstStyle/>
          <a:p>
            <a:pPr algn="ctr" defTabSz="457200">
              <a:defRPr/>
            </a:pPr>
            <a:r>
              <a:rPr lang="en-US" altLang="zh-CN" sz="1400" b="1" u="sng" dirty="0">
                <a:solidFill>
                  <a:prstClr val="white"/>
                </a:solidFill>
                <a:latin typeface="Arial"/>
                <a:ea typeface="微软雅黑"/>
                <a:cs typeface="+mn-ea"/>
                <a:sym typeface="+mn-lt"/>
              </a:rPr>
              <a:t>46</a:t>
            </a:r>
          </a:p>
          <a:p>
            <a:pPr algn="ctr" defTabSz="457200">
              <a:defRPr/>
            </a:pPr>
            <a:r>
              <a:rPr lang="en-US" altLang="zh-CN" sz="1400" b="1" dirty="0">
                <a:solidFill>
                  <a:prstClr val="white"/>
                </a:solidFill>
                <a:latin typeface="Arial"/>
                <a:ea typeface="微软雅黑"/>
                <a:cs typeface="+mn-ea"/>
                <a:sym typeface="+mn-lt"/>
              </a:rPr>
              <a:t>48</a:t>
            </a:r>
            <a:endParaRPr lang="zh-CN" altLang="en-US" sz="1400" b="1" dirty="0">
              <a:solidFill>
                <a:prstClr val="white"/>
              </a:solidFill>
              <a:latin typeface="Arial"/>
              <a:ea typeface="微软雅黑"/>
              <a:cs typeface="+mn-ea"/>
              <a:sym typeface="+mn-lt"/>
            </a:endParaRPr>
          </a:p>
        </p:txBody>
      </p:sp>
      <p:sp>
        <p:nvSpPr>
          <p:cNvPr id="79" name="文本框 78">
            <a:extLst>
              <a:ext uri="{FF2B5EF4-FFF2-40B4-BE49-F238E27FC236}">
                <a16:creationId xmlns:a16="http://schemas.microsoft.com/office/drawing/2014/main" id="{D4F7286E-4D40-4299-A3E9-8B9B0F740049}"/>
              </a:ext>
            </a:extLst>
          </p:cNvPr>
          <p:cNvSpPr txBox="1"/>
          <p:nvPr/>
        </p:nvSpPr>
        <p:spPr>
          <a:xfrm>
            <a:off x="9451214" y="4942682"/>
            <a:ext cx="331364" cy="215444"/>
          </a:xfrm>
          <a:prstGeom prst="rect">
            <a:avLst/>
          </a:prstGeom>
          <a:noFill/>
        </p:spPr>
        <p:txBody>
          <a:bodyPr wrap="square" rtlCol="0">
            <a:spAutoFit/>
          </a:bodyPr>
          <a:lstStyle/>
          <a:p>
            <a:pPr defTabSz="457200"/>
            <a:r>
              <a:rPr lang="en-US" altLang="zh-CN" sz="1200" baseline="30000" dirty="0">
                <a:solidFill>
                  <a:srgbClr val="356077"/>
                </a:solidFill>
                <a:latin typeface="Arial"/>
                <a:ea typeface="微软雅黑"/>
              </a:rPr>
              <a:t>6</a:t>
            </a:r>
            <a:endParaRPr lang="zh-CN" altLang="en-US" sz="1200" baseline="30000" dirty="0">
              <a:solidFill>
                <a:srgbClr val="356077"/>
              </a:solidFill>
              <a:latin typeface="Arial"/>
              <a:ea typeface="微软雅黑"/>
            </a:endParaRPr>
          </a:p>
        </p:txBody>
      </p:sp>
      <p:sp>
        <p:nvSpPr>
          <p:cNvPr id="80" name="文本框 79">
            <a:extLst>
              <a:ext uri="{FF2B5EF4-FFF2-40B4-BE49-F238E27FC236}">
                <a16:creationId xmlns:a16="http://schemas.microsoft.com/office/drawing/2014/main" id="{DB95DD2D-6AB1-49B5-95B1-C156E6C389CD}"/>
              </a:ext>
            </a:extLst>
          </p:cNvPr>
          <p:cNvSpPr txBox="1"/>
          <p:nvPr/>
        </p:nvSpPr>
        <p:spPr>
          <a:xfrm>
            <a:off x="10330799" y="4274615"/>
            <a:ext cx="383438" cy="523220"/>
          </a:xfrm>
          <a:prstGeom prst="rect">
            <a:avLst/>
          </a:prstGeom>
          <a:noFill/>
        </p:spPr>
        <p:txBody>
          <a:bodyPr wrap="none" rtlCol="0">
            <a:spAutoFit/>
          </a:bodyPr>
          <a:lstStyle/>
          <a:p>
            <a:pPr algn="ctr" defTabSz="457200">
              <a:defRPr/>
            </a:pPr>
            <a:r>
              <a:rPr lang="en-US" altLang="zh-CN" sz="1400" b="1" u="sng" dirty="0">
                <a:solidFill>
                  <a:prstClr val="white"/>
                </a:solidFill>
                <a:latin typeface="Arial"/>
                <a:ea typeface="微软雅黑"/>
                <a:cs typeface="+mn-ea"/>
                <a:sym typeface="+mn-lt"/>
              </a:rPr>
              <a:t>39</a:t>
            </a:r>
          </a:p>
          <a:p>
            <a:pPr algn="ctr" defTabSz="457200">
              <a:defRPr/>
            </a:pPr>
            <a:r>
              <a:rPr lang="en-US" altLang="zh-CN" sz="1400" b="1" dirty="0">
                <a:solidFill>
                  <a:prstClr val="white"/>
                </a:solidFill>
                <a:latin typeface="Arial"/>
                <a:ea typeface="微软雅黑"/>
                <a:cs typeface="+mn-ea"/>
                <a:sym typeface="+mn-lt"/>
              </a:rPr>
              <a:t>41</a:t>
            </a:r>
            <a:endParaRPr lang="zh-CN" altLang="en-US" sz="1400" b="1" dirty="0">
              <a:solidFill>
                <a:prstClr val="white"/>
              </a:solidFill>
              <a:latin typeface="Arial"/>
              <a:ea typeface="微软雅黑"/>
              <a:cs typeface="+mn-ea"/>
              <a:sym typeface="+mn-lt"/>
            </a:endParaRPr>
          </a:p>
        </p:txBody>
      </p:sp>
      <p:sp>
        <p:nvSpPr>
          <p:cNvPr id="81" name="文本框 80">
            <a:extLst>
              <a:ext uri="{FF2B5EF4-FFF2-40B4-BE49-F238E27FC236}">
                <a16:creationId xmlns:a16="http://schemas.microsoft.com/office/drawing/2014/main" id="{611D17BC-1CB6-4849-87EB-D087C5A61A58}"/>
              </a:ext>
            </a:extLst>
          </p:cNvPr>
          <p:cNvSpPr txBox="1"/>
          <p:nvPr/>
        </p:nvSpPr>
        <p:spPr>
          <a:xfrm>
            <a:off x="10839529" y="4942682"/>
            <a:ext cx="331364" cy="215444"/>
          </a:xfrm>
          <a:prstGeom prst="rect">
            <a:avLst/>
          </a:prstGeom>
          <a:noFill/>
        </p:spPr>
        <p:txBody>
          <a:bodyPr wrap="square" rtlCol="0">
            <a:spAutoFit/>
          </a:bodyPr>
          <a:lstStyle/>
          <a:p>
            <a:pPr defTabSz="457200"/>
            <a:r>
              <a:rPr lang="en-US" altLang="zh-CN" sz="1200" baseline="30000" dirty="0">
                <a:solidFill>
                  <a:srgbClr val="356077"/>
                </a:solidFill>
                <a:latin typeface="Arial"/>
                <a:ea typeface="微软雅黑"/>
              </a:rPr>
              <a:t>7</a:t>
            </a:r>
            <a:endParaRPr lang="zh-CN" altLang="en-US" sz="1200" baseline="30000" dirty="0">
              <a:solidFill>
                <a:srgbClr val="356077"/>
              </a:solidFill>
              <a:latin typeface="Arial"/>
              <a:ea typeface="微软雅黑"/>
            </a:endParaRPr>
          </a:p>
        </p:txBody>
      </p:sp>
      <p:sp>
        <p:nvSpPr>
          <p:cNvPr id="27" name="文本框 26">
            <a:extLst>
              <a:ext uri="{FF2B5EF4-FFF2-40B4-BE49-F238E27FC236}">
                <a16:creationId xmlns:a16="http://schemas.microsoft.com/office/drawing/2014/main" id="{2C67B622-8570-4B6A-9E06-7D7CC2216A25}"/>
              </a:ext>
            </a:extLst>
          </p:cNvPr>
          <p:cNvSpPr txBox="1"/>
          <p:nvPr/>
        </p:nvSpPr>
        <p:spPr>
          <a:xfrm>
            <a:off x="4782128" y="5308838"/>
            <a:ext cx="6097604"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sym typeface="Arial" panose="020B0604020202020204" pitchFamily="34" charset="0"/>
              </a:rPr>
              <a:t>注：文中“治愈”指实现持续病毒学应答</a:t>
            </a:r>
          </a:p>
        </p:txBody>
      </p:sp>
    </p:spTree>
    <p:extLst>
      <p:ext uri="{BB962C8B-B14F-4D97-AF65-F5344CB8AC3E}">
        <p14:creationId xmlns:p14="http://schemas.microsoft.com/office/powerpoint/2010/main" val="72795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标题 6">
            <a:extLst>
              <a:ext uri="{FF2B5EF4-FFF2-40B4-BE49-F238E27FC236}">
                <a16:creationId xmlns:a16="http://schemas.microsoft.com/office/drawing/2014/main" id="{4CC90934-1DB8-49C9-8C54-965CFD565EF2}"/>
              </a:ext>
            </a:extLst>
          </p:cNvPr>
          <p:cNvSpPr>
            <a:spLocks noGrp="1"/>
          </p:cNvSpPr>
          <p:nvPr>
            <p:ph type="title"/>
          </p:nvPr>
        </p:nvSpPr>
        <p:spPr/>
        <p:txBody>
          <a:bodyPr>
            <a:normAutofit/>
          </a:bodyPr>
          <a:lstStyle/>
          <a:p>
            <a:r>
              <a:rPr lang="zh-CN" altLang="en-US" dirty="0">
                <a:latin typeface="Arial" panose="020B0604020202020204" pitchFamily="34" charset="0"/>
                <a:sym typeface="Arial" panose="020B0604020202020204" pitchFamily="34" charset="0"/>
              </a:rPr>
              <a:t>目录</a:t>
            </a:r>
          </a:p>
        </p:txBody>
      </p:sp>
      <p:sp>
        <p:nvSpPr>
          <p:cNvPr id="5" name="灯片编号占位符 4">
            <a:extLst>
              <a:ext uri="{FF2B5EF4-FFF2-40B4-BE49-F238E27FC236}">
                <a16:creationId xmlns:a16="http://schemas.microsoft.com/office/drawing/2014/main" id="{6DB8EBD7-330A-442A-9252-CF50DF0D4747}"/>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t>15</a:t>
            </a:fld>
            <a:endParaRPr lang="zh-CN" altLang="en-US" dirty="0">
              <a:latin typeface="Arial" panose="020B0604020202020204" pitchFamily="34" charset="0"/>
              <a:cs typeface="+mn-ea"/>
              <a:sym typeface="Arial" panose="020B0604020202020204" pitchFamily="34" charset="0"/>
            </a:endParaRPr>
          </a:p>
        </p:txBody>
      </p:sp>
      <p:grpSp>
        <p:nvGrpSpPr>
          <p:cNvPr id="19" name="组合 18">
            <a:extLst>
              <a:ext uri="{FF2B5EF4-FFF2-40B4-BE49-F238E27FC236}">
                <a16:creationId xmlns:a16="http://schemas.microsoft.com/office/drawing/2014/main" id="{99778AFB-39AD-47A7-BEB9-E62AE5355AFC}"/>
              </a:ext>
            </a:extLst>
          </p:cNvPr>
          <p:cNvGrpSpPr/>
          <p:nvPr/>
        </p:nvGrpSpPr>
        <p:grpSpPr>
          <a:xfrm>
            <a:off x="2663556" y="1437678"/>
            <a:ext cx="6337512" cy="862314"/>
            <a:chOff x="1496968" y="1928802"/>
            <a:chExt cx="6337512" cy="862314"/>
          </a:xfrm>
        </p:grpSpPr>
        <p:sp>
          <p:nvSpPr>
            <p:cNvPr id="20" name="矩形 19">
              <a:extLst>
                <a:ext uri="{FF2B5EF4-FFF2-40B4-BE49-F238E27FC236}">
                  <a16:creationId xmlns:a16="http://schemas.microsoft.com/office/drawing/2014/main" id="{070219F3-212A-4375-80DB-598E0C142D9E}"/>
                </a:ext>
              </a:extLst>
            </p:cNvPr>
            <p:cNvSpPr/>
            <p:nvPr/>
          </p:nvSpPr>
          <p:spPr>
            <a:xfrm>
              <a:off x="1714480" y="2143116"/>
              <a:ext cx="6120000" cy="648000"/>
            </a:xfrm>
            <a:prstGeom prst="rect">
              <a:avLst/>
            </a:prstGeom>
            <a:noFill/>
            <a:ln w="38100" cap="flat" cmpd="sng" algn="ctr">
              <a:solidFill>
                <a:srgbClr val="BFBFB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a:extLst>
                <a:ext uri="{FF2B5EF4-FFF2-40B4-BE49-F238E27FC236}">
                  <a16:creationId xmlns:a16="http://schemas.microsoft.com/office/drawing/2014/main" id="{FE1DCD1A-9EBA-4ABF-A2E7-17081BB7B3E0}"/>
                </a:ext>
              </a:extLst>
            </p:cNvPr>
            <p:cNvSpPr/>
            <p:nvPr/>
          </p:nvSpPr>
          <p:spPr>
            <a:xfrm>
              <a:off x="1496968" y="1928802"/>
              <a:ext cx="468000" cy="396000"/>
            </a:xfrm>
            <a:prstGeom prst="rect">
              <a:avLst/>
            </a:prstGeom>
            <a:solidFill>
              <a:srgbClr val="BFBFBF"/>
            </a:solidFill>
            <a:ln w="12700" cap="flat" cmpd="sng" algn="ctr">
              <a:solidFill>
                <a:srgbClr val="BFBFB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a:extLst>
              <a:ext uri="{FF2B5EF4-FFF2-40B4-BE49-F238E27FC236}">
                <a16:creationId xmlns:a16="http://schemas.microsoft.com/office/drawing/2014/main" id="{3394A86B-094F-4CFE-9406-F674618D1FA8}"/>
              </a:ext>
            </a:extLst>
          </p:cNvPr>
          <p:cNvSpPr txBox="1"/>
          <p:nvPr/>
        </p:nvSpPr>
        <p:spPr>
          <a:xfrm>
            <a:off x="2779748" y="1757648"/>
            <a:ext cx="6246720" cy="461665"/>
          </a:xfrm>
          <a:prstGeom prst="rect">
            <a:avLst/>
          </a:prstGeom>
          <a:noFill/>
        </p:spPr>
        <p:txBody>
          <a:bodyPr wrap="square" rtlCol="0">
            <a:spAutoFit/>
          </a:bodyPr>
          <a:lstStyle/>
          <a:p>
            <a:pPr algn="ctr">
              <a:defRPr/>
            </a:pPr>
            <a:r>
              <a:rPr lang="zh-CN" altLang="en-US" sz="24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中国丙肝消除时机到来</a:t>
            </a:r>
          </a:p>
        </p:txBody>
      </p:sp>
      <p:grpSp>
        <p:nvGrpSpPr>
          <p:cNvPr id="23" name="组合 18">
            <a:extLst>
              <a:ext uri="{FF2B5EF4-FFF2-40B4-BE49-F238E27FC236}">
                <a16:creationId xmlns:a16="http://schemas.microsoft.com/office/drawing/2014/main" id="{2964F587-6562-41A6-A312-699CA41E19C7}"/>
              </a:ext>
            </a:extLst>
          </p:cNvPr>
          <p:cNvGrpSpPr/>
          <p:nvPr/>
        </p:nvGrpSpPr>
        <p:grpSpPr>
          <a:xfrm>
            <a:off x="2663556" y="2746116"/>
            <a:ext cx="6337512" cy="862314"/>
            <a:chOff x="1496968" y="1928802"/>
            <a:chExt cx="6337512" cy="862314"/>
          </a:xfrm>
        </p:grpSpPr>
        <p:sp>
          <p:nvSpPr>
            <p:cNvPr id="24" name="矩形 23">
              <a:extLst>
                <a:ext uri="{FF2B5EF4-FFF2-40B4-BE49-F238E27FC236}">
                  <a16:creationId xmlns:a16="http://schemas.microsoft.com/office/drawing/2014/main" id="{39622649-2E8E-4DB7-81C1-E6644384E46F}"/>
                </a:ext>
              </a:extLst>
            </p:cNvPr>
            <p:cNvSpPr/>
            <p:nvPr/>
          </p:nvSpPr>
          <p:spPr>
            <a:xfrm>
              <a:off x="1714480" y="2143116"/>
              <a:ext cx="6120000" cy="648000"/>
            </a:xfrm>
            <a:prstGeom prst="rect">
              <a:avLst/>
            </a:prstGeom>
            <a:noFill/>
            <a:ln w="38100" cap="flat" cmpd="sng" algn="ctr">
              <a:solidFill>
                <a:srgbClr val="BFBFB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a:extLst>
                <a:ext uri="{FF2B5EF4-FFF2-40B4-BE49-F238E27FC236}">
                  <a16:creationId xmlns:a16="http://schemas.microsoft.com/office/drawing/2014/main" id="{619C1032-E7BC-444A-90A7-9C735D2A5EFD}"/>
                </a:ext>
              </a:extLst>
            </p:cNvPr>
            <p:cNvSpPr/>
            <p:nvPr/>
          </p:nvSpPr>
          <p:spPr>
            <a:xfrm>
              <a:off x="1496968" y="1928802"/>
              <a:ext cx="468000" cy="396000"/>
            </a:xfrm>
            <a:prstGeom prst="rect">
              <a:avLst/>
            </a:prstGeom>
            <a:solidFill>
              <a:srgbClr val="BFBFBF"/>
            </a:solidFill>
            <a:ln w="12700" cap="flat" cmpd="sng" algn="ctr">
              <a:solidFill>
                <a:srgbClr val="BFBFB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21">
            <a:extLst>
              <a:ext uri="{FF2B5EF4-FFF2-40B4-BE49-F238E27FC236}">
                <a16:creationId xmlns:a16="http://schemas.microsoft.com/office/drawing/2014/main" id="{A76A4E97-9538-4560-8319-D5473D0663A1}"/>
              </a:ext>
            </a:extLst>
          </p:cNvPr>
          <p:cNvSpPr txBox="1"/>
          <p:nvPr/>
        </p:nvSpPr>
        <p:spPr>
          <a:xfrm>
            <a:off x="2779748" y="3043854"/>
            <a:ext cx="6246720" cy="461665"/>
          </a:xfrm>
          <a:prstGeom prst="rect">
            <a:avLst/>
          </a:prstGeom>
          <a:noFill/>
        </p:spPr>
        <p:txBody>
          <a:bodyPr wrap="square" rtlCol="0">
            <a:spAutoFit/>
          </a:bodyPr>
          <a:lstStyle/>
          <a:p>
            <a:pPr algn="ctr">
              <a:defRPr/>
            </a:pPr>
            <a:r>
              <a:rPr lang="zh-CN" altLang="en-US" sz="24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简化方案在临床的运用</a:t>
            </a:r>
          </a:p>
        </p:txBody>
      </p:sp>
      <p:sp>
        <p:nvSpPr>
          <p:cNvPr id="31" name="TextBox 21">
            <a:extLst>
              <a:ext uri="{FF2B5EF4-FFF2-40B4-BE49-F238E27FC236}">
                <a16:creationId xmlns:a16="http://schemas.microsoft.com/office/drawing/2014/main" id="{2B152F04-3F1D-489D-9B57-1C6C8AF63A72}"/>
              </a:ext>
            </a:extLst>
          </p:cNvPr>
          <p:cNvSpPr txBox="1"/>
          <p:nvPr/>
        </p:nvSpPr>
        <p:spPr>
          <a:xfrm>
            <a:off x="3897454" y="3787556"/>
            <a:ext cx="3787837" cy="787075"/>
          </a:xfrm>
          <a:prstGeom prst="rect">
            <a:avLst/>
          </a:prstGeom>
          <a:noFill/>
        </p:spPr>
        <p:txBody>
          <a:bodyPr wrap="square" rtlCol="0">
            <a:spAutoFit/>
          </a:bodyPr>
          <a:lstStyle/>
          <a:p>
            <a:pPr marL="285750" indent="-285750">
              <a:lnSpc>
                <a:spcPct val="150000"/>
              </a:lnSpc>
              <a:buFontTx/>
              <a:buChar char="-"/>
              <a:defRPr/>
            </a:pPr>
            <a:r>
              <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3P</a:t>
            </a: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用药原则使诊疗流程更简单</a:t>
            </a:r>
            <a:endPar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Tx/>
              <a:buChar char="-"/>
              <a:defRPr/>
            </a:pP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中国真实世界数据验证丙通沙</a:t>
            </a:r>
            <a:r>
              <a:rPr lang="en-US" altLang="zh-CN" sz="1600" b="1" baseline="30000"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疗效</a:t>
            </a:r>
            <a:endPar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18">
            <a:extLst>
              <a:ext uri="{FF2B5EF4-FFF2-40B4-BE49-F238E27FC236}">
                <a16:creationId xmlns:a16="http://schemas.microsoft.com/office/drawing/2014/main" id="{C853CB2C-1ABE-42CE-95C4-A1776BFDBA35}"/>
              </a:ext>
            </a:extLst>
          </p:cNvPr>
          <p:cNvGrpSpPr/>
          <p:nvPr/>
        </p:nvGrpSpPr>
        <p:grpSpPr>
          <a:xfrm>
            <a:off x="2663556" y="4653788"/>
            <a:ext cx="6337512" cy="862314"/>
            <a:chOff x="1496968" y="1928802"/>
            <a:chExt cx="6337512" cy="862314"/>
          </a:xfrm>
        </p:grpSpPr>
        <p:sp>
          <p:nvSpPr>
            <p:cNvPr id="33" name="矩形 32">
              <a:extLst>
                <a:ext uri="{FF2B5EF4-FFF2-40B4-BE49-F238E27FC236}">
                  <a16:creationId xmlns:a16="http://schemas.microsoft.com/office/drawing/2014/main" id="{C9EED958-F2C4-4826-856B-C93845BC935E}"/>
                </a:ext>
              </a:extLst>
            </p:cNvPr>
            <p:cNvSpPr/>
            <p:nvPr/>
          </p:nvSpPr>
          <p:spPr>
            <a:xfrm>
              <a:off x="1714480" y="2143116"/>
              <a:ext cx="6120000" cy="648000"/>
            </a:xfrm>
            <a:prstGeom prst="rect">
              <a:avLst/>
            </a:prstGeom>
            <a:noFill/>
            <a:ln w="38100" cap="flat" cmpd="sng" algn="ctr">
              <a:solidFill>
                <a:srgbClr val="3E5C76"/>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a:extLst>
                <a:ext uri="{FF2B5EF4-FFF2-40B4-BE49-F238E27FC236}">
                  <a16:creationId xmlns:a16="http://schemas.microsoft.com/office/drawing/2014/main" id="{EC3EE262-6CBC-46A3-8D47-C23C04F7823E}"/>
                </a:ext>
              </a:extLst>
            </p:cNvPr>
            <p:cNvSpPr/>
            <p:nvPr/>
          </p:nvSpPr>
          <p:spPr>
            <a:xfrm>
              <a:off x="1496968" y="1928802"/>
              <a:ext cx="468000" cy="396000"/>
            </a:xfrm>
            <a:prstGeom prst="rect">
              <a:avLst/>
            </a:prstGeom>
            <a:solidFill>
              <a:srgbClr val="3E5C76"/>
            </a:solidFill>
            <a:ln w="12700" cap="flat" cmpd="sng" algn="ctr">
              <a:solidFill>
                <a:srgbClr val="3E5C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TextBox 21">
            <a:extLst>
              <a:ext uri="{FF2B5EF4-FFF2-40B4-BE49-F238E27FC236}">
                <a16:creationId xmlns:a16="http://schemas.microsoft.com/office/drawing/2014/main" id="{90B67889-8F9B-4ECB-A85F-FA938FCFFCE7}"/>
              </a:ext>
            </a:extLst>
          </p:cNvPr>
          <p:cNvSpPr txBox="1"/>
          <p:nvPr/>
        </p:nvSpPr>
        <p:spPr>
          <a:xfrm>
            <a:off x="2779748" y="4951526"/>
            <a:ext cx="6246720" cy="461665"/>
          </a:xfrm>
          <a:prstGeom prst="rect">
            <a:avLst/>
          </a:prstGeom>
          <a:noFill/>
        </p:spPr>
        <p:txBody>
          <a:bodyPr wrap="square" rtlCol="0">
            <a:spAutoFit/>
          </a:bodyPr>
          <a:lstStyle/>
          <a:p>
            <a:pPr algn="ctr">
              <a:defRPr/>
            </a:pPr>
            <a:r>
              <a:rPr lang="zh-CN" altLang="en-US" sz="24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丙肝消除从院内做起</a:t>
            </a:r>
          </a:p>
        </p:txBody>
      </p:sp>
    </p:spTree>
    <p:extLst>
      <p:ext uri="{BB962C8B-B14F-4D97-AF65-F5344CB8AC3E}">
        <p14:creationId xmlns:p14="http://schemas.microsoft.com/office/powerpoint/2010/main" val="151763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037E6EF5-9DFE-4DFC-8A70-2D43368AD44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037E6EF5-9DFE-4DFC-8A70-2D43368AD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9DF27571-7F9C-4C2C-B220-101CA85794E5}"/>
              </a:ext>
            </a:extLst>
          </p:cNvPr>
          <p:cNvSpPr>
            <a:spLocks noGrp="1"/>
          </p:cNvSpPr>
          <p:nvPr>
            <p:ph type="title"/>
          </p:nvPr>
        </p:nvSpPr>
        <p:spPr/>
        <p:txBody>
          <a:bodyPr>
            <a:normAutofit/>
          </a:bodyPr>
          <a:lstStyle/>
          <a:p>
            <a:r>
              <a:rPr lang="zh-CN" altLang="en-US" dirty="0">
                <a:latin typeface="Arial" panose="020B0604020202020204" pitchFamily="34" charset="0"/>
                <a:sym typeface="Arial" panose="020B0604020202020204" pitchFamily="34" charset="0"/>
              </a:rPr>
              <a:t>院内丙肝抗体阳性患者</a:t>
            </a:r>
            <a:r>
              <a:rPr lang="en-US" altLang="zh-CN" dirty="0">
                <a:latin typeface="Arial" panose="020B0604020202020204" pitchFamily="34" charset="0"/>
                <a:sym typeface="Arial" panose="020B0604020202020204" pitchFamily="34" charset="0"/>
              </a:rPr>
              <a:t>RNA</a:t>
            </a:r>
            <a:r>
              <a:rPr lang="zh-CN" altLang="en-US" dirty="0">
                <a:latin typeface="Arial" panose="020B0604020202020204" pitchFamily="34" charset="0"/>
                <a:sym typeface="Arial" panose="020B0604020202020204" pitchFamily="34" charset="0"/>
              </a:rPr>
              <a:t>筛查率和治疗率有待提升</a:t>
            </a:r>
          </a:p>
        </p:txBody>
      </p:sp>
      <p:sp>
        <p:nvSpPr>
          <p:cNvPr id="4" name="灯片编号占位符 3">
            <a:extLst>
              <a:ext uri="{FF2B5EF4-FFF2-40B4-BE49-F238E27FC236}">
                <a16:creationId xmlns:a16="http://schemas.microsoft.com/office/drawing/2014/main" id="{FA47910F-38FD-4C5C-AD64-1C7542EDB400}"/>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pPr/>
              <a:t>16</a:t>
            </a:fld>
            <a:endParaRPr lang="zh-CN" altLang="en-US" dirty="0">
              <a:latin typeface="Arial" panose="020B0604020202020204" pitchFamily="34" charset="0"/>
              <a:cs typeface="+mn-ea"/>
              <a:sym typeface="Arial" panose="020B0604020202020204" pitchFamily="34" charset="0"/>
            </a:endParaRPr>
          </a:p>
        </p:txBody>
      </p:sp>
      <p:sp>
        <p:nvSpPr>
          <p:cNvPr id="16" name="内容占位符 5">
            <a:extLst>
              <a:ext uri="{FF2B5EF4-FFF2-40B4-BE49-F238E27FC236}">
                <a16:creationId xmlns:a16="http://schemas.microsoft.com/office/drawing/2014/main" id="{6FE8DCD7-6CEC-4403-99A5-9717B46D315F}"/>
              </a:ext>
            </a:extLst>
          </p:cNvPr>
          <p:cNvSpPr txBox="1">
            <a:spLocks/>
          </p:cNvSpPr>
          <p:nvPr/>
        </p:nvSpPr>
        <p:spPr>
          <a:xfrm>
            <a:off x="843484" y="1304925"/>
            <a:ext cx="10515600" cy="4352925"/>
          </a:xfrm>
          <a:prstGeom prst="rect">
            <a:avLst/>
          </a:prstGeom>
        </p:spPr>
        <p:txBody>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rgbClr val="4D7286"/>
                </a:solidFill>
                <a:latin typeface="+mn-lt"/>
                <a:ea typeface="+mn-ea"/>
                <a:cs typeface="微软雅黑" panose="020B0503020204020204" pitchFamily="34" charset="-122"/>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4D7286"/>
                </a:solidFill>
                <a:latin typeface="+mn-lt"/>
                <a:ea typeface="+mn-ea"/>
                <a:cs typeface="微软雅黑" panose="020B0503020204020204" pitchFamily="34" charset="-122"/>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rgbClr val="4D7286"/>
                </a:solidFill>
                <a:latin typeface="+mn-lt"/>
                <a:ea typeface="+mn-ea"/>
                <a:cs typeface="微软雅黑" panose="020B0503020204020204" pitchFamily="34" charset="-122"/>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200" kern="1200">
                <a:solidFill>
                  <a:srgbClr val="4D7286"/>
                </a:solidFill>
                <a:latin typeface="+mn-lt"/>
                <a:ea typeface="+mn-ea"/>
                <a:cs typeface="微软雅黑" panose="020B0503020204020204" pitchFamily="34" charset="-122"/>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200" kern="1200">
                <a:solidFill>
                  <a:srgbClr val="4D7286"/>
                </a:solidFill>
                <a:latin typeface="+mn-lt"/>
                <a:ea typeface="+mn-ea"/>
                <a:cs typeface="微软雅黑" panose="020B0503020204020204" pitchFamily="34"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回顾性研究分析重庆医科大学第二附属医院的</a:t>
            </a:r>
            <a:r>
              <a:rPr kumimoji="0" lang="en-US" altLang="zh-CN"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111,916</a:t>
            </a:r>
            <a:r>
              <a:rPr kumimoji="0" lang="zh-CN" altLang="en-US"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例</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患者抗</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-HCV</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抗体检测结果</a:t>
            </a:r>
            <a:endPar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丙肝抗体阳性患者比例为</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1.4%(n=1611)</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，其中</a:t>
            </a:r>
            <a:r>
              <a:rPr kumimoji="0" lang="zh-CN" altLang="en-US"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接受</a:t>
            </a:r>
            <a:r>
              <a:rPr kumimoji="0" lang="en-US" altLang="zh-CN"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HCV RNA</a:t>
            </a:r>
            <a:r>
              <a:rPr kumimoji="0" lang="zh-CN" altLang="en-US"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检测的比例为</a:t>
            </a:r>
            <a:r>
              <a:rPr kumimoji="0" lang="en-US" altLang="zh-CN"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79.08%</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HCV RNA</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阳性率为</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58.85%</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，开始抗病毒治疗的患者比例为</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26.86%</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完成治疗的患者比例仅</a:t>
            </a:r>
            <a:r>
              <a:rPr kumimoji="0" lang="en-US" altLang="zh-CN" sz="1400" b="1"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22.9%</a:t>
            </a:r>
            <a:r>
              <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，实现临床治愈的患者比例仅</a:t>
            </a:r>
            <a:r>
              <a:rPr kumimoji="0" lang="en-US" altLang="zh-CN"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16.83%</a:t>
            </a:r>
            <a:endParaRPr kumimoji="0" lang="zh-CN" altLang="en-US" sz="14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页脚占位符 2">
            <a:extLst>
              <a:ext uri="{FF2B5EF4-FFF2-40B4-BE49-F238E27FC236}">
                <a16:creationId xmlns:a16="http://schemas.microsoft.com/office/drawing/2014/main" id="{2742A6D5-C86D-48F1-8298-6FCE5FE71A43}"/>
              </a:ext>
            </a:extLst>
          </p:cNvPr>
          <p:cNvSpPr txBox="1">
            <a:spLocks/>
          </p:cNvSpPr>
          <p:nvPr/>
        </p:nvSpPr>
        <p:spPr>
          <a:xfrm>
            <a:off x="825822" y="5801648"/>
            <a:ext cx="8455204" cy="525414"/>
          </a:xfrm>
          <a:prstGeom prst="rect">
            <a:avLst/>
          </a:prstGeom>
        </p:spPr>
        <p:txBody>
          <a:bodyPr vert="horz" wrap="square" lIns="91440" tIns="45720" rIns="91440" bIns="45720" numCol="1" anchor="b" anchorCtr="0" compatLnSpc="1">
            <a:prstTxWarp prst="textNoShape">
              <a:avLst/>
            </a:prstTxWarp>
          </a:bodyPr>
          <a:lstStyle>
            <a:defPPr>
              <a:defRPr lang="en-US"/>
            </a:defPPr>
            <a:lvl1pPr marL="228600" indent="-228600" algn="l" defTabSz="457200" rtl="0" eaLnBrk="1" latinLnBrk="0" hangingPunct="1">
              <a:buFont typeface="+mj-lt"/>
              <a:buAutoNum type="arabicPeriod"/>
              <a:defRPr kumimoji="1" sz="1000" kern="1200">
                <a:solidFill>
                  <a:srgbClr val="4D728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1" lang="zh-CN" altLang="en-US" sz="10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69">
            <a:extLst>
              <a:ext uri="{FF2B5EF4-FFF2-40B4-BE49-F238E27FC236}">
                <a16:creationId xmlns:a16="http://schemas.microsoft.com/office/drawing/2014/main" id="{DB906013-6881-4C1A-A93A-4876C7D5EA14}"/>
              </a:ext>
            </a:extLst>
          </p:cNvPr>
          <p:cNvSpPr txBox="1"/>
          <p:nvPr/>
        </p:nvSpPr>
        <p:spPr>
          <a:xfrm>
            <a:off x="852166" y="5581118"/>
            <a:ext cx="10487668" cy="463021"/>
          </a:xfrm>
          <a:prstGeom prst="rect">
            <a:avLst/>
          </a:prstGeom>
          <a:solidFill>
            <a:sysClr val="window" lastClr="FFFFFF">
              <a:lumMod val="95000"/>
              <a:alpha val="80000"/>
            </a:sysClr>
          </a:solidFill>
          <a:ln w="12700" cap="rnd" cmpd="sng" algn="ctr">
            <a:noFill/>
            <a:prstDash val="solid"/>
            <a:round/>
            <a:headEnd/>
            <a:tailEnd/>
          </a:ln>
          <a:effectLst>
            <a:outerShdw blurRad="127000" dist="127000" algn="ctr" rotWithShape="0">
              <a:sysClr val="windowText" lastClr="000000">
                <a:lumMod val="85000"/>
                <a:lumOff val="15000"/>
                <a:alpha val="10000"/>
              </a:sysClr>
            </a:outerShdw>
          </a:effectLst>
        </p:spPr>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algn="ctr" defTabSz="914354">
              <a:defRPr sz="1600">
                <a:solidFill>
                  <a:schemeClr val="tx1">
                    <a:lumMod val="85000"/>
                    <a:lumOff val="15000"/>
                  </a:schemeClr>
                </a:solidFill>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pPr marL="0" marR="0" lvl="0" indent="0" algn="ctr" defTabSz="914354" eaLnBrk="1" fontAlgn="auto" latinLnBrk="0" hangingPunct="1">
              <a:lnSpc>
                <a:spcPct val="150000"/>
              </a:lnSpc>
              <a:spcBef>
                <a:spcPts val="0"/>
              </a:spcBef>
              <a:spcAft>
                <a:spcPts val="1200"/>
              </a:spcAft>
              <a:buClr>
                <a:srgbClr val="4D7286"/>
              </a:buClr>
              <a:buSzPct val="90000"/>
              <a:buFontTx/>
              <a:buNone/>
              <a:tabLst/>
              <a:defRPr/>
            </a:pPr>
            <a:r>
              <a:rPr kumimoji="0" lang="zh-CN" altLang="en-US" sz="1800" b="1" i="0" u="none" strike="noStrike" kern="0" cap="none" spc="0" normalizeH="0" baseline="0" noProof="0" dirty="0">
                <a:ln>
                  <a:noFill/>
                </a:ln>
                <a:solidFill>
                  <a:srgbClr val="D1124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除了感染科，应重视非感染科丙肝患者管理</a:t>
            </a:r>
          </a:p>
        </p:txBody>
      </p:sp>
      <p:graphicFrame>
        <p:nvGraphicFramePr>
          <p:cNvPr id="20" name="Content Placeholder 7">
            <a:extLst>
              <a:ext uri="{FF2B5EF4-FFF2-40B4-BE49-F238E27FC236}">
                <a16:creationId xmlns:a16="http://schemas.microsoft.com/office/drawing/2014/main" id="{5A3602CE-3640-4021-AB41-89DE9164ACCF}"/>
              </a:ext>
            </a:extLst>
          </p:cNvPr>
          <p:cNvGraphicFramePr>
            <a:graphicFrameLocks/>
          </p:cNvGraphicFramePr>
          <p:nvPr>
            <p:extLst>
              <p:ext uri="{D42A27DB-BD31-4B8C-83A1-F6EECF244321}">
                <p14:modId xmlns:p14="http://schemas.microsoft.com/office/powerpoint/2010/main" val="1918082172"/>
              </p:ext>
            </p:extLst>
          </p:nvPr>
        </p:nvGraphicFramePr>
        <p:xfrm>
          <a:off x="1367139" y="2252312"/>
          <a:ext cx="9624476" cy="3239083"/>
        </p:xfrm>
        <a:graphic>
          <a:graphicData uri="http://schemas.openxmlformats.org/drawingml/2006/chart">
            <c:chart xmlns:c="http://schemas.openxmlformats.org/drawingml/2006/chart" xmlns:r="http://schemas.openxmlformats.org/officeDocument/2006/relationships" r:id="rId6"/>
          </a:graphicData>
        </a:graphic>
      </p:graphicFrame>
      <p:sp>
        <p:nvSpPr>
          <p:cNvPr id="21" name="文本框 20">
            <a:extLst>
              <a:ext uri="{FF2B5EF4-FFF2-40B4-BE49-F238E27FC236}">
                <a16:creationId xmlns:a16="http://schemas.microsoft.com/office/drawing/2014/main" id="{09F28266-E25F-4D11-9A5A-823635D8B516}"/>
              </a:ext>
            </a:extLst>
          </p:cNvPr>
          <p:cNvSpPr txBox="1"/>
          <p:nvPr/>
        </p:nvSpPr>
        <p:spPr>
          <a:xfrm rot="16200000">
            <a:off x="357155" y="3683331"/>
            <a:ext cx="1603375" cy="307777"/>
          </a:xfrm>
          <a:prstGeom prst="rect">
            <a:avLst/>
          </a:prstGeom>
          <a:noFill/>
        </p:spPr>
        <p:txBody>
          <a:bodyPr wrap="square">
            <a:spAutoFit/>
          </a:bodyPr>
          <a:lstStyle/>
          <a:p>
            <a:pPr algn="ctr" defTabSz="457200">
              <a:defRPr sz="1400" b="1" i="0" u="none" strike="noStrike" kern="1200" baseline="0">
                <a:solidFill>
                  <a:prstClr val="black"/>
                </a:solidFill>
                <a:latin typeface="+mn-lt"/>
                <a:ea typeface="+mn-ea"/>
                <a:cs typeface="+mn-ea"/>
                <a:sym typeface="+mn-lt"/>
              </a:defRPr>
            </a:pPr>
            <a:r>
              <a:rPr lang="zh-CN" altLang="zh-CN" sz="1400" b="1" dirty="0">
                <a:solidFill>
                  <a:srgbClr val="4D7286"/>
                </a:solidFill>
                <a:latin typeface="Arial" panose="020B0604020202020204" pitchFamily="34" charset="0"/>
                <a:ea typeface="微软雅黑" panose="020B0503020204020204" pitchFamily="34" charset="-122"/>
                <a:cs typeface="+mn-ea"/>
                <a:sym typeface="Arial" panose="020B0604020202020204" pitchFamily="34" charset="0"/>
              </a:rPr>
              <a:t>患者比例</a:t>
            </a:r>
            <a:endParaRPr lang="en-SG" altLang="zh-CN" sz="1400" b="1" dirty="0">
              <a:solidFill>
                <a:srgbClr val="4D728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页脚占位符 1">
            <a:extLst>
              <a:ext uri="{FF2B5EF4-FFF2-40B4-BE49-F238E27FC236}">
                <a16:creationId xmlns:a16="http://schemas.microsoft.com/office/drawing/2014/main" id="{F2DC0A8B-D149-4AE6-9ECD-C6097A1DDD22}"/>
              </a:ext>
            </a:extLst>
          </p:cNvPr>
          <p:cNvSpPr>
            <a:spLocks noGrp="1"/>
          </p:cNvSpPr>
          <p:nvPr>
            <p:ph type="ftr" sz="quarter" idx="11"/>
          </p:nvPr>
        </p:nvSpPr>
        <p:spPr/>
        <p:txBody>
          <a:bodyPr/>
          <a:lstStyle/>
          <a:p>
            <a:pPr>
              <a:buNone/>
            </a:pPr>
            <a:r>
              <a:rPr lang="en-US" altLang="zh-CN" dirty="0" err="1">
                <a:latin typeface="Arial" panose="020B0604020202020204" pitchFamily="34" charset="0"/>
                <a:sym typeface="Arial" panose="020B0604020202020204" pitchFamily="34" charset="0"/>
              </a:rPr>
              <a:t>Zhi</a:t>
            </a:r>
            <a:r>
              <a:rPr lang="en-US" altLang="zh-CN" dirty="0">
                <a:latin typeface="Arial" panose="020B0604020202020204" pitchFamily="34" charset="0"/>
                <a:sym typeface="Arial" panose="020B0604020202020204" pitchFamily="34" charset="0"/>
              </a:rPr>
              <a:t>-Wei </a:t>
            </a:r>
            <a:r>
              <a:rPr lang="en-US" altLang="zh-CN" dirty="0" err="1">
                <a:latin typeface="Arial" panose="020B0604020202020204" pitchFamily="34" charset="0"/>
                <a:sym typeface="Arial" panose="020B0604020202020204" pitchFamily="34" charset="0"/>
              </a:rPr>
              <a:t>Chen,et</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al.J</a:t>
            </a:r>
            <a:r>
              <a:rPr lang="en-US" altLang="zh-CN" dirty="0">
                <a:latin typeface="Arial" panose="020B0604020202020204" pitchFamily="34" charset="0"/>
                <a:sym typeface="Arial" panose="020B0604020202020204" pitchFamily="34" charset="0"/>
              </a:rPr>
              <a:t> Clin </a:t>
            </a:r>
            <a:r>
              <a:rPr lang="en-US" altLang="zh-CN" dirty="0" err="1">
                <a:latin typeface="Arial" panose="020B0604020202020204" pitchFamily="34" charset="0"/>
                <a:sym typeface="Arial" panose="020B0604020202020204" pitchFamily="34" charset="0"/>
              </a:rPr>
              <a:t>Transl</a:t>
            </a:r>
            <a:r>
              <a:rPr lang="en-US" altLang="zh-CN" dirty="0">
                <a:latin typeface="Arial" panose="020B0604020202020204" pitchFamily="34" charset="0"/>
                <a:sym typeface="Arial" panose="020B0604020202020204" pitchFamily="34" charset="0"/>
              </a:rPr>
              <a:t> Hepatol . 2018 Dec 28;6(4):385-390.</a:t>
            </a:r>
          </a:p>
        </p:txBody>
      </p:sp>
      <p:sp>
        <p:nvSpPr>
          <p:cNvPr id="11" name="文本框 10">
            <a:extLst>
              <a:ext uri="{FF2B5EF4-FFF2-40B4-BE49-F238E27FC236}">
                <a16:creationId xmlns:a16="http://schemas.microsoft.com/office/drawing/2014/main" id="{109568FF-138A-4768-8BB2-F65D9D7CA7F4}"/>
              </a:ext>
            </a:extLst>
          </p:cNvPr>
          <p:cNvSpPr txBox="1"/>
          <p:nvPr/>
        </p:nvSpPr>
        <p:spPr>
          <a:xfrm>
            <a:off x="852488" y="6306846"/>
            <a:ext cx="609760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sym typeface="Arial" panose="020B0604020202020204" pitchFamily="34" charset="0"/>
              </a:rPr>
              <a:t>注：文中“治愈”指实现持续病毒学应答</a:t>
            </a:r>
          </a:p>
        </p:txBody>
      </p:sp>
    </p:spTree>
    <p:extLst>
      <p:ext uri="{BB962C8B-B14F-4D97-AF65-F5344CB8AC3E}">
        <p14:creationId xmlns:p14="http://schemas.microsoft.com/office/powerpoint/2010/main" val="367950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AD993B-4BB4-4265-895E-8530BB0820E9}"/>
              </a:ext>
            </a:extLst>
          </p:cNvPr>
          <p:cNvSpPr>
            <a:spLocks noGrp="1"/>
          </p:cNvSpPr>
          <p:nvPr>
            <p:ph type="title"/>
          </p:nvPr>
        </p:nvSpPr>
        <p:spPr/>
        <p:txBody>
          <a:bodyPr>
            <a:normAutofit/>
          </a:bodyPr>
          <a:lstStyle/>
          <a:p>
            <a:r>
              <a:rPr lang="zh-CN" altLang="en-US" dirty="0">
                <a:latin typeface="Arial" panose="020B0604020202020204" pitchFamily="34" charset="0"/>
                <a:cs typeface="+mn-ea"/>
                <a:sym typeface="Arial" panose="020B0604020202020204" pitchFamily="34" charset="0"/>
              </a:rPr>
              <a:t>丙肝消除 时机正好</a:t>
            </a:r>
          </a:p>
        </p:txBody>
      </p:sp>
      <p:cxnSp>
        <p:nvCxnSpPr>
          <p:cNvPr id="18" name="直接连接符 17">
            <a:extLst>
              <a:ext uri="{FF2B5EF4-FFF2-40B4-BE49-F238E27FC236}">
                <a16:creationId xmlns:a16="http://schemas.microsoft.com/office/drawing/2014/main" id="{395A521F-5DE0-4E9A-8F6E-3BAB7F7D3A21}"/>
              </a:ext>
            </a:extLst>
          </p:cNvPr>
          <p:cNvCxnSpPr>
            <a:cxnSpLocks/>
          </p:cNvCxnSpPr>
          <p:nvPr/>
        </p:nvCxnSpPr>
        <p:spPr>
          <a:xfrm>
            <a:off x="1196774" y="2021146"/>
            <a:ext cx="3" cy="712978"/>
          </a:xfrm>
          <a:prstGeom prst="line">
            <a:avLst/>
          </a:prstGeom>
          <a:ln w="3175" cap="rnd">
            <a:solidFill>
              <a:schemeClr val="bg1">
                <a:lumMod val="75000"/>
              </a:schemeClr>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3" name="íŝḷîḋe">
            <a:extLst>
              <a:ext uri="{FF2B5EF4-FFF2-40B4-BE49-F238E27FC236}">
                <a16:creationId xmlns:a16="http://schemas.microsoft.com/office/drawing/2014/main" id="{9C3BF7B8-E21D-4511-B5BE-479308C113FC}"/>
              </a:ext>
            </a:extLst>
          </p:cNvPr>
          <p:cNvSpPr/>
          <p:nvPr/>
        </p:nvSpPr>
        <p:spPr>
          <a:xfrm>
            <a:off x="924455" y="3296206"/>
            <a:ext cx="1478013" cy="499695"/>
          </a:xfrm>
          <a:prstGeom prst="rect">
            <a:avLst/>
          </a:prstGeom>
          <a:ln>
            <a:noFill/>
          </a:ln>
        </p:spPr>
        <p:txBody>
          <a:bodyPr wrap="square" lIns="91440" tIns="45720" rIns="91440" bIns="45720" anchor="t">
            <a:noAutofit/>
          </a:bodyPr>
          <a:lstStyle/>
          <a:p>
            <a:pPr marR="0" lvl="0" defTabSz="457200" rtl="0" eaLnBrk="1" fontAlgn="auto" latinLnBrk="0" hangingPunct="1">
              <a:lnSpc>
                <a:spcPct val="120000"/>
              </a:lnSpc>
              <a:spcBef>
                <a:spcPts val="0"/>
              </a:spcBef>
              <a:spcAft>
                <a:spcPts val="0"/>
              </a:spcAft>
              <a:buClrTx/>
              <a:buSzTx/>
              <a:tabLst/>
              <a:defRPr/>
            </a:pP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丙型肝炎是为数不多可以治愈的疾病</a:t>
            </a:r>
            <a:endParaRPr kumimoji="0" lang="en-US" altLang="zh-CN"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9" name="直接连接符 18">
            <a:extLst>
              <a:ext uri="{FF2B5EF4-FFF2-40B4-BE49-F238E27FC236}">
                <a16:creationId xmlns:a16="http://schemas.microsoft.com/office/drawing/2014/main" id="{526B3A6C-689A-41D2-9D25-7178FD5E7A04}"/>
              </a:ext>
            </a:extLst>
          </p:cNvPr>
          <p:cNvCxnSpPr>
            <a:cxnSpLocks/>
          </p:cNvCxnSpPr>
          <p:nvPr/>
        </p:nvCxnSpPr>
        <p:spPr>
          <a:xfrm>
            <a:off x="4604700" y="3540170"/>
            <a:ext cx="849" cy="708918"/>
          </a:xfrm>
          <a:prstGeom prst="line">
            <a:avLst/>
          </a:prstGeom>
          <a:ln w="3175" cap="rnd">
            <a:solidFill>
              <a:schemeClr val="bg1">
                <a:lumMod val="75000"/>
              </a:schemeClr>
            </a:solidFill>
            <a:roun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3656E55-0B3A-4A94-8EA0-82FC5B8A5AF5}"/>
              </a:ext>
            </a:extLst>
          </p:cNvPr>
          <p:cNvCxnSpPr>
            <a:cxnSpLocks/>
          </p:cNvCxnSpPr>
          <p:nvPr/>
        </p:nvCxnSpPr>
        <p:spPr>
          <a:xfrm flipH="1">
            <a:off x="6672260" y="3795901"/>
            <a:ext cx="17364" cy="914693"/>
          </a:xfrm>
          <a:prstGeom prst="line">
            <a:avLst/>
          </a:prstGeom>
          <a:ln w="3175" cap="rnd">
            <a:solidFill>
              <a:schemeClr val="accent3"/>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5" name="ïśḻiďê">
            <a:extLst>
              <a:ext uri="{FF2B5EF4-FFF2-40B4-BE49-F238E27FC236}">
                <a16:creationId xmlns:a16="http://schemas.microsoft.com/office/drawing/2014/main" id="{30999942-3523-4865-878D-4F183A353887}"/>
              </a:ext>
            </a:extLst>
          </p:cNvPr>
          <p:cNvSpPr/>
          <p:nvPr/>
        </p:nvSpPr>
        <p:spPr>
          <a:xfrm>
            <a:off x="4278452" y="4605588"/>
            <a:ext cx="2041640" cy="687635"/>
          </a:xfrm>
          <a:prstGeom prst="rect">
            <a:avLst/>
          </a:prstGeom>
          <a:ln>
            <a:noFill/>
          </a:ln>
        </p:spPr>
        <p:txBody>
          <a:bodyPr wrap="square" lIns="91440" tIns="45720" rIns="91440" bIns="45720" anchor="t">
            <a:noAutofit/>
          </a:bodyPr>
          <a:lstStyle/>
          <a:p>
            <a:pPr marR="0" lvl="0" defTabSz="457200" rtl="0" eaLnBrk="1" fontAlgn="auto" latinLnBrk="0" hangingPunct="1">
              <a:lnSpc>
                <a:spcPct val="120000"/>
              </a:lnSpc>
              <a:spcBef>
                <a:spcPts val="0"/>
              </a:spcBef>
              <a:spcAft>
                <a:spcPts val="0"/>
              </a:spcAft>
              <a:buClrTx/>
              <a:buSzTx/>
              <a:tabLst/>
              <a:defRPr/>
            </a:pP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丙通沙</a:t>
            </a:r>
            <a:r>
              <a:rPr kumimoji="0" lang="en-US" altLang="zh-CN" sz="13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进入</a:t>
            </a:r>
            <a:r>
              <a:rPr kumimoji="0" lang="en-US" altLang="zh-CN"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2021</a:t>
            </a: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年国家医保药品目录，再次降价幅度</a:t>
            </a:r>
            <a:r>
              <a:rPr lang="en-US" altLang="zh-CN" sz="130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24.68%</a:t>
            </a: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，增加可及性</a:t>
            </a:r>
          </a:p>
        </p:txBody>
      </p:sp>
      <p:sp>
        <p:nvSpPr>
          <p:cNvPr id="17" name="îšļide">
            <a:extLst>
              <a:ext uri="{FF2B5EF4-FFF2-40B4-BE49-F238E27FC236}">
                <a16:creationId xmlns:a16="http://schemas.microsoft.com/office/drawing/2014/main" id="{7E97C2C5-B543-4FF3-AD92-26A429DE3852}"/>
              </a:ext>
            </a:extLst>
          </p:cNvPr>
          <p:cNvSpPr/>
          <p:nvPr/>
        </p:nvSpPr>
        <p:spPr>
          <a:xfrm>
            <a:off x="6920410" y="4729877"/>
            <a:ext cx="2141294" cy="740330"/>
          </a:xfrm>
          <a:prstGeom prst="rect">
            <a:avLst/>
          </a:prstGeom>
          <a:ln>
            <a:noFill/>
          </a:ln>
        </p:spPr>
        <p:txBody>
          <a:bodyPr wrap="square" lIns="91440" tIns="45720" rIns="91440" bIns="45720" anchor="t">
            <a:noAutofit/>
          </a:bodyPr>
          <a:lstStyle/>
          <a:p>
            <a:pPr marR="0" lvl="0" defTabSz="457200" rtl="0" eaLnBrk="1" fontAlgn="auto" latinLnBrk="0" hangingPunct="1">
              <a:lnSpc>
                <a:spcPct val="120000"/>
              </a:lnSpc>
              <a:spcBef>
                <a:spcPts val="0"/>
              </a:spcBef>
              <a:spcAft>
                <a:spcPts val="0"/>
              </a:spcAft>
              <a:buClrTx/>
              <a:buSzTx/>
              <a:tabLst/>
              <a:defRPr/>
            </a:pP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国家</a:t>
            </a:r>
            <a:r>
              <a:rPr kumimoji="0" lang="en-US" altLang="zh-CN"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9</a:t>
            </a: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部委联合发声、指导和督促丙肝消除行动</a:t>
            </a:r>
            <a:endParaRPr kumimoji="0" lang="en-US" altLang="zh-CN"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5" name="直接连接符 24">
            <a:extLst>
              <a:ext uri="{FF2B5EF4-FFF2-40B4-BE49-F238E27FC236}">
                <a16:creationId xmlns:a16="http://schemas.microsoft.com/office/drawing/2014/main" id="{1CCFA075-24F4-4500-9333-FD373B33DB72}"/>
              </a:ext>
            </a:extLst>
          </p:cNvPr>
          <p:cNvCxnSpPr>
            <a:cxnSpLocks/>
          </p:cNvCxnSpPr>
          <p:nvPr/>
        </p:nvCxnSpPr>
        <p:spPr>
          <a:xfrm>
            <a:off x="2929248" y="2607710"/>
            <a:ext cx="2" cy="712978"/>
          </a:xfrm>
          <a:prstGeom prst="line">
            <a:avLst/>
          </a:prstGeom>
          <a:ln w="3175" cap="rnd">
            <a:solidFill>
              <a:schemeClr val="bg1">
                <a:lumMod val="75000"/>
              </a:schemeClr>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29" name="íŝḷîḋe">
            <a:extLst>
              <a:ext uri="{FF2B5EF4-FFF2-40B4-BE49-F238E27FC236}">
                <a16:creationId xmlns:a16="http://schemas.microsoft.com/office/drawing/2014/main" id="{10F1464A-E1E8-4DBD-9461-85F13AF6CD1F}"/>
              </a:ext>
            </a:extLst>
          </p:cNvPr>
          <p:cNvSpPr/>
          <p:nvPr/>
        </p:nvSpPr>
        <p:spPr>
          <a:xfrm>
            <a:off x="2115671" y="3841028"/>
            <a:ext cx="2128753" cy="1390351"/>
          </a:xfrm>
          <a:prstGeom prst="rect">
            <a:avLst/>
          </a:prstGeom>
          <a:ln>
            <a:noFill/>
          </a:ln>
        </p:spPr>
        <p:txBody>
          <a:bodyPr wrap="square" lIns="91440" tIns="45720" rIns="91440" bIns="45720" anchor="t">
            <a:noAutofit/>
          </a:bodyPr>
          <a:lstStyle/>
          <a:p>
            <a:pPr marL="285750" marR="0" lvl="0" indent="-285750"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泛基因型</a:t>
            </a:r>
            <a:r>
              <a:rPr kumimoji="0" lang="en-US" altLang="zh-CN"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a:t>
            </a: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方案支持简化诊疗流程</a:t>
            </a:r>
            <a:endParaRPr kumimoji="0" lang="en-US" altLang="zh-CN"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285750" marR="0" lvl="0" indent="-285750"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中国真实世界研究验证丙通沙</a:t>
            </a:r>
            <a:r>
              <a:rPr kumimoji="0" lang="en-US" altLang="zh-CN" sz="1300" b="0" i="0" u="none" strike="noStrike" kern="1200" cap="none" spc="0" normalizeH="0" baseline="3000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治疗具有高治愈率</a:t>
            </a:r>
          </a:p>
          <a:p>
            <a:pPr marL="285750" marR="0" lvl="0" indent="-285750"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altLang="zh-CN" sz="13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7" name="图形 26">
            <a:extLst>
              <a:ext uri="{FF2B5EF4-FFF2-40B4-BE49-F238E27FC236}">
                <a16:creationId xmlns:a16="http://schemas.microsoft.com/office/drawing/2014/main" id="{D68642BA-4358-4603-B0C2-FBAE75EE8A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8320" y="2831735"/>
            <a:ext cx="499422" cy="456093"/>
          </a:xfrm>
          <a:prstGeom prst="rect">
            <a:avLst/>
          </a:prstGeom>
        </p:spPr>
      </p:pic>
      <p:pic>
        <p:nvPicPr>
          <p:cNvPr id="31" name="图形 30">
            <a:extLst>
              <a:ext uri="{FF2B5EF4-FFF2-40B4-BE49-F238E27FC236}">
                <a16:creationId xmlns:a16="http://schemas.microsoft.com/office/drawing/2014/main" id="{4E098755-2D52-4497-B675-C7EC2667016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89610" y="3422186"/>
            <a:ext cx="419947" cy="419947"/>
          </a:xfrm>
          <a:prstGeom prst="rect">
            <a:avLst/>
          </a:prstGeom>
        </p:spPr>
      </p:pic>
      <p:pic>
        <p:nvPicPr>
          <p:cNvPr id="33" name="图形 32">
            <a:extLst>
              <a:ext uri="{FF2B5EF4-FFF2-40B4-BE49-F238E27FC236}">
                <a16:creationId xmlns:a16="http://schemas.microsoft.com/office/drawing/2014/main" id="{3C50E64A-7B70-4AC5-A882-7244527097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53378" y="4133954"/>
            <a:ext cx="576640" cy="576640"/>
          </a:xfrm>
          <a:prstGeom prst="rect">
            <a:avLst/>
          </a:prstGeom>
        </p:spPr>
      </p:pic>
      <p:pic>
        <p:nvPicPr>
          <p:cNvPr id="35" name="图形 34">
            <a:extLst>
              <a:ext uri="{FF2B5EF4-FFF2-40B4-BE49-F238E27FC236}">
                <a16:creationId xmlns:a16="http://schemas.microsoft.com/office/drawing/2014/main" id="{BCE47B9A-681F-43BD-ACA3-9F3AACF48C3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424109" y="4762162"/>
            <a:ext cx="496301" cy="496301"/>
          </a:xfrm>
          <a:prstGeom prst="rect">
            <a:avLst/>
          </a:prstGeom>
        </p:spPr>
      </p:pic>
      <p:sp>
        <p:nvSpPr>
          <p:cNvPr id="21" name="矩形: 圆角 20">
            <a:extLst>
              <a:ext uri="{FF2B5EF4-FFF2-40B4-BE49-F238E27FC236}">
                <a16:creationId xmlns:a16="http://schemas.microsoft.com/office/drawing/2014/main" id="{303D4F09-0653-4299-802F-263A1C0C6247}"/>
              </a:ext>
            </a:extLst>
          </p:cNvPr>
          <p:cNvSpPr/>
          <p:nvPr/>
        </p:nvSpPr>
        <p:spPr>
          <a:xfrm>
            <a:off x="8560536" y="1828799"/>
            <a:ext cx="2939692" cy="2697520"/>
          </a:xfrm>
          <a:prstGeom prst="roundRect">
            <a:avLst>
              <a:gd name="adj" fmla="val 8193"/>
            </a:avLst>
          </a:prstGeom>
          <a:solidFill>
            <a:schemeClr val="bg1"/>
          </a:solidFill>
          <a:ln>
            <a:solidFill>
              <a:srgbClr val="4D7286"/>
            </a:solidFill>
          </a:ln>
          <a:effectLst>
            <a:outerShdw blurRad="63500" sx="102000" sy="102000" algn="ctr" rotWithShape="0">
              <a:prstClr val="black">
                <a:alpha val="40000"/>
              </a:prstClr>
            </a:outerShdw>
          </a:effectLst>
          <a:scene3d>
            <a:camera prst="perspective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1124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丙肝消除</a:t>
            </a:r>
            <a:endParaRPr kumimoji="0" lang="en-US" altLang="zh-CN" sz="2800" b="1" i="0" u="none" strike="noStrike" kern="1200" cap="none" spc="0" normalizeH="0" baseline="0" noProof="0" dirty="0">
              <a:ln>
                <a:noFill/>
              </a:ln>
              <a:solidFill>
                <a:srgbClr val="D1124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1124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时机正好</a:t>
            </a:r>
          </a:p>
        </p:txBody>
      </p:sp>
      <p:sp>
        <p:nvSpPr>
          <p:cNvPr id="28" name="灯片编号占位符 3">
            <a:extLst>
              <a:ext uri="{FF2B5EF4-FFF2-40B4-BE49-F238E27FC236}">
                <a16:creationId xmlns:a16="http://schemas.microsoft.com/office/drawing/2014/main" id="{A93900CF-1F61-4840-BF9E-8D60DEA0D89B}"/>
              </a:ext>
            </a:extLst>
          </p:cNvPr>
          <p:cNvSpPr>
            <a:spLocks noGrp="1"/>
          </p:cNvSpPr>
          <p:nvPr>
            <p:ph type="sldNum" sz="quarter" idx="12"/>
          </p:nvPr>
        </p:nvSpPr>
        <p:spPr>
          <a:xfrm>
            <a:off x="11643360" y="6478270"/>
            <a:ext cx="533400" cy="379730"/>
          </a:xfrm>
        </p:spPr>
        <p:txBody>
          <a:bodyPr/>
          <a:lstStyle/>
          <a:p>
            <a:fld id="{D05CA52C-147A-457E-942F-D43DA637CC75}" type="slidenum">
              <a:rPr lang="zh-CN" altLang="en-US" smtClean="0">
                <a:latin typeface="Arial" panose="020B0604020202020204" pitchFamily="34" charset="0"/>
                <a:sym typeface="Arial" panose="020B0604020202020204" pitchFamily="34" charset="0"/>
              </a:rPr>
              <a:pPr/>
              <a:t>17</a:t>
            </a:fld>
            <a:endParaRPr lang="zh-CN" altLang="en-US" dirty="0">
              <a:latin typeface="Arial" panose="020B0604020202020204" pitchFamily="34" charset="0"/>
              <a:sym typeface="Arial" panose="020B0604020202020204" pitchFamily="34" charset="0"/>
            </a:endParaRPr>
          </a:p>
        </p:txBody>
      </p:sp>
      <p:grpSp>
        <p:nvGrpSpPr>
          <p:cNvPr id="3" name="组合 2">
            <a:extLst>
              <a:ext uri="{FF2B5EF4-FFF2-40B4-BE49-F238E27FC236}">
                <a16:creationId xmlns:a16="http://schemas.microsoft.com/office/drawing/2014/main" id="{579B3CAC-EC4F-4C21-87C9-E7A16298CAB8}"/>
              </a:ext>
            </a:extLst>
          </p:cNvPr>
          <p:cNvGrpSpPr/>
          <p:nvPr/>
        </p:nvGrpSpPr>
        <p:grpSpPr>
          <a:xfrm>
            <a:off x="947739" y="1888094"/>
            <a:ext cx="8790332" cy="2374382"/>
            <a:chOff x="2124038" y="1888094"/>
            <a:chExt cx="6854424" cy="2374382"/>
          </a:xfrm>
        </p:grpSpPr>
        <p:sp>
          <p:nvSpPr>
            <p:cNvPr id="5" name="îṡļiḍê">
              <a:extLst>
                <a:ext uri="{FF2B5EF4-FFF2-40B4-BE49-F238E27FC236}">
                  <a16:creationId xmlns:a16="http://schemas.microsoft.com/office/drawing/2014/main" id="{17C92BBB-4FC9-4579-B7D5-D0CD75079717}"/>
                </a:ext>
              </a:extLst>
            </p:cNvPr>
            <p:cNvSpPr/>
            <p:nvPr/>
          </p:nvSpPr>
          <p:spPr>
            <a:xfrm>
              <a:off x="2124038" y="1888094"/>
              <a:ext cx="6024652" cy="737376"/>
            </a:xfrm>
            <a:prstGeom prst="rightArrow">
              <a:avLst>
                <a:gd name="adj1" fmla="val 60869"/>
                <a:gd name="adj2" fmla="val 61957"/>
              </a:avLst>
            </a:prstGeom>
            <a:solidFill>
              <a:srgbClr val="3C667C"/>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5720" rIns="91440" bIns="45720" numCol="1" spcCol="0" rtlCol="0" fromWordArt="0" anchor="ctr" anchorCtr="0" forceAA="0" compatLnSpc="1">
              <a:prstTxWarp prst="textNoShape">
                <a:avLst/>
              </a:prstTxWarp>
              <a:norm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a:t>
              </a:r>
              <a:r>
                <a:rPr kumimoji="0" lang="en-US" altLang="zh-CN" sz="1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20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ïṥļidé">
              <a:extLst>
                <a:ext uri="{FF2B5EF4-FFF2-40B4-BE49-F238E27FC236}">
                  <a16:creationId xmlns:a16="http://schemas.microsoft.com/office/drawing/2014/main" id="{B9284E2A-E298-4A4F-96B2-8BA0F941C894}"/>
                </a:ext>
              </a:extLst>
            </p:cNvPr>
            <p:cNvSpPr txBox="1"/>
            <p:nvPr/>
          </p:nvSpPr>
          <p:spPr>
            <a:xfrm>
              <a:off x="2574410" y="2067563"/>
              <a:ext cx="235600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疾病层面</a:t>
              </a:r>
              <a:endPar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iṣlîďê">
              <a:extLst>
                <a:ext uri="{FF2B5EF4-FFF2-40B4-BE49-F238E27FC236}">
                  <a16:creationId xmlns:a16="http://schemas.microsoft.com/office/drawing/2014/main" id="{099D6806-AE9C-4FC8-9C60-10015C20D8C2}"/>
                </a:ext>
              </a:extLst>
            </p:cNvPr>
            <p:cNvSpPr/>
            <p:nvPr/>
          </p:nvSpPr>
          <p:spPr>
            <a:xfrm>
              <a:off x="4721223" y="2979451"/>
              <a:ext cx="3427468" cy="737376"/>
            </a:xfrm>
            <a:prstGeom prst="rightArrow">
              <a:avLst>
                <a:gd name="adj1" fmla="val 60869"/>
                <a:gd name="adj2" fmla="val 61957"/>
              </a:avLst>
            </a:prstGeom>
            <a:solidFill>
              <a:srgbClr val="3C667C"/>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5720" rIns="91440" bIns="45720" numCol="1" spcCol="0" rtlCol="0" fromWordArt="0" anchor="ctr" anchorCtr="0" forceAA="0" compatLnSpc="1">
              <a:prstTxWarp prst="textNoShape">
                <a:avLst/>
              </a:prstTxWarp>
              <a:norm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a:t>
              </a:r>
              <a:r>
                <a:rPr kumimoji="0" lang="en-US" altLang="zh-CN" sz="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išḷïďê">
              <a:extLst>
                <a:ext uri="{FF2B5EF4-FFF2-40B4-BE49-F238E27FC236}">
                  <a16:creationId xmlns:a16="http://schemas.microsoft.com/office/drawing/2014/main" id="{D9F2C473-1CBE-4F3F-B7CE-9E08CF016CD9}"/>
                </a:ext>
              </a:extLst>
            </p:cNvPr>
            <p:cNvSpPr/>
            <p:nvPr/>
          </p:nvSpPr>
          <p:spPr>
            <a:xfrm>
              <a:off x="6351700" y="3525100"/>
              <a:ext cx="1796990" cy="737376"/>
            </a:xfrm>
            <a:prstGeom prst="rightArrow">
              <a:avLst>
                <a:gd name="adj1" fmla="val 60869"/>
                <a:gd name="adj2" fmla="val 61957"/>
              </a:avLst>
            </a:prstGeom>
            <a:solidFill>
              <a:srgbClr val="4BBBA9"/>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5720" rIns="91440" bIns="45720" numCol="1" spcCol="0" rtlCol="0" fromWordArt="0" anchor="ctr" anchorCtr="0" forceAA="0" compatLnSpc="1">
              <a:prstTxWarp prst="textNoShape">
                <a:avLst/>
              </a:prstTxWarp>
              <a:norm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a:t>
              </a:r>
              <a:r>
                <a:rPr kumimoji="0" lang="en-US" altLang="zh-CN" sz="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îṧľïḓê">
              <a:extLst>
                <a:ext uri="{FF2B5EF4-FFF2-40B4-BE49-F238E27FC236}">
                  <a16:creationId xmlns:a16="http://schemas.microsoft.com/office/drawing/2014/main" id="{91FA6974-BD10-4C9F-8651-E553017478F4}"/>
                </a:ext>
              </a:extLst>
            </p:cNvPr>
            <p:cNvSpPr txBox="1"/>
            <p:nvPr/>
          </p:nvSpPr>
          <p:spPr>
            <a:xfrm>
              <a:off x="5149400" y="3177546"/>
              <a:ext cx="229597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药物层面</a:t>
              </a:r>
              <a:endPar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îṣ1ïďé">
              <a:extLst>
                <a:ext uri="{FF2B5EF4-FFF2-40B4-BE49-F238E27FC236}">
                  <a16:creationId xmlns:a16="http://schemas.microsoft.com/office/drawing/2014/main" id="{8A8662B4-F1DF-427F-AEB8-C7A473961588}"/>
                </a:ext>
              </a:extLst>
            </p:cNvPr>
            <p:cNvSpPr txBox="1"/>
            <p:nvPr/>
          </p:nvSpPr>
          <p:spPr>
            <a:xfrm>
              <a:off x="6682488" y="3712636"/>
              <a:ext cx="229597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政策层面</a:t>
              </a:r>
              <a:endPar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îṡļiḍê">
              <a:extLst>
                <a:ext uri="{FF2B5EF4-FFF2-40B4-BE49-F238E27FC236}">
                  <a16:creationId xmlns:a16="http://schemas.microsoft.com/office/drawing/2014/main" id="{9441B5DB-60F4-470A-915F-E97BA9E536D7}"/>
                </a:ext>
              </a:extLst>
            </p:cNvPr>
            <p:cNvSpPr/>
            <p:nvPr/>
          </p:nvSpPr>
          <p:spPr>
            <a:xfrm>
              <a:off x="3411591" y="2450176"/>
              <a:ext cx="4737100" cy="737376"/>
            </a:xfrm>
            <a:prstGeom prst="rightArrow">
              <a:avLst>
                <a:gd name="adj1" fmla="val 60869"/>
                <a:gd name="adj2" fmla="val 61957"/>
              </a:avLst>
            </a:prstGeom>
            <a:solidFill>
              <a:srgbClr val="4BBBA9"/>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5720" rIns="91440" bIns="45720" numCol="1" spcCol="0" rtlCol="0" fromWordArt="0" anchor="ctr" anchorCtr="0" forceAA="0" compatLnSpc="1">
              <a:prstTxWarp prst="textNoShape">
                <a:avLst/>
              </a:prstTxWarp>
              <a:norm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a:t>
              </a:r>
              <a:r>
                <a:rPr kumimoji="0" lang="en-US" altLang="zh-CN" sz="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ïṥļidé">
              <a:extLst>
                <a:ext uri="{FF2B5EF4-FFF2-40B4-BE49-F238E27FC236}">
                  <a16:creationId xmlns:a16="http://schemas.microsoft.com/office/drawing/2014/main" id="{19EF6607-2B64-418C-B5A8-08CA143DCCE7}"/>
                </a:ext>
              </a:extLst>
            </p:cNvPr>
            <p:cNvSpPr txBox="1"/>
            <p:nvPr/>
          </p:nvSpPr>
          <p:spPr>
            <a:xfrm>
              <a:off x="3872163" y="2631072"/>
              <a:ext cx="18498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治疗层面</a:t>
              </a:r>
              <a:endPar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文本框 29">
            <a:extLst>
              <a:ext uri="{FF2B5EF4-FFF2-40B4-BE49-F238E27FC236}">
                <a16:creationId xmlns:a16="http://schemas.microsoft.com/office/drawing/2014/main" id="{5A5BF697-D0E1-43BA-B2EB-A9A09DC97AF1}"/>
              </a:ext>
            </a:extLst>
          </p:cNvPr>
          <p:cNvSpPr txBox="1"/>
          <p:nvPr/>
        </p:nvSpPr>
        <p:spPr>
          <a:xfrm>
            <a:off x="852488" y="6124577"/>
            <a:ext cx="609760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sym typeface="Arial" panose="020B0604020202020204" pitchFamily="34" charset="0"/>
              </a:rPr>
              <a:t>注：文中“治愈”指实现持续病毒学应答</a:t>
            </a:r>
          </a:p>
        </p:txBody>
      </p:sp>
    </p:spTree>
    <p:extLst>
      <p:ext uri="{BB962C8B-B14F-4D97-AF65-F5344CB8AC3E}">
        <p14:creationId xmlns:p14="http://schemas.microsoft.com/office/powerpoint/2010/main" val="356115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B7C56396-A543-4876-B262-B7F9FE33697F}"/>
              </a:ext>
            </a:extLst>
          </p:cNvPr>
          <p:cNvGrpSpPr/>
          <p:nvPr/>
        </p:nvGrpSpPr>
        <p:grpSpPr>
          <a:xfrm>
            <a:off x="1001210" y="1491794"/>
            <a:ext cx="4743734" cy="4708981"/>
            <a:chOff x="442410" y="1534007"/>
            <a:chExt cx="4743734" cy="4708981"/>
          </a:xfrm>
        </p:grpSpPr>
        <p:sp>
          <p:nvSpPr>
            <p:cNvPr id="5" name="文本框 4"/>
            <p:cNvSpPr txBox="1"/>
            <p:nvPr/>
          </p:nvSpPr>
          <p:spPr>
            <a:xfrm>
              <a:off x="442410" y="1534007"/>
              <a:ext cx="4743734" cy="47089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D11241"/>
                  </a:solidFill>
                  <a:effectLst/>
                  <a:uLnTx/>
                  <a:uFillTx/>
                  <a:latin typeface="Arial" panose="020B0604020202020204" pitchFamily="34" charset="0"/>
                  <a:ea typeface="微软雅黑" panose="020B0503020204020204" pitchFamily="34" charset="-122"/>
                  <a:sym typeface="Arial" panose="020B0604020202020204" pitchFamily="34" charset="0"/>
                </a:rPr>
                <a:t>5</a:t>
              </a:r>
              <a:r>
                <a:rPr kumimoji="0" lang="zh-CN" altLang="en-US"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大参与方：</a:t>
              </a:r>
              <a:endParaRPr kumimoji="0" lang="en-US" altLang="zh-CN"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筛、诊、治</a:t>
              </a:r>
              <a:r>
                <a:rPr kumimoji="0" lang="en-US" altLang="zh-CN" sz="2000" b="1" i="0" u="none" strike="noStrike" kern="1200" cap="none" spc="0" normalizeH="0" baseline="0" noProof="0" dirty="0">
                  <a:ln>
                    <a:noFill/>
                  </a:ln>
                  <a:solidFill>
                    <a:srgbClr val="D11241"/>
                  </a:solidFill>
                  <a:effectLst/>
                  <a:uLnTx/>
                  <a:uFillTx/>
                  <a:latin typeface="Arial" panose="020B0604020202020204" pitchFamily="34" charset="0"/>
                  <a:ea typeface="微软雅黑" panose="020B0503020204020204" pitchFamily="34" charset="-122"/>
                  <a:sym typeface="Arial" panose="020B0604020202020204" pitchFamily="34" charset="0"/>
                </a:rPr>
                <a:t>3</a:t>
              </a:r>
              <a:r>
                <a:rPr kumimoji="0" lang="zh-CN" altLang="en-US"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环节：</a:t>
              </a:r>
              <a:endParaRPr kumimoji="0" lang="en-US" altLang="zh-CN"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432000" marR="0" lvl="0" indent="-285750" algn="l" defTabSz="914400" rtl="0" eaLnBrk="1" fontAlgn="auto" latinLnBrk="0" hangingPunct="1">
                <a:lnSpc>
                  <a:spcPct val="150000"/>
                </a:lnSpc>
                <a:spcBef>
                  <a:spcPts val="0"/>
                </a:spcBef>
                <a:spcAft>
                  <a:spcPts val="0"/>
                </a:spcAft>
                <a:buClr>
                  <a:srgbClr val="35C4AF"/>
                </a:buClr>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应筛尽筛</a:t>
              </a:r>
              <a:endPar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432000" marR="0" lvl="0" indent="-285750" algn="l" defTabSz="914400" rtl="0" eaLnBrk="1" fontAlgn="auto" latinLnBrk="0" hangingPunct="1">
                <a:lnSpc>
                  <a:spcPct val="150000"/>
                </a:lnSpc>
                <a:spcBef>
                  <a:spcPts val="0"/>
                </a:spcBef>
                <a:spcAft>
                  <a:spcPts val="0"/>
                </a:spcAft>
                <a:buClr>
                  <a:srgbClr val="35C4AF"/>
                </a:buClr>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应诊尽诊</a:t>
              </a:r>
              <a:endPar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432000" marR="0" lvl="0" indent="-285750" algn="l" defTabSz="914400" rtl="0" eaLnBrk="1" fontAlgn="auto" latinLnBrk="0" hangingPunct="1">
                <a:lnSpc>
                  <a:spcPct val="150000"/>
                </a:lnSpc>
                <a:spcBef>
                  <a:spcPts val="0"/>
                </a:spcBef>
                <a:spcAft>
                  <a:spcPts val="0"/>
                </a:spcAft>
                <a:buClr>
                  <a:srgbClr val="35C4AF"/>
                </a:buClr>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应治尽治</a:t>
              </a:r>
              <a:endPar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D11241"/>
                  </a:solidFill>
                  <a:effectLst/>
                  <a:uLnTx/>
                  <a:uFillTx/>
                  <a:latin typeface="Arial" panose="020B0604020202020204" pitchFamily="34" charset="0"/>
                  <a:ea typeface="微软雅黑" panose="020B0503020204020204" pitchFamily="34" charset="-122"/>
                  <a:sym typeface="Arial" panose="020B0604020202020204" pitchFamily="34" charset="0"/>
                </a:rPr>
                <a:t>2</a:t>
              </a:r>
              <a:r>
                <a:rPr kumimoji="0" lang="zh-CN" altLang="en-US"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种诊疗模式：</a:t>
              </a:r>
              <a:endParaRPr kumimoji="0" lang="en-US" altLang="zh-CN" sz="2000" b="1"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432000" marR="0" lvl="0" indent="-285750" algn="l" defTabSz="914400" rtl="0" eaLnBrk="1" fontAlgn="auto" latinLnBrk="0" hangingPunct="1">
                <a:lnSpc>
                  <a:spcPct val="150000"/>
                </a:lnSpc>
                <a:spcBef>
                  <a:spcPts val="0"/>
                </a:spcBef>
                <a:spcAft>
                  <a:spcPts val="0"/>
                </a:spcAft>
                <a:buClr>
                  <a:srgbClr val="35C4AF"/>
                </a:buClr>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非感染科直接诊治</a:t>
              </a:r>
              <a:endPar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432000" marR="0" lvl="0" indent="-285750" algn="l" defTabSz="914400" rtl="0" eaLnBrk="1" fontAlgn="auto" latinLnBrk="0" hangingPunct="1">
                <a:lnSpc>
                  <a:spcPct val="150000"/>
                </a:lnSpc>
                <a:spcBef>
                  <a:spcPts val="0"/>
                </a:spcBef>
                <a:spcAft>
                  <a:spcPts val="0"/>
                </a:spcAft>
                <a:buClr>
                  <a:srgbClr val="35C4AF"/>
                </a:buClr>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会诊</a:t>
              </a:r>
              <a:r>
                <a:rPr kumimoji="0" lang="en-US" altLang="zh-CN"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1600" b="0" i="0" u="none" strike="noStrike" kern="1200" cap="none" spc="0" normalizeH="0" baseline="0" noProof="0" dirty="0">
                  <a:ln>
                    <a:noFill/>
                  </a:ln>
                  <a:solidFill>
                    <a:srgbClr val="3C667C"/>
                  </a:solidFill>
                  <a:effectLst/>
                  <a:uLnTx/>
                  <a:uFillTx/>
                  <a:latin typeface="Arial" panose="020B0604020202020204" pitchFamily="34" charset="0"/>
                  <a:ea typeface="微软雅黑" panose="020B0503020204020204" pitchFamily="34" charset="-122"/>
                  <a:sym typeface="Arial" panose="020B0604020202020204" pitchFamily="34" charset="0"/>
                </a:rPr>
                <a:t>转诊至感染科治疗</a:t>
              </a:r>
            </a:p>
          </p:txBody>
        </p:sp>
        <p:grpSp>
          <p:nvGrpSpPr>
            <p:cNvPr id="12" name="组合 11"/>
            <p:cNvGrpSpPr/>
            <p:nvPr/>
          </p:nvGrpSpPr>
          <p:grpSpPr>
            <a:xfrm>
              <a:off x="609481" y="2226090"/>
              <a:ext cx="4535726" cy="910294"/>
              <a:chOff x="445705" y="2226090"/>
              <a:chExt cx="4535726" cy="910294"/>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774" y="2229204"/>
                <a:ext cx="553657" cy="698711"/>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9350" y="2226090"/>
                <a:ext cx="1072583" cy="710969"/>
              </a:xfrm>
              <a:prstGeom prst="rect">
                <a:avLst/>
              </a:prstGeom>
            </p:spPr>
          </p:pic>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705" y="2237508"/>
                <a:ext cx="894606" cy="898876"/>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9468" y="2237510"/>
                <a:ext cx="655807" cy="666022"/>
              </a:xfrm>
              <a:prstGeom prst="rect">
                <a:avLst/>
              </a:prstGeom>
            </p:spPr>
          </p:pic>
          <p:pic>
            <p:nvPicPr>
              <p:cNvPr id="9" name="图片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0266" y="2237508"/>
                <a:ext cx="516883" cy="666023"/>
              </a:xfrm>
              <a:prstGeom prst="rect">
                <a:avLst/>
              </a:prstGeom>
            </p:spPr>
          </p:pic>
        </p:grpSp>
      </p:grpSp>
      <p:sp>
        <p:nvSpPr>
          <p:cNvPr id="4" name="标题 3">
            <a:extLst>
              <a:ext uri="{FF2B5EF4-FFF2-40B4-BE49-F238E27FC236}">
                <a16:creationId xmlns:a16="http://schemas.microsoft.com/office/drawing/2014/main" id="{E8CE43DC-E3B1-4DE1-8682-DE7031312A44}"/>
              </a:ext>
            </a:extLst>
          </p:cNvPr>
          <p:cNvSpPr>
            <a:spLocks noGrp="1"/>
          </p:cNvSpPr>
          <p:nvPr>
            <p:ph type="title"/>
          </p:nvPr>
        </p:nvSpPr>
        <p:spPr/>
        <p:txBody>
          <a:bodyPr>
            <a:normAutofit/>
          </a:bodyPr>
          <a:lstStyle/>
          <a:p>
            <a:r>
              <a:rPr lang="zh-CN" altLang="en-US" dirty="0">
                <a:latin typeface="Arial" panose="020B0604020202020204" pitchFamily="34" charset="0"/>
                <a:sym typeface="Arial" panose="020B0604020202020204" pitchFamily="34" charset="0"/>
              </a:rPr>
              <a:t>聚力</a:t>
            </a:r>
            <a:r>
              <a:rPr lang="en-US" altLang="zh-CN" dirty="0">
                <a:latin typeface="Arial" panose="020B0604020202020204" pitchFamily="34" charset="0"/>
                <a:sym typeface="Arial" panose="020B0604020202020204" pitchFamily="34" charset="0"/>
              </a:rPr>
              <a:t>5/3/2 </a:t>
            </a:r>
            <a:r>
              <a:rPr lang="zh-CN" altLang="en-US" dirty="0">
                <a:latin typeface="Arial" panose="020B0604020202020204" pitchFamily="34" charset="0"/>
                <a:sym typeface="Arial" panose="020B0604020202020204" pitchFamily="34" charset="0"/>
              </a:rPr>
              <a:t>通力协作 院无丙肝</a:t>
            </a:r>
          </a:p>
        </p:txBody>
      </p:sp>
      <p:sp>
        <p:nvSpPr>
          <p:cNvPr id="13" name="灯片编号占位符 3">
            <a:extLst>
              <a:ext uri="{FF2B5EF4-FFF2-40B4-BE49-F238E27FC236}">
                <a16:creationId xmlns:a16="http://schemas.microsoft.com/office/drawing/2014/main" id="{D0C02353-6497-4715-B7EE-82390DEBEB1C}"/>
              </a:ext>
            </a:extLst>
          </p:cNvPr>
          <p:cNvSpPr>
            <a:spLocks noGrp="1"/>
          </p:cNvSpPr>
          <p:nvPr>
            <p:ph type="sldNum" sz="quarter" idx="12"/>
          </p:nvPr>
        </p:nvSpPr>
        <p:spPr>
          <a:xfrm>
            <a:off x="11643360" y="6478270"/>
            <a:ext cx="533400" cy="379730"/>
          </a:xfrm>
        </p:spPr>
        <p:txBody>
          <a:bodyPr/>
          <a:lstStyle/>
          <a:p>
            <a:fld id="{D05CA52C-147A-457E-942F-D43DA637CC75}" type="slidenum">
              <a:rPr lang="zh-CN" altLang="en-US" smtClean="0">
                <a:latin typeface="Arial" panose="020B0604020202020204" pitchFamily="34" charset="0"/>
                <a:sym typeface="Arial" panose="020B0604020202020204" pitchFamily="34" charset="0"/>
              </a:rPr>
              <a:pPr/>
              <a:t>18</a:t>
            </a:fld>
            <a:endParaRPr lang="zh-CN" altLang="en-US" dirty="0">
              <a:latin typeface="Arial" panose="020B0604020202020204" pitchFamily="34" charset="0"/>
              <a:sym typeface="Arial" panose="020B0604020202020204" pitchFamily="34" charset="0"/>
            </a:endParaRPr>
          </a:p>
        </p:txBody>
      </p:sp>
      <p:pic>
        <p:nvPicPr>
          <p:cNvPr id="16" name="图片 15">
            <a:extLst>
              <a:ext uri="{FF2B5EF4-FFF2-40B4-BE49-F238E27FC236}">
                <a16:creationId xmlns:a16="http://schemas.microsoft.com/office/drawing/2014/main" id="{1FB8820F-28FD-40DD-9125-C3D6AA07CC9E}"/>
              </a:ext>
            </a:extLst>
          </p:cNvPr>
          <p:cNvPicPr>
            <a:picLocks noChangeAspect="1"/>
          </p:cNvPicPr>
          <p:nvPr/>
        </p:nvPicPr>
        <p:blipFill>
          <a:blip r:embed="rId7"/>
          <a:stretch>
            <a:fillRect/>
          </a:stretch>
        </p:blipFill>
        <p:spPr>
          <a:xfrm>
            <a:off x="6530290" y="743479"/>
            <a:ext cx="5078408" cy="5371042"/>
          </a:xfrm>
          <a:prstGeom prst="rect">
            <a:avLst/>
          </a:prstGeom>
        </p:spPr>
      </p:pic>
      <p:sp>
        <p:nvSpPr>
          <p:cNvPr id="14" name="页脚占位符 1">
            <a:extLst>
              <a:ext uri="{FF2B5EF4-FFF2-40B4-BE49-F238E27FC236}">
                <a16:creationId xmlns:a16="http://schemas.microsoft.com/office/drawing/2014/main" id="{20756D75-272B-48C0-95DE-94A5EBCF4EFF}"/>
              </a:ext>
            </a:extLst>
          </p:cNvPr>
          <p:cNvSpPr>
            <a:spLocks noGrp="1"/>
          </p:cNvSpPr>
          <p:nvPr>
            <p:ph type="ftr" sz="quarter" idx="11"/>
          </p:nvPr>
        </p:nvSpPr>
        <p:spPr>
          <a:xfrm>
            <a:off x="839788" y="6327062"/>
            <a:ext cx="9350692" cy="530938"/>
          </a:xfrm>
        </p:spPr>
        <p:txBody>
          <a:bodyPr/>
          <a:lstStyle/>
          <a:p>
            <a:pPr>
              <a:buNone/>
            </a:pPr>
            <a:r>
              <a:rPr lang="zh-CN" altLang="en-US" dirty="0">
                <a:latin typeface="Arial" panose="020B0604020202020204" pitchFamily="34" charset="0"/>
                <a:sym typeface="Arial" panose="020B0604020202020204" pitchFamily="34" charset="0"/>
              </a:rPr>
              <a:t>中联肝健康促进中心</a:t>
            </a:r>
            <a:r>
              <a:rPr lang="en-US" altLang="zh-CN" dirty="0">
                <a:latin typeface="Arial" panose="020B0604020202020204" pitchFamily="34" charset="0"/>
                <a:sym typeface="Arial" panose="020B0604020202020204" pitchFamily="34" charset="0"/>
              </a:rPr>
              <a:t>,</a:t>
            </a:r>
            <a:r>
              <a:rPr lang="zh-CN" altLang="en-US" dirty="0">
                <a:latin typeface="Arial" panose="020B0604020202020204" pitchFamily="34" charset="0"/>
                <a:sym typeface="Arial" panose="020B0604020202020204" pitchFamily="34" charset="0"/>
              </a:rPr>
              <a:t>中华医学会肝病学分会</a:t>
            </a:r>
            <a:r>
              <a:rPr lang="en-US" altLang="zh-CN" dirty="0">
                <a:latin typeface="Arial" panose="020B0604020202020204" pitchFamily="34" charset="0"/>
                <a:sym typeface="Arial" panose="020B0604020202020204" pitchFamily="34" charset="0"/>
              </a:rPr>
              <a:t>,</a:t>
            </a:r>
            <a:r>
              <a:rPr lang="zh-CN" altLang="en-US" dirty="0">
                <a:latin typeface="Arial" panose="020B0604020202020204" pitchFamily="34" charset="0"/>
                <a:sym typeface="Arial" panose="020B0604020202020204" pitchFamily="34" charset="0"/>
              </a:rPr>
              <a:t>中华医学会检验医学分会</a:t>
            </a:r>
            <a:r>
              <a:rPr lang="en-US" altLang="zh-CN" dirty="0">
                <a:latin typeface="Arial" panose="020B0604020202020204" pitchFamily="34" charset="0"/>
                <a:sym typeface="Arial" panose="020B0604020202020204" pitchFamily="34" charset="0"/>
              </a:rPr>
              <a:t>,</a:t>
            </a:r>
            <a:r>
              <a:rPr lang="zh-CN" altLang="en-US" dirty="0">
                <a:latin typeface="Arial" panose="020B0604020202020204" pitchFamily="34" charset="0"/>
                <a:sym typeface="Arial" panose="020B0604020202020204" pitchFamily="34" charset="0"/>
              </a:rPr>
              <a:t>中国医院协会医院感染管理专业委员会</a:t>
            </a:r>
            <a:r>
              <a:rPr lang="en-US" altLang="zh-CN" dirty="0">
                <a:latin typeface="Arial" panose="020B0604020202020204" pitchFamily="34" charset="0"/>
                <a:sym typeface="Arial" panose="020B0604020202020204" pitchFamily="34" charset="0"/>
              </a:rPr>
              <a:t>.</a:t>
            </a:r>
            <a:r>
              <a:rPr lang="zh-CN" altLang="en-US" dirty="0">
                <a:latin typeface="Arial" panose="020B0604020202020204" pitchFamily="34" charset="0"/>
                <a:sym typeface="Arial" panose="020B0604020202020204" pitchFamily="34" charset="0"/>
              </a:rPr>
              <a:t>中国丙型病毒性肝炎院内筛查管理流程</a:t>
            </a:r>
            <a:r>
              <a:rPr lang="en-US" altLang="zh-CN" dirty="0">
                <a:latin typeface="Arial" panose="020B0604020202020204" pitchFamily="34" charset="0"/>
                <a:sym typeface="Arial" panose="020B0604020202020204" pitchFamily="34" charset="0"/>
              </a:rPr>
              <a:t>(</a:t>
            </a:r>
            <a:r>
              <a:rPr lang="zh-CN" altLang="en-US" dirty="0">
                <a:latin typeface="Arial" panose="020B0604020202020204" pitchFamily="34" charset="0"/>
                <a:sym typeface="Arial" panose="020B0604020202020204" pitchFamily="34" charset="0"/>
              </a:rPr>
              <a:t>试行</a:t>
            </a:r>
            <a:r>
              <a:rPr lang="en-US" altLang="zh-CN" dirty="0">
                <a:latin typeface="Arial" panose="020B0604020202020204" pitchFamily="34" charset="0"/>
                <a:sym typeface="Arial" panose="020B0604020202020204" pitchFamily="34" charset="0"/>
              </a:rPr>
              <a:t>)[J].</a:t>
            </a:r>
            <a:r>
              <a:rPr lang="zh-CN" altLang="en-US" dirty="0">
                <a:latin typeface="Arial" panose="020B0604020202020204" pitchFamily="34" charset="0"/>
                <a:sym typeface="Arial" panose="020B0604020202020204" pitchFamily="34" charset="0"/>
              </a:rPr>
              <a:t>中华肝脏病杂志</a:t>
            </a:r>
            <a:r>
              <a:rPr lang="en-US" altLang="zh-CN" dirty="0">
                <a:latin typeface="Arial" panose="020B0604020202020204" pitchFamily="34" charset="0"/>
                <a:sym typeface="Arial" panose="020B0604020202020204" pitchFamily="34" charset="0"/>
              </a:rPr>
              <a:t>,2021,29(04):319-325.</a:t>
            </a:r>
          </a:p>
        </p:txBody>
      </p:sp>
    </p:spTree>
    <p:extLst>
      <p:ext uri="{BB962C8B-B14F-4D97-AF65-F5344CB8AC3E}">
        <p14:creationId xmlns:p14="http://schemas.microsoft.com/office/powerpoint/2010/main" val="98184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矩形 2">
            <a:extLst>
              <a:ext uri="{FF2B5EF4-FFF2-40B4-BE49-F238E27FC236}">
                <a16:creationId xmlns:a16="http://schemas.microsoft.com/office/drawing/2014/main" id="{A288C778-49EE-4712-B7E2-E88A4CF1D983}"/>
              </a:ext>
            </a:extLst>
          </p:cNvPr>
          <p:cNvSpPr/>
          <p:nvPr/>
        </p:nvSpPr>
        <p:spPr>
          <a:xfrm>
            <a:off x="864532" y="4634006"/>
            <a:ext cx="8207748" cy="1766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a:extLst>
              <a:ext uri="{FF2B5EF4-FFF2-40B4-BE49-F238E27FC236}">
                <a16:creationId xmlns:a16="http://schemas.microsoft.com/office/drawing/2014/main" id="{CCF8EFFB-8BFF-4929-BCB4-97BF692E67DE}"/>
              </a:ext>
            </a:extLst>
          </p:cNvPr>
          <p:cNvGrpSpPr/>
          <p:nvPr/>
        </p:nvGrpSpPr>
        <p:grpSpPr>
          <a:xfrm>
            <a:off x="8812396" y="1397214"/>
            <a:ext cx="2571080" cy="4595259"/>
            <a:chOff x="7029618" y="1721579"/>
            <a:chExt cx="2618084" cy="4679269"/>
          </a:xfrm>
        </p:grpSpPr>
        <p:grpSp>
          <p:nvGrpSpPr>
            <p:cNvPr id="58" name="组合 57">
              <a:extLst>
                <a:ext uri="{FF2B5EF4-FFF2-40B4-BE49-F238E27FC236}">
                  <a16:creationId xmlns:a16="http://schemas.microsoft.com/office/drawing/2014/main" id="{E59784D9-491B-400E-ADC4-3C642464A97B}"/>
                </a:ext>
              </a:extLst>
            </p:cNvPr>
            <p:cNvGrpSpPr/>
            <p:nvPr/>
          </p:nvGrpSpPr>
          <p:grpSpPr>
            <a:xfrm>
              <a:off x="7260102" y="2108252"/>
              <a:ext cx="1987551" cy="4292596"/>
              <a:chOff x="7182314" y="1787155"/>
              <a:chExt cx="1987551" cy="4292596"/>
            </a:xfrm>
          </p:grpSpPr>
          <p:pic>
            <p:nvPicPr>
              <p:cNvPr id="60" name="图片 59">
                <a:extLst>
                  <a:ext uri="{FF2B5EF4-FFF2-40B4-BE49-F238E27FC236}">
                    <a16:creationId xmlns:a16="http://schemas.microsoft.com/office/drawing/2014/main" id="{D35964A6-B9B6-4E63-88D8-C3621A8018B5}"/>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r="-3487"/>
              <a:stretch/>
            </p:blipFill>
            <p:spPr>
              <a:xfrm>
                <a:off x="7182314" y="1787155"/>
                <a:ext cx="1812178" cy="2564320"/>
              </a:xfrm>
              <a:prstGeom prst="rect">
                <a:avLst/>
              </a:prstGeom>
            </p:spPr>
          </p:pic>
          <p:pic>
            <p:nvPicPr>
              <p:cNvPr id="61" name="图片 60">
                <a:extLst>
                  <a:ext uri="{FF2B5EF4-FFF2-40B4-BE49-F238E27FC236}">
                    <a16:creationId xmlns:a16="http://schemas.microsoft.com/office/drawing/2014/main" id="{2F7FBBBF-8AF3-46E6-8F5D-52E15CC89502}"/>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26764" y="4312909"/>
                <a:ext cx="1943101" cy="1766842"/>
              </a:xfrm>
              <a:prstGeom prst="rect">
                <a:avLst/>
              </a:prstGeom>
            </p:spPr>
          </p:pic>
        </p:grpSp>
        <p:pic>
          <p:nvPicPr>
            <p:cNvPr id="59" name="图片 58">
              <a:extLst>
                <a:ext uri="{FF2B5EF4-FFF2-40B4-BE49-F238E27FC236}">
                  <a16:creationId xmlns:a16="http://schemas.microsoft.com/office/drawing/2014/main" id="{D57B3E2C-D865-4FDA-B39B-F76A113FD4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29618" y="1721579"/>
              <a:ext cx="2618084" cy="386672"/>
            </a:xfrm>
            <a:prstGeom prst="rect">
              <a:avLst/>
            </a:prstGeom>
          </p:spPr>
        </p:pic>
      </p:grpSp>
      <p:sp>
        <p:nvSpPr>
          <p:cNvPr id="7" name="标题 6">
            <a:extLst>
              <a:ext uri="{FF2B5EF4-FFF2-40B4-BE49-F238E27FC236}">
                <a16:creationId xmlns:a16="http://schemas.microsoft.com/office/drawing/2014/main" id="{C87A066E-701D-415E-9513-0E71FFE5713F}"/>
              </a:ext>
            </a:extLst>
          </p:cNvPr>
          <p:cNvSpPr>
            <a:spLocks noGrp="1"/>
          </p:cNvSpPr>
          <p:nvPr>
            <p:ph type="title"/>
          </p:nvPr>
        </p:nvSpPr>
        <p:spPr/>
        <p:txBody>
          <a:bodyPr>
            <a:normAutofit/>
          </a:bodyPr>
          <a:lstStyle/>
          <a:p>
            <a:r>
              <a:rPr lang="en-US" altLang="zh-CN" dirty="0">
                <a:latin typeface="Arial" panose="020B0604020202020204" pitchFamily="34" charset="0"/>
                <a:cs typeface="+mn-ea"/>
                <a:sym typeface="Arial" panose="020B0604020202020204" pitchFamily="34" charset="0"/>
              </a:rPr>
              <a:t>2020</a:t>
            </a:r>
            <a:r>
              <a:rPr lang="zh-CN" altLang="en-US" dirty="0">
                <a:latin typeface="Arial" panose="020B0604020202020204" pitchFamily="34" charset="0"/>
                <a:cs typeface="+mn-ea"/>
                <a:sym typeface="Arial" panose="020B0604020202020204" pitchFamily="34" charset="0"/>
              </a:rPr>
              <a:t>年诺贝尔生理学或医学奖授予丙肝病毒发现者</a:t>
            </a:r>
            <a:endParaRPr lang="zh-CN" altLang="en-US" dirty="0">
              <a:latin typeface="Arial" panose="020B0604020202020204" pitchFamily="34" charset="0"/>
              <a:sym typeface="Arial" panose="020B0604020202020204" pitchFamily="34" charset="0"/>
            </a:endParaRPr>
          </a:p>
        </p:txBody>
      </p:sp>
      <p:sp>
        <p:nvSpPr>
          <p:cNvPr id="5" name="灯片编号占位符 4">
            <a:extLst>
              <a:ext uri="{FF2B5EF4-FFF2-40B4-BE49-F238E27FC236}">
                <a16:creationId xmlns:a16="http://schemas.microsoft.com/office/drawing/2014/main" id="{6DB8EBD7-330A-442A-9252-CF50DF0D4747}"/>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t>2</a:t>
            </a:fld>
            <a:endParaRPr lang="zh-CN" altLang="en-US">
              <a:latin typeface="Arial" panose="020B0604020202020204" pitchFamily="34" charset="0"/>
              <a:cs typeface="+mn-ea"/>
              <a:sym typeface="Arial" panose="020B0604020202020204" pitchFamily="34" charset="0"/>
            </a:endParaRPr>
          </a:p>
        </p:txBody>
      </p:sp>
      <p:sp>
        <p:nvSpPr>
          <p:cNvPr id="2" name="页脚占位符 1">
            <a:extLst>
              <a:ext uri="{FF2B5EF4-FFF2-40B4-BE49-F238E27FC236}">
                <a16:creationId xmlns:a16="http://schemas.microsoft.com/office/drawing/2014/main" id="{FCFC7DCD-796F-4335-AEA3-ADD0E9BD6B7D}"/>
              </a:ext>
            </a:extLst>
          </p:cNvPr>
          <p:cNvSpPr>
            <a:spLocks noGrp="1"/>
          </p:cNvSpPr>
          <p:nvPr>
            <p:ph type="ftr" sz="quarter" idx="11"/>
          </p:nvPr>
        </p:nvSpPr>
        <p:spPr/>
        <p:txBody>
          <a:bodyPr/>
          <a:lstStyle/>
          <a:p>
            <a:pPr>
              <a:buNone/>
            </a:pPr>
            <a:r>
              <a:rPr lang="en-US" altLang="zh-CN" dirty="0">
                <a:latin typeface="Arial" panose="020B0604020202020204" pitchFamily="34" charset="0"/>
                <a:sym typeface="Arial" panose="020B0604020202020204" pitchFamily="34" charset="0"/>
              </a:rPr>
              <a:t>https://www.nobelprize.org/prizes/medicine/2020/summary/</a:t>
            </a:r>
          </a:p>
        </p:txBody>
      </p:sp>
      <p:sp>
        <p:nvSpPr>
          <p:cNvPr id="8" name="内容占位符 7">
            <a:extLst>
              <a:ext uri="{FF2B5EF4-FFF2-40B4-BE49-F238E27FC236}">
                <a16:creationId xmlns:a16="http://schemas.microsoft.com/office/drawing/2014/main" id="{4E52057C-9556-4320-9B14-E08F1A63A53A}"/>
              </a:ext>
            </a:extLst>
          </p:cNvPr>
          <p:cNvSpPr>
            <a:spLocks noGrp="1"/>
          </p:cNvSpPr>
          <p:nvPr>
            <p:ph idx="1"/>
          </p:nvPr>
        </p:nvSpPr>
        <p:spPr>
          <a:xfrm>
            <a:off x="716849" y="1927043"/>
            <a:ext cx="3351000" cy="2756337"/>
          </a:xfrm>
        </p:spPr>
        <p:txBody>
          <a:bodyPr>
            <a:normAutofit lnSpcReduction="10000"/>
          </a:bodyPr>
          <a:lstStyle/>
          <a:p>
            <a:pPr>
              <a:lnSpc>
                <a:spcPct val="150000"/>
              </a:lnSpc>
            </a:pPr>
            <a:r>
              <a:rPr lang="en-US" altLang="zh-CN" sz="1600" dirty="0">
                <a:latin typeface="Arial" panose="020B0604020202020204" pitchFamily="34" charset="0"/>
                <a:cs typeface="+mn-ea"/>
                <a:sym typeface="Arial" panose="020B0604020202020204" pitchFamily="34" charset="0"/>
              </a:rPr>
              <a:t>2020</a:t>
            </a:r>
            <a:r>
              <a:rPr lang="zh-CN" altLang="en-US" sz="1600" dirty="0">
                <a:latin typeface="Arial" panose="020B0604020202020204" pitchFamily="34" charset="0"/>
                <a:cs typeface="+mn-ea"/>
                <a:sym typeface="Arial" panose="020B0604020202020204" pitchFamily="34" charset="0"/>
              </a:rPr>
              <a:t>年</a:t>
            </a:r>
            <a:r>
              <a:rPr lang="zh-CN" altLang="en-US" dirty="0">
                <a:latin typeface="Arial" panose="020B0604020202020204" pitchFamily="34" charset="0"/>
                <a:cs typeface="+mn-ea"/>
                <a:sym typeface="Arial" panose="020B0604020202020204" pitchFamily="34" charset="0"/>
              </a:rPr>
              <a:t>诺贝尔</a:t>
            </a:r>
            <a:r>
              <a:rPr lang="zh-CN" altLang="en-US" sz="1600" dirty="0">
                <a:latin typeface="Arial" panose="020B0604020202020204" pitchFamily="34" charset="0"/>
                <a:cs typeface="+mn-ea"/>
                <a:sym typeface="Arial" panose="020B0604020202020204" pitchFamily="34" charset="0"/>
              </a:rPr>
              <a:t>生理学或医学奖颁给美国科学家哈维</a:t>
            </a:r>
            <a:r>
              <a:rPr lang="en-US" altLang="zh-CN" sz="1600" dirty="0">
                <a:latin typeface="Arial" panose="020B0604020202020204" pitchFamily="34" charset="0"/>
                <a:cs typeface="+mn-ea"/>
                <a:sym typeface="Arial" panose="020B0604020202020204" pitchFamily="34" charset="0"/>
              </a:rPr>
              <a:t>·</a:t>
            </a:r>
            <a:r>
              <a:rPr lang="zh-CN" altLang="en-US" sz="1600" dirty="0">
                <a:latin typeface="Arial" panose="020B0604020202020204" pitchFamily="34" charset="0"/>
                <a:cs typeface="+mn-ea"/>
                <a:sym typeface="Arial" panose="020B0604020202020204" pitchFamily="34" charset="0"/>
              </a:rPr>
              <a:t>阿尔特 </a:t>
            </a:r>
            <a:r>
              <a:rPr lang="en-US" altLang="zh-CN" sz="1600" dirty="0">
                <a:latin typeface="Arial" panose="020B0604020202020204" pitchFamily="34" charset="0"/>
                <a:cs typeface="+mn-ea"/>
                <a:sym typeface="Arial" panose="020B0604020202020204" pitchFamily="34" charset="0"/>
              </a:rPr>
              <a:t>(Harvey J. Alter)</a:t>
            </a:r>
            <a:r>
              <a:rPr lang="zh-CN" altLang="en-US" sz="1600" dirty="0">
                <a:latin typeface="Arial" panose="020B0604020202020204" pitchFamily="34" charset="0"/>
                <a:cs typeface="+mn-ea"/>
                <a:sym typeface="Arial" panose="020B0604020202020204" pitchFamily="34" charset="0"/>
              </a:rPr>
              <a:t>、英国科学家迈克尔</a:t>
            </a:r>
            <a:r>
              <a:rPr lang="en-US" altLang="zh-CN" sz="1600" dirty="0">
                <a:latin typeface="Arial" panose="020B0604020202020204" pitchFamily="34" charset="0"/>
                <a:cs typeface="+mn-ea"/>
                <a:sym typeface="Arial" panose="020B0604020202020204" pitchFamily="34" charset="0"/>
              </a:rPr>
              <a:t>·</a:t>
            </a:r>
            <a:r>
              <a:rPr lang="zh-CN" altLang="en-US" sz="1600" dirty="0">
                <a:latin typeface="Arial" panose="020B0604020202020204" pitchFamily="34" charset="0"/>
                <a:cs typeface="+mn-ea"/>
                <a:sym typeface="Arial" panose="020B0604020202020204" pitchFamily="34" charset="0"/>
              </a:rPr>
              <a:t>霍顿 </a:t>
            </a:r>
            <a:r>
              <a:rPr lang="en-US" altLang="zh-CN" sz="1600" dirty="0">
                <a:latin typeface="Arial" panose="020B0604020202020204" pitchFamily="34" charset="0"/>
                <a:cs typeface="+mn-ea"/>
                <a:sym typeface="Arial" panose="020B0604020202020204" pitchFamily="34" charset="0"/>
              </a:rPr>
              <a:t>(Michael Houghton)</a:t>
            </a:r>
            <a:r>
              <a:rPr lang="zh-CN" altLang="en-US" sz="1600" dirty="0">
                <a:latin typeface="Arial" panose="020B0604020202020204" pitchFamily="34" charset="0"/>
                <a:cs typeface="+mn-ea"/>
                <a:sym typeface="Arial" panose="020B0604020202020204" pitchFamily="34" charset="0"/>
              </a:rPr>
              <a:t>和美国科学家查尔斯</a:t>
            </a:r>
            <a:r>
              <a:rPr lang="en-US" altLang="zh-CN" sz="1600" dirty="0">
                <a:latin typeface="Arial" panose="020B0604020202020204" pitchFamily="34" charset="0"/>
                <a:cs typeface="+mn-ea"/>
                <a:sym typeface="Arial" panose="020B0604020202020204" pitchFamily="34" charset="0"/>
              </a:rPr>
              <a:t>·</a:t>
            </a:r>
            <a:r>
              <a:rPr lang="zh-CN" altLang="en-US" sz="1600" dirty="0">
                <a:latin typeface="Arial" panose="020B0604020202020204" pitchFamily="34" charset="0"/>
                <a:cs typeface="+mn-ea"/>
                <a:sym typeface="Arial" panose="020B0604020202020204" pitchFamily="34" charset="0"/>
              </a:rPr>
              <a:t>赖斯 </a:t>
            </a:r>
            <a:r>
              <a:rPr lang="en-US" altLang="zh-CN" sz="1600" dirty="0">
                <a:latin typeface="Arial" panose="020B0604020202020204" pitchFamily="34" charset="0"/>
                <a:cs typeface="+mn-ea"/>
                <a:sym typeface="Arial" panose="020B0604020202020204" pitchFamily="34" charset="0"/>
              </a:rPr>
              <a:t>(Charles M. Rice)</a:t>
            </a:r>
            <a:r>
              <a:rPr lang="zh-CN" altLang="en-US" sz="1600" dirty="0">
                <a:latin typeface="Arial" panose="020B0604020202020204" pitchFamily="34" charset="0"/>
                <a:cs typeface="+mn-ea"/>
                <a:sym typeface="Arial" panose="020B0604020202020204" pitchFamily="34" charset="0"/>
              </a:rPr>
              <a:t>，以表彰他们对丙肝病毒的发现</a:t>
            </a:r>
          </a:p>
        </p:txBody>
      </p:sp>
      <p:grpSp>
        <p:nvGrpSpPr>
          <p:cNvPr id="4" name="组合 3">
            <a:extLst>
              <a:ext uri="{FF2B5EF4-FFF2-40B4-BE49-F238E27FC236}">
                <a16:creationId xmlns:a16="http://schemas.microsoft.com/office/drawing/2014/main" id="{14FB951B-152D-4738-BA6F-4DFBE1AADF5A}"/>
              </a:ext>
            </a:extLst>
          </p:cNvPr>
          <p:cNvGrpSpPr/>
          <p:nvPr/>
        </p:nvGrpSpPr>
        <p:grpSpPr>
          <a:xfrm>
            <a:off x="5965124" y="1353049"/>
            <a:ext cx="2871676" cy="4639425"/>
            <a:chOff x="3602971" y="1676606"/>
            <a:chExt cx="2924175" cy="4724242"/>
          </a:xfrm>
        </p:grpSpPr>
        <p:grpSp>
          <p:nvGrpSpPr>
            <p:cNvPr id="62" name="组合 61">
              <a:extLst>
                <a:ext uri="{FF2B5EF4-FFF2-40B4-BE49-F238E27FC236}">
                  <a16:creationId xmlns:a16="http://schemas.microsoft.com/office/drawing/2014/main" id="{15A42252-631D-487D-9017-F4A51EF637CD}"/>
                </a:ext>
              </a:extLst>
            </p:cNvPr>
            <p:cNvGrpSpPr/>
            <p:nvPr/>
          </p:nvGrpSpPr>
          <p:grpSpPr>
            <a:xfrm>
              <a:off x="4049058" y="2108252"/>
              <a:ext cx="1987551" cy="4292596"/>
              <a:chOff x="3976827" y="1903986"/>
              <a:chExt cx="1987551" cy="4292596"/>
            </a:xfrm>
          </p:grpSpPr>
          <p:pic>
            <p:nvPicPr>
              <p:cNvPr id="64" name="图片 63">
                <a:extLst>
                  <a:ext uri="{FF2B5EF4-FFF2-40B4-BE49-F238E27FC236}">
                    <a16:creationId xmlns:a16="http://schemas.microsoft.com/office/drawing/2014/main" id="{F41639E8-C0DC-4E12-A88B-3B23B2D2EF08}"/>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76827" y="1903986"/>
                <a:ext cx="1812178" cy="2564320"/>
              </a:xfrm>
              <a:prstGeom prst="rect">
                <a:avLst/>
              </a:prstGeom>
            </p:spPr>
          </p:pic>
          <p:pic>
            <p:nvPicPr>
              <p:cNvPr id="65" name="图片 64">
                <a:extLst>
                  <a:ext uri="{FF2B5EF4-FFF2-40B4-BE49-F238E27FC236}">
                    <a16:creationId xmlns:a16="http://schemas.microsoft.com/office/drawing/2014/main" id="{18E83834-22BD-4877-AD1F-7F628C07CF9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021277" y="4429740"/>
                <a:ext cx="1943101" cy="1766842"/>
              </a:xfrm>
              <a:prstGeom prst="rect">
                <a:avLst/>
              </a:prstGeom>
            </p:spPr>
          </p:pic>
        </p:grpSp>
        <p:pic>
          <p:nvPicPr>
            <p:cNvPr id="63" name="图片 62">
              <a:extLst>
                <a:ext uri="{FF2B5EF4-FFF2-40B4-BE49-F238E27FC236}">
                  <a16:creationId xmlns:a16="http://schemas.microsoft.com/office/drawing/2014/main" id="{EEA9F0A1-1C13-4886-B202-4C6249410DB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602971" y="1676606"/>
              <a:ext cx="2924175" cy="431645"/>
            </a:xfrm>
            <a:prstGeom prst="rect">
              <a:avLst/>
            </a:prstGeom>
          </p:spPr>
        </p:pic>
      </p:grpSp>
      <p:grpSp>
        <p:nvGrpSpPr>
          <p:cNvPr id="11" name="组合 10">
            <a:extLst>
              <a:ext uri="{FF2B5EF4-FFF2-40B4-BE49-F238E27FC236}">
                <a16:creationId xmlns:a16="http://schemas.microsoft.com/office/drawing/2014/main" id="{2BB27664-0CAF-4313-BC8F-3EACDA3A7E31}"/>
              </a:ext>
            </a:extLst>
          </p:cNvPr>
          <p:cNvGrpSpPr/>
          <p:nvPr/>
        </p:nvGrpSpPr>
        <p:grpSpPr>
          <a:xfrm>
            <a:off x="3571923" y="1353049"/>
            <a:ext cx="2417580" cy="4639425"/>
            <a:chOff x="464482" y="1676606"/>
            <a:chExt cx="2461777" cy="4724242"/>
          </a:xfrm>
        </p:grpSpPr>
        <p:grpSp>
          <p:nvGrpSpPr>
            <p:cNvPr id="66" name="组合 65">
              <a:extLst>
                <a:ext uri="{FF2B5EF4-FFF2-40B4-BE49-F238E27FC236}">
                  <a16:creationId xmlns:a16="http://schemas.microsoft.com/office/drawing/2014/main" id="{4ABBE473-8B04-4066-B7CC-908D7C14F501}"/>
                </a:ext>
              </a:extLst>
            </p:cNvPr>
            <p:cNvGrpSpPr/>
            <p:nvPr/>
          </p:nvGrpSpPr>
          <p:grpSpPr>
            <a:xfrm>
              <a:off x="820082" y="2108252"/>
              <a:ext cx="1987551" cy="4292596"/>
              <a:chOff x="547032" y="1787155"/>
              <a:chExt cx="1987551" cy="4292596"/>
            </a:xfrm>
          </p:grpSpPr>
          <p:pic>
            <p:nvPicPr>
              <p:cNvPr id="68" name="图片 67">
                <a:extLst>
                  <a:ext uri="{FF2B5EF4-FFF2-40B4-BE49-F238E27FC236}">
                    <a16:creationId xmlns:a16="http://schemas.microsoft.com/office/drawing/2014/main" id="{0A6981C4-3048-4314-B6D1-4CE1496F19ED}"/>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7032" y="1787155"/>
                <a:ext cx="1812178" cy="2564320"/>
              </a:xfrm>
              <a:prstGeom prst="rect">
                <a:avLst/>
              </a:prstGeom>
            </p:spPr>
          </p:pic>
          <p:pic>
            <p:nvPicPr>
              <p:cNvPr id="69" name="图片 68">
                <a:extLst>
                  <a:ext uri="{FF2B5EF4-FFF2-40B4-BE49-F238E27FC236}">
                    <a16:creationId xmlns:a16="http://schemas.microsoft.com/office/drawing/2014/main" id="{9271A20C-72CA-4B75-A497-8077EF88A8B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91482" y="4312909"/>
                <a:ext cx="1943101" cy="1766842"/>
              </a:xfrm>
              <a:prstGeom prst="rect">
                <a:avLst/>
              </a:prstGeom>
            </p:spPr>
          </p:pic>
        </p:grpSp>
        <p:pic>
          <p:nvPicPr>
            <p:cNvPr id="67" name="图片 66">
              <a:extLst>
                <a:ext uri="{FF2B5EF4-FFF2-40B4-BE49-F238E27FC236}">
                  <a16:creationId xmlns:a16="http://schemas.microsoft.com/office/drawing/2014/main" id="{30BD2DAD-CEFB-48BE-9FA8-051642D75A4D}"/>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64482" y="1676606"/>
              <a:ext cx="2461777" cy="431645"/>
            </a:xfrm>
            <a:prstGeom prst="rect">
              <a:avLst/>
            </a:prstGeom>
          </p:spPr>
        </p:pic>
      </p:grpSp>
    </p:spTree>
    <p:extLst>
      <p:ext uri="{BB962C8B-B14F-4D97-AF65-F5344CB8AC3E}">
        <p14:creationId xmlns:p14="http://schemas.microsoft.com/office/powerpoint/2010/main" val="23512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B4EB1A-2D89-444D-9DD3-C4A3A075730E}"/>
              </a:ext>
            </a:extLst>
          </p:cNvPr>
          <p:cNvSpPr>
            <a:spLocks noGrp="1"/>
          </p:cNvSpPr>
          <p:nvPr>
            <p:ph type="title"/>
          </p:nvPr>
        </p:nvSpPr>
        <p:spPr>
          <a:xfrm>
            <a:off x="838199" y="365126"/>
            <a:ext cx="10721741" cy="700104"/>
          </a:xfrm>
        </p:spPr>
        <p:txBody>
          <a:bodyPr>
            <a:noAutofit/>
          </a:bodyPr>
          <a:lstStyle/>
          <a:p>
            <a:r>
              <a:rPr lang="zh-CN" altLang="en-US" dirty="0">
                <a:latin typeface="Arial" panose="020B0604020202020204" pitchFamily="34" charset="0"/>
                <a:sym typeface="Arial" panose="020B0604020202020204" pitchFamily="34" charset="0"/>
              </a:rPr>
              <a:t>世界卫生大会 </a:t>
            </a:r>
            <a:r>
              <a:rPr lang="en-US" altLang="zh-CN" dirty="0">
                <a:latin typeface="Arial" panose="020B0604020202020204" pitchFamily="34" charset="0"/>
                <a:sym typeface="Arial" panose="020B0604020202020204" pitchFamily="34" charset="0"/>
              </a:rPr>
              <a:t>124</a:t>
            </a:r>
            <a:r>
              <a:rPr lang="zh-CN" altLang="en-US" dirty="0">
                <a:latin typeface="Arial" panose="020B0604020202020204" pitchFamily="34" charset="0"/>
                <a:sym typeface="Arial" panose="020B0604020202020204" pitchFamily="34" charset="0"/>
              </a:rPr>
              <a:t>个成员国作出消除丙肝政治承诺</a:t>
            </a:r>
          </a:p>
        </p:txBody>
      </p:sp>
      <p:sp>
        <p:nvSpPr>
          <p:cNvPr id="4" name="灯片编号占位符 3">
            <a:extLst>
              <a:ext uri="{FF2B5EF4-FFF2-40B4-BE49-F238E27FC236}">
                <a16:creationId xmlns:a16="http://schemas.microsoft.com/office/drawing/2014/main" id="{1EADD730-1E80-41BD-B54A-43AF3A3D50C6}"/>
              </a:ext>
            </a:extLst>
          </p:cNvPr>
          <p:cNvSpPr>
            <a:spLocks noGrp="1"/>
          </p:cNvSpPr>
          <p:nvPr>
            <p:ph type="sldNum" sz="quarter" idx="12"/>
          </p:nvPr>
        </p:nvSpPr>
        <p:spPr/>
        <p:txBody>
          <a:bodyPr/>
          <a:lstStyle/>
          <a:p>
            <a:fld id="{D05CA52C-147A-457E-942F-D43DA637CC75}" type="slidenum">
              <a:rPr lang="zh-CN" altLang="en-US" smtClean="0">
                <a:latin typeface="Arial" panose="020B0604020202020204" pitchFamily="34" charset="0"/>
                <a:sym typeface="Arial" panose="020B0604020202020204" pitchFamily="34" charset="0"/>
              </a:rPr>
              <a:pPr/>
              <a:t>3</a:t>
            </a:fld>
            <a:endParaRPr lang="zh-CN" altLang="en-US">
              <a:latin typeface="Arial" panose="020B0604020202020204" pitchFamily="34" charset="0"/>
              <a:sym typeface="Arial" panose="020B0604020202020204" pitchFamily="34" charset="0"/>
            </a:endParaRPr>
          </a:p>
        </p:txBody>
      </p:sp>
      <p:sp>
        <p:nvSpPr>
          <p:cNvPr id="5" name="页脚占位符 4">
            <a:extLst>
              <a:ext uri="{FF2B5EF4-FFF2-40B4-BE49-F238E27FC236}">
                <a16:creationId xmlns:a16="http://schemas.microsoft.com/office/drawing/2014/main" id="{07E9039B-D3EF-4CAA-8BC7-75513950D943}"/>
              </a:ext>
            </a:extLst>
          </p:cNvPr>
          <p:cNvSpPr>
            <a:spLocks noGrp="1"/>
          </p:cNvSpPr>
          <p:nvPr>
            <p:ph type="ftr" sz="quarter" idx="11"/>
          </p:nvPr>
        </p:nvSpPr>
        <p:spPr/>
        <p:txBody>
          <a:bodyPr/>
          <a:lstStyle/>
          <a:p>
            <a:pPr>
              <a:buNone/>
            </a:pPr>
            <a:r>
              <a:rPr lang="zh-CN" altLang="en-US" dirty="0">
                <a:solidFill>
                  <a:srgbClr val="3C667C"/>
                </a:solidFill>
                <a:latin typeface="Arial" panose="020B0604020202020204" pitchFamily="34" charset="0"/>
                <a:sym typeface="Arial" panose="020B0604020202020204" pitchFamily="34" charset="0"/>
              </a:rPr>
              <a:t>健康中国</a:t>
            </a:r>
            <a:r>
              <a:rPr lang="en-US" altLang="zh-CN" dirty="0">
                <a:solidFill>
                  <a:srgbClr val="3C667C"/>
                </a:solidFill>
                <a:latin typeface="Arial" panose="020B0604020202020204" pitchFamily="34" charset="0"/>
                <a:sym typeface="Arial" panose="020B0604020202020204" pitchFamily="34" charset="0"/>
              </a:rPr>
              <a:t>2030 </a:t>
            </a:r>
            <a:r>
              <a:rPr lang="zh-CN" altLang="en-US" dirty="0">
                <a:solidFill>
                  <a:srgbClr val="3C667C"/>
                </a:solidFill>
                <a:latin typeface="Arial" panose="020B0604020202020204" pitchFamily="34" charset="0"/>
                <a:sym typeface="Arial" panose="020B0604020202020204" pitchFamily="34" charset="0"/>
              </a:rPr>
              <a:t>消除丙肝威胁行动白皮书</a:t>
            </a:r>
          </a:p>
        </p:txBody>
      </p:sp>
      <p:grpSp>
        <p:nvGrpSpPr>
          <p:cNvPr id="3" name="组合 2">
            <a:extLst>
              <a:ext uri="{FF2B5EF4-FFF2-40B4-BE49-F238E27FC236}">
                <a16:creationId xmlns:a16="http://schemas.microsoft.com/office/drawing/2014/main" id="{6AF69C2D-78B9-471D-85A9-F1D6E889D7A5}"/>
              </a:ext>
            </a:extLst>
          </p:cNvPr>
          <p:cNvGrpSpPr/>
          <p:nvPr/>
        </p:nvGrpSpPr>
        <p:grpSpPr>
          <a:xfrm>
            <a:off x="6126098" y="1276614"/>
            <a:ext cx="5247976" cy="4924161"/>
            <a:chOff x="4985743" y="1183569"/>
            <a:chExt cx="5481731" cy="5143493"/>
          </a:xfrm>
        </p:grpSpPr>
        <p:pic>
          <p:nvPicPr>
            <p:cNvPr id="6" name="图片 5">
              <a:extLst>
                <a:ext uri="{FF2B5EF4-FFF2-40B4-BE49-F238E27FC236}">
                  <a16:creationId xmlns:a16="http://schemas.microsoft.com/office/drawing/2014/main" id="{E2CAB999-CD56-4489-BD50-27B4DCAC96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4985743" y="1183569"/>
              <a:ext cx="5481731" cy="2523737"/>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图片 6">
              <a:extLst>
                <a:ext uri="{FF2B5EF4-FFF2-40B4-BE49-F238E27FC236}">
                  <a16:creationId xmlns:a16="http://schemas.microsoft.com/office/drawing/2014/main" id="{4FDA7263-C258-4495-BFBA-B8A37314B5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985743" y="3803318"/>
              <a:ext cx="5481731" cy="252374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grpSp>
      <p:sp>
        <p:nvSpPr>
          <p:cNvPr id="8" name="Title 39">
            <a:extLst>
              <a:ext uri="{FF2B5EF4-FFF2-40B4-BE49-F238E27FC236}">
                <a16:creationId xmlns:a16="http://schemas.microsoft.com/office/drawing/2014/main" id="{87F4516E-FD99-46C0-995E-59F95B5D2A7F}"/>
              </a:ext>
            </a:extLst>
          </p:cNvPr>
          <p:cNvSpPr txBox="1">
            <a:spLocks/>
          </p:cNvSpPr>
          <p:nvPr/>
        </p:nvSpPr>
        <p:spPr>
          <a:xfrm>
            <a:off x="838199" y="1466428"/>
            <a:ext cx="5406334" cy="932688"/>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3200" b="1" kern="1200">
                <a:solidFill>
                  <a:srgbClr val="3C667C"/>
                </a:solidFill>
                <a:latin typeface="微软雅黑" panose="020B0503020204020204" pitchFamily="34" charset="-122"/>
                <a:ea typeface="微软雅黑" panose="020B0503020204020204" pitchFamily="34" charset="-122"/>
                <a:cs typeface="+mj-cs"/>
              </a:defRPr>
            </a:lvl1pPr>
          </a:lstStyle>
          <a:p>
            <a:pPr>
              <a:lnSpc>
                <a:spcPct val="120000"/>
              </a:lnSpc>
              <a:spcBef>
                <a:spcPts val="0"/>
              </a:spcBef>
            </a:pPr>
            <a:r>
              <a:rPr lang="en-US" altLang="zh-CN" sz="2000" dirty="0">
                <a:latin typeface="Arial" panose="020B0604020202020204" pitchFamily="34" charset="0"/>
                <a:sym typeface="Arial" panose="020B0604020202020204" pitchFamily="34" charset="0"/>
              </a:rPr>
              <a:t>2016</a:t>
            </a:r>
            <a:r>
              <a:rPr lang="zh-CN" altLang="en-US" sz="2000" dirty="0">
                <a:latin typeface="Arial" panose="020B0604020202020204" pitchFamily="34" charset="0"/>
                <a:sym typeface="Arial" panose="020B0604020202020204" pitchFamily="34" charset="0"/>
              </a:rPr>
              <a:t>年</a:t>
            </a:r>
            <a:r>
              <a:rPr lang="en-US" altLang="zh-CN" sz="2000" dirty="0">
                <a:latin typeface="Arial" panose="020B0604020202020204" pitchFamily="34" charset="0"/>
                <a:sym typeface="Arial" panose="020B0604020202020204" pitchFamily="34" charset="0"/>
              </a:rPr>
              <a:t>5</a:t>
            </a:r>
            <a:r>
              <a:rPr lang="zh-CN" altLang="en-US" sz="2000" dirty="0">
                <a:latin typeface="Arial" panose="020B0604020202020204" pitchFamily="34" charset="0"/>
                <a:sym typeface="Arial" panose="020B0604020202020204" pitchFamily="34" charset="0"/>
              </a:rPr>
              <a:t>月第</a:t>
            </a:r>
            <a:r>
              <a:rPr lang="en-US" altLang="zh-CN" sz="2000" dirty="0">
                <a:latin typeface="Arial" panose="020B0604020202020204" pitchFamily="34" charset="0"/>
                <a:sym typeface="Arial" panose="020B0604020202020204" pitchFamily="34" charset="0"/>
              </a:rPr>
              <a:t>69</a:t>
            </a:r>
            <a:r>
              <a:rPr lang="zh-CN" altLang="en-US" sz="2000" dirty="0">
                <a:latin typeface="Arial" panose="020B0604020202020204" pitchFamily="34" charset="0"/>
                <a:sym typeface="Arial" panose="020B0604020202020204" pitchFamily="34" charset="0"/>
              </a:rPr>
              <a:t>届世界卫生大会通过全球首个病毒性肝炎战略，所有成员国作出政治承诺</a:t>
            </a:r>
            <a:endParaRPr lang="en-US" sz="2000" dirty="0">
              <a:latin typeface="Arial" panose="020B0604020202020204" pitchFamily="34" charset="0"/>
              <a:sym typeface="Arial" panose="020B0604020202020204" pitchFamily="34" charset="0"/>
            </a:endParaRPr>
          </a:p>
        </p:txBody>
      </p:sp>
      <p:sp>
        <p:nvSpPr>
          <p:cNvPr id="9" name="灯片编号占位符 3">
            <a:extLst>
              <a:ext uri="{FF2B5EF4-FFF2-40B4-BE49-F238E27FC236}">
                <a16:creationId xmlns:a16="http://schemas.microsoft.com/office/drawing/2014/main" id="{0AF5045B-9DC7-4589-81D8-C903C2E0BE07}"/>
              </a:ext>
            </a:extLst>
          </p:cNvPr>
          <p:cNvSpPr txBox="1">
            <a:spLocks/>
          </p:cNvSpPr>
          <p:nvPr/>
        </p:nvSpPr>
        <p:spPr>
          <a:xfrm>
            <a:off x="8080890" y="5950825"/>
            <a:ext cx="2057400" cy="273844"/>
          </a:xfrm>
          <a:prstGeom prst="rect">
            <a:avLst/>
          </a:prstGeom>
        </p:spPr>
        <p:txBody>
          <a:bodyPr vert="horz" lIns="68580" tIns="34290" rIns="68580" bIns="3429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fld id="{4BEAA09E-D67E-864E-8466-C38E88600C4F}" type="slidenum">
              <a:rPr lang="en-US" sz="900" smtClean="0">
                <a:solidFill>
                  <a:schemeClr val="bg1"/>
                </a:solidFill>
                <a:latin typeface="Arial" panose="020B0604020202020204" pitchFamily="34" charset="0"/>
                <a:ea typeface="微软雅黑" panose="020B0503020204020204" pitchFamily="34" charset="-122"/>
                <a:sym typeface="Arial" panose="020B0604020202020204" pitchFamily="34" charset="0"/>
              </a:rPr>
              <a:pPr algn="r">
                <a:spcAft>
                  <a:spcPts val="450"/>
                </a:spcAft>
              </a:pPr>
              <a:t>3</a:t>
            </a:fld>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标题 1">
            <a:extLst>
              <a:ext uri="{FF2B5EF4-FFF2-40B4-BE49-F238E27FC236}">
                <a16:creationId xmlns:a16="http://schemas.microsoft.com/office/drawing/2014/main" id="{F0A27F93-08F5-438E-B209-2203BBB78A67}"/>
              </a:ext>
            </a:extLst>
          </p:cNvPr>
          <p:cNvSpPr txBox="1">
            <a:spLocks/>
          </p:cNvSpPr>
          <p:nvPr/>
        </p:nvSpPr>
        <p:spPr>
          <a:xfrm>
            <a:off x="8365795" y="1276615"/>
            <a:ext cx="3008281" cy="959908"/>
          </a:xfrm>
          <a:prstGeom prst="rect">
            <a:avLst/>
          </a:prstGeom>
          <a:solidFill>
            <a:schemeClr val="bg1">
              <a:lumMod val="95000"/>
            </a:schemeClr>
          </a:solidFill>
        </p:spPr>
        <p:txBody>
          <a:bodyPr vert="horz" lIns="68580" tIns="34290" rIns="68580" bIns="34290" rtlCol="0" anchor="ctr" anchorCtr="0">
            <a:noAutofit/>
          </a:bodyPr>
          <a:lstStyle>
            <a:lvl1pPr algn="l" defTabSz="914400" rtl="0" eaLnBrk="1" latinLnBrk="0" hangingPunct="1">
              <a:lnSpc>
                <a:spcPct val="8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a:lnSpc>
                <a:spcPct val="120000"/>
              </a:lnSpc>
            </a:pPr>
            <a:r>
              <a:rPr lang="zh-CN" altLang="en-US" sz="1050" dirty="0">
                <a:solidFill>
                  <a:srgbClr val="D11241"/>
                </a:solidFill>
                <a:latin typeface="Arial" panose="020B0604020202020204" pitchFamily="34" charset="0"/>
                <a:ea typeface="微软雅黑" panose="020B0503020204020204" pitchFamily="34" charset="-122"/>
                <a:sym typeface="Arial" panose="020B0604020202020204" pitchFamily="34" charset="0"/>
              </a:rPr>
              <a:t>“中国政府积极支持世界卫生组织在全球、区域和国家层面推动落实</a:t>
            </a:r>
            <a:r>
              <a:rPr lang="en-US" altLang="zh-CN" sz="1050" dirty="0">
                <a:solidFill>
                  <a:srgbClr val="D11241"/>
                </a:solidFill>
                <a:latin typeface="Arial" panose="020B0604020202020204" pitchFamily="34" charset="0"/>
                <a:ea typeface="微软雅黑" panose="020B0503020204020204" pitchFamily="34" charset="-122"/>
                <a:sym typeface="Arial" panose="020B0604020202020204" pitchFamily="34" charset="0"/>
              </a:rPr>
              <a:t>2030</a:t>
            </a:r>
            <a:r>
              <a:rPr lang="zh-CN" altLang="en-US" sz="1050" dirty="0">
                <a:solidFill>
                  <a:srgbClr val="D11241"/>
                </a:solidFill>
                <a:latin typeface="Arial" panose="020B0604020202020204" pitchFamily="34" charset="0"/>
                <a:ea typeface="微软雅黑" panose="020B0503020204020204" pitchFamily="34" charset="-122"/>
                <a:sym typeface="Arial" panose="020B0604020202020204" pitchFamily="34" charset="0"/>
              </a:rPr>
              <a:t>年可持续发展议程卫生相关目标，并愿意积极贡献中国力量”。</a:t>
            </a:r>
            <a:endParaRPr lang="en-US" altLang="zh-CN" sz="1050" dirty="0">
              <a:solidFill>
                <a:srgbClr val="D11241"/>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25" kern="1200" dirty="0">
                <a:solidFill>
                  <a:srgbClr val="3C667C"/>
                </a:solidFill>
                <a:latin typeface="Arial" panose="020B0604020202020204" pitchFamily="34" charset="0"/>
                <a:ea typeface="微软雅黑" panose="020B0503020204020204" pitchFamily="34" charset="-122"/>
                <a:sym typeface="Arial" panose="020B0604020202020204" pitchFamily="34" charset="0"/>
              </a:rPr>
              <a:t>        ——</a:t>
            </a:r>
            <a:r>
              <a:rPr lang="zh-CN" altLang="en-US" sz="825" dirty="0">
                <a:solidFill>
                  <a:srgbClr val="3C667C"/>
                </a:solidFill>
                <a:latin typeface="Arial" panose="020B0604020202020204" pitchFamily="34" charset="0"/>
                <a:ea typeface="微软雅黑" panose="020B0503020204020204" pitchFamily="34" charset="-122"/>
                <a:sym typeface="Arial" panose="020B0604020202020204" pitchFamily="34" charset="0"/>
              </a:rPr>
              <a:t>原国家卫生计生委主任、现全国政协副主席李斌代表中国政府在大会一般性辩论发言中明确表态</a:t>
            </a:r>
            <a:endParaRPr lang="en-US" altLang="zh-CN" sz="825" kern="1200" dirty="0">
              <a:solidFill>
                <a:srgbClr val="3C667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0000E375-D996-4A28-9CBE-2BC7D58BB816}"/>
              </a:ext>
            </a:extLst>
          </p:cNvPr>
          <p:cNvSpPr txBox="1"/>
          <p:nvPr/>
        </p:nvSpPr>
        <p:spPr>
          <a:xfrm>
            <a:off x="838199" y="2580279"/>
            <a:ext cx="5991770" cy="3565620"/>
          </a:xfrm>
          <a:prstGeom prst="rect">
            <a:avLst/>
          </a:prstGeom>
        </p:spPr>
        <p:txBody>
          <a:bodyPr vert="horz" lIns="68580" tIns="34290" rIns="68580" bIns="34290" rtlCol="0">
            <a:normAutofit/>
          </a:bodyPr>
          <a:lstStyle/>
          <a:p>
            <a:pPr marL="42863" indent="-214313">
              <a:lnSpc>
                <a:spcPct val="120000"/>
              </a:lnSpc>
              <a:buFont typeface="Wingdings" panose="05000000000000000000" pitchFamily="2" charset="2"/>
              <a:buChar char="n"/>
            </a:pPr>
            <a:r>
              <a:rPr lang="zh-CN" altLang="en-US" b="1" dirty="0">
                <a:solidFill>
                  <a:srgbClr val="D11241"/>
                </a:solidFill>
                <a:latin typeface="Arial" panose="020B0604020202020204" pitchFamily="34" charset="0"/>
                <a:ea typeface="微软雅黑" panose="020B0503020204020204" pitchFamily="34" charset="-122"/>
                <a:sym typeface="Arial" panose="020B0604020202020204" pitchFamily="34" charset="0"/>
              </a:rPr>
              <a:t>到</a:t>
            </a:r>
            <a:r>
              <a:rPr lang="en-US" altLang="zh-CN" b="1" dirty="0">
                <a:solidFill>
                  <a:srgbClr val="D11241"/>
                </a:solidFill>
                <a:latin typeface="Arial" panose="020B0604020202020204" pitchFamily="34" charset="0"/>
                <a:ea typeface="微软雅黑" panose="020B0503020204020204" pitchFamily="34" charset="-122"/>
                <a:sym typeface="Arial" panose="020B0604020202020204" pitchFamily="34" charset="0"/>
              </a:rPr>
              <a:t>2030</a:t>
            </a:r>
            <a:r>
              <a:rPr lang="zh-CN" altLang="en-US" b="1" dirty="0">
                <a:solidFill>
                  <a:srgbClr val="D11241"/>
                </a:solidFill>
                <a:latin typeface="Arial" panose="020B0604020202020204" pitchFamily="34" charset="0"/>
                <a:ea typeface="微软雅黑" panose="020B0503020204020204" pitchFamily="34" charset="-122"/>
                <a:sym typeface="Arial" panose="020B0604020202020204" pitchFamily="34" charset="0"/>
              </a:rPr>
              <a:t>年消除作为一种重大公共卫生威胁的病毒性肝炎</a:t>
            </a:r>
            <a:endParaRPr lang="en-US" altLang="zh-CN" b="1" dirty="0">
              <a:solidFill>
                <a:srgbClr val="D11241"/>
              </a:solidFill>
              <a:latin typeface="Arial" panose="020B0604020202020204" pitchFamily="34" charset="0"/>
              <a:ea typeface="微软雅黑" panose="020B0503020204020204" pitchFamily="34" charset="-122"/>
              <a:sym typeface="Arial" panose="020B0604020202020204" pitchFamily="34" charset="0"/>
            </a:endParaRPr>
          </a:p>
          <a:p>
            <a:pPr marL="257175" indent="-214313">
              <a:lnSpc>
                <a:spcPct val="120000"/>
              </a:lnSpc>
              <a:buFont typeface="Wingdings" panose="05000000000000000000" pitchFamily="2" charset="2"/>
              <a:buChar char="ü"/>
            </a:pPr>
            <a:r>
              <a:rPr lang="en-US" altLang="zh-CN" sz="1600" b="1" dirty="0">
                <a:solidFill>
                  <a:srgbClr val="3C667C"/>
                </a:solidFill>
                <a:latin typeface="Arial" panose="020B0604020202020204" pitchFamily="34" charset="0"/>
                <a:ea typeface="微软雅黑" panose="020B0503020204020204" pitchFamily="34" charset="-122"/>
                <a:sym typeface="Arial" panose="020B0604020202020204" pitchFamily="34" charset="0"/>
              </a:rPr>
              <a:t>2</a:t>
            </a:r>
            <a:r>
              <a:rPr lang="zh-CN" altLang="en-US" sz="1600" b="1" dirty="0">
                <a:solidFill>
                  <a:srgbClr val="3C667C"/>
                </a:solidFill>
                <a:latin typeface="Arial" panose="020B0604020202020204" pitchFamily="34" charset="0"/>
                <a:ea typeface="微软雅黑" panose="020B0503020204020204" pitchFamily="34" charset="-122"/>
                <a:sym typeface="Arial" panose="020B0604020202020204" pitchFamily="34" charset="0"/>
              </a:rPr>
              <a:t>个影响方面的目标</a:t>
            </a:r>
            <a:endParaRPr lang="en-US" altLang="zh-CN" sz="1600" b="1" dirty="0">
              <a:solidFill>
                <a:srgbClr val="3C667C"/>
              </a:solidFill>
              <a:latin typeface="Arial" panose="020B0604020202020204" pitchFamily="34" charset="0"/>
              <a:ea typeface="微软雅黑" panose="020B0503020204020204" pitchFamily="34" charset="-122"/>
              <a:sym typeface="Arial" panose="020B0604020202020204" pitchFamily="34" charset="0"/>
            </a:endParaRPr>
          </a:p>
          <a:p>
            <a:pPr marL="557213" lvl="1" indent="-171450">
              <a:lnSpc>
                <a:spcPct val="120000"/>
              </a:lnSpc>
              <a:buFont typeface="Arial" panose="020B0604020202020204" pitchFamily="34" charset="0"/>
              <a:buChar char="•"/>
            </a:pP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慢性乙肝和丙肝新发病例减少</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90%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，即新发感染病例从</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2015</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年的</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600-1000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万例减少至</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2030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年的</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90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万例，相当于儿童</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HBsAg</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流行率要低于</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0.1%</a:t>
            </a:r>
          </a:p>
          <a:p>
            <a:pPr marL="557213" lvl="1" indent="-171450">
              <a:lnSpc>
                <a:spcPct val="120000"/>
              </a:lnSpc>
              <a:buFont typeface="Arial" panose="020B0604020202020204" pitchFamily="34" charset="0"/>
              <a:buChar char="•"/>
            </a:pP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乙肝和丙肝导致的死亡病例减少</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65%</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，即从</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2015</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年的</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140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万减少至</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2030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年的不到</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50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万</a:t>
            </a:r>
            <a:endPar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endParaRPr>
          </a:p>
          <a:p>
            <a:pPr marL="257175" indent="-214313">
              <a:lnSpc>
                <a:spcPct val="120000"/>
              </a:lnSpc>
              <a:buFont typeface="Wingdings" panose="05000000000000000000" pitchFamily="2" charset="2"/>
              <a:buChar char="ü"/>
            </a:pPr>
            <a:r>
              <a:rPr lang="en-US" altLang="zh-CN" sz="1600" b="1" dirty="0">
                <a:solidFill>
                  <a:srgbClr val="3C667C"/>
                </a:solidFill>
                <a:latin typeface="Arial" panose="020B0604020202020204" pitchFamily="34" charset="0"/>
                <a:ea typeface="微软雅黑" panose="020B0503020204020204" pitchFamily="34" charset="-122"/>
                <a:sym typeface="Arial" panose="020B0604020202020204" pitchFamily="34" charset="0"/>
              </a:rPr>
              <a:t>7</a:t>
            </a:r>
            <a:r>
              <a:rPr lang="zh-CN" altLang="en-US" sz="1600" b="1" dirty="0">
                <a:solidFill>
                  <a:srgbClr val="3C667C"/>
                </a:solidFill>
                <a:latin typeface="Arial" panose="020B0604020202020204" pitchFamily="34" charset="0"/>
                <a:ea typeface="微软雅黑" panose="020B0503020204020204" pitchFamily="34" charset="-122"/>
                <a:sym typeface="Arial" panose="020B0604020202020204" pitchFamily="34" charset="0"/>
              </a:rPr>
              <a:t>个服务覆盖方面的目标</a:t>
            </a:r>
            <a:endParaRPr lang="en-US" altLang="zh-CN" sz="1600" b="1" dirty="0">
              <a:solidFill>
                <a:srgbClr val="3C667C"/>
              </a:solidFill>
              <a:latin typeface="Arial" panose="020B0604020202020204" pitchFamily="34" charset="0"/>
              <a:ea typeface="微软雅黑" panose="020B0503020204020204" pitchFamily="34" charset="-122"/>
              <a:sym typeface="Arial" panose="020B0604020202020204" pitchFamily="34" charset="0"/>
            </a:endParaRPr>
          </a:p>
          <a:p>
            <a:pPr marL="557213" lvl="1" indent="-171450">
              <a:lnSpc>
                <a:spcPct val="120000"/>
              </a:lnSpc>
              <a:buFont typeface="Arial" panose="020B0604020202020204" pitchFamily="34" charset="0"/>
              <a:buChar char="•"/>
            </a:pP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乙型和丙型肝炎诊断率达到</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90%(2015</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年</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&lt;5%)</a:t>
            </a:r>
          </a:p>
          <a:p>
            <a:pPr marL="557213" lvl="1" indent="-171450">
              <a:lnSpc>
                <a:spcPct val="120000"/>
              </a:lnSpc>
              <a:buFont typeface="Arial" panose="020B0604020202020204" pitchFamily="34" charset="0"/>
              <a:buChar char="•"/>
            </a:pP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80%</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符合条件的慢性乙肝和丙肝患者得到治疗</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(2015</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年</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&lt;1%)</a:t>
            </a:r>
          </a:p>
          <a:p>
            <a:pPr marL="557213" lvl="1" indent="-171450">
              <a:lnSpc>
                <a:spcPct val="120000"/>
              </a:lnSpc>
              <a:buFont typeface="Arial" panose="020B0604020202020204" pitchFamily="34" charset="0"/>
              <a:buChar char="•"/>
            </a:pP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其他</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5</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个：乙肝疫苗接种、母婴阻断、血液安全、安全注射、伤害减少</a:t>
            </a:r>
            <a:r>
              <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a:t>
            </a:r>
            <a:r>
              <a:rPr lang="zh-CN" altLang="en-US" sz="1100" dirty="0">
                <a:solidFill>
                  <a:srgbClr val="3C667C"/>
                </a:solidFill>
                <a:latin typeface="Arial" panose="020B0604020202020204" pitchFamily="34" charset="0"/>
                <a:ea typeface="微软雅黑" panose="020B0503020204020204" pitchFamily="34" charset="-122"/>
                <a:sym typeface="Arial" panose="020B0604020202020204" pitchFamily="34" charset="0"/>
              </a:rPr>
              <a:t>戒毒药物维持治疗</a:t>
            </a:r>
            <a:endParaRPr lang="en-US" altLang="zh-CN" sz="1100" dirty="0">
              <a:solidFill>
                <a:srgbClr val="3C667C"/>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itle 39">
            <a:extLst>
              <a:ext uri="{FF2B5EF4-FFF2-40B4-BE49-F238E27FC236}">
                <a16:creationId xmlns:a16="http://schemas.microsoft.com/office/drawing/2014/main" id="{4D9732BC-F2F9-4232-B7DB-7C90909F4408}"/>
              </a:ext>
            </a:extLst>
          </p:cNvPr>
          <p:cNvSpPr txBox="1">
            <a:spLocks/>
          </p:cNvSpPr>
          <p:nvPr/>
        </p:nvSpPr>
        <p:spPr>
          <a:xfrm>
            <a:off x="838198" y="5097382"/>
            <a:ext cx="5715001" cy="932688"/>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3200" b="1" kern="1200">
                <a:solidFill>
                  <a:srgbClr val="3C667C"/>
                </a:solidFill>
                <a:latin typeface="微软雅黑" panose="020B0503020204020204" pitchFamily="34" charset="-122"/>
                <a:ea typeface="微软雅黑" panose="020B0503020204020204" pitchFamily="34" charset="-122"/>
                <a:cs typeface="+mj-cs"/>
              </a:defRPr>
            </a:lvl1pPr>
          </a:lstStyle>
          <a:p>
            <a:pPr>
              <a:lnSpc>
                <a:spcPct val="120000"/>
              </a:lnSpc>
              <a:spcBef>
                <a:spcPts val="0"/>
              </a:spcBef>
            </a:pPr>
            <a:r>
              <a:rPr lang="zh-CN" altLang="en-US" sz="2000" dirty="0">
                <a:latin typeface="Arial" panose="020B0604020202020204" pitchFamily="34" charset="0"/>
                <a:sym typeface="Arial" panose="020B0604020202020204" pitchFamily="34" charset="0"/>
              </a:rPr>
              <a:t>根据</a:t>
            </a:r>
            <a:r>
              <a:rPr lang="en-US" altLang="zh-CN" sz="2000" dirty="0">
                <a:latin typeface="Arial" panose="020B0604020202020204" pitchFamily="34" charset="0"/>
                <a:sym typeface="Arial" panose="020B0604020202020204" pitchFamily="34" charset="0"/>
              </a:rPr>
              <a:t>WHO2019</a:t>
            </a:r>
            <a:r>
              <a:rPr lang="zh-CN" altLang="en-US" sz="2000" dirty="0">
                <a:latin typeface="Arial" panose="020B0604020202020204" pitchFamily="34" charset="0"/>
                <a:sym typeface="Arial" panose="020B0604020202020204" pitchFamily="34" charset="0"/>
              </a:rPr>
              <a:t>年</a:t>
            </a:r>
            <a:r>
              <a:rPr lang="en-US" altLang="zh-CN" sz="2000" dirty="0">
                <a:latin typeface="Arial" panose="020B0604020202020204" pitchFamily="34" charset="0"/>
                <a:sym typeface="Arial" panose="020B0604020202020204" pitchFamily="34" charset="0"/>
              </a:rPr>
              <a:t>4</a:t>
            </a:r>
            <a:r>
              <a:rPr lang="zh-CN" altLang="en-US" sz="2000" dirty="0">
                <a:latin typeface="Arial" panose="020B0604020202020204" pitchFamily="34" charset="0"/>
                <a:sym typeface="Arial" panose="020B0604020202020204" pitchFamily="34" charset="0"/>
              </a:rPr>
              <a:t>月发布的信息显示，已经有</a:t>
            </a:r>
            <a:r>
              <a:rPr lang="en-US" altLang="zh-CN" sz="2000" dirty="0">
                <a:latin typeface="Arial" panose="020B0604020202020204" pitchFamily="34" charset="0"/>
                <a:sym typeface="Arial" panose="020B0604020202020204" pitchFamily="34" charset="0"/>
              </a:rPr>
              <a:t>124</a:t>
            </a:r>
            <a:r>
              <a:rPr lang="zh-CN" altLang="en-US" sz="2000" dirty="0">
                <a:latin typeface="Arial" panose="020B0604020202020204" pitchFamily="34" charset="0"/>
                <a:sym typeface="Arial" panose="020B0604020202020204" pitchFamily="34" charset="0"/>
              </a:rPr>
              <a:t>个成员国响应</a:t>
            </a:r>
            <a:r>
              <a:rPr lang="en-US" altLang="zh-CN" sz="2000" dirty="0">
                <a:latin typeface="Arial" panose="020B0604020202020204" pitchFamily="34" charset="0"/>
                <a:sym typeface="Arial" panose="020B0604020202020204" pitchFamily="34" charset="0"/>
              </a:rPr>
              <a:t>WHO</a:t>
            </a:r>
            <a:r>
              <a:rPr lang="zh-CN" altLang="en-US" sz="2000" dirty="0">
                <a:latin typeface="Arial" panose="020B0604020202020204" pitchFamily="34" charset="0"/>
                <a:sym typeface="Arial" panose="020B0604020202020204" pitchFamily="34" charset="0"/>
              </a:rPr>
              <a:t>战略</a:t>
            </a:r>
            <a:endParaRPr lang="en-US" sz="2000" dirty="0">
              <a:latin typeface="Arial" panose="020B0604020202020204" pitchFamily="34" charset="0"/>
              <a:sym typeface="Arial" panose="020B0604020202020204" pitchFamily="34" charset="0"/>
            </a:endParaRPr>
          </a:p>
        </p:txBody>
      </p:sp>
      <p:pic>
        <p:nvPicPr>
          <p:cNvPr id="13" name="图片 12">
            <a:extLst>
              <a:ext uri="{FF2B5EF4-FFF2-40B4-BE49-F238E27FC236}">
                <a16:creationId xmlns:a16="http://schemas.microsoft.com/office/drawing/2014/main" id="{D07EFB4C-8898-4506-AE2E-A6D012526DF5}"/>
              </a:ext>
            </a:extLst>
          </p:cNvPr>
          <p:cNvPicPr>
            <a:picLocks noChangeAspect="1"/>
          </p:cNvPicPr>
          <p:nvPr/>
        </p:nvPicPr>
        <p:blipFill>
          <a:blip r:embed="rId4"/>
          <a:stretch>
            <a:fillRect/>
          </a:stretch>
        </p:blipFill>
        <p:spPr>
          <a:xfrm>
            <a:off x="12249694" y="2484673"/>
            <a:ext cx="7836839" cy="2097622"/>
          </a:xfrm>
          <a:prstGeom prst="rect">
            <a:avLst/>
          </a:prstGeom>
        </p:spPr>
      </p:pic>
    </p:spTree>
    <p:extLst>
      <p:ext uri="{BB962C8B-B14F-4D97-AF65-F5344CB8AC3E}">
        <p14:creationId xmlns:p14="http://schemas.microsoft.com/office/powerpoint/2010/main" val="148486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标题 6">
            <a:extLst>
              <a:ext uri="{FF2B5EF4-FFF2-40B4-BE49-F238E27FC236}">
                <a16:creationId xmlns:a16="http://schemas.microsoft.com/office/drawing/2014/main" id="{4CC90934-1DB8-49C9-8C54-965CFD565EF2}"/>
              </a:ext>
            </a:extLst>
          </p:cNvPr>
          <p:cNvSpPr>
            <a:spLocks noGrp="1"/>
          </p:cNvSpPr>
          <p:nvPr>
            <p:ph type="title"/>
          </p:nvPr>
        </p:nvSpPr>
        <p:spPr/>
        <p:txBody>
          <a:bodyPr>
            <a:normAutofit/>
          </a:bodyPr>
          <a:lstStyle/>
          <a:p>
            <a:r>
              <a:rPr lang="zh-CN" altLang="en-US" dirty="0">
                <a:latin typeface="Arial" panose="020B0604020202020204" pitchFamily="34" charset="0"/>
                <a:sym typeface="Arial" panose="020B0604020202020204" pitchFamily="34" charset="0"/>
              </a:rPr>
              <a:t>目录</a:t>
            </a:r>
          </a:p>
        </p:txBody>
      </p:sp>
      <p:sp>
        <p:nvSpPr>
          <p:cNvPr id="5" name="灯片编号占位符 4">
            <a:extLst>
              <a:ext uri="{FF2B5EF4-FFF2-40B4-BE49-F238E27FC236}">
                <a16:creationId xmlns:a16="http://schemas.microsoft.com/office/drawing/2014/main" id="{6DB8EBD7-330A-442A-9252-CF50DF0D4747}"/>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t>4</a:t>
            </a:fld>
            <a:endParaRPr lang="zh-CN" altLang="en-US" dirty="0">
              <a:latin typeface="Arial" panose="020B0604020202020204" pitchFamily="34" charset="0"/>
              <a:cs typeface="+mn-ea"/>
              <a:sym typeface="Arial" panose="020B0604020202020204" pitchFamily="34" charset="0"/>
            </a:endParaRPr>
          </a:p>
        </p:txBody>
      </p:sp>
      <p:grpSp>
        <p:nvGrpSpPr>
          <p:cNvPr id="19" name="组合 18">
            <a:extLst>
              <a:ext uri="{FF2B5EF4-FFF2-40B4-BE49-F238E27FC236}">
                <a16:creationId xmlns:a16="http://schemas.microsoft.com/office/drawing/2014/main" id="{99778AFB-39AD-47A7-BEB9-E62AE5355AFC}"/>
              </a:ext>
            </a:extLst>
          </p:cNvPr>
          <p:cNvGrpSpPr/>
          <p:nvPr/>
        </p:nvGrpSpPr>
        <p:grpSpPr>
          <a:xfrm>
            <a:off x="2663556" y="1437678"/>
            <a:ext cx="6337512" cy="862314"/>
            <a:chOff x="1496968" y="1928802"/>
            <a:chExt cx="6337512" cy="862314"/>
          </a:xfrm>
        </p:grpSpPr>
        <p:sp>
          <p:nvSpPr>
            <p:cNvPr id="20" name="矩形 19">
              <a:extLst>
                <a:ext uri="{FF2B5EF4-FFF2-40B4-BE49-F238E27FC236}">
                  <a16:creationId xmlns:a16="http://schemas.microsoft.com/office/drawing/2014/main" id="{070219F3-212A-4375-80DB-598E0C142D9E}"/>
                </a:ext>
              </a:extLst>
            </p:cNvPr>
            <p:cNvSpPr/>
            <p:nvPr/>
          </p:nvSpPr>
          <p:spPr>
            <a:xfrm>
              <a:off x="1714480" y="2143116"/>
              <a:ext cx="6120000" cy="648000"/>
            </a:xfrm>
            <a:prstGeom prst="rect">
              <a:avLst/>
            </a:prstGeom>
            <a:noFill/>
            <a:ln w="38100" cap="flat" cmpd="sng" algn="ctr">
              <a:solidFill>
                <a:srgbClr val="35607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a:extLst>
                <a:ext uri="{FF2B5EF4-FFF2-40B4-BE49-F238E27FC236}">
                  <a16:creationId xmlns:a16="http://schemas.microsoft.com/office/drawing/2014/main" id="{FE1DCD1A-9EBA-4ABF-A2E7-17081BB7B3E0}"/>
                </a:ext>
              </a:extLst>
            </p:cNvPr>
            <p:cNvSpPr/>
            <p:nvPr/>
          </p:nvSpPr>
          <p:spPr>
            <a:xfrm>
              <a:off x="1496968" y="1928802"/>
              <a:ext cx="468000" cy="396000"/>
            </a:xfrm>
            <a:prstGeom prst="rect">
              <a:avLst/>
            </a:prstGeom>
            <a:solidFill>
              <a:srgbClr val="356077"/>
            </a:solidFill>
            <a:ln w="12700" cap="flat" cmpd="sng" algn="ctr">
              <a:solidFill>
                <a:srgbClr val="3560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a:extLst>
              <a:ext uri="{FF2B5EF4-FFF2-40B4-BE49-F238E27FC236}">
                <a16:creationId xmlns:a16="http://schemas.microsoft.com/office/drawing/2014/main" id="{3394A86B-094F-4CFE-9406-F674618D1FA8}"/>
              </a:ext>
            </a:extLst>
          </p:cNvPr>
          <p:cNvSpPr txBox="1"/>
          <p:nvPr/>
        </p:nvSpPr>
        <p:spPr>
          <a:xfrm>
            <a:off x="2779748" y="1757648"/>
            <a:ext cx="6246720" cy="461665"/>
          </a:xfrm>
          <a:prstGeom prst="rect">
            <a:avLst/>
          </a:prstGeom>
          <a:noFill/>
        </p:spPr>
        <p:txBody>
          <a:bodyPr wrap="square" rtlCol="0">
            <a:spAutoFit/>
          </a:bodyPr>
          <a:lstStyle/>
          <a:p>
            <a:pPr algn="ctr">
              <a:defRPr/>
            </a:pPr>
            <a:r>
              <a:rPr lang="zh-CN" altLang="en-US" sz="2400" b="1" dirty="0">
                <a:solidFill>
                  <a:srgbClr val="356077"/>
                </a:solidFill>
                <a:latin typeface="Arial" panose="020B0604020202020204" pitchFamily="34" charset="0"/>
                <a:ea typeface="微软雅黑" panose="020B0503020204020204" pitchFamily="34" charset="-122"/>
                <a:cs typeface="+mn-ea"/>
                <a:sym typeface="Arial" panose="020B0604020202020204" pitchFamily="34" charset="0"/>
              </a:rPr>
              <a:t>中国丙肝消除时机到来</a:t>
            </a:r>
          </a:p>
        </p:txBody>
      </p:sp>
      <p:grpSp>
        <p:nvGrpSpPr>
          <p:cNvPr id="23" name="组合 18">
            <a:extLst>
              <a:ext uri="{FF2B5EF4-FFF2-40B4-BE49-F238E27FC236}">
                <a16:creationId xmlns:a16="http://schemas.microsoft.com/office/drawing/2014/main" id="{2964F587-6562-41A6-A312-699CA41E19C7}"/>
              </a:ext>
            </a:extLst>
          </p:cNvPr>
          <p:cNvGrpSpPr/>
          <p:nvPr/>
        </p:nvGrpSpPr>
        <p:grpSpPr>
          <a:xfrm>
            <a:off x="2663556" y="2746116"/>
            <a:ext cx="6337512" cy="862314"/>
            <a:chOff x="1496968" y="1928802"/>
            <a:chExt cx="6337512" cy="862314"/>
          </a:xfrm>
        </p:grpSpPr>
        <p:sp>
          <p:nvSpPr>
            <p:cNvPr id="24" name="矩形 23">
              <a:extLst>
                <a:ext uri="{FF2B5EF4-FFF2-40B4-BE49-F238E27FC236}">
                  <a16:creationId xmlns:a16="http://schemas.microsoft.com/office/drawing/2014/main" id="{39622649-2E8E-4DB7-81C1-E6644384E46F}"/>
                </a:ext>
              </a:extLst>
            </p:cNvPr>
            <p:cNvSpPr/>
            <p:nvPr/>
          </p:nvSpPr>
          <p:spPr>
            <a:xfrm>
              <a:off x="1714480" y="2143116"/>
              <a:ext cx="6120000" cy="648000"/>
            </a:xfrm>
            <a:prstGeom prst="rect">
              <a:avLst/>
            </a:prstGeom>
            <a:noFill/>
            <a:ln w="38100"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a:extLst>
                <a:ext uri="{FF2B5EF4-FFF2-40B4-BE49-F238E27FC236}">
                  <a16:creationId xmlns:a16="http://schemas.microsoft.com/office/drawing/2014/main" id="{619C1032-E7BC-444A-90A7-9C735D2A5EFD}"/>
                </a:ext>
              </a:extLst>
            </p:cNvPr>
            <p:cNvSpPr/>
            <p:nvPr/>
          </p:nvSpPr>
          <p:spPr>
            <a:xfrm>
              <a:off x="1496968" y="1928802"/>
              <a:ext cx="468000" cy="396000"/>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21">
            <a:extLst>
              <a:ext uri="{FF2B5EF4-FFF2-40B4-BE49-F238E27FC236}">
                <a16:creationId xmlns:a16="http://schemas.microsoft.com/office/drawing/2014/main" id="{A76A4E97-9538-4560-8319-D5473D0663A1}"/>
              </a:ext>
            </a:extLst>
          </p:cNvPr>
          <p:cNvSpPr txBox="1"/>
          <p:nvPr/>
        </p:nvSpPr>
        <p:spPr>
          <a:xfrm>
            <a:off x="2779748" y="3043854"/>
            <a:ext cx="6246720" cy="461665"/>
          </a:xfrm>
          <a:prstGeom prst="rect">
            <a:avLst/>
          </a:prstGeom>
          <a:noFill/>
        </p:spPr>
        <p:txBody>
          <a:bodyPr wrap="square" rtlCol="0">
            <a:spAutoFit/>
          </a:bodyPr>
          <a:lstStyle/>
          <a:p>
            <a:pPr algn="ctr">
              <a:defRPr/>
            </a:pPr>
            <a:r>
              <a:rPr lang="zh-CN" altLang="en-US" sz="2400" b="1" dirty="0">
                <a:solidFill>
                  <a:prstClr val="white">
                    <a:lumMod val="75000"/>
                  </a:prstClr>
                </a:solidFill>
                <a:latin typeface="Arial" panose="020B0604020202020204" pitchFamily="34" charset="0"/>
                <a:ea typeface="微软雅黑" panose="020B0503020204020204" pitchFamily="34" charset="-122"/>
                <a:cs typeface="+mn-ea"/>
                <a:sym typeface="Arial" panose="020B0604020202020204" pitchFamily="34" charset="0"/>
              </a:rPr>
              <a:t>简化方案在临床的运用</a:t>
            </a:r>
          </a:p>
        </p:txBody>
      </p:sp>
      <p:sp>
        <p:nvSpPr>
          <p:cNvPr id="31" name="TextBox 21">
            <a:extLst>
              <a:ext uri="{FF2B5EF4-FFF2-40B4-BE49-F238E27FC236}">
                <a16:creationId xmlns:a16="http://schemas.microsoft.com/office/drawing/2014/main" id="{2B152F04-3F1D-489D-9B57-1C6C8AF63A72}"/>
              </a:ext>
            </a:extLst>
          </p:cNvPr>
          <p:cNvSpPr txBox="1"/>
          <p:nvPr/>
        </p:nvSpPr>
        <p:spPr>
          <a:xfrm>
            <a:off x="3897454" y="3787556"/>
            <a:ext cx="3787837" cy="787075"/>
          </a:xfrm>
          <a:prstGeom prst="rect">
            <a:avLst/>
          </a:prstGeom>
          <a:noFill/>
        </p:spPr>
        <p:txBody>
          <a:bodyPr wrap="square" rtlCol="0">
            <a:spAutoFit/>
          </a:bodyPr>
          <a:lstStyle/>
          <a:p>
            <a:pPr marL="285750" indent="-285750">
              <a:lnSpc>
                <a:spcPct val="150000"/>
              </a:lnSpc>
              <a:buFontTx/>
              <a:buChar char="-"/>
              <a:defRPr/>
            </a:pPr>
            <a:r>
              <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3P</a:t>
            </a: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用药原则使诊疗流程更简单</a:t>
            </a:r>
            <a:endPar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Tx/>
              <a:buChar char="-"/>
              <a:defRPr/>
            </a:pP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中国真实世界数据验证丙通沙</a:t>
            </a:r>
            <a:r>
              <a:rPr lang="en-US" altLang="zh-CN" sz="1600" b="1" baseline="30000"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疗效</a:t>
            </a:r>
            <a:endPar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18">
            <a:extLst>
              <a:ext uri="{FF2B5EF4-FFF2-40B4-BE49-F238E27FC236}">
                <a16:creationId xmlns:a16="http://schemas.microsoft.com/office/drawing/2014/main" id="{C853CB2C-1ABE-42CE-95C4-A1776BFDBA35}"/>
              </a:ext>
            </a:extLst>
          </p:cNvPr>
          <p:cNvGrpSpPr/>
          <p:nvPr/>
        </p:nvGrpSpPr>
        <p:grpSpPr>
          <a:xfrm>
            <a:off x="2663556" y="4653788"/>
            <a:ext cx="6337512" cy="862314"/>
            <a:chOff x="1496968" y="1928802"/>
            <a:chExt cx="6337512" cy="862314"/>
          </a:xfrm>
        </p:grpSpPr>
        <p:sp>
          <p:nvSpPr>
            <p:cNvPr id="33" name="矩形 32">
              <a:extLst>
                <a:ext uri="{FF2B5EF4-FFF2-40B4-BE49-F238E27FC236}">
                  <a16:creationId xmlns:a16="http://schemas.microsoft.com/office/drawing/2014/main" id="{C9EED958-F2C4-4826-856B-C93845BC935E}"/>
                </a:ext>
              </a:extLst>
            </p:cNvPr>
            <p:cNvSpPr/>
            <p:nvPr/>
          </p:nvSpPr>
          <p:spPr>
            <a:xfrm>
              <a:off x="1714480" y="2143116"/>
              <a:ext cx="6120000" cy="648000"/>
            </a:xfrm>
            <a:prstGeom prst="rect">
              <a:avLst/>
            </a:prstGeom>
            <a:noFill/>
            <a:ln w="38100"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a:extLst>
                <a:ext uri="{FF2B5EF4-FFF2-40B4-BE49-F238E27FC236}">
                  <a16:creationId xmlns:a16="http://schemas.microsoft.com/office/drawing/2014/main" id="{EC3EE262-6CBC-46A3-8D47-C23C04F7823E}"/>
                </a:ext>
              </a:extLst>
            </p:cNvPr>
            <p:cNvSpPr/>
            <p:nvPr/>
          </p:nvSpPr>
          <p:spPr>
            <a:xfrm>
              <a:off x="1496968" y="1928802"/>
              <a:ext cx="468000" cy="396000"/>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TextBox 21">
            <a:extLst>
              <a:ext uri="{FF2B5EF4-FFF2-40B4-BE49-F238E27FC236}">
                <a16:creationId xmlns:a16="http://schemas.microsoft.com/office/drawing/2014/main" id="{90B67889-8F9B-4ECB-A85F-FA938FCFFCE7}"/>
              </a:ext>
            </a:extLst>
          </p:cNvPr>
          <p:cNvSpPr txBox="1"/>
          <p:nvPr/>
        </p:nvSpPr>
        <p:spPr>
          <a:xfrm>
            <a:off x="2779748" y="4951526"/>
            <a:ext cx="6246720" cy="461665"/>
          </a:xfrm>
          <a:prstGeom prst="rect">
            <a:avLst/>
          </a:prstGeom>
          <a:noFill/>
        </p:spPr>
        <p:txBody>
          <a:bodyPr wrap="square" rtlCol="0">
            <a:spAutoFit/>
          </a:bodyPr>
          <a:lstStyle/>
          <a:p>
            <a:pPr algn="ctr">
              <a:defRPr/>
            </a:pPr>
            <a:r>
              <a:rPr lang="zh-CN" altLang="en-US" sz="2400" b="1" dirty="0">
                <a:solidFill>
                  <a:prstClr val="white">
                    <a:lumMod val="75000"/>
                  </a:prstClr>
                </a:solidFill>
                <a:latin typeface="Arial" panose="020B0604020202020204" pitchFamily="34" charset="0"/>
                <a:ea typeface="微软雅黑" panose="020B0503020204020204" pitchFamily="34" charset="-122"/>
                <a:cs typeface="+mn-ea"/>
                <a:sym typeface="Arial" panose="020B0604020202020204" pitchFamily="34" charset="0"/>
              </a:rPr>
              <a:t>丙肝消除从院内做起</a:t>
            </a:r>
          </a:p>
        </p:txBody>
      </p:sp>
    </p:spTree>
    <p:extLst>
      <p:ext uri="{BB962C8B-B14F-4D97-AF65-F5344CB8AC3E}">
        <p14:creationId xmlns:p14="http://schemas.microsoft.com/office/powerpoint/2010/main" val="67421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932612" y="6254382"/>
            <a:ext cx="9528560" cy="400110"/>
          </a:xfrm>
          <a:prstGeom prst="rect">
            <a:avLst/>
          </a:prstGeom>
          <a:noFill/>
        </p:spPr>
        <p:txBody>
          <a:bodyPr wrap="square" rtlCol="0">
            <a:spAutoFit/>
          </a:bodyPr>
          <a:lstStyle/>
          <a:p>
            <a:r>
              <a:rPr lang="zh-CN" altLang="en-US" sz="1000" dirty="0">
                <a:solidFill>
                  <a:srgbClr val="3E5C76"/>
                </a:solidFill>
                <a:latin typeface="微软雅黑" pitchFamily="34" charset="-122"/>
                <a:ea typeface="微软雅黑" pitchFamily="34" charset="-122"/>
              </a:rPr>
              <a:t>国家卫生健康委办公厅，科技部办公厅，工业和信息化部办公厅等。消除丙型肝炎公共卫生危害行动工作方案（</a:t>
            </a:r>
            <a:r>
              <a:rPr lang="en-US" altLang="zh-CN" sz="1000" dirty="0">
                <a:solidFill>
                  <a:srgbClr val="3E5C76"/>
                </a:solidFill>
                <a:latin typeface="微软雅黑" pitchFamily="34" charset="-122"/>
                <a:ea typeface="微软雅黑" pitchFamily="34" charset="-122"/>
              </a:rPr>
              <a:t>2021-2030</a:t>
            </a:r>
            <a:r>
              <a:rPr lang="zh-CN" altLang="en-US" sz="1000" dirty="0">
                <a:solidFill>
                  <a:srgbClr val="3E5C76"/>
                </a:solidFill>
                <a:latin typeface="微软雅黑" pitchFamily="34" charset="-122"/>
                <a:ea typeface="微软雅黑" pitchFamily="34" charset="-122"/>
              </a:rPr>
              <a:t>年）。国卫办疾控函（</a:t>
            </a:r>
            <a:r>
              <a:rPr lang="en-US" altLang="zh-CN" sz="1000" dirty="0">
                <a:solidFill>
                  <a:srgbClr val="3E5C76"/>
                </a:solidFill>
                <a:latin typeface="微软雅黑" pitchFamily="34" charset="-122"/>
                <a:ea typeface="微软雅黑" pitchFamily="34" charset="-122"/>
              </a:rPr>
              <a:t>2021</a:t>
            </a:r>
            <a:r>
              <a:rPr lang="zh-CN" altLang="en-US" sz="1000" dirty="0">
                <a:solidFill>
                  <a:srgbClr val="3E5C76"/>
                </a:solidFill>
                <a:latin typeface="微软雅黑" pitchFamily="34" charset="-122"/>
                <a:ea typeface="微软雅黑" pitchFamily="34" charset="-122"/>
              </a:rPr>
              <a:t>）</a:t>
            </a:r>
            <a:r>
              <a:rPr lang="en-US" altLang="zh-CN" sz="1000" dirty="0">
                <a:solidFill>
                  <a:srgbClr val="3E5C76"/>
                </a:solidFill>
                <a:latin typeface="微软雅黑" pitchFamily="34" charset="-122"/>
                <a:ea typeface="微软雅黑" pitchFamily="34" charset="-122"/>
              </a:rPr>
              <a:t>492</a:t>
            </a:r>
            <a:r>
              <a:rPr lang="zh-CN" altLang="en-US" sz="1000" dirty="0">
                <a:solidFill>
                  <a:srgbClr val="3E5C76"/>
                </a:solidFill>
                <a:latin typeface="微软雅黑" pitchFamily="34" charset="-122"/>
                <a:ea typeface="微软雅黑" pitchFamily="34" charset="-122"/>
              </a:rPr>
              <a:t>号。中华人民共和国国家卫生健康委员会。</a:t>
            </a:r>
            <a:r>
              <a:rPr lang="en-US" altLang="zh-CN" sz="1000" dirty="0">
                <a:solidFill>
                  <a:srgbClr val="3E5C76"/>
                </a:solidFill>
                <a:latin typeface="微软雅黑" pitchFamily="34" charset="-122"/>
                <a:ea typeface="微软雅黑" pitchFamily="34" charset="-122"/>
              </a:rPr>
              <a:t>2021-09-15.</a:t>
            </a:r>
          </a:p>
        </p:txBody>
      </p:sp>
      <p:sp>
        <p:nvSpPr>
          <p:cNvPr id="41" name="标题 6">
            <a:extLst>
              <a:ext uri="{FF2B5EF4-FFF2-40B4-BE49-F238E27FC236}">
                <a16:creationId xmlns:a16="http://schemas.microsoft.com/office/drawing/2014/main" id="{9DADB21F-6FC6-41BB-9FAF-4125999A7493}"/>
              </a:ext>
            </a:extLst>
          </p:cNvPr>
          <p:cNvSpPr txBox="1">
            <a:spLocks/>
          </p:cNvSpPr>
          <p:nvPr/>
        </p:nvSpPr>
        <p:spPr>
          <a:xfrm>
            <a:off x="838200" y="365126"/>
            <a:ext cx="10515600" cy="700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E5C76"/>
                </a:solidFill>
                <a:latin typeface="微软雅黑" panose="020B0503020204020204" pitchFamily="34" charset="-122"/>
                <a:ea typeface="微软雅黑" panose="020B0503020204020204" pitchFamily="34" charset="-122"/>
                <a:cs typeface="+mj-cs"/>
              </a:defRPr>
            </a:lvl1pPr>
          </a:lstStyle>
          <a:p>
            <a:r>
              <a:rPr lang="zh-CN" altLang="en-US" dirty="0">
                <a:latin typeface="Arial" panose="020B0604020202020204" pitchFamily="34" charset="0"/>
                <a:sym typeface="Arial" panose="020B0604020202020204" pitchFamily="34" charset="0"/>
              </a:rPr>
              <a:t>国家</a:t>
            </a:r>
            <a:r>
              <a:rPr lang="en-US" altLang="zh-CN" dirty="0">
                <a:solidFill>
                  <a:srgbClr val="D11241"/>
                </a:solidFill>
                <a:latin typeface="Arial" panose="020B0604020202020204" pitchFamily="34" charset="0"/>
                <a:sym typeface="Arial" panose="020B0604020202020204" pitchFamily="34" charset="0"/>
              </a:rPr>
              <a:t>9</a:t>
            </a:r>
            <a:r>
              <a:rPr lang="zh-CN" altLang="en-US" dirty="0">
                <a:solidFill>
                  <a:srgbClr val="D11241"/>
                </a:solidFill>
                <a:latin typeface="Arial" panose="020B0604020202020204" pitchFamily="34" charset="0"/>
                <a:sym typeface="Arial" panose="020B0604020202020204" pitchFamily="34" charset="0"/>
              </a:rPr>
              <a:t>部委</a:t>
            </a:r>
            <a:r>
              <a:rPr lang="zh-CN" altLang="en-US" dirty="0">
                <a:latin typeface="Arial" panose="020B0604020202020204" pitchFamily="34" charset="0"/>
                <a:sym typeface="Arial" panose="020B0604020202020204" pitchFamily="34" charset="0"/>
              </a:rPr>
              <a:t>联合发声、指导和督促丙肝消除行动</a:t>
            </a:r>
          </a:p>
        </p:txBody>
      </p:sp>
      <p:grpSp>
        <p:nvGrpSpPr>
          <p:cNvPr id="60" name="组合 59">
            <a:extLst>
              <a:ext uri="{FF2B5EF4-FFF2-40B4-BE49-F238E27FC236}">
                <a16:creationId xmlns:a16="http://schemas.microsoft.com/office/drawing/2014/main" id="{3DA20C4B-D72A-4052-A210-43D9A841BA4A}"/>
              </a:ext>
            </a:extLst>
          </p:cNvPr>
          <p:cNvGrpSpPr/>
          <p:nvPr/>
        </p:nvGrpSpPr>
        <p:grpSpPr>
          <a:xfrm>
            <a:off x="676175" y="1362172"/>
            <a:ext cx="10782760" cy="4633671"/>
            <a:chOff x="657887" y="1618204"/>
            <a:chExt cx="10782760" cy="4633671"/>
          </a:xfrm>
        </p:grpSpPr>
        <p:sp>
          <p:nvSpPr>
            <p:cNvPr id="61" name="圆角矩形 5">
              <a:extLst>
                <a:ext uri="{FF2B5EF4-FFF2-40B4-BE49-F238E27FC236}">
                  <a16:creationId xmlns:a16="http://schemas.microsoft.com/office/drawing/2014/main" id="{100568EE-8AA7-4A86-B2C3-C12F56A7F4A1}"/>
                </a:ext>
              </a:extLst>
            </p:cNvPr>
            <p:cNvSpPr/>
            <p:nvPr/>
          </p:nvSpPr>
          <p:spPr>
            <a:xfrm>
              <a:off x="914323" y="3508336"/>
              <a:ext cx="1152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zh-CN"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国家卫生健康委办公厅</a:t>
              </a:r>
              <a:endParaRPr kumimoji="0" lang="en-US" altLang="zh-CN"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endParaRPr>
            </a:p>
          </p:txBody>
        </p:sp>
        <p:sp>
          <p:nvSpPr>
            <p:cNvPr id="62" name="圆角矩形 6">
              <a:extLst>
                <a:ext uri="{FF2B5EF4-FFF2-40B4-BE49-F238E27FC236}">
                  <a16:creationId xmlns:a16="http://schemas.microsoft.com/office/drawing/2014/main" id="{9D5BA65E-77A1-4EE8-B7D9-E7A6C529F042}"/>
                </a:ext>
              </a:extLst>
            </p:cNvPr>
            <p:cNvSpPr/>
            <p:nvPr/>
          </p:nvSpPr>
          <p:spPr>
            <a:xfrm>
              <a:off x="2160488" y="3508336"/>
              <a:ext cx="768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科技部</a:t>
              </a:r>
              <a:r>
                <a:rPr kumimoji="0" lang="zh-CN" altLang="zh-CN"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办公厅</a:t>
              </a:r>
              <a:endParaRPr kumimoji="0" lang="en-US" altLang="zh-CN"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endParaRPr>
            </a:p>
          </p:txBody>
        </p:sp>
        <p:sp>
          <p:nvSpPr>
            <p:cNvPr id="63" name="圆角矩形 7">
              <a:extLst>
                <a:ext uri="{FF2B5EF4-FFF2-40B4-BE49-F238E27FC236}">
                  <a16:creationId xmlns:a16="http://schemas.microsoft.com/office/drawing/2014/main" id="{6AC72113-FD89-4C80-8618-F6E1B398F18C}"/>
                </a:ext>
              </a:extLst>
            </p:cNvPr>
            <p:cNvSpPr/>
            <p:nvPr/>
          </p:nvSpPr>
          <p:spPr>
            <a:xfrm>
              <a:off x="3022653" y="3513053"/>
              <a:ext cx="1152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工业和信息化部办公厅</a:t>
              </a:r>
            </a:p>
          </p:txBody>
        </p:sp>
        <p:sp>
          <p:nvSpPr>
            <p:cNvPr id="64" name="圆角矩形 8">
              <a:extLst>
                <a:ext uri="{FF2B5EF4-FFF2-40B4-BE49-F238E27FC236}">
                  <a16:creationId xmlns:a16="http://schemas.microsoft.com/office/drawing/2014/main" id="{FD3B770A-EC39-43FC-A10B-92DF2F143DE2}"/>
                </a:ext>
              </a:extLst>
            </p:cNvPr>
            <p:cNvSpPr/>
            <p:nvPr/>
          </p:nvSpPr>
          <p:spPr>
            <a:xfrm>
              <a:off x="4268819" y="3508336"/>
              <a:ext cx="768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公安部办公厅</a:t>
              </a:r>
            </a:p>
          </p:txBody>
        </p:sp>
        <p:sp>
          <p:nvSpPr>
            <p:cNvPr id="65" name="圆角矩形 9">
              <a:extLst>
                <a:ext uri="{FF2B5EF4-FFF2-40B4-BE49-F238E27FC236}">
                  <a16:creationId xmlns:a16="http://schemas.microsoft.com/office/drawing/2014/main" id="{256D63C1-D700-41F5-850A-7FD9B470A29D}"/>
                </a:ext>
              </a:extLst>
            </p:cNvPr>
            <p:cNvSpPr/>
            <p:nvPr/>
          </p:nvSpPr>
          <p:spPr>
            <a:xfrm>
              <a:off x="5130985" y="3495011"/>
              <a:ext cx="768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民政部办公厅</a:t>
              </a:r>
            </a:p>
          </p:txBody>
        </p:sp>
        <p:sp>
          <p:nvSpPr>
            <p:cNvPr id="66" name="圆角矩形 10">
              <a:extLst>
                <a:ext uri="{FF2B5EF4-FFF2-40B4-BE49-F238E27FC236}">
                  <a16:creationId xmlns:a16="http://schemas.microsoft.com/office/drawing/2014/main" id="{C1EDEAE4-377E-4C56-82FF-DDC644C87034}"/>
                </a:ext>
              </a:extLst>
            </p:cNvPr>
            <p:cNvSpPr/>
            <p:nvPr/>
          </p:nvSpPr>
          <p:spPr>
            <a:xfrm>
              <a:off x="1456587" y="4456003"/>
              <a:ext cx="960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司法部办公厅</a:t>
              </a:r>
            </a:p>
          </p:txBody>
        </p:sp>
        <p:sp>
          <p:nvSpPr>
            <p:cNvPr id="67" name="圆角矩形 11">
              <a:extLst>
                <a:ext uri="{FF2B5EF4-FFF2-40B4-BE49-F238E27FC236}">
                  <a16:creationId xmlns:a16="http://schemas.microsoft.com/office/drawing/2014/main" id="{B0A46323-A663-4AAE-B7A0-E3BBD18A91EE}"/>
                </a:ext>
              </a:extLst>
            </p:cNvPr>
            <p:cNvSpPr/>
            <p:nvPr/>
          </p:nvSpPr>
          <p:spPr>
            <a:xfrm>
              <a:off x="2478853" y="4456003"/>
              <a:ext cx="960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财政部办公厅</a:t>
              </a:r>
            </a:p>
          </p:txBody>
        </p:sp>
        <p:sp>
          <p:nvSpPr>
            <p:cNvPr id="68" name="圆角矩形 12">
              <a:extLst>
                <a:ext uri="{FF2B5EF4-FFF2-40B4-BE49-F238E27FC236}">
                  <a16:creationId xmlns:a16="http://schemas.microsoft.com/office/drawing/2014/main" id="{17E3FEA1-9F56-4E84-B3FE-27DD4CCDA5CA}"/>
                </a:ext>
              </a:extLst>
            </p:cNvPr>
            <p:cNvSpPr/>
            <p:nvPr/>
          </p:nvSpPr>
          <p:spPr>
            <a:xfrm>
              <a:off x="3501120" y="4477059"/>
              <a:ext cx="960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国家医保局办公室</a:t>
              </a:r>
            </a:p>
          </p:txBody>
        </p:sp>
        <p:sp>
          <p:nvSpPr>
            <p:cNvPr id="69" name="圆角矩形 13">
              <a:extLst>
                <a:ext uri="{FF2B5EF4-FFF2-40B4-BE49-F238E27FC236}">
                  <a16:creationId xmlns:a16="http://schemas.microsoft.com/office/drawing/2014/main" id="{C8415380-5624-4B31-A350-DCEDFC50F42B}"/>
                </a:ext>
              </a:extLst>
            </p:cNvPr>
            <p:cNvSpPr/>
            <p:nvPr/>
          </p:nvSpPr>
          <p:spPr>
            <a:xfrm>
              <a:off x="4523389" y="4459016"/>
              <a:ext cx="960000" cy="816000"/>
            </a:xfrm>
            <a:prstGeom prst="roundRect">
              <a:avLst/>
            </a:prstGeom>
            <a:solidFill>
              <a:srgbClr val="4DBBAC">
                <a:alpha val="10196"/>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cs"/>
                </a:rPr>
                <a:t>国家药监局综合</a:t>
              </a:r>
            </a:p>
          </p:txBody>
        </p:sp>
        <p:sp>
          <p:nvSpPr>
            <p:cNvPr id="70" name="TextBox 16">
              <a:extLst>
                <a:ext uri="{FF2B5EF4-FFF2-40B4-BE49-F238E27FC236}">
                  <a16:creationId xmlns:a16="http://schemas.microsoft.com/office/drawing/2014/main" id="{A97E1B71-D4B4-4651-8971-A62AEDEB732B}"/>
                </a:ext>
              </a:extLst>
            </p:cNvPr>
            <p:cNvSpPr txBox="1"/>
            <p:nvPr/>
          </p:nvSpPr>
          <p:spPr>
            <a:xfrm>
              <a:off x="7740183" y="3008063"/>
              <a:ext cx="3623804" cy="1895519"/>
            </a:xfrm>
            <a:prstGeom prst="rect">
              <a:avLst/>
            </a:prstGeom>
            <a:noFill/>
          </p:spPr>
          <p:txBody>
            <a:bodyPr wrap="square" rtlCol="0">
              <a:spAutoFit/>
            </a:bodyPr>
            <a:lstStyle/>
            <a:p>
              <a:pPr marL="380990" marR="0" lvl="0" indent="-380990" defTabSz="457200" eaLnBrk="1" fontAlgn="auto" latinLnBrk="0" hangingPunct="1">
                <a:lnSpc>
                  <a:spcPct val="150000"/>
                </a:lnSpc>
                <a:spcBef>
                  <a:spcPts val="0"/>
                </a:spcBef>
                <a:spcAft>
                  <a:spcPts val="0"/>
                </a:spcAft>
                <a:buClr>
                  <a:srgbClr val="3F697E"/>
                </a:buClr>
                <a:buSzPct val="100000"/>
                <a:buFont typeface="Wingdings" pitchFamily="2" charset="2"/>
                <a:buChar char="l"/>
                <a:tabLst/>
                <a:defRPr/>
              </a:pPr>
              <a:r>
                <a:rPr kumimoji="0" lang="zh-CN" altLang="zh-CN"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rPr>
                <a:t>成立国家消除丙肝公共卫生危害行动领导小组（以下简称领导小组）</a:t>
              </a:r>
            </a:p>
            <a:p>
              <a:pPr marL="380990" marR="0" lvl="0" indent="-380990" defTabSz="457200" eaLnBrk="1" fontAlgn="auto" latinLnBrk="0" hangingPunct="1">
                <a:lnSpc>
                  <a:spcPct val="150000"/>
                </a:lnSpc>
                <a:spcBef>
                  <a:spcPts val="0"/>
                </a:spcBef>
                <a:spcAft>
                  <a:spcPts val="0"/>
                </a:spcAft>
                <a:buClr>
                  <a:srgbClr val="3F697E"/>
                </a:buClr>
                <a:buSzPct val="100000"/>
                <a:buFont typeface="Wingdings" pitchFamily="2" charset="2"/>
                <a:buChar char="l"/>
                <a:tabLst/>
                <a:defRPr/>
              </a:pPr>
              <a:r>
                <a:rPr kumimoji="0" lang="zh-CN" altLang="zh-CN"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rPr>
                <a:t>国家卫生健康委负责同志任组长</a:t>
              </a:r>
            </a:p>
            <a:p>
              <a:pPr marL="380990" marR="0" lvl="0" indent="-380990" defTabSz="457200" eaLnBrk="1" fontAlgn="auto" latinLnBrk="0" hangingPunct="1">
                <a:lnSpc>
                  <a:spcPct val="150000"/>
                </a:lnSpc>
                <a:spcBef>
                  <a:spcPts val="0"/>
                </a:spcBef>
                <a:spcAft>
                  <a:spcPts val="0"/>
                </a:spcAft>
                <a:buClr>
                  <a:srgbClr val="3F697E"/>
                </a:buClr>
                <a:buSzPct val="100000"/>
                <a:buFont typeface="Wingdings" pitchFamily="2" charset="2"/>
                <a:buChar char="l"/>
                <a:tabLst/>
                <a:defRPr/>
              </a:pPr>
              <a:r>
                <a:rPr kumimoji="0" lang="zh-CN" altLang="zh-CN"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rPr>
                <a:t>在国家疾病预防控制局设立领导小组办公室</a:t>
              </a:r>
              <a:endParaRPr kumimoji="0" lang="zh-CN" altLang="en-US" sz="1600" b="0" i="0" u="none" strike="noStrike" kern="0" cap="none" spc="0" normalizeH="0" baseline="0" noProof="0" dirty="0">
                <a:ln>
                  <a:noFill/>
                </a:ln>
                <a:solidFill>
                  <a:srgbClr val="44546A"/>
                </a:solidFill>
                <a:effectLst/>
                <a:uLnTx/>
                <a:uFillTx/>
                <a:latin typeface="微软雅黑" pitchFamily="34" charset="-122"/>
                <a:ea typeface="微软雅黑" pitchFamily="34" charset="-122"/>
              </a:endParaRPr>
            </a:p>
          </p:txBody>
        </p:sp>
        <p:sp>
          <p:nvSpPr>
            <p:cNvPr id="71" name="下箭头 8">
              <a:extLst>
                <a:ext uri="{FF2B5EF4-FFF2-40B4-BE49-F238E27FC236}">
                  <a16:creationId xmlns:a16="http://schemas.microsoft.com/office/drawing/2014/main" id="{466AC48D-31EC-4EAD-B767-546297BD3B29}"/>
                </a:ext>
              </a:extLst>
            </p:cNvPr>
            <p:cNvSpPr/>
            <p:nvPr/>
          </p:nvSpPr>
          <p:spPr>
            <a:xfrm rot="16200000">
              <a:off x="5959860" y="3443822"/>
              <a:ext cx="1975755" cy="1260533"/>
            </a:xfrm>
            <a:prstGeom prst="downArrow">
              <a:avLst>
                <a:gd name="adj1" fmla="val 59056"/>
                <a:gd name="adj2" fmla="val 37816"/>
              </a:avLst>
            </a:prstGeom>
            <a:gradFill>
              <a:gsLst>
                <a:gs pos="0">
                  <a:sysClr val="window" lastClr="FFFFFF"/>
                </a:gs>
                <a:gs pos="100000">
                  <a:srgbClr val="4DBBAC"/>
                </a:gs>
              </a:gsLst>
              <a:lin ang="5400000" scaled="0"/>
            </a:gradFill>
            <a:ln w="12700" cap="flat" cmpd="sng" algn="ctr">
              <a:noFill/>
              <a:prstDash val="solid"/>
              <a:miter lim="800000"/>
            </a:ln>
            <a:effectLst/>
          </p:spPr>
          <p:txBody>
            <a:bodyPr rtlCol="0" anchor="ctr"/>
            <a:lstStyle/>
            <a:p>
              <a:pPr marL="0" marR="0" lvl="0" indent="0" algn="ctr" defTabSz="457189" eaLnBrk="1"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2" name="梯形 71">
              <a:extLst>
                <a:ext uri="{FF2B5EF4-FFF2-40B4-BE49-F238E27FC236}">
                  <a16:creationId xmlns:a16="http://schemas.microsoft.com/office/drawing/2014/main" id="{E2907937-90D9-4F91-BCD0-6DA5F33B488A}"/>
                </a:ext>
              </a:extLst>
            </p:cNvPr>
            <p:cNvSpPr/>
            <p:nvPr/>
          </p:nvSpPr>
          <p:spPr>
            <a:xfrm>
              <a:off x="657887" y="5032848"/>
              <a:ext cx="10706100" cy="1219027"/>
            </a:xfrm>
            <a:prstGeom prst="trapezoid">
              <a:avLst>
                <a:gd name="adj" fmla="val 86851"/>
              </a:avLst>
            </a:prstGeom>
            <a:gradFill>
              <a:gsLst>
                <a:gs pos="91000">
                  <a:srgbClr val="4DBBAC">
                    <a:alpha val="80000"/>
                  </a:srgbClr>
                </a:gs>
                <a:gs pos="0">
                  <a:srgbClr val="4DBBAC">
                    <a:alpha val="0"/>
                  </a:srgbClr>
                </a:gs>
              </a:gsLst>
              <a:lin ang="540000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353"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3" name="TextBox 19">
              <a:extLst>
                <a:ext uri="{FF2B5EF4-FFF2-40B4-BE49-F238E27FC236}">
                  <a16:creationId xmlns:a16="http://schemas.microsoft.com/office/drawing/2014/main" id="{E7A04DF7-FD81-4046-A3CA-9AF3A0C98E7B}"/>
                </a:ext>
              </a:extLst>
            </p:cNvPr>
            <p:cNvSpPr txBox="1"/>
            <p:nvPr/>
          </p:nvSpPr>
          <p:spPr>
            <a:xfrm>
              <a:off x="3303367" y="5684192"/>
              <a:ext cx="5941050" cy="42056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zh-CN" sz="2133" b="1" i="0" u="none" strike="noStrike" kern="0" cap="none" spc="0" normalizeH="0" baseline="0" noProof="0" dirty="0">
                  <a:ln>
                    <a:noFill/>
                  </a:ln>
                  <a:solidFill>
                    <a:prstClr val="white"/>
                  </a:solidFill>
                  <a:effectLst/>
                  <a:uLnTx/>
                  <a:uFillTx/>
                  <a:latin typeface="微软雅黑" pitchFamily="34" charset="-122"/>
                  <a:ea typeface="微软雅黑" pitchFamily="34" charset="-122"/>
                </a:rPr>
                <a:t>指导和督促各地实施消除丙肝公共卫生危害行动</a:t>
              </a:r>
              <a:endParaRPr kumimoji="0" lang="zh-CN" altLang="en-US" sz="2133"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74" name="圆角矩形 22">
              <a:extLst>
                <a:ext uri="{FF2B5EF4-FFF2-40B4-BE49-F238E27FC236}">
                  <a16:creationId xmlns:a16="http://schemas.microsoft.com/office/drawing/2014/main" id="{1D782A11-F1FF-4571-AE6F-CD5C04DCD036}"/>
                </a:ext>
              </a:extLst>
            </p:cNvPr>
            <p:cNvSpPr/>
            <p:nvPr/>
          </p:nvSpPr>
          <p:spPr>
            <a:xfrm>
              <a:off x="7669294" y="2849571"/>
              <a:ext cx="3771353" cy="2448000"/>
            </a:xfrm>
            <a:prstGeom prst="roundRect">
              <a:avLst>
                <a:gd name="adj" fmla="val 4422"/>
              </a:avLst>
            </a:prstGeom>
            <a:noFill/>
            <a:ln w="12700" cap="flat" cmpd="sng" algn="ctr">
              <a:solidFill>
                <a:srgbClr val="07729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Pct val="130000"/>
                <a:buFontTx/>
                <a:buNone/>
                <a:tabLst/>
                <a:defRPr/>
              </a:pPr>
              <a:endParaRPr kumimoji="0" lang="zh-CN" altLang="en-US" sz="1667" b="0" i="0" u="none" strike="noStrike" kern="0" cap="none" spc="0" normalizeH="0" baseline="0" noProof="0" dirty="0">
                <a:ln>
                  <a:noFill/>
                </a:ln>
                <a:solidFill>
                  <a:srgbClr val="44546A"/>
                </a:solidFill>
                <a:effectLst/>
                <a:uLnTx/>
                <a:uFillTx/>
                <a:latin typeface="微软雅黑" pitchFamily="34" charset="-122"/>
                <a:ea typeface="微软雅黑" pitchFamily="34" charset="-122"/>
                <a:cs typeface="+mn-ea"/>
                <a:sym typeface="+mn-lt"/>
              </a:endParaRPr>
            </a:p>
          </p:txBody>
        </p:sp>
        <p:sp>
          <p:nvSpPr>
            <p:cNvPr id="75" name="圆角矩形 1">
              <a:extLst>
                <a:ext uri="{FF2B5EF4-FFF2-40B4-BE49-F238E27FC236}">
                  <a16:creationId xmlns:a16="http://schemas.microsoft.com/office/drawing/2014/main" id="{B91A1A10-F8BD-43C6-9515-84E9B8E630D3}"/>
                </a:ext>
              </a:extLst>
            </p:cNvPr>
            <p:cNvSpPr/>
            <p:nvPr/>
          </p:nvSpPr>
          <p:spPr>
            <a:xfrm>
              <a:off x="666342" y="2608545"/>
              <a:ext cx="5500556" cy="2821172"/>
            </a:xfrm>
            <a:prstGeom prst="roundRect">
              <a:avLst>
                <a:gd name="adj" fmla="val 8124"/>
              </a:avLst>
            </a:prstGeom>
            <a:noFill/>
            <a:ln w="12700" cap="flat" cmpd="sng" algn="ctr">
              <a:solidFill>
                <a:srgbClr val="4DBBA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Arial"/>
                <a:ea typeface="微软雅黑"/>
                <a:cs typeface="+mn-cs"/>
              </a:endParaRPr>
            </a:p>
          </p:txBody>
        </p:sp>
        <p:pic>
          <p:nvPicPr>
            <p:cNvPr id="76" name="Picture 2">
              <a:extLst>
                <a:ext uri="{FF2B5EF4-FFF2-40B4-BE49-F238E27FC236}">
                  <a16:creationId xmlns:a16="http://schemas.microsoft.com/office/drawing/2014/main" id="{9D8CD972-2A52-44F0-BBBA-BAE936371D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52318" y="1618204"/>
              <a:ext cx="3897605" cy="1721968"/>
            </a:xfrm>
            <a:prstGeom prst="rect">
              <a:avLst/>
            </a:prstGeom>
            <a:noFill/>
            <a:ln>
              <a:noFill/>
            </a:ln>
            <a:effectLst>
              <a:outerShdw dist="35921" dir="2700000" algn="ctr" rotWithShape="0">
                <a:srgbClr val="E7E6E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1949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幻灯片" r:id="rId12" imgW="499" imgH="499" progId="TCLayout.ActiveDocument.1">
                  <p:embed/>
                </p:oleObj>
              </mc:Choice>
              <mc:Fallback>
                <p:oleObj name="think-cell 幻灯片" r:id="rId12"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标题 3">
            <a:extLst>
              <a:ext uri="{FF2B5EF4-FFF2-40B4-BE49-F238E27FC236}">
                <a16:creationId xmlns:a16="http://schemas.microsoft.com/office/drawing/2014/main" id="{46D1FA97-A86C-4F41-90B2-1B840084AE84}"/>
              </a:ext>
            </a:extLst>
          </p:cNvPr>
          <p:cNvSpPr>
            <a:spLocks noGrp="1"/>
          </p:cNvSpPr>
          <p:nvPr>
            <p:ph type="title"/>
          </p:nvPr>
        </p:nvSpPr>
        <p:spPr/>
        <p:txBody>
          <a:bodyPr>
            <a:normAutofit/>
          </a:bodyPr>
          <a:lstStyle/>
          <a:p>
            <a:r>
              <a:rPr lang="en-US" altLang="zh-CN" dirty="0">
                <a:latin typeface="Arial" panose="020B0604020202020204" pitchFamily="34" charset="0"/>
                <a:sym typeface="Arial" panose="020B0604020202020204" pitchFamily="34" charset="0"/>
              </a:rPr>
              <a:t>2021</a:t>
            </a:r>
            <a:r>
              <a:rPr lang="zh-CN" altLang="en-US" dirty="0">
                <a:latin typeface="Arial" panose="020B0604020202020204" pitchFamily="34" charset="0"/>
                <a:sym typeface="Arial" panose="020B0604020202020204" pitchFamily="34" charset="0"/>
              </a:rPr>
              <a:t>医保谈判，丙通沙</a:t>
            </a:r>
            <a:r>
              <a:rPr lang="en-US" altLang="zh-CN" baseline="30000" dirty="0">
                <a:latin typeface="Arial" panose="020B0604020202020204" pitchFamily="34" charset="0"/>
                <a:sym typeface="Arial" panose="020B0604020202020204" pitchFamily="34" charset="0"/>
              </a:rPr>
              <a:t>®</a:t>
            </a:r>
            <a:r>
              <a:rPr lang="zh-CN" altLang="en-US" dirty="0">
                <a:latin typeface="Arial" panose="020B0604020202020204" pitchFamily="34" charset="0"/>
                <a:sym typeface="Arial" panose="020B0604020202020204" pitchFamily="34" charset="0"/>
              </a:rPr>
              <a:t>降价幅度达</a:t>
            </a:r>
            <a:r>
              <a:rPr lang="en-US" altLang="zh-CN" dirty="0">
                <a:latin typeface="Arial" panose="020B0604020202020204" pitchFamily="34" charset="0"/>
                <a:sym typeface="Arial" panose="020B0604020202020204" pitchFamily="34" charset="0"/>
              </a:rPr>
              <a:t>24.68%</a:t>
            </a:r>
            <a:r>
              <a:rPr lang="zh-CN" altLang="en-US" dirty="0">
                <a:latin typeface="Arial" panose="020B0604020202020204" pitchFamily="34" charset="0"/>
                <a:sym typeface="Arial" panose="020B0604020202020204" pitchFamily="34" charset="0"/>
              </a:rPr>
              <a:t>，增加可及性</a:t>
            </a:r>
          </a:p>
        </p:txBody>
      </p:sp>
      <p:sp>
        <p:nvSpPr>
          <p:cNvPr id="3" name="灯片编号占位符 2">
            <a:extLst>
              <a:ext uri="{FF2B5EF4-FFF2-40B4-BE49-F238E27FC236}">
                <a16:creationId xmlns:a16="http://schemas.microsoft.com/office/drawing/2014/main" id="{3132E222-7BA7-4B24-9675-BF707EA5B566}"/>
              </a:ext>
            </a:extLst>
          </p:cNvPr>
          <p:cNvSpPr>
            <a:spLocks noGrp="1"/>
          </p:cNvSpPr>
          <p:nvPr>
            <p:ph type="sldNum" sz="quarter" idx="12"/>
          </p:nvPr>
        </p:nvSpPr>
        <p:spPr/>
        <p:txBody>
          <a:bodyPr/>
          <a:lstStyle/>
          <a:p>
            <a:fld id="{7F3A5754-6959-4445-B6B7-A5F88107C4C0}" type="slidenum">
              <a:rPr lang="zh-CN" altLang="en-US" smtClean="0">
                <a:latin typeface="Arial" panose="020B0604020202020204" pitchFamily="34" charset="0"/>
                <a:sym typeface="Arial" panose="020B0604020202020204" pitchFamily="34" charset="0"/>
              </a:rPr>
              <a:t>6</a:t>
            </a:fld>
            <a:endParaRPr lang="zh-CN" altLang="en-US">
              <a:latin typeface="Arial" panose="020B0604020202020204" pitchFamily="34" charset="0"/>
              <a:sym typeface="Arial" panose="020B0604020202020204" pitchFamily="34" charset="0"/>
            </a:endParaRPr>
          </a:p>
        </p:txBody>
      </p:sp>
      <p:grpSp>
        <p:nvGrpSpPr>
          <p:cNvPr id="54" name="组合 53">
            <a:extLst>
              <a:ext uri="{FF2B5EF4-FFF2-40B4-BE49-F238E27FC236}">
                <a16:creationId xmlns:a16="http://schemas.microsoft.com/office/drawing/2014/main" id="{0CDD69AF-8F5D-4550-AA61-D1BC14EDA3DF}"/>
              </a:ext>
            </a:extLst>
          </p:cNvPr>
          <p:cNvGrpSpPr/>
          <p:nvPr/>
        </p:nvGrpSpPr>
        <p:grpSpPr>
          <a:xfrm>
            <a:off x="5493004" y="1884647"/>
            <a:ext cx="5718626" cy="2350901"/>
            <a:chOff x="15038417" y="-1380310"/>
            <a:chExt cx="2517258" cy="3185951"/>
          </a:xfrm>
        </p:grpSpPr>
        <p:sp>
          <p:nvSpPr>
            <p:cNvPr id="55" name="矩形: 圆顶角 54">
              <a:extLst>
                <a:ext uri="{FF2B5EF4-FFF2-40B4-BE49-F238E27FC236}">
                  <a16:creationId xmlns:a16="http://schemas.microsoft.com/office/drawing/2014/main" id="{EED1F7AD-6646-4A11-91DC-14B8744CA24F}"/>
                </a:ext>
              </a:extLst>
            </p:cNvPr>
            <p:cNvSpPr/>
            <p:nvPr/>
          </p:nvSpPr>
          <p:spPr>
            <a:xfrm flipV="1">
              <a:off x="15131008" y="-1329792"/>
              <a:ext cx="2424667" cy="3135433"/>
            </a:xfrm>
            <a:prstGeom prst="round2SameRect">
              <a:avLst>
                <a:gd name="adj1" fmla="val 10532"/>
                <a:gd name="adj2" fmla="val 0"/>
              </a:avLst>
            </a:prstGeom>
            <a:solidFill>
              <a:srgbClr val="4DBBAC">
                <a:alpha val="15000"/>
              </a:srgbClr>
            </a:solidFill>
            <a:ln w="12700" cap="flat" cmpd="sng" algn="ctr">
              <a:noFill/>
              <a:prstDash val="solid"/>
              <a:miter lim="800000"/>
            </a:ln>
            <a:effectLst>
              <a:softEdge rad="8890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6" name="矩形: 圆顶角 55">
              <a:extLst>
                <a:ext uri="{FF2B5EF4-FFF2-40B4-BE49-F238E27FC236}">
                  <a16:creationId xmlns:a16="http://schemas.microsoft.com/office/drawing/2014/main" id="{BF6750C9-2D85-4E09-AE98-083CF591CD7D}"/>
                </a:ext>
              </a:extLst>
            </p:cNvPr>
            <p:cNvSpPr/>
            <p:nvPr/>
          </p:nvSpPr>
          <p:spPr>
            <a:xfrm flipV="1">
              <a:off x="15038417" y="-1380310"/>
              <a:ext cx="2424667" cy="2977785"/>
            </a:xfrm>
            <a:prstGeom prst="round2SameRect">
              <a:avLst>
                <a:gd name="adj1" fmla="val 10532"/>
                <a:gd name="adj2" fmla="val 0"/>
              </a:avLst>
            </a:prstGeom>
            <a:solidFill>
              <a:sysClr val="window" lastClr="FFFFFF"/>
            </a:solidFill>
            <a:ln w="12700" cap="flat" cmpd="sng" algn="ctr">
              <a:gradFill>
                <a:gsLst>
                  <a:gs pos="0">
                    <a:srgbClr val="4472C4">
                      <a:lumMod val="5000"/>
                      <a:lumOff val="95000"/>
                    </a:srgbClr>
                  </a:gs>
                  <a:gs pos="100000">
                    <a:srgbClr val="4DBBAC">
                      <a:alpha val="17000"/>
                    </a:srgbClr>
                  </a:gs>
                </a:gsLst>
                <a:lin ang="0" scaled="0"/>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57" name="矩形: 圆顶角 56">
            <a:extLst>
              <a:ext uri="{FF2B5EF4-FFF2-40B4-BE49-F238E27FC236}">
                <a16:creationId xmlns:a16="http://schemas.microsoft.com/office/drawing/2014/main" id="{8BAD96A0-96E0-4EEA-92FE-6133DEF140E9}"/>
              </a:ext>
            </a:extLst>
          </p:cNvPr>
          <p:cNvSpPr/>
          <p:nvPr/>
        </p:nvSpPr>
        <p:spPr>
          <a:xfrm flipV="1">
            <a:off x="2648489" y="1234811"/>
            <a:ext cx="6895023" cy="396785"/>
          </a:xfrm>
          <a:prstGeom prst="round2SameRect">
            <a:avLst>
              <a:gd name="adj1" fmla="val 45203"/>
              <a:gd name="adj2" fmla="val 0"/>
            </a:avLst>
          </a:prstGeom>
          <a:solidFill>
            <a:srgbClr val="3F697E"/>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endParaRPr>
          </a:p>
        </p:txBody>
      </p:sp>
      <p:pic>
        <p:nvPicPr>
          <p:cNvPr id="58" name="图片 57">
            <a:extLst>
              <a:ext uri="{FF2B5EF4-FFF2-40B4-BE49-F238E27FC236}">
                <a16:creationId xmlns:a16="http://schemas.microsoft.com/office/drawing/2014/main" id="{14D2CF33-4A35-4355-A95C-4D58C6B6E331}"/>
              </a:ext>
            </a:extLst>
          </p:cNvPr>
          <p:cNvPicPr>
            <a:picLocks noChangeAspect="1"/>
          </p:cNvPicPr>
          <p:nvPr/>
        </p:nvPicPr>
        <p:blipFill>
          <a:blip r:embed="rId14"/>
          <a:stretch>
            <a:fillRect/>
          </a:stretch>
        </p:blipFill>
        <p:spPr>
          <a:xfrm>
            <a:off x="904485" y="1814001"/>
            <a:ext cx="2586564" cy="2258655"/>
          </a:xfrm>
          <a:prstGeom prst="rect">
            <a:avLst/>
          </a:prstGeom>
        </p:spPr>
      </p:pic>
      <p:sp>
        <p:nvSpPr>
          <p:cNvPr id="59" name="文本框 58">
            <a:extLst>
              <a:ext uri="{FF2B5EF4-FFF2-40B4-BE49-F238E27FC236}">
                <a16:creationId xmlns:a16="http://schemas.microsoft.com/office/drawing/2014/main" id="{C5AB242F-9154-4CBD-82BB-54F1AC1E7623}"/>
              </a:ext>
            </a:extLst>
          </p:cNvPr>
          <p:cNvSpPr txBox="1"/>
          <p:nvPr/>
        </p:nvSpPr>
        <p:spPr>
          <a:xfrm>
            <a:off x="3738562" y="2593759"/>
            <a:ext cx="1506929" cy="738664"/>
          </a:xfrm>
          <a:prstGeom prst="rect">
            <a:avLst/>
          </a:prstGeom>
          <a:noFill/>
        </p:spPr>
        <p:txBody>
          <a:bodyPr wrap="square" rtlCol="0">
            <a:spAutoFit/>
          </a:bodyPr>
          <a:lstStyle/>
          <a:p>
            <a:pPr algn="ctr" defTabSz="457200" hangingPunct="0">
              <a:defRPr/>
            </a:pPr>
            <a:r>
              <a:rPr lang="zh-CN" altLang="en-US" b="1" kern="0" dirty="0">
                <a:solidFill>
                  <a:srgbClr val="4BBBA9"/>
                </a:solidFill>
                <a:latin typeface="Arial" panose="020B0604020202020204" pitchFamily="34" charset="0"/>
                <a:ea typeface="微软雅黑" panose="020B0503020204020204" pitchFamily="34" charset="-122"/>
                <a:cs typeface="+mn-ea"/>
                <a:sym typeface="Arial" panose="020B0604020202020204" pitchFamily="34" charset="0"/>
              </a:rPr>
              <a:t>价格降低</a:t>
            </a:r>
            <a:r>
              <a:rPr lang="en-US" altLang="zh-CN" sz="2400" b="1" kern="0" dirty="0">
                <a:solidFill>
                  <a:srgbClr val="4BBBA9"/>
                </a:solidFill>
                <a:latin typeface="Arial" panose="020B0604020202020204" pitchFamily="34" charset="0"/>
                <a:ea typeface="微软雅黑" panose="020B0503020204020204" pitchFamily="34" charset="-122"/>
                <a:cs typeface="+mn-ea"/>
                <a:sym typeface="Arial" panose="020B0604020202020204" pitchFamily="34" charset="0"/>
              </a:rPr>
              <a:t>24.68%</a:t>
            </a:r>
            <a:endParaRPr lang="zh-CN" altLang="en-US" sz="2400" b="1" kern="0" dirty="0">
              <a:solidFill>
                <a:srgbClr val="4BBBA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文本框 59">
            <a:extLst>
              <a:ext uri="{FF2B5EF4-FFF2-40B4-BE49-F238E27FC236}">
                <a16:creationId xmlns:a16="http://schemas.microsoft.com/office/drawing/2014/main" id="{1AB44A18-0D8B-470C-93DB-C2DE6DDB2DD1}"/>
              </a:ext>
            </a:extLst>
          </p:cNvPr>
          <p:cNvSpPr txBox="1"/>
          <p:nvPr/>
        </p:nvSpPr>
        <p:spPr>
          <a:xfrm>
            <a:off x="6884637" y="1985856"/>
            <a:ext cx="4142277" cy="873060"/>
          </a:xfrm>
          <a:prstGeom prst="rect">
            <a:avLst/>
          </a:prstGeom>
          <a:noFill/>
        </p:spPr>
        <p:txBody>
          <a:bodyPr wrap="square" rtlCol="0">
            <a:spAutoFit/>
          </a:bodyPr>
          <a:lstStyle/>
          <a:p>
            <a:pPr defTabSz="457200" hangingPunct="0">
              <a:lnSpc>
                <a:spcPct val="120000"/>
              </a:lnSpc>
              <a:spcBef>
                <a:spcPts val="1200"/>
              </a:spcBef>
            </a:pPr>
            <a:r>
              <a:rPr lang="zh-CN" altLang="en-US" sz="2000" b="1"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适应症</a:t>
            </a:r>
            <a:r>
              <a:rPr lang="zh-CN" altLang="en-US"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取消限制</a:t>
            </a:r>
            <a:r>
              <a:rPr lang="zh-CN" altLang="en-US" sz="2000" b="1"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，支付范围为成人慢性丙型肝炎病毒感染</a:t>
            </a:r>
          </a:p>
        </p:txBody>
      </p:sp>
      <p:sp>
        <p:nvSpPr>
          <p:cNvPr id="61" name="矩形 60">
            <a:extLst>
              <a:ext uri="{FF2B5EF4-FFF2-40B4-BE49-F238E27FC236}">
                <a16:creationId xmlns:a16="http://schemas.microsoft.com/office/drawing/2014/main" id="{CD6A3D06-69C6-4075-BA38-D509AB7BC00C}"/>
              </a:ext>
            </a:extLst>
          </p:cNvPr>
          <p:cNvSpPr/>
          <p:nvPr/>
        </p:nvSpPr>
        <p:spPr>
          <a:xfrm>
            <a:off x="3433197" y="1235216"/>
            <a:ext cx="5325606" cy="392771"/>
          </a:xfrm>
          <a:prstGeom prst="rect">
            <a:avLst/>
          </a:prstGeom>
          <a:noFill/>
          <a:ln w="12700" cap="flat" cmpd="sng" algn="ctr">
            <a:noFill/>
            <a:prstDash val="solid"/>
            <a:miter lim="800000"/>
          </a:ln>
          <a:effectLst/>
        </p:spPr>
        <p:txBody>
          <a:bodyPr rtlCol="0" anchor="ctr"/>
          <a:lstStyle/>
          <a:p>
            <a:pPr algn="ctr" defTabSz="457200" hangingPunct="0"/>
            <a:r>
              <a:rPr lang="zh-CN" altLang="en-US" b="1"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丙通沙</a:t>
            </a:r>
            <a:r>
              <a:rPr lang="en-US" altLang="zh-CN" b="1" kern="0" baseline="300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b="1"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b="1"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索磷布韦维帕他韦片</a:t>
            </a:r>
            <a:r>
              <a:rPr lang="en-US" altLang="zh-CN" b="1"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b="1"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ounded Rectangle 5">
            <a:extLst>
              <a:ext uri="{FF2B5EF4-FFF2-40B4-BE49-F238E27FC236}">
                <a16:creationId xmlns:a16="http://schemas.microsoft.com/office/drawing/2014/main" id="{C91721B0-06C3-430D-9248-A7124B031E92}"/>
              </a:ext>
            </a:extLst>
          </p:cNvPr>
          <p:cNvSpPr>
            <a:spLocks noChangeArrowheads="1"/>
          </p:cNvSpPr>
          <p:nvPr/>
        </p:nvSpPr>
        <p:spPr bwMode="auto">
          <a:xfrm>
            <a:off x="838200" y="1245561"/>
            <a:ext cx="10514013" cy="3054861"/>
          </a:xfrm>
          <a:prstGeom prst="roundRect">
            <a:avLst>
              <a:gd name="adj" fmla="val 3654"/>
            </a:avLst>
          </a:prstGeom>
          <a:noFill/>
          <a:ln w="22225" cap="flat" cmpd="sng" algn="ctr">
            <a:gradFill flip="none" rotWithShape="1">
              <a:gsLst>
                <a:gs pos="53000">
                  <a:sysClr val="window" lastClr="FFFFFF"/>
                </a:gs>
                <a:gs pos="0">
                  <a:srgbClr val="3F697E"/>
                </a:gs>
                <a:gs pos="100000">
                  <a:srgbClr val="4DBBAC"/>
                </a:gs>
              </a:gsLst>
              <a:lin ang="5400000" scaled="1"/>
              <a:tileRect/>
            </a:gradFill>
            <a:prstDash val="solid"/>
            <a:miter lim="800000"/>
          </a:ln>
          <a:effectLst/>
        </p:spPr>
        <p:txBody>
          <a:bodyPr rtlCol="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173736" indent="-173736" algn="ctr" defTabSz="981075">
              <a:spcBef>
                <a:spcPts val="300"/>
              </a:spcBef>
              <a:buClr>
                <a:srgbClr val="00B7FF"/>
              </a:buClr>
              <a:buSzPct val="120000"/>
              <a:defRPr/>
            </a:pPr>
            <a:endParaRPr lang="en-GB" altLang="en-US" sz="1000" b="1" kern="0" dirty="0">
              <a:solidFill>
                <a:srgbClr val="001965"/>
              </a:solidFill>
              <a:latin typeface="Apis For Office" panose="020B0504010101010104"/>
              <a:ea typeface="微软雅黑"/>
              <a:cs typeface="+mn-ea"/>
              <a:sym typeface="+mn-lt"/>
            </a:endParaRPr>
          </a:p>
        </p:txBody>
      </p:sp>
      <p:sp>
        <p:nvSpPr>
          <p:cNvPr id="63" name="任意多边形: 形状 62">
            <a:extLst>
              <a:ext uri="{FF2B5EF4-FFF2-40B4-BE49-F238E27FC236}">
                <a16:creationId xmlns:a16="http://schemas.microsoft.com/office/drawing/2014/main" id="{D8F1A995-220D-46F4-908B-4533CFED0BC3}"/>
              </a:ext>
            </a:extLst>
          </p:cNvPr>
          <p:cNvSpPr/>
          <p:nvPr/>
        </p:nvSpPr>
        <p:spPr>
          <a:xfrm rot="5400000">
            <a:off x="2730626" y="2746537"/>
            <a:ext cx="1674850" cy="412224"/>
          </a:xfrm>
          <a:custGeom>
            <a:avLst/>
            <a:gdLst>
              <a:gd name="connsiteX0" fmla="*/ 0 w 1372362"/>
              <a:gd name="connsiteY0" fmla="*/ 398812 h 427767"/>
              <a:gd name="connsiteX1" fmla="*/ 1017461 w 1372362"/>
              <a:gd name="connsiteY1" fmla="*/ 309753 h 427767"/>
              <a:gd name="connsiteX2" fmla="*/ 986885 w 1372362"/>
              <a:gd name="connsiteY2" fmla="*/ 427768 h 427767"/>
              <a:gd name="connsiteX3" fmla="*/ 1372362 w 1372362"/>
              <a:gd name="connsiteY3" fmla="*/ 213931 h 427767"/>
              <a:gd name="connsiteX4" fmla="*/ 986885 w 1372362"/>
              <a:gd name="connsiteY4" fmla="*/ 0 h 427767"/>
              <a:gd name="connsiteX5" fmla="*/ 1017461 w 1372362"/>
              <a:gd name="connsiteY5" fmla="*/ 118015 h 427767"/>
              <a:gd name="connsiteX6" fmla="*/ 0 w 1372362"/>
              <a:gd name="connsiteY6" fmla="*/ 36386 h 42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362" h="427767">
                <a:moveTo>
                  <a:pt x="0" y="398812"/>
                </a:moveTo>
                <a:lnTo>
                  <a:pt x="1017461" y="309753"/>
                </a:lnTo>
                <a:lnTo>
                  <a:pt x="986885" y="427768"/>
                </a:lnTo>
                <a:lnTo>
                  <a:pt x="1372362" y="213931"/>
                </a:lnTo>
                <a:lnTo>
                  <a:pt x="986885" y="0"/>
                </a:lnTo>
                <a:lnTo>
                  <a:pt x="1017461" y="118015"/>
                </a:lnTo>
                <a:lnTo>
                  <a:pt x="0" y="36386"/>
                </a:lnTo>
                <a:close/>
              </a:path>
            </a:pathLst>
          </a:custGeom>
          <a:gradFill>
            <a:gsLst>
              <a:gs pos="0">
                <a:srgbClr val="4DBBAC">
                  <a:alpha val="0"/>
                </a:srgbClr>
              </a:gs>
              <a:gs pos="98000">
                <a:srgbClr val="4DBBAC"/>
              </a:gs>
            </a:gsLst>
            <a:lin ang="0" scaled="0"/>
          </a:gradFill>
          <a:ln w="12700" cap="flat" cmpd="sng" algn="ctr">
            <a:noFill/>
            <a:prstDash val="solid"/>
            <a:miter lim="800000"/>
          </a:ln>
          <a:effectLst/>
        </p:spPr>
        <p:txBody>
          <a:bodyPr rtlCol="0" anchor="ctr"/>
          <a:lstStyle/>
          <a:p>
            <a:pPr algn="ctr" defTabSz="457200" hangingPunct="0"/>
            <a:endParaRPr lang="zh-CN" altLang="en-US" kern="0">
              <a:solidFill>
                <a:prstClr val="white"/>
              </a:solidFill>
              <a:latin typeface="Arial" panose="020B0604020202020204" pitchFamily="34" charset="0"/>
              <a:ea typeface="微软雅黑" panose="020B0503020204020204" pitchFamily="34" charset="-122"/>
              <a:cs typeface="+mn-ea"/>
            </a:endParaRPr>
          </a:p>
        </p:txBody>
      </p:sp>
      <p:sp>
        <p:nvSpPr>
          <p:cNvPr id="64" name="MH_Other_1">
            <a:extLst>
              <a:ext uri="{FF2B5EF4-FFF2-40B4-BE49-F238E27FC236}">
                <a16:creationId xmlns:a16="http://schemas.microsoft.com/office/drawing/2014/main" id="{C2B1EBE3-A16F-4F68-B9B6-036EFE931A2D}"/>
              </a:ext>
            </a:extLst>
          </p:cNvPr>
          <p:cNvSpPr/>
          <p:nvPr/>
        </p:nvSpPr>
        <p:spPr>
          <a:xfrm>
            <a:off x="5545657" y="1980597"/>
            <a:ext cx="829174" cy="829174"/>
          </a:xfrm>
          <a:custGeom>
            <a:avLst/>
            <a:gdLst>
              <a:gd name="T0" fmla="*/ 6384 w 12768"/>
              <a:gd name="T1" fmla="*/ 0 h 12768"/>
              <a:gd name="T2" fmla="*/ 0 w 12768"/>
              <a:gd name="T3" fmla="*/ 6384 h 12768"/>
              <a:gd name="T4" fmla="*/ 6384 w 12768"/>
              <a:gd name="T5" fmla="*/ 12768 h 12768"/>
              <a:gd name="T6" fmla="*/ 12768 w 12768"/>
              <a:gd name="T7" fmla="*/ 6384 h 12768"/>
              <a:gd name="T8" fmla="*/ 6384 w 12768"/>
              <a:gd name="T9" fmla="*/ 0 h 12768"/>
              <a:gd name="T10" fmla="*/ 7026 w 12768"/>
              <a:gd name="T11" fmla="*/ 7548 h 12768"/>
              <a:gd name="T12" fmla="*/ 7026 w 12768"/>
              <a:gd name="T13" fmla="*/ 5993 h 12768"/>
              <a:gd name="T14" fmla="*/ 4287 w 12768"/>
              <a:gd name="T15" fmla="*/ 8127 h 12768"/>
              <a:gd name="T16" fmla="*/ 6037 w 12768"/>
              <a:gd name="T17" fmla="*/ 10374 h 12768"/>
              <a:gd name="T18" fmla="*/ 3192 w 12768"/>
              <a:gd name="T19" fmla="*/ 6981 h 12768"/>
              <a:gd name="T20" fmla="*/ 7026 w 12768"/>
              <a:gd name="T21" fmla="*/ 3718 h 12768"/>
              <a:gd name="T22" fmla="*/ 7026 w 12768"/>
              <a:gd name="T23" fmla="*/ 2394 h 12768"/>
              <a:gd name="T24" fmla="*/ 9576 w 12768"/>
              <a:gd name="T25" fmla="*/ 4981 h 12768"/>
              <a:gd name="T26" fmla="*/ 7026 w 12768"/>
              <a:gd name="T27" fmla="*/ 7548 h 1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68" h="12768">
                <a:moveTo>
                  <a:pt x="6384" y="0"/>
                </a:moveTo>
                <a:cubicBezTo>
                  <a:pt x="2857" y="0"/>
                  <a:pt x="0" y="2858"/>
                  <a:pt x="0" y="6384"/>
                </a:cubicBezTo>
                <a:cubicBezTo>
                  <a:pt x="0" y="9910"/>
                  <a:pt x="2857" y="12768"/>
                  <a:pt x="6384" y="12768"/>
                </a:cubicBezTo>
                <a:cubicBezTo>
                  <a:pt x="9910" y="12768"/>
                  <a:pt x="12768" y="9910"/>
                  <a:pt x="12768" y="6384"/>
                </a:cubicBezTo>
                <a:cubicBezTo>
                  <a:pt x="12768" y="2858"/>
                  <a:pt x="9910" y="0"/>
                  <a:pt x="6384" y="0"/>
                </a:cubicBezTo>
                <a:close/>
                <a:moveTo>
                  <a:pt x="7026" y="7548"/>
                </a:moveTo>
                <a:lnTo>
                  <a:pt x="7026" y="5993"/>
                </a:lnTo>
                <a:cubicBezTo>
                  <a:pt x="6254" y="5993"/>
                  <a:pt x="4287" y="6011"/>
                  <a:pt x="4287" y="8127"/>
                </a:cubicBezTo>
                <a:cubicBezTo>
                  <a:pt x="4287" y="9235"/>
                  <a:pt x="5038" y="10160"/>
                  <a:pt x="6037" y="10374"/>
                </a:cubicBezTo>
                <a:cubicBezTo>
                  <a:pt x="4432" y="10146"/>
                  <a:pt x="3192" y="8722"/>
                  <a:pt x="3192" y="6981"/>
                </a:cubicBezTo>
                <a:cubicBezTo>
                  <a:pt x="3192" y="3745"/>
                  <a:pt x="6494" y="3718"/>
                  <a:pt x="7026" y="3718"/>
                </a:cubicBezTo>
                <a:lnTo>
                  <a:pt x="7026" y="2394"/>
                </a:lnTo>
                <a:lnTo>
                  <a:pt x="9576" y="4981"/>
                </a:lnTo>
                <a:lnTo>
                  <a:pt x="7026" y="7548"/>
                </a:lnTo>
                <a:close/>
              </a:path>
            </a:pathLst>
          </a:custGeom>
          <a:solidFill>
            <a:srgbClr val="FFFFFF"/>
          </a:solidFill>
          <a:ln w="3175" cap="flat" cmpd="sng" algn="ctr">
            <a:solidFill>
              <a:srgbClr val="DDDDDD"/>
            </a:solidFill>
            <a:prstDash val="solid"/>
            <a:miter lim="800000"/>
          </a:ln>
          <a:effectLst>
            <a:outerShdw dist="63500" dir="2700000" algn="tl" rotWithShape="0">
              <a:prstClr val="black">
                <a:alpha val="1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endParaRPr lang="zh-CN" altLang="en-US" kern="0">
              <a:solidFill>
                <a:prstClr val="white"/>
              </a:solidFill>
              <a:cs typeface="+mn-ea"/>
              <a:sym typeface="Arial" panose="020B0604020202020204" pitchFamily="34" charset="0"/>
            </a:endParaRPr>
          </a:p>
        </p:txBody>
      </p:sp>
      <p:sp>
        <p:nvSpPr>
          <p:cNvPr id="65" name="MH_Other_2">
            <a:extLst>
              <a:ext uri="{FF2B5EF4-FFF2-40B4-BE49-F238E27FC236}">
                <a16:creationId xmlns:a16="http://schemas.microsoft.com/office/drawing/2014/main" id="{54E9DED1-6CFD-4570-93DC-36FB03540485}"/>
              </a:ext>
            </a:extLst>
          </p:cNvPr>
          <p:cNvSpPr/>
          <p:nvPr/>
        </p:nvSpPr>
        <p:spPr>
          <a:xfrm>
            <a:off x="5619605" y="2053084"/>
            <a:ext cx="682279" cy="682279"/>
          </a:xfrm>
          <a:custGeom>
            <a:avLst/>
            <a:gdLst>
              <a:gd name="T0" fmla="*/ 6384 w 12768"/>
              <a:gd name="T1" fmla="*/ 0 h 12768"/>
              <a:gd name="T2" fmla="*/ 0 w 12768"/>
              <a:gd name="T3" fmla="*/ 6384 h 12768"/>
              <a:gd name="T4" fmla="*/ 6384 w 12768"/>
              <a:gd name="T5" fmla="*/ 12768 h 12768"/>
              <a:gd name="T6" fmla="*/ 12768 w 12768"/>
              <a:gd name="T7" fmla="*/ 6384 h 12768"/>
              <a:gd name="T8" fmla="*/ 6384 w 12768"/>
              <a:gd name="T9" fmla="*/ 0 h 12768"/>
              <a:gd name="T10" fmla="*/ 7026 w 12768"/>
              <a:gd name="T11" fmla="*/ 7548 h 12768"/>
              <a:gd name="T12" fmla="*/ 7026 w 12768"/>
              <a:gd name="T13" fmla="*/ 5993 h 12768"/>
              <a:gd name="T14" fmla="*/ 4287 w 12768"/>
              <a:gd name="T15" fmla="*/ 8127 h 12768"/>
              <a:gd name="T16" fmla="*/ 6037 w 12768"/>
              <a:gd name="T17" fmla="*/ 10374 h 12768"/>
              <a:gd name="T18" fmla="*/ 3192 w 12768"/>
              <a:gd name="T19" fmla="*/ 6981 h 12768"/>
              <a:gd name="T20" fmla="*/ 7026 w 12768"/>
              <a:gd name="T21" fmla="*/ 3718 h 12768"/>
              <a:gd name="T22" fmla="*/ 7026 w 12768"/>
              <a:gd name="T23" fmla="*/ 2394 h 12768"/>
              <a:gd name="T24" fmla="*/ 9576 w 12768"/>
              <a:gd name="T25" fmla="*/ 4981 h 12768"/>
              <a:gd name="T26" fmla="*/ 7026 w 12768"/>
              <a:gd name="T27" fmla="*/ 7548 h 1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68" h="12768">
                <a:moveTo>
                  <a:pt x="6384" y="0"/>
                </a:moveTo>
                <a:cubicBezTo>
                  <a:pt x="2857" y="0"/>
                  <a:pt x="0" y="2858"/>
                  <a:pt x="0" y="6384"/>
                </a:cubicBezTo>
                <a:cubicBezTo>
                  <a:pt x="0" y="9910"/>
                  <a:pt x="2857" y="12768"/>
                  <a:pt x="6384" y="12768"/>
                </a:cubicBezTo>
                <a:cubicBezTo>
                  <a:pt x="9910" y="12768"/>
                  <a:pt x="12768" y="9910"/>
                  <a:pt x="12768" y="6384"/>
                </a:cubicBezTo>
                <a:cubicBezTo>
                  <a:pt x="12768" y="2858"/>
                  <a:pt x="9910" y="0"/>
                  <a:pt x="6384" y="0"/>
                </a:cubicBezTo>
                <a:close/>
                <a:moveTo>
                  <a:pt x="7026" y="7548"/>
                </a:moveTo>
                <a:lnTo>
                  <a:pt x="7026" y="5993"/>
                </a:lnTo>
                <a:cubicBezTo>
                  <a:pt x="6254" y="5993"/>
                  <a:pt x="4287" y="6011"/>
                  <a:pt x="4287" y="8127"/>
                </a:cubicBezTo>
                <a:cubicBezTo>
                  <a:pt x="4287" y="9235"/>
                  <a:pt x="5038" y="10160"/>
                  <a:pt x="6037" y="10374"/>
                </a:cubicBezTo>
                <a:cubicBezTo>
                  <a:pt x="4432" y="10146"/>
                  <a:pt x="3192" y="8722"/>
                  <a:pt x="3192" y="6981"/>
                </a:cubicBezTo>
                <a:cubicBezTo>
                  <a:pt x="3192" y="3745"/>
                  <a:pt x="6494" y="3718"/>
                  <a:pt x="7026" y="3718"/>
                </a:cubicBezTo>
                <a:lnTo>
                  <a:pt x="7026" y="2394"/>
                </a:lnTo>
                <a:lnTo>
                  <a:pt x="9576" y="4981"/>
                </a:lnTo>
                <a:lnTo>
                  <a:pt x="7026" y="7548"/>
                </a:lnTo>
                <a:close/>
              </a:path>
            </a:pathLst>
          </a:custGeom>
          <a:solidFill>
            <a:srgbClr val="4DBBAC"/>
          </a:solidFill>
          <a:ln w="12700" cap="flat" cmpd="sng" algn="ctr">
            <a:noFill/>
            <a:prstDash val="solid"/>
            <a:miter lim="800000"/>
          </a:ln>
          <a:effectLst>
            <a:innerShdw dist="76200" dir="13500000">
              <a:prstClr val="black">
                <a:alpha val="12000"/>
              </a:prstClr>
            </a:inn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endParaRPr lang="zh-CN" altLang="en-US" kern="0">
              <a:solidFill>
                <a:prstClr val="white"/>
              </a:solidFill>
              <a:cs typeface="+mn-ea"/>
              <a:sym typeface="Arial" panose="020B0604020202020204" pitchFamily="34" charset="0"/>
            </a:endParaRPr>
          </a:p>
        </p:txBody>
      </p:sp>
      <p:sp>
        <p:nvSpPr>
          <p:cNvPr id="66" name="MH_Other_1">
            <a:extLst>
              <a:ext uri="{FF2B5EF4-FFF2-40B4-BE49-F238E27FC236}">
                <a16:creationId xmlns:a16="http://schemas.microsoft.com/office/drawing/2014/main" id="{2D2323E6-6469-45B1-831E-AABA372A3AB4}"/>
              </a:ext>
            </a:extLst>
          </p:cNvPr>
          <p:cNvSpPr/>
          <p:nvPr>
            <p:custDataLst>
              <p:tags r:id="rId3"/>
            </p:custDataLst>
          </p:nvPr>
        </p:nvSpPr>
        <p:spPr>
          <a:xfrm>
            <a:off x="5594529" y="3078736"/>
            <a:ext cx="829174" cy="829174"/>
          </a:xfrm>
          <a:prstGeom prst="ellipse">
            <a:avLst/>
          </a:prstGeom>
          <a:solidFill>
            <a:srgbClr val="FFFFFF"/>
          </a:solidFill>
          <a:ln w="3175" cap="flat" cmpd="sng" algn="ctr">
            <a:solidFill>
              <a:srgbClr val="DDDDDD"/>
            </a:solidFill>
            <a:prstDash val="solid"/>
            <a:miter lim="800000"/>
          </a:ln>
          <a:effectLst>
            <a:outerShdw dist="63500" dir="2700000" algn="tl" rotWithShape="0">
              <a:prstClr val="black">
                <a:alpha val="10000"/>
              </a:prstClr>
            </a:outerShdw>
          </a:effectLst>
        </p:spPr>
        <p:txBody>
          <a:bodyPr anchor="ctr"/>
          <a:lstStyle/>
          <a:p>
            <a:pPr algn="ctr">
              <a:defRPr/>
            </a:pPr>
            <a:endParaRPr lang="zh-CN" altLang="en-US" kern="0">
              <a:solidFill>
                <a:prstClr val="white"/>
              </a:solidFill>
              <a:cs typeface="+mn-ea"/>
              <a:sym typeface="Arial" panose="020B0604020202020204" pitchFamily="34" charset="0"/>
            </a:endParaRPr>
          </a:p>
        </p:txBody>
      </p:sp>
      <p:sp>
        <p:nvSpPr>
          <p:cNvPr id="67" name="MH_Other_2">
            <a:extLst>
              <a:ext uri="{FF2B5EF4-FFF2-40B4-BE49-F238E27FC236}">
                <a16:creationId xmlns:a16="http://schemas.microsoft.com/office/drawing/2014/main" id="{EB1F22ED-5719-4BF3-B65B-FEC8A877B0A9}"/>
              </a:ext>
            </a:extLst>
          </p:cNvPr>
          <p:cNvSpPr/>
          <p:nvPr>
            <p:custDataLst>
              <p:tags r:id="rId4"/>
            </p:custDataLst>
          </p:nvPr>
        </p:nvSpPr>
        <p:spPr>
          <a:xfrm>
            <a:off x="5668477" y="3152710"/>
            <a:ext cx="682279" cy="682279"/>
          </a:xfrm>
          <a:prstGeom prst="ellipse">
            <a:avLst/>
          </a:prstGeom>
          <a:solidFill>
            <a:srgbClr val="4DBBAC"/>
          </a:solidFill>
          <a:ln w="12700" cap="flat" cmpd="sng" algn="ctr">
            <a:noFill/>
            <a:prstDash val="solid"/>
            <a:miter lim="800000"/>
          </a:ln>
          <a:effectLst>
            <a:innerShdw dist="76200" dir="13500000">
              <a:prstClr val="black">
                <a:alpha val="12000"/>
              </a:prstClr>
            </a:innerShdw>
          </a:effectLst>
        </p:spPr>
        <p:txBody>
          <a:bodyPr anchor="ctr"/>
          <a:lstStyle/>
          <a:p>
            <a:pPr algn="ctr">
              <a:defRPr/>
            </a:pPr>
            <a:endParaRPr lang="zh-CN" altLang="en-US" kern="0">
              <a:solidFill>
                <a:prstClr val="white"/>
              </a:solidFill>
              <a:cs typeface="+mn-ea"/>
              <a:sym typeface="Arial" panose="020B0604020202020204" pitchFamily="34" charset="0"/>
            </a:endParaRPr>
          </a:p>
        </p:txBody>
      </p:sp>
      <p:sp>
        <p:nvSpPr>
          <p:cNvPr id="68" name="MH_Other_3">
            <a:extLst>
              <a:ext uri="{FF2B5EF4-FFF2-40B4-BE49-F238E27FC236}">
                <a16:creationId xmlns:a16="http://schemas.microsoft.com/office/drawing/2014/main" id="{76E43D03-9562-4F0E-A275-05DB9C2583B4}"/>
              </a:ext>
            </a:extLst>
          </p:cNvPr>
          <p:cNvSpPr/>
          <p:nvPr>
            <p:custDataLst>
              <p:tags r:id="rId5"/>
            </p:custDataLst>
          </p:nvPr>
        </p:nvSpPr>
        <p:spPr>
          <a:xfrm>
            <a:off x="6469623" y="3139743"/>
            <a:ext cx="157438" cy="707160"/>
          </a:xfrm>
          <a:custGeom>
            <a:avLst/>
            <a:gdLst>
              <a:gd name="connsiteX0" fmla="*/ 0 w 200069"/>
              <a:gd name="connsiteY0" fmla="*/ 0 h 904875"/>
              <a:gd name="connsiteX1" fmla="*/ 200025 w 200069"/>
              <a:gd name="connsiteY1" fmla="*/ 490538 h 904875"/>
              <a:gd name="connsiteX2" fmla="*/ 14288 w 200069"/>
              <a:gd name="connsiteY2" fmla="*/ 904875 h 904875"/>
              <a:gd name="connsiteX0" fmla="*/ 0 w 202450"/>
              <a:gd name="connsiteY0" fmla="*/ 0 h 904875"/>
              <a:gd name="connsiteX1" fmla="*/ 202407 w 202450"/>
              <a:gd name="connsiteY1" fmla="*/ 471488 h 904875"/>
              <a:gd name="connsiteX2" fmla="*/ 14288 w 202450"/>
              <a:gd name="connsiteY2" fmla="*/ 904875 h 904875"/>
              <a:gd name="connsiteX0" fmla="*/ 0 w 202558"/>
              <a:gd name="connsiteY0" fmla="*/ 0 h 904875"/>
              <a:gd name="connsiteX1" fmla="*/ 202407 w 202558"/>
              <a:gd name="connsiteY1" fmla="*/ 471488 h 904875"/>
              <a:gd name="connsiteX2" fmla="*/ 14288 w 202558"/>
              <a:gd name="connsiteY2" fmla="*/ 904875 h 904875"/>
              <a:gd name="connsiteX0" fmla="*/ 0 w 204846"/>
              <a:gd name="connsiteY0" fmla="*/ 0 h 897731"/>
              <a:gd name="connsiteX1" fmla="*/ 204788 w 204846"/>
              <a:gd name="connsiteY1" fmla="*/ 464344 h 897731"/>
              <a:gd name="connsiteX2" fmla="*/ 16669 w 204846"/>
              <a:gd name="connsiteY2" fmla="*/ 897731 h 897731"/>
              <a:gd name="connsiteX0" fmla="*/ 0 w 204846"/>
              <a:gd name="connsiteY0" fmla="*/ 0 h 897731"/>
              <a:gd name="connsiteX1" fmla="*/ 204788 w 204846"/>
              <a:gd name="connsiteY1" fmla="*/ 464344 h 897731"/>
              <a:gd name="connsiteX2" fmla="*/ 16669 w 204846"/>
              <a:gd name="connsiteY2" fmla="*/ 897731 h 897731"/>
              <a:gd name="connsiteX0" fmla="*/ 0 w 204798"/>
              <a:gd name="connsiteY0" fmla="*/ 0 h 916781"/>
              <a:gd name="connsiteX1" fmla="*/ 204788 w 204798"/>
              <a:gd name="connsiteY1" fmla="*/ 464344 h 916781"/>
              <a:gd name="connsiteX2" fmla="*/ 7144 w 204798"/>
              <a:gd name="connsiteY2" fmla="*/ 916781 h 916781"/>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cap="flat" cmpd="sng" algn="ctr">
            <a:solidFill>
              <a:srgbClr val="4DBBAC"/>
            </a:solidFill>
            <a:prstDash val="solid"/>
            <a:miter lim="800000"/>
            <a:headEnd type="oval" w="sm" len="sm"/>
            <a:tailEnd type="oval" w="sm" len="sm"/>
          </a:ln>
          <a:effectLst/>
        </p:spPr>
        <p:txBody>
          <a:bodyPr anchor="ctr"/>
          <a:lstStyle/>
          <a:p>
            <a:pPr algn="ctr">
              <a:defRPr/>
            </a:pPr>
            <a:endParaRPr lang="zh-CN" altLang="en-US" kern="0">
              <a:solidFill>
                <a:prstClr val="white"/>
              </a:solidFill>
              <a:cs typeface="+mn-ea"/>
              <a:sym typeface="Arial" panose="020B0604020202020204" pitchFamily="34" charset="0"/>
            </a:endParaRPr>
          </a:p>
        </p:txBody>
      </p:sp>
      <p:cxnSp>
        <p:nvCxnSpPr>
          <p:cNvPr id="69" name="MH_Other_4">
            <a:extLst>
              <a:ext uri="{FF2B5EF4-FFF2-40B4-BE49-F238E27FC236}">
                <a16:creationId xmlns:a16="http://schemas.microsoft.com/office/drawing/2014/main" id="{BFCA8492-F17B-463B-803B-42D1EFB1A795}"/>
              </a:ext>
            </a:extLst>
          </p:cNvPr>
          <p:cNvCxnSpPr/>
          <p:nvPr>
            <p:custDataLst>
              <p:tags r:id="rId6"/>
            </p:custDataLst>
          </p:nvPr>
        </p:nvCxnSpPr>
        <p:spPr>
          <a:xfrm>
            <a:off x="6625748" y="3492011"/>
            <a:ext cx="178430" cy="0"/>
          </a:xfrm>
          <a:prstGeom prst="line">
            <a:avLst/>
          </a:prstGeom>
          <a:noFill/>
          <a:ln w="25400" cap="flat" cmpd="sng" algn="ctr">
            <a:solidFill>
              <a:srgbClr val="4DBBAC"/>
            </a:solidFill>
            <a:prstDash val="solid"/>
            <a:miter lim="800000"/>
            <a:tailEnd type="oval" w="sm" len="sm"/>
          </a:ln>
          <a:effectLst/>
        </p:spPr>
      </p:cxnSp>
      <p:sp>
        <p:nvSpPr>
          <p:cNvPr id="70" name="MH_Other_5">
            <a:extLst>
              <a:ext uri="{FF2B5EF4-FFF2-40B4-BE49-F238E27FC236}">
                <a16:creationId xmlns:a16="http://schemas.microsoft.com/office/drawing/2014/main" id="{FCA19CDB-4B59-4E6E-BD20-CDB81E3F7F13}"/>
              </a:ext>
            </a:extLst>
          </p:cNvPr>
          <p:cNvSpPr/>
          <p:nvPr>
            <p:custDataLst>
              <p:tags r:id="rId7"/>
            </p:custDataLst>
          </p:nvPr>
        </p:nvSpPr>
        <p:spPr>
          <a:xfrm>
            <a:off x="6577206" y="3443468"/>
            <a:ext cx="97087" cy="97087"/>
          </a:xfrm>
          <a:prstGeom prst="ellipse">
            <a:avLst/>
          </a:prstGeom>
          <a:solidFill>
            <a:srgbClr val="4DBBAC"/>
          </a:solidFill>
          <a:ln w="12700" cap="flat" cmpd="sng" algn="ctr">
            <a:solidFill>
              <a:srgbClr val="4DBBAC"/>
            </a:solidFill>
            <a:prstDash val="solid"/>
            <a:miter lim="800000"/>
          </a:ln>
          <a:effectLst/>
        </p:spPr>
        <p:txBody>
          <a:bodyPr anchor="ctr"/>
          <a:lstStyle/>
          <a:p>
            <a:pPr algn="ctr">
              <a:defRPr/>
            </a:pPr>
            <a:endParaRPr lang="zh-CN" altLang="en-US" kern="0">
              <a:solidFill>
                <a:prstClr val="white"/>
              </a:solidFill>
              <a:cs typeface="+mn-ea"/>
              <a:sym typeface="Arial" panose="020B0604020202020204" pitchFamily="34" charset="0"/>
            </a:endParaRPr>
          </a:p>
        </p:txBody>
      </p:sp>
      <p:sp>
        <p:nvSpPr>
          <p:cNvPr id="71" name="文本框 70">
            <a:extLst>
              <a:ext uri="{FF2B5EF4-FFF2-40B4-BE49-F238E27FC236}">
                <a16:creationId xmlns:a16="http://schemas.microsoft.com/office/drawing/2014/main" id="{041ECFD0-5EC2-4740-A153-304238A73E6E}"/>
              </a:ext>
            </a:extLst>
          </p:cNvPr>
          <p:cNvSpPr txBox="1"/>
          <p:nvPr/>
        </p:nvSpPr>
        <p:spPr>
          <a:xfrm>
            <a:off x="6884637" y="3039900"/>
            <a:ext cx="4142277" cy="873060"/>
          </a:xfrm>
          <a:prstGeom prst="rect">
            <a:avLst/>
          </a:prstGeom>
          <a:noFill/>
        </p:spPr>
        <p:txBody>
          <a:bodyPr wrap="square" rtlCol="0">
            <a:spAutoFit/>
          </a:bodyPr>
          <a:lstStyle/>
          <a:p>
            <a:pPr defTabSz="457200" hangingPunct="0">
              <a:lnSpc>
                <a:spcPct val="120000"/>
              </a:lnSpc>
              <a:spcBef>
                <a:spcPts val="1200"/>
              </a:spcBef>
            </a:pPr>
            <a:r>
              <a:rPr lang="zh-CN" altLang="en-US" sz="2000" b="1"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价格下调至</a:t>
            </a:r>
            <a:r>
              <a:rPr lang="en-US" altLang="zh-CN"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3290</a:t>
            </a:r>
            <a:r>
              <a:rPr lang="zh-CN" altLang="en-US"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元</a:t>
            </a:r>
            <a:r>
              <a:rPr lang="en-US" altLang="zh-CN"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瓶，</a:t>
            </a:r>
            <a:r>
              <a:rPr lang="en-US" altLang="zh-CN" sz="2000" b="1"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12</a:t>
            </a:r>
            <a:r>
              <a:rPr lang="zh-CN" altLang="en-US" sz="2000" b="1"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周总疗程费用为</a:t>
            </a:r>
            <a:r>
              <a:rPr lang="en-US" altLang="zh-CN" sz="2000" b="1"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9870</a:t>
            </a:r>
            <a:r>
              <a:rPr lang="zh-CN" altLang="en-US" sz="2000" b="1"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元</a:t>
            </a:r>
          </a:p>
        </p:txBody>
      </p:sp>
      <p:sp>
        <p:nvSpPr>
          <p:cNvPr id="72" name="iconfont-1096-617948">
            <a:extLst>
              <a:ext uri="{FF2B5EF4-FFF2-40B4-BE49-F238E27FC236}">
                <a16:creationId xmlns:a16="http://schemas.microsoft.com/office/drawing/2014/main" id="{522D9D09-2E8B-44FC-926D-6C141EE51BF8}"/>
              </a:ext>
            </a:extLst>
          </p:cNvPr>
          <p:cNvSpPr/>
          <p:nvPr/>
        </p:nvSpPr>
        <p:spPr>
          <a:xfrm>
            <a:off x="5805863" y="3284910"/>
            <a:ext cx="458065" cy="410340"/>
          </a:xfrm>
          <a:custGeom>
            <a:avLst/>
            <a:gdLst>
              <a:gd name="T0" fmla="*/ 10949 w 11637"/>
              <a:gd name="T1" fmla="*/ 6085 h 10424"/>
              <a:gd name="T2" fmla="*/ 10424 w 11637"/>
              <a:gd name="T3" fmla="*/ 5212 h 10424"/>
              <a:gd name="T4" fmla="*/ 0 w 11637"/>
              <a:gd name="T5" fmla="*/ 5212 h 10424"/>
              <a:gd name="T6" fmla="*/ 7797 w 11637"/>
              <a:gd name="T7" fmla="*/ 9736 h 10424"/>
              <a:gd name="T8" fmla="*/ 8558 w 11637"/>
              <a:gd name="T9" fmla="*/ 9241 h 10424"/>
              <a:gd name="T10" fmla="*/ 8048 w 11637"/>
              <a:gd name="T11" fmla="*/ 8624 h 10424"/>
              <a:gd name="T12" fmla="*/ 7468 w 11637"/>
              <a:gd name="T13" fmla="*/ 9005 h 10424"/>
              <a:gd name="T14" fmla="*/ 798 w 11637"/>
              <a:gd name="T15" fmla="*/ 5212 h 10424"/>
              <a:gd name="T16" fmla="*/ 9624 w 11637"/>
              <a:gd name="T17" fmla="*/ 5212 h 10424"/>
              <a:gd name="T18" fmla="*/ 8758 w 11637"/>
              <a:gd name="T19" fmla="*/ 5455 h 10424"/>
              <a:gd name="T20" fmla="*/ 8020 w 11637"/>
              <a:gd name="T21" fmla="*/ 5762 h 10424"/>
              <a:gd name="T22" fmla="*/ 8958 w 11637"/>
              <a:gd name="T23" fmla="*/ 7986 h 10424"/>
              <a:gd name="T24" fmla="*/ 8971 w 11637"/>
              <a:gd name="T25" fmla="*/ 8007 h 10424"/>
              <a:gd name="T26" fmla="*/ 9123 w 11637"/>
              <a:gd name="T27" fmla="*/ 8130 h 10424"/>
              <a:gd name="T28" fmla="*/ 9280 w 11637"/>
              <a:gd name="T29" fmla="*/ 8168 h 10424"/>
              <a:gd name="T30" fmla="*/ 9317 w 11637"/>
              <a:gd name="T31" fmla="*/ 8166 h 10424"/>
              <a:gd name="T32" fmla="*/ 9422 w 11637"/>
              <a:gd name="T33" fmla="*/ 8147 h 10424"/>
              <a:gd name="T34" fmla="*/ 9525 w 11637"/>
              <a:gd name="T35" fmla="*/ 8095 h 10424"/>
              <a:gd name="T36" fmla="*/ 11508 w 11637"/>
              <a:gd name="T37" fmla="*/ 6175 h 10424"/>
              <a:gd name="T38" fmla="*/ 6775 w 11637"/>
              <a:gd name="T39" fmla="*/ 2915 h 10424"/>
              <a:gd name="T40" fmla="*/ 5212 w 11637"/>
              <a:gd name="T41" fmla="*/ 3870 h 10424"/>
              <a:gd name="T42" fmla="*/ 3651 w 11637"/>
              <a:gd name="T43" fmla="*/ 2915 h 10424"/>
              <a:gd name="T44" fmla="*/ 4782 w 11637"/>
              <a:gd name="T45" fmla="*/ 4565 h 10424"/>
              <a:gd name="T46" fmla="*/ 3982 w 11637"/>
              <a:gd name="T47" fmla="*/ 4799 h 10424"/>
              <a:gd name="T48" fmla="*/ 3982 w 11637"/>
              <a:gd name="T49" fmla="*/ 5599 h 10424"/>
              <a:gd name="T50" fmla="*/ 4782 w 11637"/>
              <a:gd name="T51" fmla="*/ 5999 h 10424"/>
              <a:gd name="T52" fmla="*/ 3582 w 11637"/>
              <a:gd name="T53" fmla="*/ 6399 h 10424"/>
              <a:gd name="T54" fmla="*/ 4782 w 11637"/>
              <a:gd name="T55" fmla="*/ 6799 h 10424"/>
              <a:gd name="T56" fmla="*/ 5182 w 11637"/>
              <a:gd name="T57" fmla="*/ 8039 h 10424"/>
              <a:gd name="T58" fmla="*/ 5582 w 11637"/>
              <a:gd name="T59" fmla="*/ 6799 h 10424"/>
              <a:gd name="T60" fmla="*/ 6782 w 11637"/>
              <a:gd name="T61" fmla="*/ 6399 h 10424"/>
              <a:gd name="T62" fmla="*/ 5582 w 11637"/>
              <a:gd name="T63" fmla="*/ 5999 h 10424"/>
              <a:gd name="T64" fmla="*/ 6382 w 11637"/>
              <a:gd name="T65" fmla="*/ 5599 h 10424"/>
              <a:gd name="T66" fmla="*/ 6382 w 11637"/>
              <a:gd name="T67" fmla="*/ 4799 h 10424"/>
              <a:gd name="T68" fmla="*/ 5582 w 11637"/>
              <a:gd name="T69" fmla="*/ 4627 h 10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37" h="10424">
                <a:moveTo>
                  <a:pt x="11508" y="6175"/>
                </a:moveTo>
                <a:cubicBezTo>
                  <a:pt x="11379" y="5997"/>
                  <a:pt x="11129" y="5956"/>
                  <a:pt x="10949" y="6085"/>
                </a:cubicBezTo>
                <a:lnTo>
                  <a:pt x="10237" y="6597"/>
                </a:lnTo>
                <a:cubicBezTo>
                  <a:pt x="10360" y="6147"/>
                  <a:pt x="10424" y="5683"/>
                  <a:pt x="10424" y="5212"/>
                </a:cubicBezTo>
                <a:cubicBezTo>
                  <a:pt x="10424" y="2337"/>
                  <a:pt x="8085" y="0"/>
                  <a:pt x="5212" y="0"/>
                </a:cubicBezTo>
                <a:cubicBezTo>
                  <a:pt x="2337" y="0"/>
                  <a:pt x="0" y="2337"/>
                  <a:pt x="0" y="5212"/>
                </a:cubicBezTo>
                <a:cubicBezTo>
                  <a:pt x="0" y="8087"/>
                  <a:pt x="2339" y="10424"/>
                  <a:pt x="5212" y="10424"/>
                </a:cubicBezTo>
                <a:cubicBezTo>
                  <a:pt x="6122" y="10424"/>
                  <a:pt x="7012" y="10185"/>
                  <a:pt x="7797" y="9736"/>
                </a:cubicBezTo>
                <a:cubicBezTo>
                  <a:pt x="7840" y="9727"/>
                  <a:pt x="7880" y="9714"/>
                  <a:pt x="7919" y="9691"/>
                </a:cubicBezTo>
                <a:cubicBezTo>
                  <a:pt x="8143" y="9557"/>
                  <a:pt x="8358" y="9407"/>
                  <a:pt x="8558" y="9241"/>
                </a:cubicBezTo>
                <a:cubicBezTo>
                  <a:pt x="8728" y="9101"/>
                  <a:pt x="8753" y="8850"/>
                  <a:pt x="8612" y="8678"/>
                </a:cubicBezTo>
                <a:cubicBezTo>
                  <a:pt x="8472" y="8508"/>
                  <a:pt x="8220" y="8482"/>
                  <a:pt x="8048" y="8624"/>
                </a:cubicBezTo>
                <a:cubicBezTo>
                  <a:pt x="7891" y="8753"/>
                  <a:pt x="7721" y="8869"/>
                  <a:pt x="7547" y="8977"/>
                </a:cubicBezTo>
                <a:cubicBezTo>
                  <a:pt x="7521" y="8985"/>
                  <a:pt x="7493" y="8990"/>
                  <a:pt x="7468" y="9005"/>
                </a:cubicBezTo>
                <a:cubicBezTo>
                  <a:pt x="6788" y="9411"/>
                  <a:pt x="6008" y="9624"/>
                  <a:pt x="5210" y="9624"/>
                </a:cubicBezTo>
                <a:cubicBezTo>
                  <a:pt x="2776" y="9624"/>
                  <a:pt x="798" y="7644"/>
                  <a:pt x="798" y="5212"/>
                </a:cubicBezTo>
                <a:cubicBezTo>
                  <a:pt x="798" y="2780"/>
                  <a:pt x="2778" y="800"/>
                  <a:pt x="5212" y="800"/>
                </a:cubicBezTo>
                <a:cubicBezTo>
                  <a:pt x="7646" y="800"/>
                  <a:pt x="9624" y="2778"/>
                  <a:pt x="9624" y="5212"/>
                </a:cubicBezTo>
                <a:cubicBezTo>
                  <a:pt x="9624" y="5764"/>
                  <a:pt x="9521" y="6306"/>
                  <a:pt x="9323" y="6814"/>
                </a:cubicBezTo>
                <a:lnTo>
                  <a:pt x="8758" y="5455"/>
                </a:lnTo>
                <a:cubicBezTo>
                  <a:pt x="8672" y="5251"/>
                  <a:pt x="8437" y="5156"/>
                  <a:pt x="8235" y="5240"/>
                </a:cubicBezTo>
                <a:cubicBezTo>
                  <a:pt x="8031" y="5324"/>
                  <a:pt x="7934" y="5558"/>
                  <a:pt x="8020" y="5762"/>
                </a:cubicBezTo>
                <a:lnTo>
                  <a:pt x="8921" y="7923"/>
                </a:lnTo>
                <a:cubicBezTo>
                  <a:pt x="8930" y="7947"/>
                  <a:pt x="8945" y="7964"/>
                  <a:pt x="8958" y="7986"/>
                </a:cubicBezTo>
                <a:cubicBezTo>
                  <a:pt x="8962" y="7992"/>
                  <a:pt x="8962" y="7998"/>
                  <a:pt x="8966" y="8003"/>
                </a:cubicBezTo>
                <a:cubicBezTo>
                  <a:pt x="8968" y="8005"/>
                  <a:pt x="8971" y="8005"/>
                  <a:pt x="8971" y="8007"/>
                </a:cubicBezTo>
                <a:cubicBezTo>
                  <a:pt x="9005" y="8052"/>
                  <a:pt x="9048" y="8089"/>
                  <a:pt x="9097" y="8117"/>
                </a:cubicBezTo>
                <a:lnTo>
                  <a:pt x="9123" y="8130"/>
                </a:lnTo>
                <a:cubicBezTo>
                  <a:pt x="9164" y="8149"/>
                  <a:pt x="9209" y="8164"/>
                  <a:pt x="9257" y="8168"/>
                </a:cubicBezTo>
                <a:cubicBezTo>
                  <a:pt x="9265" y="8168"/>
                  <a:pt x="9272" y="8166"/>
                  <a:pt x="9280" y="8168"/>
                </a:cubicBezTo>
                <a:cubicBezTo>
                  <a:pt x="9285" y="8168"/>
                  <a:pt x="9287" y="8170"/>
                  <a:pt x="9291" y="8170"/>
                </a:cubicBezTo>
                <a:cubicBezTo>
                  <a:pt x="9300" y="8170"/>
                  <a:pt x="9308" y="8168"/>
                  <a:pt x="9317" y="8166"/>
                </a:cubicBezTo>
                <a:cubicBezTo>
                  <a:pt x="9347" y="8164"/>
                  <a:pt x="9377" y="8160"/>
                  <a:pt x="9405" y="8153"/>
                </a:cubicBezTo>
                <a:cubicBezTo>
                  <a:pt x="9411" y="8151"/>
                  <a:pt x="9418" y="8149"/>
                  <a:pt x="9422" y="8147"/>
                </a:cubicBezTo>
                <a:cubicBezTo>
                  <a:pt x="9454" y="8136"/>
                  <a:pt x="9484" y="8121"/>
                  <a:pt x="9512" y="8102"/>
                </a:cubicBezTo>
                <a:lnTo>
                  <a:pt x="9525" y="8095"/>
                </a:lnTo>
                <a:lnTo>
                  <a:pt x="11418" y="6734"/>
                </a:lnTo>
                <a:cubicBezTo>
                  <a:pt x="11596" y="6603"/>
                  <a:pt x="11637" y="6354"/>
                  <a:pt x="11508" y="6175"/>
                </a:cubicBezTo>
                <a:close/>
                <a:moveTo>
                  <a:pt x="6767" y="3481"/>
                </a:moveTo>
                <a:cubicBezTo>
                  <a:pt x="6926" y="3328"/>
                  <a:pt x="6930" y="3075"/>
                  <a:pt x="6775" y="2915"/>
                </a:cubicBezTo>
                <a:cubicBezTo>
                  <a:pt x="6623" y="2756"/>
                  <a:pt x="6369" y="2752"/>
                  <a:pt x="6210" y="2907"/>
                </a:cubicBezTo>
                <a:lnTo>
                  <a:pt x="5212" y="3870"/>
                </a:lnTo>
                <a:lnTo>
                  <a:pt x="4217" y="2907"/>
                </a:lnTo>
                <a:cubicBezTo>
                  <a:pt x="4057" y="2754"/>
                  <a:pt x="3804" y="2756"/>
                  <a:pt x="3651" y="2915"/>
                </a:cubicBezTo>
                <a:cubicBezTo>
                  <a:pt x="3498" y="3075"/>
                  <a:pt x="3501" y="3328"/>
                  <a:pt x="3660" y="3481"/>
                </a:cubicBezTo>
                <a:lnTo>
                  <a:pt x="4782" y="4565"/>
                </a:lnTo>
                <a:lnTo>
                  <a:pt x="4782" y="4799"/>
                </a:lnTo>
                <a:lnTo>
                  <a:pt x="3982" y="4799"/>
                </a:lnTo>
                <a:cubicBezTo>
                  <a:pt x="3761" y="4799"/>
                  <a:pt x="3582" y="4977"/>
                  <a:pt x="3582" y="5199"/>
                </a:cubicBezTo>
                <a:cubicBezTo>
                  <a:pt x="3582" y="5420"/>
                  <a:pt x="3761" y="5599"/>
                  <a:pt x="3982" y="5599"/>
                </a:cubicBezTo>
                <a:lnTo>
                  <a:pt x="4782" y="5599"/>
                </a:lnTo>
                <a:lnTo>
                  <a:pt x="4782" y="5999"/>
                </a:lnTo>
                <a:lnTo>
                  <a:pt x="3982" y="5999"/>
                </a:lnTo>
                <a:cubicBezTo>
                  <a:pt x="3761" y="5999"/>
                  <a:pt x="3582" y="6177"/>
                  <a:pt x="3582" y="6399"/>
                </a:cubicBezTo>
                <a:cubicBezTo>
                  <a:pt x="3582" y="6620"/>
                  <a:pt x="3761" y="6799"/>
                  <a:pt x="3982" y="6799"/>
                </a:cubicBezTo>
                <a:lnTo>
                  <a:pt x="4782" y="6799"/>
                </a:lnTo>
                <a:lnTo>
                  <a:pt x="4782" y="7639"/>
                </a:lnTo>
                <a:cubicBezTo>
                  <a:pt x="4782" y="7861"/>
                  <a:pt x="4961" y="8039"/>
                  <a:pt x="5182" y="8039"/>
                </a:cubicBezTo>
                <a:cubicBezTo>
                  <a:pt x="5403" y="8039"/>
                  <a:pt x="5582" y="7861"/>
                  <a:pt x="5582" y="7639"/>
                </a:cubicBezTo>
                <a:lnTo>
                  <a:pt x="5582" y="6799"/>
                </a:lnTo>
                <a:lnTo>
                  <a:pt x="6382" y="6799"/>
                </a:lnTo>
                <a:cubicBezTo>
                  <a:pt x="6603" y="6799"/>
                  <a:pt x="6782" y="6620"/>
                  <a:pt x="6782" y="6399"/>
                </a:cubicBezTo>
                <a:cubicBezTo>
                  <a:pt x="6782" y="6177"/>
                  <a:pt x="6603" y="5999"/>
                  <a:pt x="6382" y="5999"/>
                </a:cubicBezTo>
                <a:lnTo>
                  <a:pt x="5582" y="5999"/>
                </a:lnTo>
                <a:lnTo>
                  <a:pt x="5582" y="5599"/>
                </a:lnTo>
                <a:lnTo>
                  <a:pt x="6382" y="5599"/>
                </a:lnTo>
                <a:cubicBezTo>
                  <a:pt x="6603" y="5599"/>
                  <a:pt x="6782" y="5420"/>
                  <a:pt x="6782" y="5199"/>
                </a:cubicBezTo>
                <a:cubicBezTo>
                  <a:pt x="6782" y="4977"/>
                  <a:pt x="6603" y="4799"/>
                  <a:pt x="6382" y="4799"/>
                </a:cubicBezTo>
                <a:lnTo>
                  <a:pt x="5582" y="4799"/>
                </a:lnTo>
                <a:lnTo>
                  <a:pt x="5582" y="4627"/>
                </a:lnTo>
                <a:lnTo>
                  <a:pt x="6767" y="3481"/>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73" name="MH_Other_3">
            <a:extLst>
              <a:ext uri="{FF2B5EF4-FFF2-40B4-BE49-F238E27FC236}">
                <a16:creationId xmlns:a16="http://schemas.microsoft.com/office/drawing/2014/main" id="{6EBDE099-53C3-4FC9-BAAD-495F9C415788}"/>
              </a:ext>
            </a:extLst>
          </p:cNvPr>
          <p:cNvSpPr/>
          <p:nvPr>
            <p:custDataLst>
              <p:tags r:id="rId8"/>
            </p:custDataLst>
          </p:nvPr>
        </p:nvSpPr>
        <p:spPr>
          <a:xfrm>
            <a:off x="6469623" y="2041604"/>
            <a:ext cx="157438" cy="707160"/>
          </a:xfrm>
          <a:custGeom>
            <a:avLst/>
            <a:gdLst>
              <a:gd name="connsiteX0" fmla="*/ 0 w 200069"/>
              <a:gd name="connsiteY0" fmla="*/ 0 h 904875"/>
              <a:gd name="connsiteX1" fmla="*/ 200025 w 200069"/>
              <a:gd name="connsiteY1" fmla="*/ 490538 h 904875"/>
              <a:gd name="connsiteX2" fmla="*/ 14288 w 200069"/>
              <a:gd name="connsiteY2" fmla="*/ 904875 h 904875"/>
              <a:gd name="connsiteX0" fmla="*/ 0 w 202450"/>
              <a:gd name="connsiteY0" fmla="*/ 0 h 904875"/>
              <a:gd name="connsiteX1" fmla="*/ 202407 w 202450"/>
              <a:gd name="connsiteY1" fmla="*/ 471488 h 904875"/>
              <a:gd name="connsiteX2" fmla="*/ 14288 w 202450"/>
              <a:gd name="connsiteY2" fmla="*/ 904875 h 904875"/>
              <a:gd name="connsiteX0" fmla="*/ 0 w 202558"/>
              <a:gd name="connsiteY0" fmla="*/ 0 h 904875"/>
              <a:gd name="connsiteX1" fmla="*/ 202407 w 202558"/>
              <a:gd name="connsiteY1" fmla="*/ 471488 h 904875"/>
              <a:gd name="connsiteX2" fmla="*/ 14288 w 202558"/>
              <a:gd name="connsiteY2" fmla="*/ 904875 h 904875"/>
              <a:gd name="connsiteX0" fmla="*/ 0 w 204846"/>
              <a:gd name="connsiteY0" fmla="*/ 0 h 897731"/>
              <a:gd name="connsiteX1" fmla="*/ 204788 w 204846"/>
              <a:gd name="connsiteY1" fmla="*/ 464344 h 897731"/>
              <a:gd name="connsiteX2" fmla="*/ 16669 w 204846"/>
              <a:gd name="connsiteY2" fmla="*/ 897731 h 897731"/>
              <a:gd name="connsiteX0" fmla="*/ 0 w 204846"/>
              <a:gd name="connsiteY0" fmla="*/ 0 h 897731"/>
              <a:gd name="connsiteX1" fmla="*/ 204788 w 204846"/>
              <a:gd name="connsiteY1" fmla="*/ 464344 h 897731"/>
              <a:gd name="connsiteX2" fmla="*/ 16669 w 204846"/>
              <a:gd name="connsiteY2" fmla="*/ 897731 h 897731"/>
              <a:gd name="connsiteX0" fmla="*/ 0 w 204798"/>
              <a:gd name="connsiteY0" fmla="*/ 0 h 916781"/>
              <a:gd name="connsiteX1" fmla="*/ 204788 w 204798"/>
              <a:gd name="connsiteY1" fmla="*/ 464344 h 916781"/>
              <a:gd name="connsiteX2" fmla="*/ 7144 w 204798"/>
              <a:gd name="connsiteY2" fmla="*/ 916781 h 916781"/>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cap="flat" cmpd="sng" algn="ctr">
            <a:solidFill>
              <a:srgbClr val="4DBBAC"/>
            </a:solidFill>
            <a:prstDash val="solid"/>
            <a:miter lim="800000"/>
            <a:headEnd type="oval" w="sm" len="sm"/>
            <a:tailEnd type="oval" w="sm" len="sm"/>
          </a:ln>
          <a:effectLst/>
        </p:spPr>
        <p:txBody>
          <a:bodyPr anchor="ctr"/>
          <a:lstStyle/>
          <a:p>
            <a:pPr algn="ctr">
              <a:defRPr/>
            </a:pPr>
            <a:endParaRPr lang="zh-CN" altLang="en-US" kern="0">
              <a:solidFill>
                <a:prstClr val="white"/>
              </a:solidFill>
              <a:cs typeface="+mn-ea"/>
              <a:sym typeface="Arial" panose="020B0604020202020204" pitchFamily="34" charset="0"/>
            </a:endParaRPr>
          </a:p>
        </p:txBody>
      </p:sp>
      <p:cxnSp>
        <p:nvCxnSpPr>
          <p:cNvPr id="74" name="MH_Other_4">
            <a:extLst>
              <a:ext uri="{FF2B5EF4-FFF2-40B4-BE49-F238E27FC236}">
                <a16:creationId xmlns:a16="http://schemas.microsoft.com/office/drawing/2014/main" id="{68682BB2-09BF-41EB-A69B-43983F45D2EB}"/>
              </a:ext>
            </a:extLst>
          </p:cNvPr>
          <p:cNvCxnSpPr>
            <a:cxnSpLocks/>
          </p:cNvCxnSpPr>
          <p:nvPr>
            <p:custDataLst>
              <p:tags r:id="rId9"/>
            </p:custDataLst>
          </p:nvPr>
        </p:nvCxnSpPr>
        <p:spPr>
          <a:xfrm>
            <a:off x="6625748" y="2395184"/>
            <a:ext cx="178430" cy="0"/>
          </a:xfrm>
          <a:prstGeom prst="line">
            <a:avLst/>
          </a:prstGeom>
          <a:noFill/>
          <a:ln w="25400" cap="flat" cmpd="sng" algn="ctr">
            <a:solidFill>
              <a:srgbClr val="4DBBAC"/>
            </a:solidFill>
            <a:prstDash val="solid"/>
            <a:miter lim="800000"/>
            <a:tailEnd type="oval" w="sm" len="sm"/>
          </a:ln>
          <a:effectLst/>
        </p:spPr>
      </p:cxnSp>
      <p:sp>
        <p:nvSpPr>
          <p:cNvPr id="75" name="MH_Other_5">
            <a:extLst>
              <a:ext uri="{FF2B5EF4-FFF2-40B4-BE49-F238E27FC236}">
                <a16:creationId xmlns:a16="http://schemas.microsoft.com/office/drawing/2014/main" id="{42451558-2D01-4873-806E-EE9B04E25A4B}"/>
              </a:ext>
            </a:extLst>
          </p:cNvPr>
          <p:cNvSpPr/>
          <p:nvPr>
            <p:custDataLst>
              <p:tags r:id="rId10"/>
            </p:custDataLst>
          </p:nvPr>
        </p:nvSpPr>
        <p:spPr>
          <a:xfrm>
            <a:off x="6577206" y="2346641"/>
            <a:ext cx="97087" cy="97087"/>
          </a:xfrm>
          <a:prstGeom prst="ellipse">
            <a:avLst/>
          </a:prstGeom>
          <a:solidFill>
            <a:srgbClr val="4DBBAC"/>
          </a:solidFill>
          <a:ln w="12700" cap="flat" cmpd="sng" algn="ctr">
            <a:solidFill>
              <a:srgbClr val="4DBBAC"/>
            </a:solidFill>
            <a:prstDash val="solid"/>
            <a:miter lim="800000"/>
          </a:ln>
          <a:effectLst/>
        </p:spPr>
        <p:txBody>
          <a:bodyPr anchor="ctr"/>
          <a:lstStyle/>
          <a:p>
            <a:pPr algn="ctr">
              <a:defRPr/>
            </a:pPr>
            <a:endParaRPr lang="zh-CN" altLang="en-US" kern="0">
              <a:solidFill>
                <a:prstClr val="white"/>
              </a:solidFill>
              <a:cs typeface="+mn-ea"/>
              <a:sym typeface="Arial" panose="020B0604020202020204" pitchFamily="34" charset="0"/>
            </a:endParaRPr>
          </a:p>
        </p:txBody>
      </p:sp>
      <p:sp>
        <p:nvSpPr>
          <p:cNvPr id="76" name="Freeform 5">
            <a:extLst>
              <a:ext uri="{FF2B5EF4-FFF2-40B4-BE49-F238E27FC236}">
                <a16:creationId xmlns:a16="http://schemas.microsoft.com/office/drawing/2014/main" id="{8074909F-2AA8-42E5-A170-A45125EEF1CC}"/>
              </a:ext>
            </a:extLst>
          </p:cNvPr>
          <p:cNvSpPr/>
          <p:nvPr/>
        </p:nvSpPr>
        <p:spPr bwMode="auto">
          <a:xfrm>
            <a:off x="1168366" y="4552160"/>
            <a:ext cx="9914054" cy="159131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ysClr val="window" lastClr="FFFFFF"/>
              </a:gs>
              <a:gs pos="100000">
                <a:sysClr val="window" lastClr="FFFFFF">
                  <a:lumMod val="9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dirty="0">
              <a:solidFill>
                <a:prstClr val="black">
                  <a:lumMod val="65000"/>
                  <a:lumOff val="35000"/>
                </a:prstClr>
              </a:solidFill>
              <a:cs typeface="+mn-ea"/>
              <a:sym typeface="+mn-lt"/>
            </a:endParaRPr>
          </a:p>
        </p:txBody>
      </p:sp>
      <p:sp>
        <p:nvSpPr>
          <p:cNvPr id="77" name="Freeform 8">
            <a:extLst>
              <a:ext uri="{FF2B5EF4-FFF2-40B4-BE49-F238E27FC236}">
                <a16:creationId xmlns:a16="http://schemas.microsoft.com/office/drawing/2014/main" id="{C431B054-3B44-4289-AF37-DD3EBF9B35DE}"/>
              </a:ext>
            </a:extLst>
          </p:cNvPr>
          <p:cNvSpPr/>
          <p:nvPr/>
        </p:nvSpPr>
        <p:spPr bwMode="auto">
          <a:xfrm>
            <a:off x="9470307" y="4597629"/>
            <a:ext cx="1604127" cy="1544251"/>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3F697E"/>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rgbClr val="FEAE01"/>
              </a:solidFill>
              <a:cs typeface="+mn-ea"/>
              <a:sym typeface="+mn-lt"/>
            </a:endParaRPr>
          </a:p>
        </p:txBody>
      </p:sp>
      <p:sp>
        <p:nvSpPr>
          <p:cNvPr id="78" name="Freeform 6">
            <a:extLst>
              <a:ext uri="{FF2B5EF4-FFF2-40B4-BE49-F238E27FC236}">
                <a16:creationId xmlns:a16="http://schemas.microsoft.com/office/drawing/2014/main" id="{79E47763-89C6-4C2E-8910-326607E3F38D}"/>
              </a:ext>
            </a:extLst>
          </p:cNvPr>
          <p:cNvSpPr/>
          <p:nvPr/>
        </p:nvSpPr>
        <p:spPr bwMode="auto">
          <a:xfrm>
            <a:off x="1109580" y="4431745"/>
            <a:ext cx="3081420" cy="115674"/>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 name="connsiteX0" fmla="*/ 761 w 10000"/>
              <a:gd name="connsiteY0" fmla="*/ 10000 h 10000"/>
              <a:gd name="connsiteX1" fmla="*/ 10000 w 10000"/>
              <a:gd name="connsiteY1" fmla="*/ 10000 h 10000"/>
              <a:gd name="connsiteX2" fmla="*/ 9666 w 10000"/>
              <a:gd name="connsiteY2" fmla="*/ 206 h 10000"/>
              <a:gd name="connsiteX3" fmla="*/ 0 w 10000"/>
              <a:gd name="connsiteY3" fmla="*/ 0 h 10000"/>
              <a:gd name="connsiteX4" fmla="*/ 761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761" y="10000"/>
                </a:moveTo>
                <a:lnTo>
                  <a:pt x="10000" y="10000"/>
                </a:lnTo>
                <a:cubicBezTo>
                  <a:pt x="9889" y="6735"/>
                  <a:pt x="9777" y="3471"/>
                  <a:pt x="9666" y="206"/>
                </a:cubicBezTo>
                <a:lnTo>
                  <a:pt x="0" y="0"/>
                </a:lnTo>
                <a:cubicBezTo>
                  <a:pt x="254" y="3333"/>
                  <a:pt x="507" y="6667"/>
                  <a:pt x="761" y="10000"/>
                </a:cubicBezTo>
                <a:close/>
              </a:path>
            </a:pathLst>
          </a:custGeom>
          <a:solidFill>
            <a:srgbClr val="2B485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rgbClr val="FEAE01"/>
              </a:solidFill>
              <a:cs typeface="+mn-ea"/>
              <a:sym typeface="+mn-lt"/>
            </a:endParaRPr>
          </a:p>
        </p:txBody>
      </p:sp>
      <p:sp>
        <p:nvSpPr>
          <p:cNvPr id="79" name="Freeform 7">
            <a:extLst>
              <a:ext uri="{FF2B5EF4-FFF2-40B4-BE49-F238E27FC236}">
                <a16:creationId xmlns:a16="http://schemas.microsoft.com/office/drawing/2014/main" id="{B85DE2D3-91AF-456E-AD55-EFA562AAED2B}"/>
              </a:ext>
            </a:extLst>
          </p:cNvPr>
          <p:cNvSpPr/>
          <p:nvPr/>
        </p:nvSpPr>
        <p:spPr bwMode="auto">
          <a:xfrm>
            <a:off x="1109579" y="4431745"/>
            <a:ext cx="2976127" cy="430226"/>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 name="connsiteX0" fmla="*/ 10000 w 10000"/>
              <a:gd name="connsiteY0" fmla="*/ 0 h 10000"/>
              <a:gd name="connsiteX1" fmla="*/ 0 w 10000"/>
              <a:gd name="connsiteY1" fmla="*/ 0 h 10000"/>
              <a:gd name="connsiteX2" fmla="*/ 0 w 10000"/>
              <a:gd name="connsiteY2" fmla="*/ 10000 h 10000"/>
              <a:gd name="connsiteX3" fmla="*/ 8789 w 10000"/>
              <a:gd name="connsiteY3" fmla="*/ 9926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lnTo>
                  <a:pt x="0" y="0"/>
                </a:lnTo>
                <a:lnTo>
                  <a:pt x="0" y="10000"/>
                </a:lnTo>
                <a:lnTo>
                  <a:pt x="8789" y="9926"/>
                </a:lnTo>
                <a:lnTo>
                  <a:pt x="10000" y="0"/>
                </a:lnTo>
                <a:close/>
              </a:path>
            </a:pathLst>
          </a:custGeom>
          <a:solidFill>
            <a:srgbClr val="3F697E"/>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srgbClr val="FEAE01"/>
              </a:solidFill>
              <a:cs typeface="+mn-ea"/>
              <a:sym typeface="+mn-lt"/>
            </a:endParaRPr>
          </a:p>
        </p:txBody>
      </p:sp>
      <p:grpSp>
        <p:nvGrpSpPr>
          <p:cNvPr id="80" name="组合 79">
            <a:extLst>
              <a:ext uri="{FF2B5EF4-FFF2-40B4-BE49-F238E27FC236}">
                <a16:creationId xmlns:a16="http://schemas.microsoft.com/office/drawing/2014/main" id="{5564996F-4997-4B03-88E7-6178A0BA93C5}"/>
              </a:ext>
            </a:extLst>
          </p:cNvPr>
          <p:cNvGrpSpPr/>
          <p:nvPr/>
        </p:nvGrpSpPr>
        <p:grpSpPr>
          <a:xfrm>
            <a:off x="10230606" y="5327556"/>
            <a:ext cx="742971" cy="664275"/>
            <a:chOff x="8073432" y="2309205"/>
            <a:chExt cx="742971" cy="664275"/>
          </a:xfrm>
        </p:grpSpPr>
        <p:sp>
          <p:nvSpPr>
            <p:cNvPr id="81" name="eating_141888">
              <a:extLst>
                <a:ext uri="{FF2B5EF4-FFF2-40B4-BE49-F238E27FC236}">
                  <a16:creationId xmlns:a16="http://schemas.microsoft.com/office/drawing/2014/main" id="{DD2EBE73-891B-457E-973B-B899B838FD78}"/>
                </a:ext>
              </a:extLst>
            </p:cNvPr>
            <p:cNvSpPr/>
            <p:nvPr/>
          </p:nvSpPr>
          <p:spPr>
            <a:xfrm>
              <a:off x="8073432" y="2309205"/>
              <a:ext cx="742971" cy="664275"/>
            </a:xfrm>
            <a:custGeom>
              <a:avLst/>
              <a:gdLst>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483827 w 607329"/>
                <a:gd name="connsiteY20" fmla="*/ 246697 h 543001"/>
                <a:gd name="connsiteX21" fmla="*/ 489286 w 607329"/>
                <a:gd name="connsiteY21" fmla="*/ 249077 h 543001"/>
                <a:gd name="connsiteX22" fmla="*/ 489485 w 607329"/>
                <a:gd name="connsiteY22" fmla="*/ 251259 h 543001"/>
                <a:gd name="connsiteX23" fmla="*/ 441644 w 607329"/>
                <a:gd name="connsiteY23" fmla="*/ 278533 h 543001"/>
                <a:gd name="connsiteX24" fmla="*/ 441644 w 607329"/>
                <a:gd name="connsiteY24" fmla="*/ 285475 h 543001"/>
                <a:gd name="connsiteX25" fmla="*/ 433207 w 607329"/>
                <a:gd name="connsiteY25" fmla="*/ 293905 h 543001"/>
                <a:gd name="connsiteX26" fmla="*/ 379511 w 607329"/>
                <a:gd name="connsiteY26" fmla="*/ 293905 h 543001"/>
                <a:gd name="connsiteX27" fmla="*/ 371074 w 607329"/>
                <a:gd name="connsiteY27" fmla="*/ 285475 h 543001"/>
                <a:gd name="connsiteX28" fmla="*/ 371074 w 607329"/>
                <a:gd name="connsiteY28" fmla="*/ 278533 h 543001"/>
                <a:gd name="connsiteX29" fmla="*/ 323233 w 607329"/>
                <a:gd name="connsiteY29" fmla="*/ 251259 h 543001"/>
                <a:gd name="connsiteX30" fmla="*/ 323531 w 607329"/>
                <a:gd name="connsiteY30" fmla="*/ 249077 h 543001"/>
                <a:gd name="connsiteX31" fmla="*/ 328891 w 607329"/>
                <a:gd name="connsiteY31" fmla="*/ 246697 h 543001"/>
                <a:gd name="connsiteX32" fmla="*/ 155426 w 607329"/>
                <a:gd name="connsiteY32" fmla="*/ 123301 h 543001"/>
                <a:gd name="connsiteX33" fmla="*/ 215982 w 607329"/>
                <a:gd name="connsiteY33" fmla="*/ 140647 h 543001"/>
                <a:gd name="connsiteX34" fmla="*/ 235638 w 607329"/>
                <a:gd name="connsiteY34" fmla="*/ 154326 h 543001"/>
                <a:gd name="connsiteX35" fmla="*/ 193547 w 607329"/>
                <a:gd name="connsiteY35" fmla="*/ 147189 h 543001"/>
                <a:gd name="connsiteX36" fmla="*/ 268398 w 607329"/>
                <a:gd name="connsiteY36" fmla="*/ 181683 h 543001"/>
                <a:gd name="connsiteX37" fmla="*/ 341562 w 607329"/>
                <a:gd name="connsiteY37" fmla="*/ 136781 h 543001"/>
                <a:gd name="connsiteX38" fmla="*/ 375712 w 607329"/>
                <a:gd name="connsiteY38" fmla="*/ 144909 h 543001"/>
                <a:gd name="connsiteX39" fmla="*/ 367572 w 607329"/>
                <a:gd name="connsiteY39" fmla="*/ 179006 h 543001"/>
                <a:gd name="connsiteX40" fmla="*/ 283091 w 607329"/>
                <a:gd name="connsiteY40" fmla="*/ 230846 h 543001"/>
                <a:gd name="connsiteX41" fmla="*/ 259662 w 607329"/>
                <a:gd name="connsiteY41" fmla="*/ 232234 h 543001"/>
                <a:gd name="connsiteX42" fmla="*/ 172699 w 607329"/>
                <a:gd name="connsiteY42" fmla="*/ 192189 h 543001"/>
                <a:gd name="connsiteX43" fmla="*/ 226803 w 607329"/>
                <a:gd name="connsiteY43" fmla="*/ 237289 h 543001"/>
                <a:gd name="connsiteX44" fmla="*/ 204764 w 607329"/>
                <a:gd name="connsiteY44" fmla="*/ 314206 h 543001"/>
                <a:gd name="connsiteX45" fmla="*/ 236035 w 607329"/>
                <a:gd name="connsiteY45" fmla="*/ 324217 h 543001"/>
                <a:gd name="connsiteX46" fmla="*/ 254996 w 607329"/>
                <a:gd name="connsiteY46" fmla="*/ 342555 h 543001"/>
                <a:gd name="connsiteX47" fmla="*/ 312376 w 607329"/>
                <a:gd name="connsiteY47" fmla="*/ 503228 h 543001"/>
                <a:gd name="connsiteX48" fmla="*/ 294309 w 607329"/>
                <a:gd name="connsiteY48" fmla="*/ 541290 h 543001"/>
                <a:gd name="connsiteX49" fmla="*/ 256188 w 607329"/>
                <a:gd name="connsiteY49" fmla="*/ 523250 h 543001"/>
                <a:gd name="connsiteX50" fmla="*/ 208437 w 607329"/>
                <a:gd name="connsiteY50" fmla="*/ 389438 h 543001"/>
                <a:gd name="connsiteX51" fmla="*/ 208437 w 607329"/>
                <a:gd name="connsiteY51" fmla="*/ 523151 h 543001"/>
                <a:gd name="connsiteX52" fmla="*/ 188583 w 607329"/>
                <a:gd name="connsiteY52" fmla="*/ 542975 h 543001"/>
                <a:gd name="connsiteX53" fmla="*/ 168728 w 607329"/>
                <a:gd name="connsiteY53" fmla="*/ 523151 h 543001"/>
                <a:gd name="connsiteX54" fmla="*/ 168728 w 607329"/>
                <a:gd name="connsiteY54" fmla="*/ 401233 h 543001"/>
                <a:gd name="connsiteX55" fmla="*/ 68066 w 607329"/>
                <a:gd name="connsiteY55" fmla="*/ 401233 h 543001"/>
                <a:gd name="connsiteX56" fmla="*/ 68066 w 607329"/>
                <a:gd name="connsiteY56" fmla="*/ 523151 h 543001"/>
                <a:gd name="connsiteX57" fmla="*/ 48211 w 607329"/>
                <a:gd name="connsiteY57" fmla="*/ 542975 h 543001"/>
                <a:gd name="connsiteX58" fmla="*/ 28356 w 607329"/>
                <a:gd name="connsiteY58" fmla="*/ 523151 h 543001"/>
                <a:gd name="connsiteX59" fmla="*/ 28356 w 607329"/>
                <a:gd name="connsiteY59" fmla="*/ 378832 h 543001"/>
                <a:gd name="connsiteX60" fmla="*/ 163 w 607329"/>
                <a:gd name="connsiteY60" fmla="*/ 156110 h 543001"/>
                <a:gd name="connsiteX61" fmla="*/ 17337 w 607329"/>
                <a:gd name="connsiteY61" fmla="*/ 133907 h 543001"/>
                <a:gd name="connsiteX62" fmla="*/ 39574 w 607329"/>
                <a:gd name="connsiteY62" fmla="*/ 151154 h 543001"/>
                <a:gd name="connsiteX63" fmla="*/ 66179 w 607329"/>
                <a:gd name="connsiteY63" fmla="*/ 361586 h 543001"/>
                <a:gd name="connsiteX64" fmla="*/ 83552 w 607329"/>
                <a:gd name="connsiteY64" fmla="*/ 361586 h 543001"/>
                <a:gd name="connsiteX65" fmla="*/ 78986 w 607329"/>
                <a:gd name="connsiteY65" fmla="*/ 357125 h 543001"/>
                <a:gd name="connsiteX66" fmla="*/ 72533 w 607329"/>
                <a:gd name="connsiteY66" fmla="*/ 330858 h 543001"/>
                <a:gd name="connsiteX67" fmla="*/ 108966 w 607329"/>
                <a:gd name="connsiteY67" fmla="*/ 151550 h 543001"/>
                <a:gd name="connsiteX68" fmla="*/ 126041 w 607329"/>
                <a:gd name="connsiteY68" fmla="*/ 127266 h 543001"/>
                <a:gd name="connsiteX69" fmla="*/ 155426 w 607329"/>
                <a:gd name="connsiteY69" fmla="*/ 123301 h 543001"/>
                <a:gd name="connsiteX70" fmla="*/ 287561 w 607329"/>
                <a:gd name="connsiteY70" fmla="*/ 84111 h 543001"/>
                <a:gd name="connsiteX71" fmla="*/ 302654 w 607329"/>
                <a:gd name="connsiteY71" fmla="*/ 86204 h 543001"/>
                <a:gd name="connsiteX72" fmla="*/ 341579 w 607329"/>
                <a:gd name="connsiteY72" fmla="*/ 108890 h 543001"/>
                <a:gd name="connsiteX73" fmla="*/ 327975 w 607329"/>
                <a:gd name="connsiteY73" fmla="*/ 114735 h 543001"/>
                <a:gd name="connsiteX74" fmla="*/ 301065 w 607329"/>
                <a:gd name="connsiteY74" fmla="*/ 131181 h 543001"/>
                <a:gd name="connsiteX75" fmla="*/ 282496 w 607329"/>
                <a:gd name="connsiteY75" fmla="*/ 120382 h 543001"/>
                <a:gd name="connsiteX76" fmla="*/ 275446 w 607329"/>
                <a:gd name="connsiteY76" fmla="*/ 93237 h 543001"/>
                <a:gd name="connsiteX77" fmla="*/ 287561 w 607329"/>
                <a:gd name="connsiteY77" fmla="*/ 84111 h 543001"/>
                <a:gd name="connsiteX78" fmla="*/ 215303 w 607329"/>
                <a:gd name="connsiteY78" fmla="*/ 0 h 543001"/>
                <a:gd name="connsiteX79" fmla="*/ 270097 w 607329"/>
                <a:gd name="connsiteY79" fmla="*/ 54688 h 543001"/>
                <a:gd name="connsiteX80" fmla="*/ 215303 w 607329"/>
                <a:gd name="connsiteY80" fmla="*/ 109376 h 543001"/>
                <a:gd name="connsiteX81" fmla="*/ 160509 w 607329"/>
                <a:gd name="connsiteY81" fmla="*/ 54688 h 543001"/>
                <a:gd name="connsiteX82" fmla="*/ 215303 w 607329"/>
                <a:gd name="connsiteY82"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483827 w 607329"/>
                <a:gd name="connsiteY20" fmla="*/ 246697 h 543001"/>
                <a:gd name="connsiteX21" fmla="*/ 489286 w 607329"/>
                <a:gd name="connsiteY21" fmla="*/ 249077 h 543001"/>
                <a:gd name="connsiteX22" fmla="*/ 441644 w 607329"/>
                <a:gd name="connsiteY22" fmla="*/ 278533 h 543001"/>
                <a:gd name="connsiteX23" fmla="*/ 441644 w 607329"/>
                <a:gd name="connsiteY23" fmla="*/ 285475 h 543001"/>
                <a:gd name="connsiteX24" fmla="*/ 433207 w 607329"/>
                <a:gd name="connsiteY24" fmla="*/ 293905 h 543001"/>
                <a:gd name="connsiteX25" fmla="*/ 379511 w 607329"/>
                <a:gd name="connsiteY25" fmla="*/ 293905 h 543001"/>
                <a:gd name="connsiteX26" fmla="*/ 371074 w 607329"/>
                <a:gd name="connsiteY26" fmla="*/ 285475 h 543001"/>
                <a:gd name="connsiteX27" fmla="*/ 371074 w 607329"/>
                <a:gd name="connsiteY27" fmla="*/ 278533 h 543001"/>
                <a:gd name="connsiteX28" fmla="*/ 323233 w 607329"/>
                <a:gd name="connsiteY28" fmla="*/ 251259 h 543001"/>
                <a:gd name="connsiteX29" fmla="*/ 323531 w 607329"/>
                <a:gd name="connsiteY29" fmla="*/ 249077 h 543001"/>
                <a:gd name="connsiteX30" fmla="*/ 328891 w 607329"/>
                <a:gd name="connsiteY30" fmla="*/ 246697 h 543001"/>
                <a:gd name="connsiteX31" fmla="*/ 155426 w 607329"/>
                <a:gd name="connsiteY31" fmla="*/ 123301 h 543001"/>
                <a:gd name="connsiteX32" fmla="*/ 215982 w 607329"/>
                <a:gd name="connsiteY32" fmla="*/ 140647 h 543001"/>
                <a:gd name="connsiteX33" fmla="*/ 235638 w 607329"/>
                <a:gd name="connsiteY33" fmla="*/ 154326 h 543001"/>
                <a:gd name="connsiteX34" fmla="*/ 193547 w 607329"/>
                <a:gd name="connsiteY34" fmla="*/ 147189 h 543001"/>
                <a:gd name="connsiteX35" fmla="*/ 268398 w 607329"/>
                <a:gd name="connsiteY35" fmla="*/ 181683 h 543001"/>
                <a:gd name="connsiteX36" fmla="*/ 341562 w 607329"/>
                <a:gd name="connsiteY36" fmla="*/ 136781 h 543001"/>
                <a:gd name="connsiteX37" fmla="*/ 375712 w 607329"/>
                <a:gd name="connsiteY37" fmla="*/ 144909 h 543001"/>
                <a:gd name="connsiteX38" fmla="*/ 367572 w 607329"/>
                <a:gd name="connsiteY38" fmla="*/ 179006 h 543001"/>
                <a:gd name="connsiteX39" fmla="*/ 283091 w 607329"/>
                <a:gd name="connsiteY39" fmla="*/ 230846 h 543001"/>
                <a:gd name="connsiteX40" fmla="*/ 259662 w 607329"/>
                <a:gd name="connsiteY40" fmla="*/ 232234 h 543001"/>
                <a:gd name="connsiteX41" fmla="*/ 172699 w 607329"/>
                <a:gd name="connsiteY41" fmla="*/ 192189 h 543001"/>
                <a:gd name="connsiteX42" fmla="*/ 226803 w 607329"/>
                <a:gd name="connsiteY42" fmla="*/ 237289 h 543001"/>
                <a:gd name="connsiteX43" fmla="*/ 204764 w 607329"/>
                <a:gd name="connsiteY43" fmla="*/ 314206 h 543001"/>
                <a:gd name="connsiteX44" fmla="*/ 236035 w 607329"/>
                <a:gd name="connsiteY44" fmla="*/ 324217 h 543001"/>
                <a:gd name="connsiteX45" fmla="*/ 254996 w 607329"/>
                <a:gd name="connsiteY45" fmla="*/ 342555 h 543001"/>
                <a:gd name="connsiteX46" fmla="*/ 312376 w 607329"/>
                <a:gd name="connsiteY46" fmla="*/ 503228 h 543001"/>
                <a:gd name="connsiteX47" fmla="*/ 294309 w 607329"/>
                <a:gd name="connsiteY47" fmla="*/ 541290 h 543001"/>
                <a:gd name="connsiteX48" fmla="*/ 256188 w 607329"/>
                <a:gd name="connsiteY48" fmla="*/ 523250 h 543001"/>
                <a:gd name="connsiteX49" fmla="*/ 208437 w 607329"/>
                <a:gd name="connsiteY49" fmla="*/ 389438 h 543001"/>
                <a:gd name="connsiteX50" fmla="*/ 208437 w 607329"/>
                <a:gd name="connsiteY50" fmla="*/ 523151 h 543001"/>
                <a:gd name="connsiteX51" fmla="*/ 188583 w 607329"/>
                <a:gd name="connsiteY51" fmla="*/ 542975 h 543001"/>
                <a:gd name="connsiteX52" fmla="*/ 168728 w 607329"/>
                <a:gd name="connsiteY52" fmla="*/ 523151 h 543001"/>
                <a:gd name="connsiteX53" fmla="*/ 168728 w 607329"/>
                <a:gd name="connsiteY53" fmla="*/ 401233 h 543001"/>
                <a:gd name="connsiteX54" fmla="*/ 68066 w 607329"/>
                <a:gd name="connsiteY54" fmla="*/ 401233 h 543001"/>
                <a:gd name="connsiteX55" fmla="*/ 68066 w 607329"/>
                <a:gd name="connsiteY55" fmla="*/ 523151 h 543001"/>
                <a:gd name="connsiteX56" fmla="*/ 48211 w 607329"/>
                <a:gd name="connsiteY56" fmla="*/ 542975 h 543001"/>
                <a:gd name="connsiteX57" fmla="*/ 28356 w 607329"/>
                <a:gd name="connsiteY57" fmla="*/ 523151 h 543001"/>
                <a:gd name="connsiteX58" fmla="*/ 28356 w 607329"/>
                <a:gd name="connsiteY58" fmla="*/ 378832 h 543001"/>
                <a:gd name="connsiteX59" fmla="*/ 163 w 607329"/>
                <a:gd name="connsiteY59" fmla="*/ 156110 h 543001"/>
                <a:gd name="connsiteX60" fmla="*/ 17337 w 607329"/>
                <a:gd name="connsiteY60" fmla="*/ 133907 h 543001"/>
                <a:gd name="connsiteX61" fmla="*/ 39574 w 607329"/>
                <a:gd name="connsiteY61" fmla="*/ 151154 h 543001"/>
                <a:gd name="connsiteX62" fmla="*/ 66179 w 607329"/>
                <a:gd name="connsiteY62" fmla="*/ 361586 h 543001"/>
                <a:gd name="connsiteX63" fmla="*/ 83552 w 607329"/>
                <a:gd name="connsiteY63" fmla="*/ 361586 h 543001"/>
                <a:gd name="connsiteX64" fmla="*/ 78986 w 607329"/>
                <a:gd name="connsiteY64" fmla="*/ 357125 h 543001"/>
                <a:gd name="connsiteX65" fmla="*/ 72533 w 607329"/>
                <a:gd name="connsiteY65" fmla="*/ 330858 h 543001"/>
                <a:gd name="connsiteX66" fmla="*/ 108966 w 607329"/>
                <a:gd name="connsiteY66" fmla="*/ 151550 h 543001"/>
                <a:gd name="connsiteX67" fmla="*/ 126041 w 607329"/>
                <a:gd name="connsiteY67" fmla="*/ 127266 h 543001"/>
                <a:gd name="connsiteX68" fmla="*/ 155426 w 607329"/>
                <a:gd name="connsiteY68" fmla="*/ 123301 h 543001"/>
                <a:gd name="connsiteX69" fmla="*/ 287561 w 607329"/>
                <a:gd name="connsiteY69" fmla="*/ 84111 h 543001"/>
                <a:gd name="connsiteX70" fmla="*/ 302654 w 607329"/>
                <a:gd name="connsiteY70" fmla="*/ 86204 h 543001"/>
                <a:gd name="connsiteX71" fmla="*/ 341579 w 607329"/>
                <a:gd name="connsiteY71" fmla="*/ 108890 h 543001"/>
                <a:gd name="connsiteX72" fmla="*/ 327975 w 607329"/>
                <a:gd name="connsiteY72" fmla="*/ 114735 h 543001"/>
                <a:gd name="connsiteX73" fmla="*/ 301065 w 607329"/>
                <a:gd name="connsiteY73" fmla="*/ 131181 h 543001"/>
                <a:gd name="connsiteX74" fmla="*/ 282496 w 607329"/>
                <a:gd name="connsiteY74" fmla="*/ 120382 h 543001"/>
                <a:gd name="connsiteX75" fmla="*/ 275446 w 607329"/>
                <a:gd name="connsiteY75" fmla="*/ 93237 h 543001"/>
                <a:gd name="connsiteX76" fmla="*/ 287561 w 607329"/>
                <a:gd name="connsiteY76" fmla="*/ 84111 h 543001"/>
                <a:gd name="connsiteX77" fmla="*/ 215303 w 607329"/>
                <a:gd name="connsiteY77" fmla="*/ 0 h 543001"/>
                <a:gd name="connsiteX78" fmla="*/ 270097 w 607329"/>
                <a:gd name="connsiteY78" fmla="*/ 54688 h 543001"/>
                <a:gd name="connsiteX79" fmla="*/ 215303 w 607329"/>
                <a:gd name="connsiteY79" fmla="*/ 109376 h 543001"/>
                <a:gd name="connsiteX80" fmla="*/ 160509 w 607329"/>
                <a:gd name="connsiteY80" fmla="*/ 54688 h 543001"/>
                <a:gd name="connsiteX81" fmla="*/ 215303 w 607329"/>
                <a:gd name="connsiteY81"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483827 w 607329"/>
                <a:gd name="connsiteY20" fmla="*/ 246697 h 543001"/>
                <a:gd name="connsiteX21" fmla="*/ 489286 w 607329"/>
                <a:gd name="connsiteY21" fmla="*/ 249077 h 543001"/>
                <a:gd name="connsiteX22" fmla="*/ 441644 w 607329"/>
                <a:gd name="connsiteY22" fmla="*/ 278533 h 543001"/>
                <a:gd name="connsiteX23" fmla="*/ 433207 w 607329"/>
                <a:gd name="connsiteY23" fmla="*/ 293905 h 543001"/>
                <a:gd name="connsiteX24" fmla="*/ 379511 w 607329"/>
                <a:gd name="connsiteY24" fmla="*/ 293905 h 543001"/>
                <a:gd name="connsiteX25" fmla="*/ 371074 w 607329"/>
                <a:gd name="connsiteY25" fmla="*/ 285475 h 543001"/>
                <a:gd name="connsiteX26" fmla="*/ 371074 w 607329"/>
                <a:gd name="connsiteY26" fmla="*/ 278533 h 543001"/>
                <a:gd name="connsiteX27" fmla="*/ 323233 w 607329"/>
                <a:gd name="connsiteY27" fmla="*/ 251259 h 543001"/>
                <a:gd name="connsiteX28" fmla="*/ 323531 w 607329"/>
                <a:gd name="connsiteY28" fmla="*/ 249077 h 543001"/>
                <a:gd name="connsiteX29" fmla="*/ 328891 w 607329"/>
                <a:gd name="connsiteY29" fmla="*/ 246697 h 543001"/>
                <a:gd name="connsiteX30" fmla="*/ 155426 w 607329"/>
                <a:gd name="connsiteY30" fmla="*/ 123301 h 543001"/>
                <a:gd name="connsiteX31" fmla="*/ 215982 w 607329"/>
                <a:gd name="connsiteY31" fmla="*/ 140647 h 543001"/>
                <a:gd name="connsiteX32" fmla="*/ 235638 w 607329"/>
                <a:gd name="connsiteY32" fmla="*/ 154326 h 543001"/>
                <a:gd name="connsiteX33" fmla="*/ 193547 w 607329"/>
                <a:gd name="connsiteY33" fmla="*/ 147189 h 543001"/>
                <a:gd name="connsiteX34" fmla="*/ 268398 w 607329"/>
                <a:gd name="connsiteY34" fmla="*/ 181683 h 543001"/>
                <a:gd name="connsiteX35" fmla="*/ 341562 w 607329"/>
                <a:gd name="connsiteY35" fmla="*/ 136781 h 543001"/>
                <a:gd name="connsiteX36" fmla="*/ 375712 w 607329"/>
                <a:gd name="connsiteY36" fmla="*/ 144909 h 543001"/>
                <a:gd name="connsiteX37" fmla="*/ 367572 w 607329"/>
                <a:gd name="connsiteY37" fmla="*/ 179006 h 543001"/>
                <a:gd name="connsiteX38" fmla="*/ 283091 w 607329"/>
                <a:gd name="connsiteY38" fmla="*/ 230846 h 543001"/>
                <a:gd name="connsiteX39" fmla="*/ 259662 w 607329"/>
                <a:gd name="connsiteY39" fmla="*/ 232234 h 543001"/>
                <a:gd name="connsiteX40" fmla="*/ 172699 w 607329"/>
                <a:gd name="connsiteY40" fmla="*/ 192189 h 543001"/>
                <a:gd name="connsiteX41" fmla="*/ 226803 w 607329"/>
                <a:gd name="connsiteY41" fmla="*/ 237289 h 543001"/>
                <a:gd name="connsiteX42" fmla="*/ 204764 w 607329"/>
                <a:gd name="connsiteY42" fmla="*/ 314206 h 543001"/>
                <a:gd name="connsiteX43" fmla="*/ 236035 w 607329"/>
                <a:gd name="connsiteY43" fmla="*/ 324217 h 543001"/>
                <a:gd name="connsiteX44" fmla="*/ 254996 w 607329"/>
                <a:gd name="connsiteY44" fmla="*/ 342555 h 543001"/>
                <a:gd name="connsiteX45" fmla="*/ 312376 w 607329"/>
                <a:gd name="connsiteY45" fmla="*/ 503228 h 543001"/>
                <a:gd name="connsiteX46" fmla="*/ 294309 w 607329"/>
                <a:gd name="connsiteY46" fmla="*/ 541290 h 543001"/>
                <a:gd name="connsiteX47" fmla="*/ 256188 w 607329"/>
                <a:gd name="connsiteY47" fmla="*/ 523250 h 543001"/>
                <a:gd name="connsiteX48" fmla="*/ 208437 w 607329"/>
                <a:gd name="connsiteY48" fmla="*/ 389438 h 543001"/>
                <a:gd name="connsiteX49" fmla="*/ 208437 w 607329"/>
                <a:gd name="connsiteY49" fmla="*/ 523151 h 543001"/>
                <a:gd name="connsiteX50" fmla="*/ 188583 w 607329"/>
                <a:gd name="connsiteY50" fmla="*/ 542975 h 543001"/>
                <a:gd name="connsiteX51" fmla="*/ 168728 w 607329"/>
                <a:gd name="connsiteY51" fmla="*/ 523151 h 543001"/>
                <a:gd name="connsiteX52" fmla="*/ 168728 w 607329"/>
                <a:gd name="connsiteY52" fmla="*/ 401233 h 543001"/>
                <a:gd name="connsiteX53" fmla="*/ 68066 w 607329"/>
                <a:gd name="connsiteY53" fmla="*/ 401233 h 543001"/>
                <a:gd name="connsiteX54" fmla="*/ 68066 w 607329"/>
                <a:gd name="connsiteY54" fmla="*/ 523151 h 543001"/>
                <a:gd name="connsiteX55" fmla="*/ 48211 w 607329"/>
                <a:gd name="connsiteY55" fmla="*/ 542975 h 543001"/>
                <a:gd name="connsiteX56" fmla="*/ 28356 w 607329"/>
                <a:gd name="connsiteY56" fmla="*/ 523151 h 543001"/>
                <a:gd name="connsiteX57" fmla="*/ 28356 w 607329"/>
                <a:gd name="connsiteY57" fmla="*/ 378832 h 543001"/>
                <a:gd name="connsiteX58" fmla="*/ 163 w 607329"/>
                <a:gd name="connsiteY58" fmla="*/ 156110 h 543001"/>
                <a:gd name="connsiteX59" fmla="*/ 17337 w 607329"/>
                <a:gd name="connsiteY59" fmla="*/ 133907 h 543001"/>
                <a:gd name="connsiteX60" fmla="*/ 39574 w 607329"/>
                <a:gd name="connsiteY60" fmla="*/ 151154 h 543001"/>
                <a:gd name="connsiteX61" fmla="*/ 66179 w 607329"/>
                <a:gd name="connsiteY61" fmla="*/ 361586 h 543001"/>
                <a:gd name="connsiteX62" fmla="*/ 83552 w 607329"/>
                <a:gd name="connsiteY62" fmla="*/ 361586 h 543001"/>
                <a:gd name="connsiteX63" fmla="*/ 78986 w 607329"/>
                <a:gd name="connsiteY63" fmla="*/ 357125 h 543001"/>
                <a:gd name="connsiteX64" fmla="*/ 72533 w 607329"/>
                <a:gd name="connsiteY64" fmla="*/ 330858 h 543001"/>
                <a:gd name="connsiteX65" fmla="*/ 108966 w 607329"/>
                <a:gd name="connsiteY65" fmla="*/ 151550 h 543001"/>
                <a:gd name="connsiteX66" fmla="*/ 126041 w 607329"/>
                <a:gd name="connsiteY66" fmla="*/ 127266 h 543001"/>
                <a:gd name="connsiteX67" fmla="*/ 155426 w 607329"/>
                <a:gd name="connsiteY67" fmla="*/ 123301 h 543001"/>
                <a:gd name="connsiteX68" fmla="*/ 287561 w 607329"/>
                <a:gd name="connsiteY68" fmla="*/ 84111 h 543001"/>
                <a:gd name="connsiteX69" fmla="*/ 302654 w 607329"/>
                <a:gd name="connsiteY69" fmla="*/ 86204 h 543001"/>
                <a:gd name="connsiteX70" fmla="*/ 341579 w 607329"/>
                <a:gd name="connsiteY70" fmla="*/ 108890 h 543001"/>
                <a:gd name="connsiteX71" fmla="*/ 327975 w 607329"/>
                <a:gd name="connsiteY71" fmla="*/ 114735 h 543001"/>
                <a:gd name="connsiteX72" fmla="*/ 301065 w 607329"/>
                <a:gd name="connsiteY72" fmla="*/ 131181 h 543001"/>
                <a:gd name="connsiteX73" fmla="*/ 282496 w 607329"/>
                <a:gd name="connsiteY73" fmla="*/ 120382 h 543001"/>
                <a:gd name="connsiteX74" fmla="*/ 275446 w 607329"/>
                <a:gd name="connsiteY74" fmla="*/ 93237 h 543001"/>
                <a:gd name="connsiteX75" fmla="*/ 287561 w 607329"/>
                <a:gd name="connsiteY75" fmla="*/ 84111 h 543001"/>
                <a:gd name="connsiteX76" fmla="*/ 215303 w 607329"/>
                <a:gd name="connsiteY76" fmla="*/ 0 h 543001"/>
                <a:gd name="connsiteX77" fmla="*/ 270097 w 607329"/>
                <a:gd name="connsiteY77" fmla="*/ 54688 h 543001"/>
                <a:gd name="connsiteX78" fmla="*/ 215303 w 607329"/>
                <a:gd name="connsiteY78" fmla="*/ 109376 h 543001"/>
                <a:gd name="connsiteX79" fmla="*/ 160509 w 607329"/>
                <a:gd name="connsiteY79" fmla="*/ 54688 h 543001"/>
                <a:gd name="connsiteX80" fmla="*/ 215303 w 607329"/>
                <a:gd name="connsiteY80"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483827 w 607329"/>
                <a:gd name="connsiteY20" fmla="*/ 246697 h 543001"/>
                <a:gd name="connsiteX21" fmla="*/ 489286 w 607329"/>
                <a:gd name="connsiteY21" fmla="*/ 249077 h 543001"/>
                <a:gd name="connsiteX22" fmla="*/ 433207 w 607329"/>
                <a:gd name="connsiteY22" fmla="*/ 293905 h 543001"/>
                <a:gd name="connsiteX23" fmla="*/ 379511 w 607329"/>
                <a:gd name="connsiteY23" fmla="*/ 293905 h 543001"/>
                <a:gd name="connsiteX24" fmla="*/ 371074 w 607329"/>
                <a:gd name="connsiteY24" fmla="*/ 285475 h 543001"/>
                <a:gd name="connsiteX25" fmla="*/ 371074 w 607329"/>
                <a:gd name="connsiteY25" fmla="*/ 278533 h 543001"/>
                <a:gd name="connsiteX26" fmla="*/ 323233 w 607329"/>
                <a:gd name="connsiteY26" fmla="*/ 251259 h 543001"/>
                <a:gd name="connsiteX27" fmla="*/ 323531 w 607329"/>
                <a:gd name="connsiteY27" fmla="*/ 249077 h 543001"/>
                <a:gd name="connsiteX28" fmla="*/ 328891 w 607329"/>
                <a:gd name="connsiteY28" fmla="*/ 246697 h 543001"/>
                <a:gd name="connsiteX29" fmla="*/ 155426 w 607329"/>
                <a:gd name="connsiteY29" fmla="*/ 123301 h 543001"/>
                <a:gd name="connsiteX30" fmla="*/ 215982 w 607329"/>
                <a:gd name="connsiteY30" fmla="*/ 140647 h 543001"/>
                <a:gd name="connsiteX31" fmla="*/ 235638 w 607329"/>
                <a:gd name="connsiteY31" fmla="*/ 154326 h 543001"/>
                <a:gd name="connsiteX32" fmla="*/ 193547 w 607329"/>
                <a:gd name="connsiteY32" fmla="*/ 147189 h 543001"/>
                <a:gd name="connsiteX33" fmla="*/ 268398 w 607329"/>
                <a:gd name="connsiteY33" fmla="*/ 181683 h 543001"/>
                <a:gd name="connsiteX34" fmla="*/ 341562 w 607329"/>
                <a:gd name="connsiteY34" fmla="*/ 136781 h 543001"/>
                <a:gd name="connsiteX35" fmla="*/ 375712 w 607329"/>
                <a:gd name="connsiteY35" fmla="*/ 144909 h 543001"/>
                <a:gd name="connsiteX36" fmla="*/ 367572 w 607329"/>
                <a:gd name="connsiteY36" fmla="*/ 179006 h 543001"/>
                <a:gd name="connsiteX37" fmla="*/ 283091 w 607329"/>
                <a:gd name="connsiteY37" fmla="*/ 230846 h 543001"/>
                <a:gd name="connsiteX38" fmla="*/ 259662 w 607329"/>
                <a:gd name="connsiteY38" fmla="*/ 232234 h 543001"/>
                <a:gd name="connsiteX39" fmla="*/ 172699 w 607329"/>
                <a:gd name="connsiteY39" fmla="*/ 192189 h 543001"/>
                <a:gd name="connsiteX40" fmla="*/ 226803 w 607329"/>
                <a:gd name="connsiteY40" fmla="*/ 237289 h 543001"/>
                <a:gd name="connsiteX41" fmla="*/ 204764 w 607329"/>
                <a:gd name="connsiteY41" fmla="*/ 314206 h 543001"/>
                <a:gd name="connsiteX42" fmla="*/ 236035 w 607329"/>
                <a:gd name="connsiteY42" fmla="*/ 324217 h 543001"/>
                <a:gd name="connsiteX43" fmla="*/ 254996 w 607329"/>
                <a:gd name="connsiteY43" fmla="*/ 342555 h 543001"/>
                <a:gd name="connsiteX44" fmla="*/ 312376 w 607329"/>
                <a:gd name="connsiteY44" fmla="*/ 503228 h 543001"/>
                <a:gd name="connsiteX45" fmla="*/ 294309 w 607329"/>
                <a:gd name="connsiteY45" fmla="*/ 541290 h 543001"/>
                <a:gd name="connsiteX46" fmla="*/ 256188 w 607329"/>
                <a:gd name="connsiteY46" fmla="*/ 523250 h 543001"/>
                <a:gd name="connsiteX47" fmla="*/ 208437 w 607329"/>
                <a:gd name="connsiteY47" fmla="*/ 389438 h 543001"/>
                <a:gd name="connsiteX48" fmla="*/ 208437 w 607329"/>
                <a:gd name="connsiteY48" fmla="*/ 523151 h 543001"/>
                <a:gd name="connsiteX49" fmla="*/ 188583 w 607329"/>
                <a:gd name="connsiteY49" fmla="*/ 542975 h 543001"/>
                <a:gd name="connsiteX50" fmla="*/ 168728 w 607329"/>
                <a:gd name="connsiteY50" fmla="*/ 523151 h 543001"/>
                <a:gd name="connsiteX51" fmla="*/ 168728 w 607329"/>
                <a:gd name="connsiteY51" fmla="*/ 401233 h 543001"/>
                <a:gd name="connsiteX52" fmla="*/ 68066 w 607329"/>
                <a:gd name="connsiteY52" fmla="*/ 401233 h 543001"/>
                <a:gd name="connsiteX53" fmla="*/ 68066 w 607329"/>
                <a:gd name="connsiteY53" fmla="*/ 523151 h 543001"/>
                <a:gd name="connsiteX54" fmla="*/ 48211 w 607329"/>
                <a:gd name="connsiteY54" fmla="*/ 542975 h 543001"/>
                <a:gd name="connsiteX55" fmla="*/ 28356 w 607329"/>
                <a:gd name="connsiteY55" fmla="*/ 523151 h 543001"/>
                <a:gd name="connsiteX56" fmla="*/ 28356 w 607329"/>
                <a:gd name="connsiteY56" fmla="*/ 378832 h 543001"/>
                <a:gd name="connsiteX57" fmla="*/ 163 w 607329"/>
                <a:gd name="connsiteY57" fmla="*/ 156110 h 543001"/>
                <a:gd name="connsiteX58" fmla="*/ 17337 w 607329"/>
                <a:gd name="connsiteY58" fmla="*/ 133907 h 543001"/>
                <a:gd name="connsiteX59" fmla="*/ 39574 w 607329"/>
                <a:gd name="connsiteY59" fmla="*/ 151154 h 543001"/>
                <a:gd name="connsiteX60" fmla="*/ 66179 w 607329"/>
                <a:gd name="connsiteY60" fmla="*/ 361586 h 543001"/>
                <a:gd name="connsiteX61" fmla="*/ 83552 w 607329"/>
                <a:gd name="connsiteY61" fmla="*/ 361586 h 543001"/>
                <a:gd name="connsiteX62" fmla="*/ 78986 w 607329"/>
                <a:gd name="connsiteY62" fmla="*/ 357125 h 543001"/>
                <a:gd name="connsiteX63" fmla="*/ 72533 w 607329"/>
                <a:gd name="connsiteY63" fmla="*/ 330858 h 543001"/>
                <a:gd name="connsiteX64" fmla="*/ 108966 w 607329"/>
                <a:gd name="connsiteY64" fmla="*/ 151550 h 543001"/>
                <a:gd name="connsiteX65" fmla="*/ 126041 w 607329"/>
                <a:gd name="connsiteY65" fmla="*/ 127266 h 543001"/>
                <a:gd name="connsiteX66" fmla="*/ 155426 w 607329"/>
                <a:gd name="connsiteY66" fmla="*/ 123301 h 543001"/>
                <a:gd name="connsiteX67" fmla="*/ 287561 w 607329"/>
                <a:gd name="connsiteY67" fmla="*/ 84111 h 543001"/>
                <a:gd name="connsiteX68" fmla="*/ 302654 w 607329"/>
                <a:gd name="connsiteY68" fmla="*/ 86204 h 543001"/>
                <a:gd name="connsiteX69" fmla="*/ 341579 w 607329"/>
                <a:gd name="connsiteY69" fmla="*/ 108890 h 543001"/>
                <a:gd name="connsiteX70" fmla="*/ 327975 w 607329"/>
                <a:gd name="connsiteY70" fmla="*/ 114735 h 543001"/>
                <a:gd name="connsiteX71" fmla="*/ 301065 w 607329"/>
                <a:gd name="connsiteY71" fmla="*/ 131181 h 543001"/>
                <a:gd name="connsiteX72" fmla="*/ 282496 w 607329"/>
                <a:gd name="connsiteY72" fmla="*/ 120382 h 543001"/>
                <a:gd name="connsiteX73" fmla="*/ 275446 w 607329"/>
                <a:gd name="connsiteY73" fmla="*/ 93237 h 543001"/>
                <a:gd name="connsiteX74" fmla="*/ 287561 w 607329"/>
                <a:gd name="connsiteY74" fmla="*/ 84111 h 543001"/>
                <a:gd name="connsiteX75" fmla="*/ 215303 w 607329"/>
                <a:gd name="connsiteY75" fmla="*/ 0 h 543001"/>
                <a:gd name="connsiteX76" fmla="*/ 270097 w 607329"/>
                <a:gd name="connsiteY76" fmla="*/ 54688 h 543001"/>
                <a:gd name="connsiteX77" fmla="*/ 215303 w 607329"/>
                <a:gd name="connsiteY77" fmla="*/ 109376 h 543001"/>
                <a:gd name="connsiteX78" fmla="*/ 160509 w 607329"/>
                <a:gd name="connsiteY78" fmla="*/ 54688 h 543001"/>
                <a:gd name="connsiteX79" fmla="*/ 215303 w 607329"/>
                <a:gd name="connsiteY79"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483827 w 607329"/>
                <a:gd name="connsiteY20" fmla="*/ 246697 h 543001"/>
                <a:gd name="connsiteX21" fmla="*/ 489286 w 607329"/>
                <a:gd name="connsiteY21" fmla="*/ 249077 h 543001"/>
                <a:gd name="connsiteX22" fmla="*/ 379511 w 607329"/>
                <a:gd name="connsiteY22" fmla="*/ 293905 h 543001"/>
                <a:gd name="connsiteX23" fmla="*/ 371074 w 607329"/>
                <a:gd name="connsiteY23" fmla="*/ 285475 h 543001"/>
                <a:gd name="connsiteX24" fmla="*/ 371074 w 607329"/>
                <a:gd name="connsiteY24" fmla="*/ 278533 h 543001"/>
                <a:gd name="connsiteX25" fmla="*/ 323233 w 607329"/>
                <a:gd name="connsiteY25" fmla="*/ 251259 h 543001"/>
                <a:gd name="connsiteX26" fmla="*/ 323531 w 607329"/>
                <a:gd name="connsiteY26" fmla="*/ 249077 h 543001"/>
                <a:gd name="connsiteX27" fmla="*/ 328891 w 607329"/>
                <a:gd name="connsiteY27" fmla="*/ 246697 h 543001"/>
                <a:gd name="connsiteX28" fmla="*/ 155426 w 607329"/>
                <a:gd name="connsiteY28" fmla="*/ 123301 h 543001"/>
                <a:gd name="connsiteX29" fmla="*/ 215982 w 607329"/>
                <a:gd name="connsiteY29" fmla="*/ 140647 h 543001"/>
                <a:gd name="connsiteX30" fmla="*/ 235638 w 607329"/>
                <a:gd name="connsiteY30" fmla="*/ 154326 h 543001"/>
                <a:gd name="connsiteX31" fmla="*/ 193547 w 607329"/>
                <a:gd name="connsiteY31" fmla="*/ 147189 h 543001"/>
                <a:gd name="connsiteX32" fmla="*/ 268398 w 607329"/>
                <a:gd name="connsiteY32" fmla="*/ 181683 h 543001"/>
                <a:gd name="connsiteX33" fmla="*/ 341562 w 607329"/>
                <a:gd name="connsiteY33" fmla="*/ 136781 h 543001"/>
                <a:gd name="connsiteX34" fmla="*/ 375712 w 607329"/>
                <a:gd name="connsiteY34" fmla="*/ 144909 h 543001"/>
                <a:gd name="connsiteX35" fmla="*/ 367572 w 607329"/>
                <a:gd name="connsiteY35" fmla="*/ 179006 h 543001"/>
                <a:gd name="connsiteX36" fmla="*/ 283091 w 607329"/>
                <a:gd name="connsiteY36" fmla="*/ 230846 h 543001"/>
                <a:gd name="connsiteX37" fmla="*/ 259662 w 607329"/>
                <a:gd name="connsiteY37" fmla="*/ 232234 h 543001"/>
                <a:gd name="connsiteX38" fmla="*/ 172699 w 607329"/>
                <a:gd name="connsiteY38" fmla="*/ 192189 h 543001"/>
                <a:gd name="connsiteX39" fmla="*/ 226803 w 607329"/>
                <a:gd name="connsiteY39" fmla="*/ 237289 h 543001"/>
                <a:gd name="connsiteX40" fmla="*/ 204764 w 607329"/>
                <a:gd name="connsiteY40" fmla="*/ 314206 h 543001"/>
                <a:gd name="connsiteX41" fmla="*/ 236035 w 607329"/>
                <a:gd name="connsiteY41" fmla="*/ 324217 h 543001"/>
                <a:gd name="connsiteX42" fmla="*/ 254996 w 607329"/>
                <a:gd name="connsiteY42" fmla="*/ 342555 h 543001"/>
                <a:gd name="connsiteX43" fmla="*/ 312376 w 607329"/>
                <a:gd name="connsiteY43" fmla="*/ 503228 h 543001"/>
                <a:gd name="connsiteX44" fmla="*/ 294309 w 607329"/>
                <a:gd name="connsiteY44" fmla="*/ 541290 h 543001"/>
                <a:gd name="connsiteX45" fmla="*/ 256188 w 607329"/>
                <a:gd name="connsiteY45" fmla="*/ 523250 h 543001"/>
                <a:gd name="connsiteX46" fmla="*/ 208437 w 607329"/>
                <a:gd name="connsiteY46" fmla="*/ 389438 h 543001"/>
                <a:gd name="connsiteX47" fmla="*/ 208437 w 607329"/>
                <a:gd name="connsiteY47" fmla="*/ 523151 h 543001"/>
                <a:gd name="connsiteX48" fmla="*/ 188583 w 607329"/>
                <a:gd name="connsiteY48" fmla="*/ 542975 h 543001"/>
                <a:gd name="connsiteX49" fmla="*/ 168728 w 607329"/>
                <a:gd name="connsiteY49" fmla="*/ 523151 h 543001"/>
                <a:gd name="connsiteX50" fmla="*/ 168728 w 607329"/>
                <a:gd name="connsiteY50" fmla="*/ 401233 h 543001"/>
                <a:gd name="connsiteX51" fmla="*/ 68066 w 607329"/>
                <a:gd name="connsiteY51" fmla="*/ 401233 h 543001"/>
                <a:gd name="connsiteX52" fmla="*/ 68066 w 607329"/>
                <a:gd name="connsiteY52" fmla="*/ 523151 h 543001"/>
                <a:gd name="connsiteX53" fmla="*/ 48211 w 607329"/>
                <a:gd name="connsiteY53" fmla="*/ 542975 h 543001"/>
                <a:gd name="connsiteX54" fmla="*/ 28356 w 607329"/>
                <a:gd name="connsiteY54" fmla="*/ 523151 h 543001"/>
                <a:gd name="connsiteX55" fmla="*/ 28356 w 607329"/>
                <a:gd name="connsiteY55" fmla="*/ 378832 h 543001"/>
                <a:gd name="connsiteX56" fmla="*/ 163 w 607329"/>
                <a:gd name="connsiteY56" fmla="*/ 156110 h 543001"/>
                <a:gd name="connsiteX57" fmla="*/ 17337 w 607329"/>
                <a:gd name="connsiteY57" fmla="*/ 133907 h 543001"/>
                <a:gd name="connsiteX58" fmla="*/ 39574 w 607329"/>
                <a:gd name="connsiteY58" fmla="*/ 151154 h 543001"/>
                <a:gd name="connsiteX59" fmla="*/ 66179 w 607329"/>
                <a:gd name="connsiteY59" fmla="*/ 361586 h 543001"/>
                <a:gd name="connsiteX60" fmla="*/ 83552 w 607329"/>
                <a:gd name="connsiteY60" fmla="*/ 361586 h 543001"/>
                <a:gd name="connsiteX61" fmla="*/ 78986 w 607329"/>
                <a:gd name="connsiteY61" fmla="*/ 357125 h 543001"/>
                <a:gd name="connsiteX62" fmla="*/ 72533 w 607329"/>
                <a:gd name="connsiteY62" fmla="*/ 330858 h 543001"/>
                <a:gd name="connsiteX63" fmla="*/ 108966 w 607329"/>
                <a:gd name="connsiteY63" fmla="*/ 151550 h 543001"/>
                <a:gd name="connsiteX64" fmla="*/ 126041 w 607329"/>
                <a:gd name="connsiteY64" fmla="*/ 127266 h 543001"/>
                <a:gd name="connsiteX65" fmla="*/ 155426 w 607329"/>
                <a:gd name="connsiteY65" fmla="*/ 123301 h 543001"/>
                <a:gd name="connsiteX66" fmla="*/ 287561 w 607329"/>
                <a:gd name="connsiteY66" fmla="*/ 84111 h 543001"/>
                <a:gd name="connsiteX67" fmla="*/ 302654 w 607329"/>
                <a:gd name="connsiteY67" fmla="*/ 86204 h 543001"/>
                <a:gd name="connsiteX68" fmla="*/ 341579 w 607329"/>
                <a:gd name="connsiteY68" fmla="*/ 108890 h 543001"/>
                <a:gd name="connsiteX69" fmla="*/ 327975 w 607329"/>
                <a:gd name="connsiteY69" fmla="*/ 114735 h 543001"/>
                <a:gd name="connsiteX70" fmla="*/ 301065 w 607329"/>
                <a:gd name="connsiteY70" fmla="*/ 131181 h 543001"/>
                <a:gd name="connsiteX71" fmla="*/ 282496 w 607329"/>
                <a:gd name="connsiteY71" fmla="*/ 120382 h 543001"/>
                <a:gd name="connsiteX72" fmla="*/ 275446 w 607329"/>
                <a:gd name="connsiteY72" fmla="*/ 93237 h 543001"/>
                <a:gd name="connsiteX73" fmla="*/ 287561 w 607329"/>
                <a:gd name="connsiteY73" fmla="*/ 84111 h 543001"/>
                <a:gd name="connsiteX74" fmla="*/ 215303 w 607329"/>
                <a:gd name="connsiteY74" fmla="*/ 0 h 543001"/>
                <a:gd name="connsiteX75" fmla="*/ 270097 w 607329"/>
                <a:gd name="connsiteY75" fmla="*/ 54688 h 543001"/>
                <a:gd name="connsiteX76" fmla="*/ 215303 w 607329"/>
                <a:gd name="connsiteY76" fmla="*/ 109376 h 543001"/>
                <a:gd name="connsiteX77" fmla="*/ 160509 w 607329"/>
                <a:gd name="connsiteY77" fmla="*/ 54688 h 543001"/>
                <a:gd name="connsiteX78" fmla="*/ 215303 w 607329"/>
                <a:gd name="connsiteY78"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483827 w 607329"/>
                <a:gd name="connsiteY20" fmla="*/ 246697 h 543001"/>
                <a:gd name="connsiteX21" fmla="*/ 379511 w 607329"/>
                <a:gd name="connsiteY21" fmla="*/ 293905 h 543001"/>
                <a:gd name="connsiteX22" fmla="*/ 371074 w 607329"/>
                <a:gd name="connsiteY22" fmla="*/ 285475 h 543001"/>
                <a:gd name="connsiteX23" fmla="*/ 371074 w 607329"/>
                <a:gd name="connsiteY23" fmla="*/ 278533 h 543001"/>
                <a:gd name="connsiteX24" fmla="*/ 323233 w 607329"/>
                <a:gd name="connsiteY24" fmla="*/ 251259 h 543001"/>
                <a:gd name="connsiteX25" fmla="*/ 323531 w 607329"/>
                <a:gd name="connsiteY25" fmla="*/ 249077 h 543001"/>
                <a:gd name="connsiteX26" fmla="*/ 328891 w 607329"/>
                <a:gd name="connsiteY26" fmla="*/ 246697 h 543001"/>
                <a:gd name="connsiteX27" fmla="*/ 155426 w 607329"/>
                <a:gd name="connsiteY27" fmla="*/ 123301 h 543001"/>
                <a:gd name="connsiteX28" fmla="*/ 215982 w 607329"/>
                <a:gd name="connsiteY28" fmla="*/ 140647 h 543001"/>
                <a:gd name="connsiteX29" fmla="*/ 235638 w 607329"/>
                <a:gd name="connsiteY29" fmla="*/ 154326 h 543001"/>
                <a:gd name="connsiteX30" fmla="*/ 193547 w 607329"/>
                <a:gd name="connsiteY30" fmla="*/ 147189 h 543001"/>
                <a:gd name="connsiteX31" fmla="*/ 268398 w 607329"/>
                <a:gd name="connsiteY31" fmla="*/ 181683 h 543001"/>
                <a:gd name="connsiteX32" fmla="*/ 341562 w 607329"/>
                <a:gd name="connsiteY32" fmla="*/ 136781 h 543001"/>
                <a:gd name="connsiteX33" fmla="*/ 375712 w 607329"/>
                <a:gd name="connsiteY33" fmla="*/ 144909 h 543001"/>
                <a:gd name="connsiteX34" fmla="*/ 367572 w 607329"/>
                <a:gd name="connsiteY34" fmla="*/ 179006 h 543001"/>
                <a:gd name="connsiteX35" fmla="*/ 283091 w 607329"/>
                <a:gd name="connsiteY35" fmla="*/ 230846 h 543001"/>
                <a:gd name="connsiteX36" fmla="*/ 259662 w 607329"/>
                <a:gd name="connsiteY36" fmla="*/ 232234 h 543001"/>
                <a:gd name="connsiteX37" fmla="*/ 172699 w 607329"/>
                <a:gd name="connsiteY37" fmla="*/ 192189 h 543001"/>
                <a:gd name="connsiteX38" fmla="*/ 226803 w 607329"/>
                <a:gd name="connsiteY38" fmla="*/ 237289 h 543001"/>
                <a:gd name="connsiteX39" fmla="*/ 204764 w 607329"/>
                <a:gd name="connsiteY39" fmla="*/ 314206 h 543001"/>
                <a:gd name="connsiteX40" fmla="*/ 236035 w 607329"/>
                <a:gd name="connsiteY40" fmla="*/ 324217 h 543001"/>
                <a:gd name="connsiteX41" fmla="*/ 254996 w 607329"/>
                <a:gd name="connsiteY41" fmla="*/ 342555 h 543001"/>
                <a:gd name="connsiteX42" fmla="*/ 312376 w 607329"/>
                <a:gd name="connsiteY42" fmla="*/ 503228 h 543001"/>
                <a:gd name="connsiteX43" fmla="*/ 294309 w 607329"/>
                <a:gd name="connsiteY43" fmla="*/ 541290 h 543001"/>
                <a:gd name="connsiteX44" fmla="*/ 256188 w 607329"/>
                <a:gd name="connsiteY44" fmla="*/ 523250 h 543001"/>
                <a:gd name="connsiteX45" fmla="*/ 208437 w 607329"/>
                <a:gd name="connsiteY45" fmla="*/ 389438 h 543001"/>
                <a:gd name="connsiteX46" fmla="*/ 208437 w 607329"/>
                <a:gd name="connsiteY46" fmla="*/ 523151 h 543001"/>
                <a:gd name="connsiteX47" fmla="*/ 188583 w 607329"/>
                <a:gd name="connsiteY47" fmla="*/ 542975 h 543001"/>
                <a:gd name="connsiteX48" fmla="*/ 168728 w 607329"/>
                <a:gd name="connsiteY48" fmla="*/ 523151 h 543001"/>
                <a:gd name="connsiteX49" fmla="*/ 168728 w 607329"/>
                <a:gd name="connsiteY49" fmla="*/ 401233 h 543001"/>
                <a:gd name="connsiteX50" fmla="*/ 68066 w 607329"/>
                <a:gd name="connsiteY50" fmla="*/ 401233 h 543001"/>
                <a:gd name="connsiteX51" fmla="*/ 68066 w 607329"/>
                <a:gd name="connsiteY51" fmla="*/ 523151 h 543001"/>
                <a:gd name="connsiteX52" fmla="*/ 48211 w 607329"/>
                <a:gd name="connsiteY52" fmla="*/ 542975 h 543001"/>
                <a:gd name="connsiteX53" fmla="*/ 28356 w 607329"/>
                <a:gd name="connsiteY53" fmla="*/ 523151 h 543001"/>
                <a:gd name="connsiteX54" fmla="*/ 28356 w 607329"/>
                <a:gd name="connsiteY54" fmla="*/ 378832 h 543001"/>
                <a:gd name="connsiteX55" fmla="*/ 163 w 607329"/>
                <a:gd name="connsiteY55" fmla="*/ 156110 h 543001"/>
                <a:gd name="connsiteX56" fmla="*/ 17337 w 607329"/>
                <a:gd name="connsiteY56" fmla="*/ 133907 h 543001"/>
                <a:gd name="connsiteX57" fmla="*/ 39574 w 607329"/>
                <a:gd name="connsiteY57" fmla="*/ 151154 h 543001"/>
                <a:gd name="connsiteX58" fmla="*/ 66179 w 607329"/>
                <a:gd name="connsiteY58" fmla="*/ 361586 h 543001"/>
                <a:gd name="connsiteX59" fmla="*/ 83552 w 607329"/>
                <a:gd name="connsiteY59" fmla="*/ 361586 h 543001"/>
                <a:gd name="connsiteX60" fmla="*/ 78986 w 607329"/>
                <a:gd name="connsiteY60" fmla="*/ 357125 h 543001"/>
                <a:gd name="connsiteX61" fmla="*/ 72533 w 607329"/>
                <a:gd name="connsiteY61" fmla="*/ 330858 h 543001"/>
                <a:gd name="connsiteX62" fmla="*/ 108966 w 607329"/>
                <a:gd name="connsiteY62" fmla="*/ 151550 h 543001"/>
                <a:gd name="connsiteX63" fmla="*/ 126041 w 607329"/>
                <a:gd name="connsiteY63" fmla="*/ 127266 h 543001"/>
                <a:gd name="connsiteX64" fmla="*/ 155426 w 607329"/>
                <a:gd name="connsiteY64" fmla="*/ 123301 h 543001"/>
                <a:gd name="connsiteX65" fmla="*/ 287561 w 607329"/>
                <a:gd name="connsiteY65" fmla="*/ 84111 h 543001"/>
                <a:gd name="connsiteX66" fmla="*/ 302654 w 607329"/>
                <a:gd name="connsiteY66" fmla="*/ 86204 h 543001"/>
                <a:gd name="connsiteX67" fmla="*/ 341579 w 607329"/>
                <a:gd name="connsiteY67" fmla="*/ 108890 h 543001"/>
                <a:gd name="connsiteX68" fmla="*/ 327975 w 607329"/>
                <a:gd name="connsiteY68" fmla="*/ 114735 h 543001"/>
                <a:gd name="connsiteX69" fmla="*/ 301065 w 607329"/>
                <a:gd name="connsiteY69" fmla="*/ 131181 h 543001"/>
                <a:gd name="connsiteX70" fmla="*/ 282496 w 607329"/>
                <a:gd name="connsiteY70" fmla="*/ 120382 h 543001"/>
                <a:gd name="connsiteX71" fmla="*/ 275446 w 607329"/>
                <a:gd name="connsiteY71" fmla="*/ 93237 h 543001"/>
                <a:gd name="connsiteX72" fmla="*/ 287561 w 607329"/>
                <a:gd name="connsiteY72" fmla="*/ 84111 h 543001"/>
                <a:gd name="connsiteX73" fmla="*/ 215303 w 607329"/>
                <a:gd name="connsiteY73" fmla="*/ 0 h 543001"/>
                <a:gd name="connsiteX74" fmla="*/ 270097 w 607329"/>
                <a:gd name="connsiteY74" fmla="*/ 54688 h 543001"/>
                <a:gd name="connsiteX75" fmla="*/ 215303 w 607329"/>
                <a:gd name="connsiteY75" fmla="*/ 109376 h 543001"/>
                <a:gd name="connsiteX76" fmla="*/ 160509 w 607329"/>
                <a:gd name="connsiteY76" fmla="*/ 54688 h 543001"/>
                <a:gd name="connsiteX77" fmla="*/ 215303 w 607329"/>
                <a:gd name="connsiteY77"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379511 w 607329"/>
                <a:gd name="connsiteY20" fmla="*/ 293905 h 543001"/>
                <a:gd name="connsiteX21" fmla="*/ 371074 w 607329"/>
                <a:gd name="connsiteY21" fmla="*/ 285475 h 543001"/>
                <a:gd name="connsiteX22" fmla="*/ 371074 w 607329"/>
                <a:gd name="connsiteY22" fmla="*/ 278533 h 543001"/>
                <a:gd name="connsiteX23" fmla="*/ 323233 w 607329"/>
                <a:gd name="connsiteY23" fmla="*/ 251259 h 543001"/>
                <a:gd name="connsiteX24" fmla="*/ 323531 w 607329"/>
                <a:gd name="connsiteY24" fmla="*/ 249077 h 543001"/>
                <a:gd name="connsiteX25" fmla="*/ 328891 w 607329"/>
                <a:gd name="connsiteY25" fmla="*/ 246697 h 543001"/>
                <a:gd name="connsiteX26" fmla="*/ 155426 w 607329"/>
                <a:gd name="connsiteY26" fmla="*/ 123301 h 543001"/>
                <a:gd name="connsiteX27" fmla="*/ 215982 w 607329"/>
                <a:gd name="connsiteY27" fmla="*/ 140647 h 543001"/>
                <a:gd name="connsiteX28" fmla="*/ 235638 w 607329"/>
                <a:gd name="connsiteY28" fmla="*/ 154326 h 543001"/>
                <a:gd name="connsiteX29" fmla="*/ 193547 w 607329"/>
                <a:gd name="connsiteY29" fmla="*/ 147189 h 543001"/>
                <a:gd name="connsiteX30" fmla="*/ 268398 w 607329"/>
                <a:gd name="connsiteY30" fmla="*/ 181683 h 543001"/>
                <a:gd name="connsiteX31" fmla="*/ 341562 w 607329"/>
                <a:gd name="connsiteY31" fmla="*/ 136781 h 543001"/>
                <a:gd name="connsiteX32" fmla="*/ 375712 w 607329"/>
                <a:gd name="connsiteY32" fmla="*/ 144909 h 543001"/>
                <a:gd name="connsiteX33" fmla="*/ 367572 w 607329"/>
                <a:gd name="connsiteY33" fmla="*/ 179006 h 543001"/>
                <a:gd name="connsiteX34" fmla="*/ 283091 w 607329"/>
                <a:gd name="connsiteY34" fmla="*/ 230846 h 543001"/>
                <a:gd name="connsiteX35" fmla="*/ 259662 w 607329"/>
                <a:gd name="connsiteY35" fmla="*/ 232234 h 543001"/>
                <a:gd name="connsiteX36" fmla="*/ 172699 w 607329"/>
                <a:gd name="connsiteY36" fmla="*/ 192189 h 543001"/>
                <a:gd name="connsiteX37" fmla="*/ 226803 w 607329"/>
                <a:gd name="connsiteY37" fmla="*/ 237289 h 543001"/>
                <a:gd name="connsiteX38" fmla="*/ 204764 w 607329"/>
                <a:gd name="connsiteY38" fmla="*/ 314206 h 543001"/>
                <a:gd name="connsiteX39" fmla="*/ 236035 w 607329"/>
                <a:gd name="connsiteY39" fmla="*/ 324217 h 543001"/>
                <a:gd name="connsiteX40" fmla="*/ 254996 w 607329"/>
                <a:gd name="connsiteY40" fmla="*/ 342555 h 543001"/>
                <a:gd name="connsiteX41" fmla="*/ 312376 w 607329"/>
                <a:gd name="connsiteY41" fmla="*/ 503228 h 543001"/>
                <a:gd name="connsiteX42" fmla="*/ 294309 w 607329"/>
                <a:gd name="connsiteY42" fmla="*/ 541290 h 543001"/>
                <a:gd name="connsiteX43" fmla="*/ 256188 w 607329"/>
                <a:gd name="connsiteY43" fmla="*/ 523250 h 543001"/>
                <a:gd name="connsiteX44" fmla="*/ 208437 w 607329"/>
                <a:gd name="connsiteY44" fmla="*/ 389438 h 543001"/>
                <a:gd name="connsiteX45" fmla="*/ 208437 w 607329"/>
                <a:gd name="connsiteY45" fmla="*/ 523151 h 543001"/>
                <a:gd name="connsiteX46" fmla="*/ 188583 w 607329"/>
                <a:gd name="connsiteY46" fmla="*/ 542975 h 543001"/>
                <a:gd name="connsiteX47" fmla="*/ 168728 w 607329"/>
                <a:gd name="connsiteY47" fmla="*/ 523151 h 543001"/>
                <a:gd name="connsiteX48" fmla="*/ 168728 w 607329"/>
                <a:gd name="connsiteY48" fmla="*/ 401233 h 543001"/>
                <a:gd name="connsiteX49" fmla="*/ 68066 w 607329"/>
                <a:gd name="connsiteY49" fmla="*/ 401233 h 543001"/>
                <a:gd name="connsiteX50" fmla="*/ 68066 w 607329"/>
                <a:gd name="connsiteY50" fmla="*/ 523151 h 543001"/>
                <a:gd name="connsiteX51" fmla="*/ 48211 w 607329"/>
                <a:gd name="connsiteY51" fmla="*/ 542975 h 543001"/>
                <a:gd name="connsiteX52" fmla="*/ 28356 w 607329"/>
                <a:gd name="connsiteY52" fmla="*/ 523151 h 543001"/>
                <a:gd name="connsiteX53" fmla="*/ 28356 w 607329"/>
                <a:gd name="connsiteY53" fmla="*/ 378832 h 543001"/>
                <a:gd name="connsiteX54" fmla="*/ 163 w 607329"/>
                <a:gd name="connsiteY54" fmla="*/ 156110 h 543001"/>
                <a:gd name="connsiteX55" fmla="*/ 17337 w 607329"/>
                <a:gd name="connsiteY55" fmla="*/ 133907 h 543001"/>
                <a:gd name="connsiteX56" fmla="*/ 39574 w 607329"/>
                <a:gd name="connsiteY56" fmla="*/ 151154 h 543001"/>
                <a:gd name="connsiteX57" fmla="*/ 66179 w 607329"/>
                <a:gd name="connsiteY57" fmla="*/ 361586 h 543001"/>
                <a:gd name="connsiteX58" fmla="*/ 83552 w 607329"/>
                <a:gd name="connsiteY58" fmla="*/ 361586 h 543001"/>
                <a:gd name="connsiteX59" fmla="*/ 78986 w 607329"/>
                <a:gd name="connsiteY59" fmla="*/ 357125 h 543001"/>
                <a:gd name="connsiteX60" fmla="*/ 72533 w 607329"/>
                <a:gd name="connsiteY60" fmla="*/ 330858 h 543001"/>
                <a:gd name="connsiteX61" fmla="*/ 108966 w 607329"/>
                <a:gd name="connsiteY61" fmla="*/ 151550 h 543001"/>
                <a:gd name="connsiteX62" fmla="*/ 126041 w 607329"/>
                <a:gd name="connsiteY62" fmla="*/ 127266 h 543001"/>
                <a:gd name="connsiteX63" fmla="*/ 155426 w 607329"/>
                <a:gd name="connsiteY63" fmla="*/ 123301 h 543001"/>
                <a:gd name="connsiteX64" fmla="*/ 287561 w 607329"/>
                <a:gd name="connsiteY64" fmla="*/ 84111 h 543001"/>
                <a:gd name="connsiteX65" fmla="*/ 302654 w 607329"/>
                <a:gd name="connsiteY65" fmla="*/ 86204 h 543001"/>
                <a:gd name="connsiteX66" fmla="*/ 341579 w 607329"/>
                <a:gd name="connsiteY66" fmla="*/ 108890 h 543001"/>
                <a:gd name="connsiteX67" fmla="*/ 327975 w 607329"/>
                <a:gd name="connsiteY67" fmla="*/ 114735 h 543001"/>
                <a:gd name="connsiteX68" fmla="*/ 301065 w 607329"/>
                <a:gd name="connsiteY68" fmla="*/ 131181 h 543001"/>
                <a:gd name="connsiteX69" fmla="*/ 282496 w 607329"/>
                <a:gd name="connsiteY69" fmla="*/ 120382 h 543001"/>
                <a:gd name="connsiteX70" fmla="*/ 275446 w 607329"/>
                <a:gd name="connsiteY70" fmla="*/ 93237 h 543001"/>
                <a:gd name="connsiteX71" fmla="*/ 287561 w 607329"/>
                <a:gd name="connsiteY71" fmla="*/ 84111 h 543001"/>
                <a:gd name="connsiteX72" fmla="*/ 215303 w 607329"/>
                <a:gd name="connsiteY72" fmla="*/ 0 h 543001"/>
                <a:gd name="connsiteX73" fmla="*/ 270097 w 607329"/>
                <a:gd name="connsiteY73" fmla="*/ 54688 h 543001"/>
                <a:gd name="connsiteX74" fmla="*/ 215303 w 607329"/>
                <a:gd name="connsiteY74" fmla="*/ 109376 h 543001"/>
                <a:gd name="connsiteX75" fmla="*/ 160509 w 607329"/>
                <a:gd name="connsiteY75" fmla="*/ 54688 h 543001"/>
                <a:gd name="connsiteX76" fmla="*/ 215303 w 607329"/>
                <a:gd name="connsiteY76"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379511 w 607329"/>
                <a:gd name="connsiteY20" fmla="*/ 293905 h 543001"/>
                <a:gd name="connsiteX21" fmla="*/ 371074 w 607329"/>
                <a:gd name="connsiteY21" fmla="*/ 285475 h 543001"/>
                <a:gd name="connsiteX22" fmla="*/ 323233 w 607329"/>
                <a:gd name="connsiteY22" fmla="*/ 251259 h 543001"/>
                <a:gd name="connsiteX23" fmla="*/ 323531 w 607329"/>
                <a:gd name="connsiteY23" fmla="*/ 249077 h 543001"/>
                <a:gd name="connsiteX24" fmla="*/ 328891 w 607329"/>
                <a:gd name="connsiteY24" fmla="*/ 246697 h 543001"/>
                <a:gd name="connsiteX25" fmla="*/ 155426 w 607329"/>
                <a:gd name="connsiteY25" fmla="*/ 123301 h 543001"/>
                <a:gd name="connsiteX26" fmla="*/ 215982 w 607329"/>
                <a:gd name="connsiteY26" fmla="*/ 140647 h 543001"/>
                <a:gd name="connsiteX27" fmla="*/ 235638 w 607329"/>
                <a:gd name="connsiteY27" fmla="*/ 154326 h 543001"/>
                <a:gd name="connsiteX28" fmla="*/ 193547 w 607329"/>
                <a:gd name="connsiteY28" fmla="*/ 147189 h 543001"/>
                <a:gd name="connsiteX29" fmla="*/ 268398 w 607329"/>
                <a:gd name="connsiteY29" fmla="*/ 181683 h 543001"/>
                <a:gd name="connsiteX30" fmla="*/ 341562 w 607329"/>
                <a:gd name="connsiteY30" fmla="*/ 136781 h 543001"/>
                <a:gd name="connsiteX31" fmla="*/ 375712 w 607329"/>
                <a:gd name="connsiteY31" fmla="*/ 144909 h 543001"/>
                <a:gd name="connsiteX32" fmla="*/ 367572 w 607329"/>
                <a:gd name="connsiteY32" fmla="*/ 179006 h 543001"/>
                <a:gd name="connsiteX33" fmla="*/ 283091 w 607329"/>
                <a:gd name="connsiteY33" fmla="*/ 230846 h 543001"/>
                <a:gd name="connsiteX34" fmla="*/ 259662 w 607329"/>
                <a:gd name="connsiteY34" fmla="*/ 232234 h 543001"/>
                <a:gd name="connsiteX35" fmla="*/ 172699 w 607329"/>
                <a:gd name="connsiteY35" fmla="*/ 192189 h 543001"/>
                <a:gd name="connsiteX36" fmla="*/ 226803 w 607329"/>
                <a:gd name="connsiteY36" fmla="*/ 237289 h 543001"/>
                <a:gd name="connsiteX37" fmla="*/ 204764 w 607329"/>
                <a:gd name="connsiteY37" fmla="*/ 314206 h 543001"/>
                <a:gd name="connsiteX38" fmla="*/ 236035 w 607329"/>
                <a:gd name="connsiteY38" fmla="*/ 324217 h 543001"/>
                <a:gd name="connsiteX39" fmla="*/ 254996 w 607329"/>
                <a:gd name="connsiteY39" fmla="*/ 342555 h 543001"/>
                <a:gd name="connsiteX40" fmla="*/ 312376 w 607329"/>
                <a:gd name="connsiteY40" fmla="*/ 503228 h 543001"/>
                <a:gd name="connsiteX41" fmla="*/ 294309 w 607329"/>
                <a:gd name="connsiteY41" fmla="*/ 541290 h 543001"/>
                <a:gd name="connsiteX42" fmla="*/ 256188 w 607329"/>
                <a:gd name="connsiteY42" fmla="*/ 523250 h 543001"/>
                <a:gd name="connsiteX43" fmla="*/ 208437 w 607329"/>
                <a:gd name="connsiteY43" fmla="*/ 389438 h 543001"/>
                <a:gd name="connsiteX44" fmla="*/ 208437 w 607329"/>
                <a:gd name="connsiteY44" fmla="*/ 523151 h 543001"/>
                <a:gd name="connsiteX45" fmla="*/ 188583 w 607329"/>
                <a:gd name="connsiteY45" fmla="*/ 542975 h 543001"/>
                <a:gd name="connsiteX46" fmla="*/ 168728 w 607329"/>
                <a:gd name="connsiteY46" fmla="*/ 523151 h 543001"/>
                <a:gd name="connsiteX47" fmla="*/ 168728 w 607329"/>
                <a:gd name="connsiteY47" fmla="*/ 401233 h 543001"/>
                <a:gd name="connsiteX48" fmla="*/ 68066 w 607329"/>
                <a:gd name="connsiteY48" fmla="*/ 401233 h 543001"/>
                <a:gd name="connsiteX49" fmla="*/ 68066 w 607329"/>
                <a:gd name="connsiteY49" fmla="*/ 523151 h 543001"/>
                <a:gd name="connsiteX50" fmla="*/ 48211 w 607329"/>
                <a:gd name="connsiteY50" fmla="*/ 542975 h 543001"/>
                <a:gd name="connsiteX51" fmla="*/ 28356 w 607329"/>
                <a:gd name="connsiteY51" fmla="*/ 523151 h 543001"/>
                <a:gd name="connsiteX52" fmla="*/ 28356 w 607329"/>
                <a:gd name="connsiteY52" fmla="*/ 378832 h 543001"/>
                <a:gd name="connsiteX53" fmla="*/ 163 w 607329"/>
                <a:gd name="connsiteY53" fmla="*/ 156110 h 543001"/>
                <a:gd name="connsiteX54" fmla="*/ 17337 w 607329"/>
                <a:gd name="connsiteY54" fmla="*/ 133907 h 543001"/>
                <a:gd name="connsiteX55" fmla="*/ 39574 w 607329"/>
                <a:gd name="connsiteY55" fmla="*/ 151154 h 543001"/>
                <a:gd name="connsiteX56" fmla="*/ 66179 w 607329"/>
                <a:gd name="connsiteY56" fmla="*/ 361586 h 543001"/>
                <a:gd name="connsiteX57" fmla="*/ 83552 w 607329"/>
                <a:gd name="connsiteY57" fmla="*/ 361586 h 543001"/>
                <a:gd name="connsiteX58" fmla="*/ 78986 w 607329"/>
                <a:gd name="connsiteY58" fmla="*/ 357125 h 543001"/>
                <a:gd name="connsiteX59" fmla="*/ 72533 w 607329"/>
                <a:gd name="connsiteY59" fmla="*/ 330858 h 543001"/>
                <a:gd name="connsiteX60" fmla="*/ 108966 w 607329"/>
                <a:gd name="connsiteY60" fmla="*/ 151550 h 543001"/>
                <a:gd name="connsiteX61" fmla="*/ 126041 w 607329"/>
                <a:gd name="connsiteY61" fmla="*/ 127266 h 543001"/>
                <a:gd name="connsiteX62" fmla="*/ 155426 w 607329"/>
                <a:gd name="connsiteY62" fmla="*/ 123301 h 543001"/>
                <a:gd name="connsiteX63" fmla="*/ 287561 w 607329"/>
                <a:gd name="connsiteY63" fmla="*/ 84111 h 543001"/>
                <a:gd name="connsiteX64" fmla="*/ 302654 w 607329"/>
                <a:gd name="connsiteY64" fmla="*/ 86204 h 543001"/>
                <a:gd name="connsiteX65" fmla="*/ 341579 w 607329"/>
                <a:gd name="connsiteY65" fmla="*/ 108890 h 543001"/>
                <a:gd name="connsiteX66" fmla="*/ 327975 w 607329"/>
                <a:gd name="connsiteY66" fmla="*/ 114735 h 543001"/>
                <a:gd name="connsiteX67" fmla="*/ 301065 w 607329"/>
                <a:gd name="connsiteY67" fmla="*/ 131181 h 543001"/>
                <a:gd name="connsiteX68" fmla="*/ 282496 w 607329"/>
                <a:gd name="connsiteY68" fmla="*/ 120382 h 543001"/>
                <a:gd name="connsiteX69" fmla="*/ 275446 w 607329"/>
                <a:gd name="connsiteY69" fmla="*/ 93237 h 543001"/>
                <a:gd name="connsiteX70" fmla="*/ 287561 w 607329"/>
                <a:gd name="connsiteY70" fmla="*/ 84111 h 543001"/>
                <a:gd name="connsiteX71" fmla="*/ 215303 w 607329"/>
                <a:gd name="connsiteY71" fmla="*/ 0 h 543001"/>
                <a:gd name="connsiteX72" fmla="*/ 270097 w 607329"/>
                <a:gd name="connsiteY72" fmla="*/ 54688 h 543001"/>
                <a:gd name="connsiteX73" fmla="*/ 215303 w 607329"/>
                <a:gd name="connsiteY73" fmla="*/ 109376 h 543001"/>
                <a:gd name="connsiteX74" fmla="*/ 160509 w 607329"/>
                <a:gd name="connsiteY74" fmla="*/ 54688 h 543001"/>
                <a:gd name="connsiteX75" fmla="*/ 215303 w 607329"/>
                <a:gd name="connsiteY75"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379511 w 607329"/>
                <a:gd name="connsiteY20" fmla="*/ 293905 h 543001"/>
                <a:gd name="connsiteX21" fmla="*/ 323233 w 607329"/>
                <a:gd name="connsiteY21" fmla="*/ 251259 h 543001"/>
                <a:gd name="connsiteX22" fmla="*/ 323531 w 607329"/>
                <a:gd name="connsiteY22" fmla="*/ 249077 h 543001"/>
                <a:gd name="connsiteX23" fmla="*/ 328891 w 607329"/>
                <a:gd name="connsiteY23" fmla="*/ 246697 h 543001"/>
                <a:gd name="connsiteX24" fmla="*/ 155426 w 607329"/>
                <a:gd name="connsiteY24" fmla="*/ 123301 h 543001"/>
                <a:gd name="connsiteX25" fmla="*/ 215982 w 607329"/>
                <a:gd name="connsiteY25" fmla="*/ 140647 h 543001"/>
                <a:gd name="connsiteX26" fmla="*/ 235638 w 607329"/>
                <a:gd name="connsiteY26" fmla="*/ 154326 h 543001"/>
                <a:gd name="connsiteX27" fmla="*/ 193547 w 607329"/>
                <a:gd name="connsiteY27" fmla="*/ 147189 h 543001"/>
                <a:gd name="connsiteX28" fmla="*/ 268398 w 607329"/>
                <a:gd name="connsiteY28" fmla="*/ 181683 h 543001"/>
                <a:gd name="connsiteX29" fmla="*/ 341562 w 607329"/>
                <a:gd name="connsiteY29" fmla="*/ 136781 h 543001"/>
                <a:gd name="connsiteX30" fmla="*/ 375712 w 607329"/>
                <a:gd name="connsiteY30" fmla="*/ 144909 h 543001"/>
                <a:gd name="connsiteX31" fmla="*/ 367572 w 607329"/>
                <a:gd name="connsiteY31" fmla="*/ 179006 h 543001"/>
                <a:gd name="connsiteX32" fmla="*/ 283091 w 607329"/>
                <a:gd name="connsiteY32" fmla="*/ 230846 h 543001"/>
                <a:gd name="connsiteX33" fmla="*/ 259662 w 607329"/>
                <a:gd name="connsiteY33" fmla="*/ 232234 h 543001"/>
                <a:gd name="connsiteX34" fmla="*/ 172699 w 607329"/>
                <a:gd name="connsiteY34" fmla="*/ 192189 h 543001"/>
                <a:gd name="connsiteX35" fmla="*/ 226803 w 607329"/>
                <a:gd name="connsiteY35" fmla="*/ 237289 h 543001"/>
                <a:gd name="connsiteX36" fmla="*/ 204764 w 607329"/>
                <a:gd name="connsiteY36" fmla="*/ 314206 h 543001"/>
                <a:gd name="connsiteX37" fmla="*/ 236035 w 607329"/>
                <a:gd name="connsiteY37" fmla="*/ 324217 h 543001"/>
                <a:gd name="connsiteX38" fmla="*/ 254996 w 607329"/>
                <a:gd name="connsiteY38" fmla="*/ 342555 h 543001"/>
                <a:gd name="connsiteX39" fmla="*/ 312376 w 607329"/>
                <a:gd name="connsiteY39" fmla="*/ 503228 h 543001"/>
                <a:gd name="connsiteX40" fmla="*/ 294309 w 607329"/>
                <a:gd name="connsiteY40" fmla="*/ 541290 h 543001"/>
                <a:gd name="connsiteX41" fmla="*/ 256188 w 607329"/>
                <a:gd name="connsiteY41" fmla="*/ 523250 h 543001"/>
                <a:gd name="connsiteX42" fmla="*/ 208437 w 607329"/>
                <a:gd name="connsiteY42" fmla="*/ 389438 h 543001"/>
                <a:gd name="connsiteX43" fmla="*/ 208437 w 607329"/>
                <a:gd name="connsiteY43" fmla="*/ 523151 h 543001"/>
                <a:gd name="connsiteX44" fmla="*/ 188583 w 607329"/>
                <a:gd name="connsiteY44" fmla="*/ 542975 h 543001"/>
                <a:gd name="connsiteX45" fmla="*/ 168728 w 607329"/>
                <a:gd name="connsiteY45" fmla="*/ 523151 h 543001"/>
                <a:gd name="connsiteX46" fmla="*/ 168728 w 607329"/>
                <a:gd name="connsiteY46" fmla="*/ 401233 h 543001"/>
                <a:gd name="connsiteX47" fmla="*/ 68066 w 607329"/>
                <a:gd name="connsiteY47" fmla="*/ 401233 h 543001"/>
                <a:gd name="connsiteX48" fmla="*/ 68066 w 607329"/>
                <a:gd name="connsiteY48" fmla="*/ 523151 h 543001"/>
                <a:gd name="connsiteX49" fmla="*/ 48211 w 607329"/>
                <a:gd name="connsiteY49" fmla="*/ 542975 h 543001"/>
                <a:gd name="connsiteX50" fmla="*/ 28356 w 607329"/>
                <a:gd name="connsiteY50" fmla="*/ 523151 h 543001"/>
                <a:gd name="connsiteX51" fmla="*/ 28356 w 607329"/>
                <a:gd name="connsiteY51" fmla="*/ 378832 h 543001"/>
                <a:gd name="connsiteX52" fmla="*/ 163 w 607329"/>
                <a:gd name="connsiteY52" fmla="*/ 156110 h 543001"/>
                <a:gd name="connsiteX53" fmla="*/ 17337 w 607329"/>
                <a:gd name="connsiteY53" fmla="*/ 133907 h 543001"/>
                <a:gd name="connsiteX54" fmla="*/ 39574 w 607329"/>
                <a:gd name="connsiteY54" fmla="*/ 151154 h 543001"/>
                <a:gd name="connsiteX55" fmla="*/ 66179 w 607329"/>
                <a:gd name="connsiteY55" fmla="*/ 361586 h 543001"/>
                <a:gd name="connsiteX56" fmla="*/ 83552 w 607329"/>
                <a:gd name="connsiteY56" fmla="*/ 361586 h 543001"/>
                <a:gd name="connsiteX57" fmla="*/ 78986 w 607329"/>
                <a:gd name="connsiteY57" fmla="*/ 357125 h 543001"/>
                <a:gd name="connsiteX58" fmla="*/ 72533 w 607329"/>
                <a:gd name="connsiteY58" fmla="*/ 330858 h 543001"/>
                <a:gd name="connsiteX59" fmla="*/ 108966 w 607329"/>
                <a:gd name="connsiteY59" fmla="*/ 151550 h 543001"/>
                <a:gd name="connsiteX60" fmla="*/ 126041 w 607329"/>
                <a:gd name="connsiteY60" fmla="*/ 127266 h 543001"/>
                <a:gd name="connsiteX61" fmla="*/ 155426 w 607329"/>
                <a:gd name="connsiteY61" fmla="*/ 123301 h 543001"/>
                <a:gd name="connsiteX62" fmla="*/ 287561 w 607329"/>
                <a:gd name="connsiteY62" fmla="*/ 84111 h 543001"/>
                <a:gd name="connsiteX63" fmla="*/ 302654 w 607329"/>
                <a:gd name="connsiteY63" fmla="*/ 86204 h 543001"/>
                <a:gd name="connsiteX64" fmla="*/ 341579 w 607329"/>
                <a:gd name="connsiteY64" fmla="*/ 108890 h 543001"/>
                <a:gd name="connsiteX65" fmla="*/ 327975 w 607329"/>
                <a:gd name="connsiteY65" fmla="*/ 114735 h 543001"/>
                <a:gd name="connsiteX66" fmla="*/ 301065 w 607329"/>
                <a:gd name="connsiteY66" fmla="*/ 131181 h 543001"/>
                <a:gd name="connsiteX67" fmla="*/ 282496 w 607329"/>
                <a:gd name="connsiteY67" fmla="*/ 120382 h 543001"/>
                <a:gd name="connsiteX68" fmla="*/ 275446 w 607329"/>
                <a:gd name="connsiteY68" fmla="*/ 93237 h 543001"/>
                <a:gd name="connsiteX69" fmla="*/ 287561 w 607329"/>
                <a:gd name="connsiteY69" fmla="*/ 84111 h 543001"/>
                <a:gd name="connsiteX70" fmla="*/ 215303 w 607329"/>
                <a:gd name="connsiteY70" fmla="*/ 0 h 543001"/>
                <a:gd name="connsiteX71" fmla="*/ 270097 w 607329"/>
                <a:gd name="connsiteY71" fmla="*/ 54688 h 543001"/>
                <a:gd name="connsiteX72" fmla="*/ 215303 w 607329"/>
                <a:gd name="connsiteY72" fmla="*/ 109376 h 543001"/>
                <a:gd name="connsiteX73" fmla="*/ 160509 w 607329"/>
                <a:gd name="connsiteY73" fmla="*/ 54688 h 543001"/>
                <a:gd name="connsiteX74" fmla="*/ 215303 w 607329"/>
                <a:gd name="connsiteY74"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8891 w 607329"/>
                <a:gd name="connsiteY19" fmla="*/ 246697 h 543001"/>
                <a:gd name="connsiteX20" fmla="*/ 323233 w 607329"/>
                <a:gd name="connsiteY20" fmla="*/ 251259 h 543001"/>
                <a:gd name="connsiteX21" fmla="*/ 323531 w 607329"/>
                <a:gd name="connsiteY21" fmla="*/ 249077 h 543001"/>
                <a:gd name="connsiteX22" fmla="*/ 328891 w 607329"/>
                <a:gd name="connsiteY22" fmla="*/ 246697 h 543001"/>
                <a:gd name="connsiteX23" fmla="*/ 155426 w 607329"/>
                <a:gd name="connsiteY23" fmla="*/ 123301 h 543001"/>
                <a:gd name="connsiteX24" fmla="*/ 215982 w 607329"/>
                <a:gd name="connsiteY24" fmla="*/ 140647 h 543001"/>
                <a:gd name="connsiteX25" fmla="*/ 235638 w 607329"/>
                <a:gd name="connsiteY25" fmla="*/ 154326 h 543001"/>
                <a:gd name="connsiteX26" fmla="*/ 193547 w 607329"/>
                <a:gd name="connsiteY26" fmla="*/ 147189 h 543001"/>
                <a:gd name="connsiteX27" fmla="*/ 268398 w 607329"/>
                <a:gd name="connsiteY27" fmla="*/ 181683 h 543001"/>
                <a:gd name="connsiteX28" fmla="*/ 341562 w 607329"/>
                <a:gd name="connsiteY28" fmla="*/ 136781 h 543001"/>
                <a:gd name="connsiteX29" fmla="*/ 375712 w 607329"/>
                <a:gd name="connsiteY29" fmla="*/ 144909 h 543001"/>
                <a:gd name="connsiteX30" fmla="*/ 367572 w 607329"/>
                <a:gd name="connsiteY30" fmla="*/ 179006 h 543001"/>
                <a:gd name="connsiteX31" fmla="*/ 283091 w 607329"/>
                <a:gd name="connsiteY31" fmla="*/ 230846 h 543001"/>
                <a:gd name="connsiteX32" fmla="*/ 259662 w 607329"/>
                <a:gd name="connsiteY32" fmla="*/ 232234 h 543001"/>
                <a:gd name="connsiteX33" fmla="*/ 172699 w 607329"/>
                <a:gd name="connsiteY33" fmla="*/ 192189 h 543001"/>
                <a:gd name="connsiteX34" fmla="*/ 226803 w 607329"/>
                <a:gd name="connsiteY34" fmla="*/ 237289 h 543001"/>
                <a:gd name="connsiteX35" fmla="*/ 204764 w 607329"/>
                <a:gd name="connsiteY35" fmla="*/ 314206 h 543001"/>
                <a:gd name="connsiteX36" fmla="*/ 236035 w 607329"/>
                <a:gd name="connsiteY36" fmla="*/ 324217 h 543001"/>
                <a:gd name="connsiteX37" fmla="*/ 254996 w 607329"/>
                <a:gd name="connsiteY37" fmla="*/ 342555 h 543001"/>
                <a:gd name="connsiteX38" fmla="*/ 312376 w 607329"/>
                <a:gd name="connsiteY38" fmla="*/ 503228 h 543001"/>
                <a:gd name="connsiteX39" fmla="*/ 294309 w 607329"/>
                <a:gd name="connsiteY39" fmla="*/ 541290 h 543001"/>
                <a:gd name="connsiteX40" fmla="*/ 256188 w 607329"/>
                <a:gd name="connsiteY40" fmla="*/ 523250 h 543001"/>
                <a:gd name="connsiteX41" fmla="*/ 208437 w 607329"/>
                <a:gd name="connsiteY41" fmla="*/ 389438 h 543001"/>
                <a:gd name="connsiteX42" fmla="*/ 208437 w 607329"/>
                <a:gd name="connsiteY42" fmla="*/ 523151 h 543001"/>
                <a:gd name="connsiteX43" fmla="*/ 188583 w 607329"/>
                <a:gd name="connsiteY43" fmla="*/ 542975 h 543001"/>
                <a:gd name="connsiteX44" fmla="*/ 168728 w 607329"/>
                <a:gd name="connsiteY44" fmla="*/ 523151 h 543001"/>
                <a:gd name="connsiteX45" fmla="*/ 168728 w 607329"/>
                <a:gd name="connsiteY45" fmla="*/ 401233 h 543001"/>
                <a:gd name="connsiteX46" fmla="*/ 68066 w 607329"/>
                <a:gd name="connsiteY46" fmla="*/ 401233 h 543001"/>
                <a:gd name="connsiteX47" fmla="*/ 68066 w 607329"/>
                <a:gd name="connsiteY47" fmla="*/ 523151 h 543001"/>
                <a:gd name="connsiteX48" fmla="*/ 48211 w 607329"/>
                <a:gd name="connsiteY48" fmla="*/ 542975 h 543001"/>
                <a:gd name="connsiteX49" fmla="*/ 28356 w 607329"/>
                <a:gd name="connsiteY49" fmla="*/ 523151 h 543001"/>
                <a:gd name="connsiteX50" fmla="*/ 28356 w 607329"/>
                <a:gd name="connsiteY50" fmla="*/ 378832 h 543001"/>
                <a:gd name="connsiteX51" fmla="*/ 163 w 607329"/>
                <a:gd name="connsiteY51" fmla="*/ 156110 h 543001"/>
                <a:gd name="connsiteX52" fmla="*/ 17337 w 607329"/>
                <a:gd name="connsiteY52" fmla="*/ 133907 h 543001"/>
                <a:gd name="connsiteX53" fmla="*/ 39574 w 607329"/>
                <a:gd name="connsiteY53" fmla="*/ 151154 h 543001"/>
                <a:gd name="connsiteX54" fmla="*/ 66179 w 607329"/>
                <a:gd name="connsiteY54" fmla="*/ 361586 h 543001"/>
                <a:gd name="connsiteX55" fmla="*/ 83552 w 607329"/>
                <a:gd name="connsiteY55" fmla="*/ 361586 h 543001"/>
                <a:gd name="connsiteX56" fmla="*/ 78986 w 607329"/>
                <a:gd name="connsiteY56" fmla="*/ 357125 h 543001"/>
                <a:gd name="connsiteX57" fmla="*/ 72533 w 607329"/>
                <a:gd name="connsiteY57" fmla="*/ 330858 h 543001"/>
                <a:gd name="connsiteX58" fmla="*/ 108966 w 607329"/>
                <a:gd name="connsiteY58" fmla="*/ 151550 h 543001"/>
                <a:gd name="connsiteX59" fmla="*/ 126041 w 607329"/>
                <a:gd name="connsiteY59" fmla="*/ 127266 h 543001"/>
                <a:gd name="connsiteX60" fmla="*/ 155426 w 607329"/>
                <a:gd name="connsiteY60" fmla="*/ 123301 h 543001"/>
                <a:gd name="connsiteX61" fmla="*/ 287561 w 607329"/>
                <a:gd name="connsiteY61" fmla="*/ 84111 h 543001"/>
                <a:gd name="connsiteX62" fmla="*/ 302654 w 607329"/>
                <a:gd name="connsiteY62" fmla="*/ 86204 h 543001"/>
                <a:gd name="connsiteX63" fmla="*/ 341579 w 607329"/>
                <a:gd name="connsiteY63" fmla="*/ 108890 h 543001"/>
                <a:gd name="connsiteX64" fmla="*/ 327975 w 607329"/>
                <a:gd name="connsiteY64" fmla="*/ 114735 h 543001"/>
                <a:gd name="connsiteX65" fmla="*/ 301065 w 607329"/>
                <a:gd name="connsiteY65" fmla="*/ 131181 h 543001"/>
                <a:gd name="connsiteX66" fmla="*/ 282496 w 607329"/>
                <a:gd name="connsiteY66" fmla="*/ 120382 h 543001"/>
                <a:gd name="connsiteX67" fmla="*/ 275446 w 607329"/>
                <a:gd name="connsiteY67" fmla="*/ 93237 h 543001"/>
                <a:gd name="connsiteX68" fmla="*/ 287561 w 607329"/>
                <a:gd name="connsiteY68" fmla="*/ 84111 h 543001"/>
                <a:gd name="connsiteX69" fmla="*/ 215303 w 607329"/>
                <a:gd name="connsiteY69" fmla="*/ 0 h 543001"/>
                <a:gd name="connsiteX70" fmla="*/ 270097 w 607329"/>
                <a:gd name="connsiteY70" fmla="*/ 54688 h 543001"/>
                <a:gd name="connsiteX71" fmla="*/ 215303 w 607329"/>
                <a:gd name="connsiteY71" fmla="*/ 109376 h 543001"/>
                <a:gd name="connsiteX72" fmla="*/ 160509 w 607329"/>
                <a:gd name="connsiteY72" fmla="*/ 54688 h 543001"/>
                <a:gd name="connsiteX73" fmla="*/ 215303 w 607329"/>
                <a:gd name="connsiteY73"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323531 w 607329"/>
                <a:gd name="connsiteY19" fmla="*/ 249077 h 543001"/>
                <a:gd name="connsiteX20" fmla="*/ 323233 w 607329"/>
                <a:gd name="connsiteY20" fmla="*/ 251259 h 543001"/>
                <a:gd name="connsiteX21" fmla="*/ 323531 w 607329"/>
                <a:gd name="connsiteY21" fmla="*/ 249077 h 543001"/>
                <a:gd name="connsiteX22" fmla="*/ 155426 w 607329"/>
                <a:gd name="connsiteY22" fmla="*/ 123301 h 543001"/>
                <a:gd name="connsiteX23" fmla="*/ 215982 w 607329"/>
                <a:gd name="connsiteY23" fmla="*/ 140647 h 543001"/>
                <a:gd name="connsiteX24" fmla="*/ 235638 w 607329"/>
                <a:gd name="connsiteY24" fmla="*/ 154326 h 543001"/>
                <a:gd name="connsiteX25" fmla="*/ 193547 w 607329"/>
                <a:gd name="connsiteY25" fmla="*/ 147189 h 543001"/>
                <a:gd name="connsiteX26" fmla="*/ 268398 w 607329"/>
                <a:gd name="connsiteY26" fmla="*/ 181683 h 543001"/>
                <a:gd name="connsiteX27" fmla="*/ 341562 w 607329"/>
                <a:gd name="connsiteY27" fmla="*/ 136781 h 543001"/>
                <a:gd name="connsiteX28" fmla="*/ 375712 w 607329"/>
                <a:gd name="connsiteY28" fmla="*/ 144909 h 543001"/>
                <a:gd name="connsiteX29" fmla="*/ 367572 w 607329"/>
                <a:gd name="connsiteY29" fmla="*/ 179006 h 543001"/>
                <a:gd name="connsiteX30" fmla="*/ 283091 w 607329"/>
                <a:gd name="connsiteY30" fmla="*/ 230846 h 543001"/>
                <a:gd name="connsiteX31" fmla="*/ 259662 w 607329"/>
                <a:gd name="connsiteY31" fmla="*/ 232234 h 543001"/>
                <a:gd name="connsiteX32" fmla="*/ 172699 w 607329"/>
                <a:gd name="connsiteY32" fmla="*/ 192189 h 543001"/>
                <a:gd name="connsiteX33" fmla="*/ 226803 w 607329"/>
                <a:gd name="connsiteY33" fmla="*/ 237289 h 543001"/>
                <a:gd name="connsiteX34" fmla="*/ 204764 w 607329"/>
                <a:gd name="connsiteY34" fmla="*/ 314206 h 543001"/>
                <a:gd name="connsiteX35" fmla="*/ 236035 w 607329"/>
                <a:gd name="connsiteY35" fmla="*/ 324217 h 543001"/>
                <a:gd name="connsiteX36" fmla="*/ 254996 w 607329"/>
                <a:gd name="connsiteY36" fmla="*/ 342555 h 543001"/>
                <a:gd name="connsiteX37" fmla="*/ 312376 w 607329"/>
                <a:gd name="connsiteY37" fmla="*/ 503228 h 543001"/>
                <a:gd name="connsiteX38" fmla="*/ 294309 w 607329"/>
                <a:gd name="connsiteY38" fmla="*/ 541290 h 543001"/>
                <a:gd name="connsiteX39" fmla="*/ 256188 w 607329"/>
                <a:gd name="connsiteY39" fmla="*/ 523250 h 543001"/>
                <a:gd name="connsiteX40" fmla="*/ 208437 w 607329"/>
                <a:gd name="connsiteY40" fmla="*/ 389438 h 543001"/>
                <a:gd name="connsiteX41" fmla="*/ 208437 w 607329"/>
                <a:gd name="connsiteY41" fmla="*/ 523151 h 543001"/>
                <a:gd name="connsiteX42" fmla="*/ 188583 w 607329"/>
                <a:gd name="connsiteY42" fmla="*/ 542975 h 543001"/>
                <a:gd name="connsiteX43" fmla="*/ 168728 w 607329"/>
                <a:gd name="connsiteY43" fmla="*/ 523151 h 543001"/>
                <a:gd name="connsiteX44" fmla="*/ 168728 w 607329"/>
                <a:gd name="connsiteY44" fmla="*/ 401233 h 543001"/>
                <a:gd name="connsiteX45" fmla="*/ 68066 w 607329"/>
                <a:gd name="connsiteY45" fmla="*/ 401233 h 543001"/>
                <a:gd name="connsiteX46" fmla="*/ 68066 w 607329"/>
                <a:gd name="connsiteY46" fmla="*/ 523151 h 543001"/>
                <a:gd name="connsiteX47" fmla="*/ 48211 w 607329"/>
                <a:gd name="connsiteY47" fmla="*/ 542975 h 543001"/>
                <a:gd name="connsiteX48" fmla="*/ 28356 w 607329"/>
                <a:gd name="connsiteY48" fmla="*/ 523151 h 543001"/>
                <a:gd name="connsiteX49" fmla="*/ 28356 w 607329"/>
                <a:gd name="connsiteY49" fmla="*/ 378832 h 543001"/>
                <a:gd name="connsiteX50" fmla="*/ 163 w 607329"/>
                <a:gd name="connsiteY50" fmla="*/ 156110 h 543001"/>
                <a:gd name="connsiteX51" fmla="*/ 17337 w 607329"/>
                <a:gd name="connsiteY51" fmla="*/ 133907 h 543001"/>
                <a:gd name="connsiteX52" fmla="*/ 39574 w 607329"/>
                <a:gd name="connsiteY52" fmla="*/ 151154 h 543001"/>
                <a:gd name="connsiteX53" fmla="*/ 66179 w 607329"/>
                <a:gd name="connsiteY53" fmla="*/ 361586 h 543001"/>
                <a:gd name="connsiteX54" fmla="*/ 83552 w 607329"/>
                <a:gd name="connsiteY54" fmla="*/ 361586 h 543001"/>
                <a:gd name="connsiteX55" fmla="*/ 78986 w 607329"/>
                <a:gd name="connsiteY55" fmla="*/ 357125 h 543001"/>
                <a:gd name="connsiteX56" fmla="*/ 72533 w 607329"/>
                <a:gd name="connsiteY56" fmla="*/ 330858 h 543001"/>
                <a:gd name="connsiteX57" fmla="*/ 108966 w 607329"/>
                <a:gd name="connsiteY57" fmla="*/ 151550 h 543001"/>
                <a:gd name="connsiteX58" fmla="*/ 126041 w 607329"/>
                <a:gd name="connsiteY58" fmla="*/ 127266 h 543001"/>
                <a:gd name="connsiteX59" fmla="*/ 155426 w 607329"/>
                <a:gd name="connsiteY59" fmla="*/ 123301 h 543001"/>
                <a:gd name="connsiteX60" fmla="*/ 287561 w 607329"/>
                <a:gd name="connsiteY60" fmla="*/ 84111 h 543001"/>
                <a:gd name="connsiteX61" fmla="*/ 302654 w 607329"/>
                <a:gd name="connsiteY61" fmla="*/ 86204 h 543001"/>
                <a:gd name="connsiteX62" fmla="*/ 341579 w 607329"/>
                <a:gd name="connsiteY62" fmla="*/ 108890 h 543001"/>
                <a:gd name="connsiteX63" fmla="*/ 327975 w 607329"/>
                <a:gd name="connsiteY63" fmla="*/ 114735 h 543001"/>
                <a:gd name="connsiteX64" fmla="*/ 301065 w 607329"/>
                <a:gd name="connsiteY64" fmla="*/ 131181 h 543001"/>
                <a:gd name="connsiteX65" fmla="*/ 282496 w 607329"/>
                <a:gd name="connsiteY65" fmla="*/ 120382 h 543001"/>
                <a:gd name="connsiteX66" fmla="*/ 275446 w 607329"/>
                <a:gd name="connsiteY66" fmla="*/ 93237 h 543001"/>
                <a:gd name="connsiteX67" fmla="*/ 287561 w 607329"/>
                <a:gd name="connsiteY67" fmla="*/ 84111 h 543001"/>
                <a:gd name="connsiteX68" fmla="*/ 215303 w 607329"/>
                <a:gd name="connsiteY68" fmla="*/ 0 h 543001"/>
                <a:gd name="connsiteX69" fmla="*/ 270097 w 607329"/>
                <a:gd name="connsiteY69" fmla="*/ 54688 h 543001"/>
                <a:gd name="connsiteX70" fmla="*/ 215303 w 607329"/>
                <a:gd name="connsiteY70" fmla="*/ 109376 h 543001"/>
                <a:gd name="connsiteX71" fmla="*/ 160509 w 607329"/>
                <a:gd name="connsiteY71" fmla="*/ 54688 h 543001"/>
                <a:gd name="connsiteX72" fmla="*/ 215303 w 607329"/>
                <a:gd name="connsiteY72"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155426 w 607329"/>
                <a:gd name="connsiteY19" fmla="*/ 123301 h 543001"/>
                <a:gd name="connsiteX20" fmla="*/ 215982 w 607329"/>
                <a:gd name="connsiteY20" fmla="*/ 140647 h 543001"/>
                <a:gd name="connsiteX21" fmla="*/ 235638 w 607329"/>
                <a:gd name="connsiteY21" fmla="*/ 154326 h 543001"/>
                <a:gd name="connsiteX22" fmla="*/ 193547 w 607329"/>
                <a:gd name="connsiteY22" fmla="*/ 147189 h 543001"/>
                <a:gd name="connsiteX23" fmla="*/ 268398 w 607329"/>
                <a:gd name="connsiteY23" fmla="*/ 181683 h 543001"/>
                <a:gd name="connsiteX24" fmla="*/ 341562 w 607329"/>
                <a:gd name="connsiteY24" fmla="*/ 136781 h 543001"/>
                <a:gd name="connsiteX25" fmla="*/ 375712 w 607329"/>
                <a:gd name="connsiteY25" fmla="*/ 144909 h 543001"/>
                <a:gd name="connsiteX26" fmla="*/ 367572 w 607329"/>
                <a:gd name="connsiteY26" fmla="*/ 179006 h 543001"/>
                <a:gd name="connsiteX27" fmla="*/ 283091 w 607329"/>
                <a:gd name="connsiteY27" fmla="*/ 230846 h 543001"/>
                <a:gd name="connsiteX28" fmla="*/ 259662 w 607329"/>
                <a:gd name="connsiteY28" fmla="*/ 232234 h 543001"/>
                <a:gd name="connsiteX29" fmla="*/ 172699 w 607329"/>
                <a:gd name="connsiteY29" fmla="*/ 192189 h 543001"/>
                <a:gd name="connsiteX30" fmla="*/ 226803 w 607329"/>
                <a:gd name="connsiteY30" fmla="*/ 237289 h 543001"/>
                <a:gd name="connsiteX31" fmla="*/ 204764 w 607329"/>
                <a:gd name="connsiteY31" fmla="*/ 314206 h 543001"/>
                <a:gd name="connsiteX32" fmla="*/ 236035 w 607329"/>
                <a:gd name="connsiteY32" fmla="*/ 324217 h 543001"/>
                <a:gd name="connsiteX33" fmla="*/ 254996 w 607329"/>
                <a:gd name="connsiteY33" fmla="*/ 342555 h 543001"/>
                <a:gd name="connsiteX34" fmla="*/ 312376 w 607329"/>
                <a:gd name="connsiteY34" fmla="*/ 503228 h 543001"/>
                <a:gd name="connsiteX35" fmla="*/ 294309 w 607329"/>
                <a:gd name="connsiteY35" fmla="*/ 541290 h 543001"/>
                <a:gd name="connsiteX36" fmla="*/ 256188 w 607329"/>
                <a:gd name="connsiteY36" fmla="*/ 523250 h 543001"/>
                <a:gd name="connsiteX37" fmla="*/ 208437 w 607329"/>
                <a:gd name="connsiteY37" fmla="*/ 389438 h 543001"/>
                <a:gd name="connsiteX38" fmla="*/ 208437 w 607329"/>
                <a:gd name="connsiteY38" fmla="*/ 523151 h 543001"/>
                <a:gd name="connsiteX39" fmla="*/ 188583 w 607329"/>
                <a:gd name="connsiteY39" fmla="*/ 542975 h 543001"/>
                <a:gd name="connsiteX40" fmla="*/ 168728 w 607329"/>
                <a:gd name="connsiteY40" fmla="*/ 523151 h 543001"/>
                <a:gd name="connsiteX41" fmla="*/ 168728 w 607329"/>
                <a:gd name="connsiteY41" fmla="*/ 401233 h 543001"/>
                <a:gd name="connsiteX42" fmla="*/ 68066 w 607329"/>
                <a:gd name="connsiteY42" fmla="*/ 401233 h 543001"/>
                <a:gd name="connsiteX43" fmla="*/ 68066 w 607329"/>
                <a:gd name="connsiteY43" fmla="*/ 523151 h 543001"/>
                <a:gd name="connsiteX44" fmla="*/ 48211 w 607329"/>
                <a:gd name="connsiteY44" fmla="*/ 542975 h 543001"/>
                <a:gd name="connsiteX45" fmla="*/ 28356 w 607329"/>
                <a:gd name="connsiteY45" fmla="*/ 523151 h 543001"/>
                <a:gd name="connsiteX46" fmla="*/ 28356 w 607329"/>
                <a:gd name="connsiteY46" fmla="*/ 378832 h 543001"/>
                <a:gd name="connsiteX47" fmla="*/ 163 w 607329"/>
                <a:gd name="connsiteY47" fmla="*/ 156110 h 543001"/>
                <a:gd name="connsiteX48" fmla="*/ 17337 w 607329"/>
                <a:gd name="connsiteY48" fmla="*/ 133907 h 543001"/>
                <a:gd name="connsiteX49" fmla="*/ 39574 w 607329"/>
                <a:gd name="connsiteY49" fmla="*/ 151154 h 543001"/>
                <a:gd name="connsiteX50" fmla="*/ 66179 w 607329"/>
                <a:gd name="connsiteY50" fmla="*/ 361586 h 543001"/>
                <a:gd name="connsiteX51" fmla="*/ 83552 w 607329"/>
                <a:gd name="connsiteY51" fmla="*/ 361586 h 543001"/>
                <a:gd name="connsiteX52" fmla="*/ 78986 w 607329"/>
                <a:gd name="connsiteY52" fmla="*/ 357125 h 543001"/>
                <a:gd name="connsiteX53" fmla="*/ 72533 w 607329"/>
                <a:gd name="connsiteY53" fmla="*/ 330858 h 543001"/>
                <a:gd name="connsiteX54" fmla="*/ 108966 w 607329"/>
                <a:gd name="connsiteY54" fmla="*/ 151550 h 543001"/>
                <a:gd name="connsiteX55" fmla="*/ 126041 w 607329"/>
                <a:gd name="connsiteY55" fmla="*/ 127266 h 543001"/>
                <a:gd name="connsiteX56" fmla="*/ 155426 w 607329"/>
                <a:gd name="connsiteY56" fmla="*/ 123301 h 543001"/>
                <a:gd name="connsiteX57" fmla="*/ 287561 w 607329"/>
                <a:gd name="connsiteY57" fmla="*/ 84111 h 543001"/>
                <a:gd name="connsiteX58" fmla="*/ 302654 w 607329"/>
                <a:gd name="connsiteY58" fmla="*/ 86204 h 543001"/>
                <a:gd name="connsiteX59" fmla="*/ 341579 w 607329"/>
                <a:gd name="connsiteY59" fmla="*/ 108890 h 543001"/>
                <a:gd name="connsiteX60" fmla="*/ 327975 w 607329"/>
                <a:gd name="connsiteY60" fmla="*/ 114735 h 543001"/>
                <a:gd name="connsiteX61" fmla="*/ 301065 w 607329"/>
                <a:gd name="connsiteY61" fmla="*/ 131181 h 543001"/>
                <a:gd name="connsiteX62" fmla="*/ 282496 w 607329"/>
                <a:gd name="connsiteY62" fmla="*/ 120382 h 543001"/>
                <a:gd name="connsiteX63" fmla="*/ 275446 w 607329"/>
                <a:gd name="connsiteY63" fmla="*/ 93237 h 543001"/>
                <a:gd name="connsiteX64" fmla="*/ 287561 w 607329"/>
                <a:gd name="connsiteY64" fmla="*/ 84111 h 543001"/>
                <a:gd name="connsiteX65" fmla="*/ 215303 w 607329"/>
                <a:gd name="connsiteY65" fmla="*/ 0 h 543001"/>
                <a:gd name="connsiteX66" fmla="*/ 270097 w 607329"/>
                <a:gd name="connsiteY66" fmla="*/ 54688 h 543001"/>
                <a:gd name="connsiteX67" fmla="*/ 215303 w 607329"/>
                <a:gd name="connsiteY67" fmla="*/ 109376 h 543001"/>
                <a:gd name="connsiteX68" fmla="*/ 160509 w 607329"/>
                <a:gd name="connsiteY68" fmla="*/ 54688 h 543001"/>
                <a:gd name="connsiteX69" fmla="*/ 215303 w 607329"/>
                <a:gd name="connsiteY69"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155426 w 607329"/>
                <a:gd name="connsiteY19" fmla="*/ 123301 h 543001"/>
                <a:gd name="connsiteX20" fmla="*/ 215982 w 607329"/>
                <a:gd name="connsiteY20" fmla="*/ 140647 h 543001"/>
                <a:gd name="connsiteX21" fmla="*/ 235638 w 607329"/>
                <a:gd name="connsiteY21" fmla="*/ 154326 h 543001"/>
                <a:gd name="connsiteX22" fmla="*/ 193547 w 607329"/>
                <a:gd name="connsiteY22" fmla="*/ 147189 h 543001"/>
                <a:gd name="connsiteX23" fmla="*/ 268398 w 607329"/>
                <a:gd name="connsiteY23" fmla="*/ 181683 h 543001"/>
                <a:gd name="connsiteX24" fmla="*/ 341562 w 607329"/>
                <a:gd name="connsiteY24" fmla="*/ 136781 h 543001"/>
                <a:gd name="connsiteX25" fmla="*/ 375712 w 607329"/>
                <a:gd name="connsiteY25" fmla="*/ 144909 h 543001"/>
                <a:gd name="connsiteX26" fmla="*/ 367572 w 607329"/>
                <a:gd name="connsiteY26" fmla="*/ 179006 h 543001"/>
                <a:gd name="connsiteX27" fmla="*/ 283091 w 607329"/>
                <a:gd name="connsiteY27" fmla="*/ 230846 h 543001"/>
                <a:gd name="connsiteX28" fmla="*/ 259662 w 607329"/>
                <a:gd name="connsiteY28" fmla="*/ 232234 h 543001"/>
                <a:gd name="connsiteX29" fmla="*/ 172699 w 607329"/>
                <a:gd name="connsiteY29" fmla="*/ 192189 h 543001"/>
                <a:gd name="connsiteX30" fmla="*/ 226803 w 607329"/>
                <a:gd name="connsiteY30" fmla="*/ 237289 h 543001"/>
                <a:gd name="connsiteX31" fmla="*/ 204764 w 607329"/>
                <a:gd name="connsiteY31" fmla="*/ 314206 h 543001"/>
                <a:gd name="connsiteX32" fmla="*/ 236035 w 607329"/>
                <a:gd name="connsiteY32" fmla="*/ 324217 h 543001"/>
                <a:gd name="connsiteX33" fmla="*/ 254996 w 607329"/>
                <a:gd name="connsiteY33" fmla="*/ 342555 h 543001"/>
                <a:gd name="connsiteX34" fmla="*/ 312376 w 607329"/>
                <a:gd name="connsiteY34" fmla="*/ 503228 h 543001"/>
                <a:gd name="connsiteX35" fmla="*/ 294309 w 607329"/>
                <a:gd name="connsiteY35" fmla="*/ 541290 h 543001"/>
                <a:gd name="connsiteX36" fmla="*/ 256188 w 607329"/>
                <a:gd name="connsiteY36" fmla="*/ 523250 h 543001"/>
                <a:gd name="connsiteX37" fmla="*/ 208437 w 607329"/>
                <a:gd name="connsiteY37" fmla="*/ 389438 h 543001"/>
                <a:gd name="connsiteX38" fmla="*/ 208437 w 607329"/>
                <a:gd name="connsiteY38" fmla="*/ 523151 h 543001"/>
                <a:gd name="connsiteX39" fmla="*/ 188583 w 607329"/>
                <a:gd name="connsiteY39" fmla="*/ 542975 h 543001"/>
                <a:gd name="connsiteX40" fmla="*/ 168728 w 607329"/>
                <a:gd name="connsiteY40" fmla="*/ 523151 h 543001"/>
                <a:gd name="connsiteX41" fmla="*/ 168728 w 607329"/>
                <a:gd name="connsiteY41" fmla="*/ 401233 h 543001"/>
                <a:gd name="connsiteX42" fmla="*/ 68066 w 607329"/>
                <a:gd name="connsiteY42" fmla="*/ 401233 h 543001"/>
                <a:gd name="connsiteX43" fmla="*/ 68066 w 607329"/>
                <a:gd name="connsiteY43" fmla="*/ 523151 h 543001"/>
                <a:gd name="connsiteX44" fmla="*/ 48211 w 607329"/>
                <a:gd name="connsiteY44" fmla="*/ 542975 h 543001"/>
                <a:gd name="connsiteX45" fmla="*/ 28356 w 607329"/>
                <a:gd name="connsiteY45" fmla="*/ 523151 h 543001"/>
                <a:gd name="connsiteX46" fmla="*/ 28356 w 607329"/>
                <a:gd name="connsiteY46" fmla="*/ 378832 h 543001"/>
                <a:gd name="connsiteX47" fmla="*/ 163 w 607329"/>
                <a:gd name="connsiteY47" fmla="*/ 156110 h 543001"/>
                <a:gd name="connsiteX48" fmla="*/ 17337 w 607329"/>
                <a:gd name="connsiteY48" fmla="*/ 133907 h 543001"/>
                <a:gd name="connsiteX49" fmla="*/ 39574 w 607329"/>
                <a:gd name="connsiteY49" fmla="*/ 151154 h 543001"/>
                <a:gd name="connsiteX50" fmla="*/ 66179 w 607329"/>
                <a:gd name="connsiteY50" fmla="*/ 361586 h 543001"/>
                <a:gd name="connsiteX51" fmla="*/ 83552 w 607329"/>
                <a:gd name="connsiteY51" fmla="*/ 361586 h 543001"/>
                <a:gd name="connsiteX52" fmla="*/ 78986 w 607329"/>
                <a:gd name="connsiteY52" fmla="*/ 357125 h 543001"/>
                <a:gd name="connsiteX53" fmla="*/ 72533 w 607329"/>
                <a:gd name="connsiteY53" fmla="*/ 330858 h 543001"/>
                <a:gd name="connsiteX54" fmla="*/ 108966 w 607329"/>
                <a:gd name="connsiteY54" fmla="*/ 151550 h 543001"/>
                <a:gd name="connsiteX55" fmla="*/ 126041 w 607329"/>
                <a:gd name="connsiteY55" fmla="*/ 127266 h 543001"/>
                <a:gd name="connsiteX56" fmla="*/ 155426 w 607329"/>
                <a:gd name="connsiteY56" fmla="*/ 123301 h 543001"/>
                <a:gd name="connsiteX57" fmla="*/ 287561 w 607329"/>
                <a:gd name="connsiteY57" fmla="*/ 84111 h 543001"/>
                <a:gd name="connsiteX58" fmla="*/ 341579 w 607329"/>
                <a:gd name="connsiteY58" fmla="*/ 108890 h 543001"/>
                <a:gd name="connsiteX59" fmla="*/ 327975 w 607329"/>
                <a:gd name="connsiteY59" fmla="*/ 114735 h 543001"/>
                <a:gd name="connsiteX60" fmla="*/ 301065 w 607329"/>
                <a:gd name="connsiteY60" fmla="*/ 131181 h 543001"/>
                <a:gd name="connsiteX61" fmla="*/ 282496 w 607329"/>
                <a:gd name="connsiteY61" fmla="*/ 120382 h 543001"/>
                <a:gd name="connsiteX62" fmla="*/ 275446 w 607329"/>
                <a:gd name="connsiteY62" fmla="*/ 93237 h 543001"/>
                <a:gd name="connsiteX63" fmla="*/ 287561 w 607329"/>
                <a:gd name="connsiteY63" fmla="*/ 84111 h 543001"/>
                <a:gd name="connsiteX64" fmla="*/ 215303 w 607329"/>
                <a:gd name="connsiteY64" fmla="*/ 0 h 543001"/>
                <a:gd name="connsiteX65" fmla="*/ 270097 w 607329"/>
                <a:gd name="connsiteY65" fmla="*/ 54688 h 543001"/>
                <a:gd name="connsiteX66" fmla="*/ 215303 w 607329"/>
                <a:gd name="connsiteY66" fmla="*/ 109376 h 543001"/>
                <a:gd name="connsiteX67" fmla="*/ 160509 w 607329"/>
                <a:gd name="connsiteY67" fmla="*/ 54688 h 543001"/>
                <a:gd name="connsiteX68" fmla="*/ 215303 w 607329"/>
                <a:gd name="connsiteY68"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155426 w 607329"/>
                <a:gd name="connsiteY19" fmla="*/ 123301 h 543001"/>
                <a:gd name="connsiteX20" fmla="*/ 215982 w 607329"/>
                <a:gd name="connsiteY20" fmla="*/ 140647 h 543001"/>
                <a:gd name="connsiteX21" fmla="*/ 235638 w 607329"/>
                <a:gd name="connsiteY21" fmla="*/ 154326 h 543001"/>
                <a:gd name="connsiteX22" fmla="*/ 193547 w 607329"/>
                <a:gd name="connsiteY22" fmla="*/ 147189 h 543001"/>
                <a:gd name="connsiteX23" fmla="*/ 268398 w 607329"/>
                <a:gd name="connsiteY23" fmla="*/ 181683 h 543001"/>
                <a:gd name="connsiteX24" fmla="*/ 341562 w 607329"/>
                <a:gd name="connsiteY24" fmla="*/ 136781 h 543001"/>
                <a:gd name="connsiteX25" fmla="*/ 375712 w 607329"/>
                <a:gd name="connsiteY25" fmla="*/ 144909 h 543001"/>
                <a:gd name="connsiteX26" fmla="*/ 367572 w 607329"/>
                <a:gd name="connsiteY26" fmla="*/ 179006 h 543001"/>
                <a:gd name="connsiteX27" fmla="*/ 283091 w 607329"/>
                <a:gd name="connsiteY27" fmla="*/ 230846 h 543001"/>
                <a:gd name="connsiteX28" fmla="*/ 259662 w 607329"/>
                <a:gd name="connsiteY28" fmla="*/ 232234 h 543001"/>
                <a:gd name="connsiteX29" fmla="*/ 172699 w 607329"/>
                <a:gd name="connsiteY29" fmla="*/ 192189 h 543001"/>
                <a:gd name="connsiteX30" fmla="*/ 226803 w 607329"/>
                <a:gd name="connsiteY30" fmla="*/ 237289 h 543001"/>
                <a:gd name="connsiteX31" fmla="*/ 204764 w 607329"/>
                <a:gd name="connsiteY31" fmla="*/ 314206 h 543001"/>
                <a:gd name="connsiteX32" fmla="*/ 236035 w 607329"/>
                <a:gd name="connsiteY32" fmla="*/ 324217 h 543001"/>
                <a:gd name="connsiteX33" fmla="*/ 254996 w 607329"/>
                <a:gd name="connsiteY33" fmla="*/ 342555 h 543001"/>
                <a:gd name="connsiteX34" fmla="*/ 312376 w 607329"/>
                <a:gd name="connsiteY34" fmla="*/ 503228 h 543001"/>
                <a:gd name="connsiteX35" fmla="*/ 294309 w 607329"/>
                <a:gd name="connsiteY35" fmla="*/ 541290 h 543001"/>
                <a:gd name="connsiteX36" fmla="*/ 256188 w 607329"/>
                <a:gd name="connsiteY36" fmla="*/ 523250 h 543001"/>
                <a:gd name="connsiteX37" fmla="*/ 208437 w 607329"/>
                <a:gd name="connsiteY37" fmla="*/ 389438 h 543001"/>
                <a:gd name="connsiteX38" fmla="*/ 208437 w 607329"/>
                <a:gd name="connsiteY38" fmla="*/ 523151 h 543001"/>
                <a:gd name="connsiteX39" fmla="*/ 188583 w 607329"/>
                <a:gd name="connsiteY39" fmla="*/ 542975 h 543001"/>
                <a:gd name="connsiteX40" fmla="*/ 168728 w 607329"/>
                <a:gd name="connsiteY40" fmla="*/ 523151 h 543001"/>
                <a:gd name="connsiteX41" fmla="*/ 168728 w 607329"/>
                <a:gd name="connsiteY41" fmla="*/ 401233 h 543001"/>
                <a:gd name="connsiteX42" fmla="*/ 68066 w 607329"/>
                <a:gd name="connsiteY42" fmla="*/ 401233 h 543001"/>
                <a:gd name="connsiteX43" fmla="*/ 68066 w 607329"/>
                <a:gd name="connsiteY43" fmla="*/ 523151 h 543001"/>
                <a:gd name="connsiteX44" fmla="*/ 48211 w 607329"/>
                <a:gd name="connsiteY44" fmla="*/ 542975 h 543001"/>
                <a:gd name="connsiteX45" fmla="*/ 28356 w 607329"/>
                <a:gd name="connsiteY45" fmla="*/ 523151 h 543001"/>
                <a:gd name="connsiteX46" fmla="*/ 28356 w 607329"/>
                <a:gd name="connsiteY46" fmla="*/ 378832 h 543001"/>
                <a:gd name="connsiteX47" fmla="*/ 163 w 607329"/>
                <a:gd name="connsiteY47" fmla="*/ 156110 h 543001"/>
                <a:gd name="connsiteX48" fmla="*/ 17337 w 607329"/>
                <a:gd name="connsiteY48" fmla="*/ 133907 h 543001"/>
                <a:gd name="connsiteX49" fmla="*/ 39574 w 607329"/>
                <a:gd name="connsiteY49" fmla="*/ 151154 h 543001"/>
                <a:gd name="connsiteX50" fmla="*/ 66179 w 607329"/>
                <a:gd name="connsiteY50" fmla="*/ 361586 h 543001"/>
                <a:gd name="connsiteX51" fmla="*/ 83552 w 607329"/>
                <a:gd name="connsiteY51" fmla="*/ 361586 h 543001"/>
                <a:gd name="connsiteX52" fmla="*/ 78986 w 607329"/>
                <a:gd name="connsiteY52" fmla="*/ 357125 h 543001"/>
                <a:gd name="connsiteX53" fmla="*/ 72533 w 607329"/>
                <a:gd name="connsiteY53" fmla="*/ 330858 h 543001"/>
                <a:gd name="connsiteX54" fmla="*/ 108966 w 607329"/>
                <a:gd name="connsiteY54" fmla="*/ 151550 h 543001"/>
                <a:gd name="connsiteX55" fmla="*/ 126041 w 607329"/>
                <a:gd name="connsiteY55" fmla="*/ 127266 h 543001"/>
                <a:gd name="connsiteX56" fmla="*/ 155426 w 607329"/>
                <a:gd name="connsiteY56" fmla="*/ 123301 h 543001"/>
                <a:gd name="connsiteX57" fmla="*/ 275446 w 607329"/>
                <a:gd name="connsiteY57" fmla="*/ 93237 h 543001"/>
                <a:gd name="connsiteX58" fmla="*/ 341579 w 607329"/>
                <a:gd name="connsiteY58" fmla="*/ 108890 h 543001"/>
                <a:gd name="connsiteX59" fmla="*/ 327975 w 607329"/>
                <a:gd name="connsiteY59" fmla="*/ 114735 h 543001"/>
                <a:gd name="connsiteX60" fmla="*/ 301065 w 607329"/>
                <a:gd name="connsiteY60" fmla="*/ 131181 h 543001"/>
                <a:gd name="connsiteX61" fmla="*/ 282496 w 607329"/>
                <a:gd name="connsiteY61" fmla="*/ 120382 h 543001"/>
                <a:gd name="connsiteX62" fmla="*/ 275446 w 607329"/>
                <a:gd name="connsiteY62" fmla="*/ 93237 h 543001"/>
                <a:gd name="connsiteX63" fmla="*/ 215303 w 607329"/>
                <a:gd name="connsiteY63" fmla="*/ 0 h 543001"/>
                <a:gd name="connsiteX64" fmla="*/ 270097 w 607329"/>
                <a:gd name="connsiteY64" fmla="*/ 54688 h 543001"/>
                <a:gd name="connsiteX65" fmla="*/ 215303 w 607329"/>
                <a:gd name="connsiteY65" fmla="*/ 109376 h 543001"/>
                <a:gd name="connsiteX66" fmla="*/ 160509 w 607329"/>
                <a:gd name="connsiteY66" fmla="*/ 54688 h 543001"/>
                <a:gd name="connsiteX67" fmla="*/ 215303 w 607329"/>
                <a:gd name="connsiteY67"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155426 w 607329"/>
                <a:gd name="connsiteY19" fmla="*/ 123301 h 543001"/>
                <a:gd name="connsiteX20" fmla="*/ 215982 w 607329"/>
                <a:gd name="connsiteY20" fmla="*/ 140647 h 543001"/>
                <a:gd name="connsiteX21" fmla="*/ 235638 w 607329"/>
                <a:gd name="connsiteY21" fmla="*/ 154326 h 543001"/>
                <a:gd name="connsiteX22" fmla="*/ 193547 w 607329"/>
                <a:gd name="connsiteY22" fmla="*/ 147189 h 543001"/>
                <a:gd name="connsiteX23" fmla="*/ 268398 w 607329"/>
                <a:gd name="connsiteY23" fmla="*/ 181683 h 543001"/>
                <a:gd name="connsiteX24" fmla="*/ 341562 w 607329"/>
                <a:gd name="connsiteY24" fmla="*/ 136781 h 543001"/>
                <a:gd name="connsiteX25" fmla="*/ 375712 w 607329"/>
                <a:gd name="connsiteY25" fmla="*/ 144909 h 543001"/>
                <a:gd name="connsiteX26" fmla="*/ 367572 w 607329"/>
                <a:gd name="connsiteY26" fmla="*/ 179006 h 543001"/>
                <a:gd name="connsiteX27" fmla="*/ 283091 w 607329"/>
                <a:gd name="connsiteY27" fmla="*/ 230846 h 543001"/>
                <a:gd name="connsiteX28" fmla="*/ 259662 w 607329"/>
                <a:gd name="connsiteY28" fmla="*/ 232234 h 543001"/>
                <a:gd name="connsiteX29" fmla="*/ 172699 w 607329"/>
                <a:gd name="connsiteY29" fmla="*/ 192189 h 543001"/>
                <a:gd name="connsiteX30" fmla="*/ 226803 w 607329"/>
                <a:gd name="connsiteY30" fmla="*/ 237289 h 543001"/>
                <a:gd name="connsiteX31" fmla="*/ 204764 w 607329"/>
                <a:gd name="connsiteY31" fmla="*/ 314206 h 543001"/>
                <a:gd name="connsiteX32" fmla="*/ 236035 w 607329"/>
                <a:gd name="connsiteY32" fmla="*/ 324217 h 543001"/>
                <a:gd name="connsiteX33" fmla="*/ 254996 w 607329"/>
                <a:gd name="connsiteY33" fmla="*/ 342555 h 543001"/>
                <a:gd name="connsiteX34" fmla="*/ 312376 w 607329"/>
                <a:gd name="connsiteY34" fmla="*/ 503228 h 543001"/>
                <a:gd name="connsiteX35" fmla="*/ 294309 w 607329"/>
                <a:gd name="connsiteY35" fmla="*/ 541290 h 543001"/>
                <a:gd name="connsiteX36" fmla="*/ 256188 w 607329"/>
                <a:gd name="connsiteY36" fmla="*/ 523250 h 543001"/>
                <a:gd name="connsiteX37" fmla="*/ 208437 w 607329"/>
                <a:gd name="connsiteY37" fmla="*/ 389438 h 543001"/>
                <a:gd name="connsiteX38" fmla="*/ 208437 w 607329"/>
                <a:gd name="connsiteY38" fmla="*/ 523151 h 543001"/>
                <a:gd name="connsiteX39" fmla="*/ 188583 w 607329"/>
                <a:gd name="connsiteY39" fmla="*/ 542975 h 543001"/>
                <a:gd name="connsiteX40" fmla="*/ 168728 w 607329"/>
                <a:gd name="connsiteY40" fmla="*/ 523151 h 543001"/>
                <a:gd name="connsiteX41" fmla="*/ 168728 w 607329"/>
                <a:gd name="connsiteY41" fmla="*/ 401233 h 543001"/>
                <a:gd name="connsiteX42" fmla="*/ 68066 w 607329"/>
                <a:gd name="connsiteY42" fmla="*/ 401233 h 543001"/>
                <a:gd name="connsiteX43" fmla="*/ 68066 w 607329"/>
                <a:gd name="connsiteY43" fmla="*/ 523151 h 543001"/>
                <a:gd name="connsiteX44" fmla="*/ 48211 w 607329"/>
                <a:gd name="connsiteY44" fmla="*/ 542975 h 543001"/>
                <a:gd name="connsiteX45" fmla="*/ 28356 w 607329"/>
                <a:gd name="connsiteY45" fmla="*/ 523151 h 543001"/>
                <a:gd name="connsiteX46" fmla="*/ 28356 w 607329"/>
                <a:gd name="connsiteY46" fmla="*/ 378832 h 543001"/>
                <a:gd name="connsiteX47" fmla="*/ 163 w 607329"/>
                <a:gd name="connsiteY47" fmla="*/ 156110 h 543001"/>
                <a:gd name="connsiteX48" fmla="*/ 17337 w 607329"/>
                <a:gd name="connsiteY48" fmla="*/ 133907 h 543001"/>
                <a:gd name="connsiteX49" fmla="*/ 39574 w 607329"/>
                <a:gd name="connsiteY49" fmla="*/ 151154 h 543001"/>
                <a:gd name="connsiteX50" fmla="*/ 66179 w 607329"/>
                <a:gd name="connsiteY50" fmla="*/ 361586 h 543001"/>
                <a:gd name="connsiteX51" fmla="*/ 83552 w 607329"/>
                <a:gd name="connsiteY51" fmla="*/ 361586 h 543001"/>
                <a:gd name="connsiteX52" fmla="*/ 78986 w 607329"/>
                <a:gd name="connsiteY52" fmla="*/ 357125 h 543001"/>
                <a:gd name="connsiteX53" fmla="*/ 72533 w 607329"/>
                <a:gd name="connsiteY53" fmla="*/ 330858 h 543001"/>
                <a:gd name="connsiteX54" fmla="*/ 108966 w 607329"/>
                <a:gd name="connsiteY54" fmla="*/ 151550 h 543001"/>
                <a:gd name="connsiteX55" fmla="*/ 126041 w 607329"/>
                <a:gd name="connsiteY55" fmla="*/ 127266 h 543001"/>
                <a:gd name="connsiteX56" fmla="*/ 155426 w 607329"/>
                <a:gd name="connsiteY56" fmla="*/ 123301 h 543001"/>
                <a:gd name="connsiteX57" fmla="*/ 282496 w 607329"/>
                <a:gd name="connsiteY57" fmla="*/ 120382 h 543001"/>
                <a:gd name="connsiteX58" fmla="*/ 341579 w 607329"/>
                <a:gd name="connsiteY58" fmla="*/ 108890 h 543001"/>
                <a:gd name="connsiteX59" fmla="*/ 327975 w 607329"/>
                <a:gd name="connsiteY59" fmla="*/ 114735 h 543001"/>
                <a:gd name="connsiteX60" fmla="*/ 301065 w 607329"/>
                <a:gd name="connsiteY60" fmla="*/ 131181 h 543001"/>
                <a:gd name="connsiteX61" fmla="*/ 282496 w 607329"/>
                <a:gd name="connsiteY61" fmla="*/ 120382 h 543001"/>
                <a:gd name="connsiteX62" fmla="*/ 215303 w 607329"/>
                <a:gd name="connsiteY62" fmla="*/ 0 h 543001"/>
                <a:gd name="connsiteX63" fmla="*/ 270097 w 607329"/>
                <a:gd name="connsiteY63" fmla="*/ 54688 h 543001"/>
                <a:gd name="connsiteX64" fmla="*/ 215303 w 607329"/>
                <a:gd name="connsiteY64" fmla="*/ 109376 h 543001"/>
                <a:gd name="connsiteX65" fmla="*/ 160509 w 607329"/>
                <a:gd name="connsiteY65" fmla="*/ 54688 h 543001"/>
                <a:gd name="connsiteX66" fmla="*/ 215303 w 607329"/>
                <a:gd name="connsiteY66"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155426 w 607329"/>
                <a:gd name="connsiteY19" fmla="*/ 123301 h 543001"/>
                <a:gd name="connsiteX20" fmla="*/ 215982 w 607329"/>
                <a:gd name="connsiteY20" fmla="*/ 140647 h 543001"/>
                <a:gd name="connsiteX21" fmla="*/ 235638 w 607329"/>
                <a:gd name="connsiteY21" fmla="*/ 154326 h 543001"/>
                <a:gd name="connsiteX22" fmla="*/ 193547 w 607329"/>
                <a:gd name="connsiteY22" fmla="*/ 147189 h 543001"/>
                <a:gd name="connsiteX23" fmla="*/ 268398 w 607329"/>
                <a:gd name="connsiteY23" fmla="*/ 181683 h 543001"/>
                <a:gd name="connsiteX24" fmla="*/ 341562 w 607329"/>
                <a:gd name="connsiteY24" fmla="*/ 136781 h 543001"/>
                <a:gd name="connsiteX25" fmla="*/ 375712 w 607329"/>
                <a:gd name="connsiteY25" fmla="*/ 144909 h 543001"/>
                <a:gd name="connsiteX26" fmla="*/ 367572 w 607329"/>
                <a:gd name="connsiteY26" fmla="*/ 179006 h 543001"/>
                <a:gd name="connsiteX27" fmla="*/ 283091 w 607329"/>
                <a:gd name="connsiteY27" fmla="*/ 230846 h 543001"/>
                <a:gd name="connsiteX28" fmla="*/ 259662 w 607329"/>
                <a:gd name="connsiteY28" fmla="*/ 232234 h 543001"/>
                <a:gd name="connsiteX29" fmla="*/ 172699 w 607329"/>
                <a:gd name="connsiteY29" fmla="*/ 192189 h 543001"/>
                <a:gd name="connsiteX30" fmla="*/ 226803 w 607329"/>
                <a:gd name="connsiteY30" fmla="*/ 237289 h 543001"/>
                <a:gd name="connsiteX31" fmla="*/ 204764 w 607329"/>
                <a:gd name="connsiteY31" fmla="*/ 314206 h 543001"/>
                <a:gd name="connsiteX32" fmla="*/ 236035 w 607329"/>
                <a:gd name="connsiteY32" fmla="*/ 324217 h 543001"/>
                <a:gd name="connsiteX33" fmla="*/ 254996 w 607329"/>
                <a:gd name="connsiteY33" fmla="*/ 342555 h 543001"/>
                <a:gd name="connsiteX34" fmla="*/ 312376 w 607329"/>
                <a:gd name="connsiteY34" fmla="*/ 503228 h 543001"/>
                <a:gd name="connsiteX35" fmla="*/ 294309 w 607329"/>
                <a:gd name="connsiteY35" fmla="*/ 541290 h 543001"/>
                <a:gd name="connsiteX36" fmla="*/ 256188 w 607329"/>
                <a:gd name="connsiteY36" fmla="*/ 523250 h 543001"/>
                <a:gd name="connsiteX37" fmla="*/ 208437 w 607329"/>
                <a:gd name="connsiteY37" fmla="*/ 389438 h 543001"/>
                <a:gd name="connsiteX38" fmla="*/ 208437 w 607329"/>
                <a:gd name="connsiteY38" fmla="*/ 523151 h 543001"/>
                <a:gd name="connsiteX39" fmla="*/ 188583 w 607329"/>
                <a:gd name="connsiteY39" fmla="*/ 542975 h 543001"/>
                <a:gd name="connsiteX40" fmla="*/ 168728 w 607329"/>
                <a:gd name="connsiteY40" fmla="*/ 523151 h 543001"/>
                <a:gd name="connsiteX41" fmla="*/ 168728 w 607329"/>
                <a:gd name="connsiteY41" fmla="*/ 401233 h 543001"/>
                <a:gd name="connsiteX42" fmla="*/ 68066 w 607329"/>
                <a:gd name="connsiteY42" fmla="*/ 401233 h 543001"/>
                <a:gd name="connsiteX43" fmla="*/ 68066 w 607329"/>
                <a:gd name="connsiteY43" fmla="*/ 523151 h 543001"/>
                <a:gd name="connsiteX44" fmla="*/ 48211 w 607329"/>
                <a:gd name="connsiteY44" fmla="*/ 542975 h 543001"/>
                <a:gd name="connsiteX45" fmla="*/ 28356 w 607329"/>
                <a:gd name="connsiteY45" fmla="*/ 523151 h 543001"/>
                <a:gd name="connsiteX46" fmla="*/ 28356 w 607329"/>
                <a:gd name="connsiteY46" fmla="*/ 378832 h 543001"/>
                <a:gd name="connsiteX47" fmla="*/ 163 w 607329"/>
                <a:gd name="connsiteY47" fmla="*/ 156110 h 543001"/>
                <a:gd name="connsiteX48" fmla="*/ 17337 w 607329"/>
                <a:gd name="connsiteY48" fmla="*/ 133907 h 543001"/>
                <a:gd name="connsiteX49" fmla="*/ 39574 w 607329"/>
                <a:gd name="connsiteY49" fmla="*/ 151154 h 543001"/>
                <a:gd name="connsiteX50" fmla="*/ 66179 w 607329"/>
                <a:gd name="connsiteY50" fmla="*/ 361586 h 543001"/>
                <a:gd name="connsiteX51" fmla="*/ 83552 w 607329"/>
                <a:gd name="connsiteY51" fmla="*/ 361586 h 543001"/>
                <a:gd name="connsiteX52" fmla="*/ 78986 w 607329"/>
                <a:gd name="connsiteY52" fmla="*/ 357125 h 543001"/>
                <a:gd name="connsiteX53" fmla="*/ 72533 w 607329"/>
                <a:gd name="connsiteY53" fmla="*/ 330858 h 543001"/>
                <a:gd name="connsiteX54" fmla="*/ 108966 w 607329"/>
                <a:gd name="connsiteY54" fmla="*/ 151550 h 543001"/>
                <a:gd name="connsiteX55" fmla="*/ 126041 w 607329"/>
                <a:gd name="connsiteY55" fmla="*/ 127266 h 543001"/>
                <a:gd name="connsiteX56" fmla="*/ 155426 w 607329"/>
                <a:gd name="connsiteY56" fmla="*/ 123301 h 543001"/>
                <a:gd name="connsiteX57" fmla="*/ 301065 w 607329"/>
                <a:gd name="connsiteY57" fmla="*/ 131181 h 543001"/>
                <a:gd name="connsiteX58" fmla="*/ 341579 w 607329"/>
                <a:gd name="connsiteY58" fmla="*/ 108890 h 543001"/>
                <a:gd name="connsiteX59" fmla="*/ 327975 w 607329"/>
                <a:gd name="connsiteY59" fmla="*/ 114735 h 543001"/>
                <a:gd name="connsiteX60" fmla="*/ 301065 w 607329"/>
                <a:gd name="connsiteY60" fmla="*/ 131181 h 543001"/>
                <a:gd name="connsiteX61" fmla="*/ 215303 w 607329"/>
                <a:gd name="connsiteY61" fmla="*/ 0 h 543001"/>
                <a:gd name="connsiteX62" fmla="*/ 270097 w 607329"/>
                <a:gd name="connsiteY62" fmla="*/ 54688 h 543001"/>
                <a:gd name="connsiteX63" fmla="*/ 215303 w 607329"/>
                <a:gd name="connsiteY63" fmla="*/ 109376 h 543001"/>
                <a:gd name="connsiteX64" fmla="*/ 160509 w 607329"/>
                <a:gd name="connsiteY64" fmla="*/ 54688 h 543001"/>
                <a:gd name="connsiteX65" fmla="*/ 215303 w 607329"/>
                <a:gd name="connsiteY65"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155426 w 607329"/>
                <a:gd name="connsiteY19" fmla="*/ 123301 h 543001"/>
                <a:gd name="connsiteX20" fmla="*/ 215982 w 607329"/>
                <a:gd name="connsiteY20" fmla="*/ 140647 h 543001"/>
                <a:gd name="connsiteX21" fmla="*/ 235638 w 607329"/>
                <a:gd name="connsiteY21" fmla="*/ 154326 h 543001"/>
                <a:gd name="connsiteX22" fmla="*/ 193547 w 607329"/>
                <a:gd name="connsiteY22" fmla="*/ 147189 h 543001"/>
                <a:gd name="connsiteX23" fmla="*/ 268398 w 607329"/>
                <a:gd name="connsiteY23" fmla="*/ 181683 h 543001"/>
                <a:gd name="connsiteX24" fmla="*/ 341562 w 607329"/>
                <a:gd name="connsiteY24" fmla="*/ 136781 h 543001"/>
                <a:gd name="connsiteX25" fmla="*/ 375712 w 607329"/>
                <a:gd name="connsiteY25" fmla="*/ 144909 h 543001"/>
                <a:gd name="connsiteX26" fmla="*/ 367572 w 607329"/>
                <a:gd name="connsiteY26" fmla="*/ 179006 h 543001"/>
                <a:gd name="connsiteX27" fmla="*/ 283091 w 607329"/>
                <a:gd name="connsiteY27" fmla="*/ 230846 h 543001"/>
                <a:gd name="connsiteX28" fmla="*/ 259662 w 607329"/>
                <a:gd name="connsiteY28" fmla="*/ 232234 h 543001"/>
                <a:gd name="connsiteX29" fmla="*/ 172699 w 607329"/>
                <a:gd name="connsiteY29" fmla="*/ 192189 h 543001"/>
                <a:gd name="connsiteX30" fmla="*/ 226803 w 607329"/>
                <a:gd name="connsiteY30" fmla="*/ 237289 h 543001"/>
                <a:gd name="connsiteX31" fmla="*/ 204764 w 607329"/>
                <a:gd name="connsiteY31" fmla="*/ 314206 h 543001"/>
                <a:gd name="connsiteX32" fmla="*/ 236035 w 607329"/>
                <a:gd name="connsiteY32" fmla="*/ 324217 h 543001"/>
                <a:gd name="connsiteX33" fmla="*/ 254996 w 607329"/>
                <a:gd name="connsiteY33" fmla="*/ 342555 h 543001"/>
                <a:gd name="connsiteX34" fmla="*/ 312376 w 607329"/>
                <a:gd name="connsiteY34" fmla="*/ 503228 h 543001"/>
                <a:gd name="connsiteX35" fmla="*/ 294309 w 607329"/>
                <a:gd name="connsiteY35" fmla="*/ 541290 h 543001"/>
                <a:gd name="connsiteX36" fmla="*/ 256188 w 607329"/>
                <a:gd name="connsiteY36" fmla="*/ 523250 h 543001"/>
                <a:gd name="connsiteX37" fmla="*/ 208437 w 607329"/>
                <a:gd name="connsiteY37" fmla="*/ 389438 h 543001"/>
                <a:gd name="connsiteX38" fmla="*/ 208437 w 607329"/>
                <a:gd name="connsiteY38" fmla="*/ 523151 h 543001"/>
                <a:gd name="connsiteX39" fmla="*/ 188583 w 607329"/>
                <a:gd name="connsiteY39" fmla="*/ 542975 h 543001"/>
                <a:gd name="connsiteX40" fmla="*/ 168728 w 607329"/>
                <a:gd name="connsiteY40" fmla="*/ 523151 h 543001"/>
                <a:gd name="connsiteX41" fmla="*/ 168728 w 607329"/>
                <a:gd name="connsiteY41" fmla="*/ 401233 h 543001"/>
                <a:gd name="connsiteX42" fmla="*/ 68066 w 607329"/>
                <a:gd name="connsiteY42" fmla="*/ 401233 h 543001"/>
                <a:gd name="connsiteX43" fmla="*/ 68066 w 607329"/>
                <a:gd name="connsiteY43" fmla="*/ 523151 h 543001"/>
                <a:gd name="connsiteX44" fmla="*/ 48211 w 607329"/>
                <a:gd name="connsiteY44" fmla="*/ 542975 h 543001"/>
                <a:gd name="connsiteX45" fmla="*/ 28356 w 607329"/>
                <a:gd name="connsiteY45" fmla="*/ 523151 h 543001"/>
                <a:gd name="connsiteX46" fmla="*/ 28356 w 607329"/>
                <a:gd name="connsiteY46" fmla="*/ 378832 h 543001"/>
                <a:gd name="connsiteX47" fmla="*/ 163 w 607329"/>
                <a:gd name="connsiteY47" fmla="*/ 156110 h 543001"/>
                <a:gd name="connsiteX48" fmla="*/ 17337 w 607329"/>
                <a:gd name="connsiteY48" fmla="*/ 133907 h 543001"/>
                <a:gd name="connsiteX49" fmla="*/ 39574 w 607329"/>
                <a:gd name="connsiteY49" fmla="*/ 151154 h 543001"/>
                <a:gd name="connsiteX50" fmla="*/ 66179 w 607329"/>
                <a:gd name="connsiteY50" fmla="*/ 361586 h 543001"/>
                <a:gd name="connsiteX51" fmla="*/ 83552 w 607329"/>
                <a:gd name="connsiteY51" fmla="*/ 361586 h 543001"/>
                <a:gd name="connsiteX52" fmla="*/ 78986 w 607329"/>
                <a:gd name="connsiteY52" fmla="*/ 357125 h 543001"/>
                <a:gd name="connsiteX53" fmla="*/ 72533 w 607329"/>
                <a:gd name="connsiteY53" fmla="*/ 330858 h 543001"/>
                <a:gd name="connsiteX54" fmla="*/ 108966 w 607329"/>
                <a:gd name="connsiteY54" fmla="*/ 151550 h 543001"/>
                <a:gd name="connsiteX55" fmla="*/ 126041 w 607329"/>
                <a:gd name="connsiteY55" fmla="*/ 127266 h 543001"/>
                <a:gd name="connsiteX56" fmla="*/ 155426 w 607329"/>
                <a:gd name="connsiteY56" fmla="*/ 123301 h 543001"/>
                <a:gd name="connsiteX57" fmla="*/ 327975 w 607329"/>
                <a:gd name="connsiteY57" fmla="*/ 114735 h 543001"/>
                <a:gd name="connsiteX58" fmla="*/ 341579 w 607329"/>
                <a:gd name="connsiteY58" fmla="*/ 108890 h 543001"/>
                <a:gd name="connsiteX59" fmla="*/ 327975 w 607329"/>
                <a:gd name="connsiteY59" fmla="*/ 114735 h 543001"/>
                <a:gd name="connsiteX60" fmla="*/ 215303 w 607329"/>
                <a:gd name="connsiteY60" fmla="*/ 0 h 543001"/>
                <a:gd name="connsiteX61" fmla="*/ 270097 w 607329"/>
                <a:gd name="connsiteY61" fmla="*/ 54688 h 543001"/>
                <a:gd name="connsiteX62" fmla="*/ 215303 w 607329"/>
                <a:gd name="connsiteY62" fmla="*/ 109376 h 543001"/>
                <a:gd name="connsiteX63" fmla="*/ 160509 w 607329"/>
                <a:gd name="connsiteY63" fmla="*/ 54688 h 543001"/>
                <a:gd name="connsiteX64" fmla="*/ 215303 w 607329"/>
                <a:gd name="connsiteY64" fmla="*/ 0 h 543001"/>
                <a:gd name="connsiteX0" fmla="*/ 287156 w 607329"/>
                <a:gd name="connsiteY0" fmla="*/ 314228 h 543001"/>
                <a:gd name="connsiteX1" fmla="*/ 602365 w 607329"/>
                <a:gd name="connsiteY1" fmla="*/ 314228 h 543001"/>
                <a:gd name="connsiteX2" fmla="*/ 607329 w 607329"/>
                <a:gd name="connsiteY2" fmla="*/ 319184 h 543001"/>
                <a:gd name="connsiteX3" fmla="*/ 607329 w 607329"/>
                <a:gd name="connsiteY3" fmla="*/ 364780 h 543001"/>
                <a:gd name="connsiteX4" fmla="*/ 602365 w 607329"/>
                <a:gd name="connsiteY4" fmla="*/ 369736 h 543001"/>
                <a:gd name="connsiteX5" fmla="*/ 464567 w 607329"/>
                <a:gd name="connsiteY5" fmla="*/ 369736 h 543001"/>
                <a:gd name="connsiteX6" fmla="*/ 464567 w 607329"/>
                <a:gd name="connsiteY6" fmla="*/ 503353 h 543001"/>
                <a:gd name="connsiteX7" fmla="*/ 488592 w 607329"/>
                <a:gd name="connsiteY7" fmla="*/ 503353 h 543001"/>
                <a:gd name="connsiteX8" fmla="*/ 508448 w 607329"/>
                <a:gd name="connsiteY8" fmla="*/ 523177 h 543001"/>
                <a:gd name="connsiteX9" fmla="*/ 488592 w 607329"/>
                <a:gd name="connsiteY9" fmla="*/ 543001 h 543001"/>
                <a:gd name="connsiteX10" fmla="*/ 400929 w 607329"/>
                <a:gd name="connsiteY10" fmla="*/ 543001 h 543001"/>
                <a:gd name="connsiteX11" fmla="*/ 381074 w 607329"/>
                <a:gd name="connsiteY11" fmla="*/ 523177 h 543001"/>
                <a:gd name="connsiteX12" fmla="*/ 400929 w 607329"/>
                <a:gd name="connsiteY12" fmla="*/ 503353 h 543001"/>
                <a:gd name="connsiteX13" fmla="*/ 424855 w 607329"/>
                <a:gd name="connsiteY13" fmla="*/ 503353 h 543001"/>
                <a:gd name="connsiteX14" fmla="*/ 424855 w 607329"/>
                <a:gd name="connsiteY14" fmla="*/ 369736 h 543001"/>
                <a:gd name="connsiteX15" fmla="*/ 287156 w 607329"/>
                <a:gd name="connsiteY15" fmla="*/ 369736 h 543001"/>
                <a:gd name="connsiteX16" fmla="*/ 282093 w 607329"/>
                <a:gd name="connsiteY16" fmla="*/ 364780 h 543001"/>
                <a:gd name="connsiteX17" fmla="*/ 282093 w 607329"/>
                <a:gd name="connsiteY17" fmla="*/ 319184 h 543001"/>
                <a:gd name="connsiteX18" fmla="*/ 287156 w 607329"/>
                <a:gd name="connsiteY18" fmla="*/ 314228 h 543001"/>
                <a:gd name="connsiteX19" fmla="*/ 155426 w 607329"/>
                <a:gd name="connsiteY19" fmla="*/ 123301 h 543001"/>
                <a:gd name="connsiteX20" fmla="*/ 215982 w 607329"/>
                <a:gd name="connsiteY20" fmla="*/ 140647 h 543001"/>
                <a:gd name="connsiteX21" fmla="*/ 235638 w 607329"/>
                <a:gd name="connsiteY21" fmla="*/ 154326 h 543001"/>
                <a:gd name="connsiteX22" fmla="*/ 193547 w 607329"/>
                <a:gd name="connsiteY22" fmla="*/ 147189 h 543001"/>
                <a:gd name="connsiteX23" fmla="*/ 268398 w 607329"/>
                <a:gd name="connsiteY23" fmla="*/ 181683 h 543001"/>
                <a:gd name="connsiteX24" fmla="*/ 341562 w 607329"/>
                <a:gd name="connsiteY24" fmla="*/ 136781 h 543001"/>
                <a:gd name="connsiteX25" fmla="*/ 375712 w 607329"/>
                <a:gd name="connsiteY25" fmla="*/ 144909 h 543001"/>
                <a:gd name="connsiteX26" fmla="*/ 367572 w 607329"/>
                <a:gd name="connsiteY26" fmla="*/ 179006 h 543001"/>
                <a:gd name="connsiteX27" fmla="*/ 283091 w 607329"/>
                <a:gd name="connsiteY27" fmla="*/ 230846 h 543001"/>
                <a:gd name="connsiteX28" fmla="*/ 259662 w 607329"/>
                <a:gd name="connsiteY28" fmla="*/ 232234 h 543001"/>
                <a:gd name="connsiteX29" fmla="*/ 172699 w 607329"/>
                <a:gd name="connsiteY29" fmla="*/ 192189 h 543001"/>
                <a:gd name="connsiteX30" fmla="*/ 226803 w 607329"/>
                <a:gd name="connsiteY30" fmla="*/ 237289 h 543001"/>
                <a:gd name="connsiteX31" fmla="*/ 204764 w 607329"/>
                <a:gd name="connsiteY31" fmla="*/ 314206 h 543001"/>
                <a:gd name="connsiteX32" fmla="*/ 236035 w 607329"/>
                <a:gd name="connsiteY32" fmla="*/ 324217 h 543001"/>
                <a:gd name="connsiteX33" fmla="*/ 254996 w 607329"/>
                <a:gd name="connsiteY33" fmla="*/ 342555 h 543001"/>
                <a:gd name="connsiteX34" fmla="*/ 312376 w 607329"/>
                <a:gd name="connsiteY34" fmla="*/ 503228 h 543001"/>
                <a:gd name="connsiteX35" fmla="*/ 294309 w 607329"/>
                <a:gd name="connsiteY35" fmla="*/ 541290 h 543001"/>
                <a:gd name="connsiteX36" fmla="*/ 256188 w 607329"/>
                <a:gd name="connsiteY36" fmla="*/ 523250 h 543001"/>
                <a:gd name="connsiteX37" fmla="*/ 208437 w 607329"/>
                <a:gd name="connsiteY37" fmla="*/ 389438 h 543001"/>
                <a:gd name="connsiteX38" fmla="*/ 208437 w 607329"/>
                <a:gd name="connsiteY38" fmla="*/ 523151 h 543001"/>
                <a:gd name="connsiteX39" fmla="*/ 188583 w 607329"/>
                <a:gd name="connsiteY39" fmla="*/ 542975 h 543001"/>
                <a:gd name="connsiteX40" fmla="*/ 168728 w 607329"/>
                <a:gd name="connsiteY40" fmla="*/ 523151 h 543001"/>
                <a:gd name="connsiteX41" fmla="*/ 168728 w 607329"/>
                <a:gd name="connsiteY41" fmla="*/ 401233 h 543001"/>
                <a:gd name="connsiteX42" fmla="*/ 68066 w 607329"/>
                <a:gd name="connsiteY42" fmla="*/ 401233 h 543001"/>
                <a:gd name="connsiteX43" fmla="*/ 68066 w 607329"/>
                <a:gd name="connsiteY43" fmla="*/ 523151 h 543001"/>
                <a:gd name="connsiteX44" fmla="*/ 48211 w 607329"/>
                <a:gd name="connsiteY44" fmla="*/ 542975 h 543001"/>
                <a:gd name="connsiteX45" fmla="*/ 28356 w 607329"/>
                <a:gd name="connsiteY45" fmla="*/ 523151 h 543001"/>
                <a:gd name="connsiteX46" fmla="*/ 28356 w 607329"/>
                <a:gd name="connsiteY46" fmla="*/ 378832 h 543001"/>
                <a:gd name="connsiteX47" fmla="*/ 163 w 607329"/>
                <a:gd name="connsiteY47" fmla="*/ 156110 h 543001"/>
                <a:gd name="connsiteX48" fmla="*/ 17337 w 607329"/>
                <a:gd name="connsiteY48" fmla="*/ 133907 h 543001"/>
                <a:gd name="connsiteX49" fmla="*/ 39574 w 607329"/>
                <a:gd name="connsiteY49" fmla="*/ 151154 h 543001"/>
                <a:gd name="connsiteX50" fmla="*/ 66179 w 607329"/>
                <a:gd name="connsiteY50" fmla="*/ 361586 h 543001"/>
                <a:gd name="connsiteX51" fmla="*/ 83552 w 607329"/>
                <a:gd name="connsiteY51" fmla="*/ 361586 h 543001"/>
                <a:gd name="connsiteX52" fmla="*/ 78986 w 607329"/>
                <a:gd name="connsiteY52" fmla="*/ 357125 h 543001"/>
                <a:gd name="connsiteX53" fmla="*/ 72533 w 607329"/>
                <a:gd name="connsiteY53" fmla="*/ 330858 h 543001"/>
                <a:gd name="connsiteX54" fmla="*/ 108966 w 607329"/>
                <a:gd name="connsiteY54" fmla="*/ 151550 h 543001"/>
                <a:gd name="connsiteX55" fmla="*/ 126041 w 607329"/>
                <a:gd name="connsiteY55" fmla="*/ 127266 h 543001"/>
                <a:gd name="connsiteX56" fmla="*/ 155426 w 607329"/>
                <a:gd name="connsiteY56" fmla="*/ 123301 h 543001"/>
                <a:gd name="connsiteX57" fmla="*/ 215303 w 607329"/>
                <a:gd name="connsiteY57" fmla="*/ 0 h 543001"/>
                <a:gd name="connsiteX58" fmla="*/ 270097 w 607329"/>
                <a:gd name="connsiteY58" fmla="*/ 54688 h 543001"/>
                <a:gd name="connsiteX59" fmla="*/ 215303 w 607329"/>
                <a:gd name="connsiteY59" fmla="*/ 109376 h 543001"/>
                <a:gd name="connsiteX60" fmla="*/ 160509 w 607329"/>
                <a:gd name="connsiteY60" fmla="*/ 54688 h 543001"/>
                <a:gd name="connsiteX61" fmla="*/ 215303 w 607329"/>
                <a:gd name="connsiteY61" fmla="*/ 0 h 54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329" h="543001">
                  <a:moveTo>
                    <a:pt x="287156" y="314228"/>
                  </a:moveTo>
                  <a:lnTo>
                    <a:pt x="602365" y="314228"/>
                  </a:lnTo>
                  <a:cubicBezTo>
                    <a:pt x="605145" y="314228"/>
                    <a:pt x="607329" y="316409"/>
                    <a:pt x="607329" y="319184"/>
                  </a:cubicBezTo>
                  <a:lnTo>
                    <a:pt x="607329" y="364780"/>
                  </a:lnTo>
                  <a:cubicBezTo>
                    <a:pt x="607329" y="367556"/>
                    <a:pt x="605145" y="369736"/>
                    <a:pt x="602365" y="369736"/>
                  </a:cubicBezTo>
                  <a:lnTo>
                    <a:pt x="464567" y="369736"/>
                  </a:lnTo>
                  <a:lnTo>
                    <a:pt x="464567" y="503353"/>
                  </a:lnTo>
                  <a:lnTo>
                    <a:pt x="488592" y="503353"/>
                  </a:lnTo>
                  <a:cubicBezTo>
                    <a:pt x="499513" y="503353"/>
                    <a:pt x="508448" y="512273"/>
                    <a:pt x="508448" y="523177"/>
                  </a:cubicBezTo>
                  <a:cubicBezTo>
                    <a:pt x="508448" y="534179"/>
                    <a:pt x="499513" y="543001"/>
                    <a:pt x="488592" y="543001"/>
                  </a:cubicBezTo>
                  <a:lnTo>
                    <a:pt x="400929" y="543001"/>
                  </a:lnTo>
                  <a:cubicBezTo>
                    <a:pt x="389909" y="543001"/>
                    <a:pt x="381074" y="534179"/>
                    <a:pt x="381074" y="523177"/>
                  </a:cubicBezTo>
                  <a:cubicBezTo>
                    <a:pt x="381074" y="512273"/>
                    <a:pt x="389909" y="503353"/>
                    <a:pt x="400929" y="503353"/>
                  </a:cubicBezTo>
                  <a:lnTo>
                    <a:pt x="424855" y="503353"/>
                  </a:lnTo>
                  <a:lnTo>
                    <a:pt x="424855" y="369736"/>
                  </a:lnTo>
                  <a:lnTo>
                    <a:pt x="287156" y="369736"/>
                  </a:lnTo>
                  <a:cubicBezTo>
                    <a:pt x="284376" y="369736"/>
                    <a:pt x="282093" y="367556"/>
                    <a:pt x="282093" y="364780"/>
                  </a:cubicBezTo>
                  <a:lnTo>
                    <a:pt x="282093" y="319184"/>
                  </a:lnTo>
                  <a:cubicBezTo>
                    <a:pt x="282093" y="316409"/>
                    <a:pt x="284376" y="314228"/>
                    <a:pt x="287156" y="314228"/>
                  </a:cubicBezTo>
                  <a:close/>
                  <a:moveTo>
                    <a:pt x="155426" y="123301"/>
                  </a:moveTo>
                  <a:lnTo>
                    <a:pt x="215982" y="140647"/>
                  </a:lnTo>
                  <a:cubicBezTo>
                    <a:pt x="224222" y="143026"/>
                    <a:pt x="230972" y="147982"/>
                    <a:pt x="235638" y="154326"/>
                  </a:cubicBezTo>
                  <a:lnTo>
                    <a:pt x="193547" y="147189"/>
                  </a:lnTo>
                  <a:lnTo>
                    <a:pt x="268398" y="181683"/>
                  </a:lnTo>
                  <a:lnTo>
                    <a:pt x="341562" y="136781"/>
                  </a:lnTo>
                  <a:cubicBezTo>
                    <a:pt x="353277" y="129546"/>
                    <a:pt x="368565" y="133213"/>
                    <a:pt x="375712" y="144909"/>
                  </a:cubicBezTo>
                  <a:cubicBezTo>
                    <a:pt x="382860" y="156506"/>
                    <a:pt x="379286" y="171771"/>
                    <a:pt x="367572" y="179006"/>
                  </a:cubicBezTo>
                  <a:lnTo>
                    <a:pt x="283091" y="230846"/>
                  </a:lnTo>
                  <a:cubicBezTo>
                    <a:pt x="275943" y="235207"/>
                    <a:pt x="267207" y="235703"/>
                    <a:pt x="259662" y="232234"/>
                  </a:cubicBezTo>
                  <a:lnTo>
                    <a:pt x="172699" y="192189"/>
                  </a:lnTo>
                  <a:lnTo>
                    <a:pt x="226803" y="237289"/>
                  </a:lnTo>
                  <a:lnTo>
                    <a:pt x="204764" y="314206"/>
                  </a:lnTo>
                  <a:lnTo>
                    <a:pt x="236035" y="324217"/>
                  </a:lnTo>
                  <a:cubicBezTo>
                    <a:pt x="244871" y="327092"/>
                    <a:pt x="251919" y="333832"/>
                    <a:pt x="254996" y="342555"/>
                  </a:cubicBezTo>
                  <a:lnTo>
                    <a:pt x="312376" y="503228"/>
                  </a:lnTo>
                  <a:cubicBezTo>
                    <a:pt x="317836" y="518690"/>
                    <a:pt x="309795" y="535739"/>
                    <a:pt x="294309" y="541290"/>
                  </a:cubicBezTo>
                  <a:cubicBezTo>
                    <a:pt x="278822" y="546741"/>
                    <a:pt x="261747" y="538713"/>
                    <a:pt x="256188" y="523250"/>
                  </a:cubicBezTo>
                  <a:lnTo>
                    <a:pt x="208437" y="389438"/>
                  </a:lnTo>
                  <a:lnTo>
                    <a:pt x="208437" y="523151"/>
                  </a:lnTo>
                  <a:cubicBezTo>
                    <a:pt x="208437" y="534153"/>
                    <a:pt x="199602" y="542975"/>
                    <a:pt x="188583" y="542975"/>
                  </a:cubicBezTo>
                  <a:cubicBezTo>
                    <a:pt x="177663" y="542975"/>
                    <a:pt x="168728" y="534153"/>
                    <a:pt x="168728" y="523151"/>
                  </a:cubicBezTo>
                  <a:lnTo>
                    <a:pt x="168728" y="401233"/>
                  </a:lnTo>
                  <a:lnTo>
                    <a:pt x="68066" y="401233"/>
                  </a:lnTo>
                  <a:lnTo>
                    <a:pt x="68066" y="523151"/>
                  </a:lnTo>
                  <a:cubicBezTo>
                    <a:pt x="68066" y="534153"/>
                    <a:pt x="59230" y="542975"/>
                    <a:pt x="48211" y="542975"/>
                  </a:cubicBezTo>
                  <a:cubicBezTo>
                    <a:pt x="37291" y="542975"/>
                    <a:pt x="28356" y="534153"/>
                    <a:pt x="28356" y="523151"/>
                  </a:cubicBezTo>
                  <a:lnTo>
                    <a:pt x="28356" y="378832"/>
                  </a:lnTo>
                  <a:lnTo>
                    <a:pt x="163" y="156110"/>
                  </a:lnTo>
                  <a:cubicBezTo>
                    <a:pt x="-1227" y="145207"/>
                    <a:pt x="6417" y="135295"/>
                    <a:pt x="17337" y="133907"/>
                  </a:cubicBezTo>
                  <a:cubicBezTo>
                    <a:pt x="28257" y="132519"/>
                    <a:pt x="38184" y="140251"/>
                    <a:pt x="39574" y="151154"/>
                  </a:cubicBezTo>
                  <a:lnTo>
                    <a:pt x="66179" y="361586"/>
                  </a:lnTo>
                  <a:lnTo>
                    <a:pt x="83552" y="361586"/>
                  </a:lnTo>
                  <a:cubicBezTo>
                    <a:pt x="81864" y="360297"/>
                    <a:pt x="80375" y="358810"/>
                    <a:pt x="78986" y="357125"/>
                  </a:cubicBezTo>
                  <a:cubicBezTo>
                    <a:pt x="73029" y="349790"/>
                    <a:pt x="70547" y="340077"/>
                    <a:pt x="72533" y="330858"/>
                  </a:cubicBezTo>
                  <a:lnTo>
                    <a:pt x="108966" y="151550"/>
                  </a:lnTo>
                  <a:cubicBezTo>
                    <a:pt x="111051" y="141440"/>
                    <a:pt x="117206" y="132618"/>
                    <a:pt x="126041" y="127266"/>
                  </a:cubicBezTo>
                  <a:cubicBezTo>
                    <a:pt x="134876" y="121913"/>
                    <a:pt x="145498" y="120526"/>
                    <a:pt x="155426" y="123301"/>
                  </a:cubicBezTo>
                  <a:close/>
                  <a:moveTo>
                    <a:pt x="215303" y="0"/>
                  </a:moveTo>
                  <a:cubicBezTo>
                    <a:pt x="245565" y="0"/>
                    <a:pt x="270097" y="24485"/>
                    <a:pt x="270097" y="54688"/>
                  </a:cubicBezTo>
                  <a:cubicBezTo>
                    <a:pt x="270097" y="84891"/>
                    <a:pt x="245565" y="109376"/>
                    <a:pt x="215303" y="109376"/>
                  </a:cubicBezTo>
                  <a:cubicBezTo>
                    <a:pt x="185041" y="109376"/>
                    <a:pt x="160509" y="84891"/>
                    <a:pt x="160509" y="54688"/>
                  </a:cubicBezTo>
                  <a:cubicBezTo>
                    <a:pt x="160509" y="24485"/>
                    <a:pt x="185041" y="0"/>
                    <a:pt x="215303" y="0"/>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en-US" kern="0">
                <a:solidFill>
                  <a:prstClr val="white"/>
                </a:solidFill>
                <a:latin typeface="Arial"/>
                <a:ea typeface="微软雅黑"/>
                <a:cs typeface="+mn-ea"/>
                <a:sym typeface="+mn-lt"/>
              </a:endParaRPr>
            </a:p>
          </p:txBody>
        </p:sp>
        <p:sp>
          <p:nvSpPr>
            <p:cNvPr id="82" name="24-hours-drugs-delivery_31254">
              <a:extLst>
                <a:ext uri="{FF2B5EF4-FFF2-40B4-BE49-F238E27FC236}">
                  <a16:creationId xmlns:a16="http://schemas.microsoft.com/office/drawing/2014/main" id="{3E73961A-10E2-4700-9FF7-170EB74D7968}"/>
                </a:ext>
              </a:extLst>
            </p:cNvPr>
            <p:cNvSpPr/>
            <p:nvPr/>
          </p:nvSpPr>
          <p:spPr>
            <a:xfrm>
              <a:off x="8618842" y="2452769"/>
              <a:ext cx="183963" cy="233083"/>
            </a:xfrm>
            <a:custGeom>
              <a:avLst/>
              <a:gdLst>
                <a:gd name="T0" fmla="*/ 575 w 1399"/>
                <a:gd name="T1" fmla="*/ 1410 h 1775"/>
                <a:gd name="T2" fmla="*/ 575 w 1399"/>
                <a:gd name="T3" fmla="*/ 795 h 1775"/>
                <a:gd name="T4" fmla="*/ 236 w 1399"/>
                <a:gd name="T5" fmla="*/ 292 h 1775"/>
                <a:gd name="T6" fmla="*/ 236 w 1399"/>
                <a:gd name="T7" fmla="*/ 1394 h 1775"/>
                <a:gd name="T8" fmla="*/ 376 w 1399"/>
                <a:gd name="T9" fmla="*/ 870 h 1775"/>
                <a:gd name="T10" fmla="*/ 236 w 1399"/>
                <a:gd name="T11" fmla="*/ 1319 h 1775"/>
                <a:gd name="T12" fmla="*/ 441 w 1399"/>
                <a:gd name="T13" fmla="*/ 1292 h 1775"/>
                <a:gd name="T14" fmla="*/ 709 w 1399"/>
                <a:gd name="T15" fmla="*/ 913 h 1775"/>
                <a:gd name="T16" fmla="*/ 575 w 1399"/>
                <a:gd name="T17" fmla="*/ 870 h 1775"/>
                <a:gd name="T18" fmla="*/ 398 w 1399"/>
                <a:gd name="T19" fmla="*/ 528 h 1775"/>
                <a:gd name="T20" fmla="*/ 74 w 1399"/>
                <a:gd name="T21" fmla="*/ 528 h 1775"/>
                <a:gd name="T22" fmla="*/ 1362 w 1399"/>
                <a:gd name="T23" fmla="*/ 1024 h 1775"/>
                <a:gd name="T24" fmla="*/ 854 w 1399"/>
                <a:gd name="T25" fmla="*/ 1531 h 1775"/>
                <a:gd name="T26" fmla="*/ 54 w 1399"/>
                <a:gd name="T27" fmla="*/ 1456 h 1775"/>
                <a:gd name="T28" fmla="*/ 1076 w 1399"/>
                <a:gd name="T29" fmla="*/ 949 h 1775"/>
                <a:gd name="T30" fmla="*/ 335 w 1399"/>
                <a:gd name="T31" fmla="*/ 1668 h 1775"/>
                <a:gd name="T32" fmla="*/ 229 w 1399"/>
                <a:gd name="T33" fmla="*/ 1561 h 1775"/>
                <a:gd name="T34" fmla="*/ 609 w 1399"/>
                <a:gd name="T35" fmla="*/ 1775 h 1775"/>
                <a:gd name="T36" fmla="*/ 716 w 1399"/>
                <a:gd name="T37" fmla="*/ 1668 h 1775"/>
                <a:gd name="T38" fmla="*/ 633 w 1399"/>
                <a:gd name="T39" fmla="*/ 440 h 1775"/>
                <a:gd name="T40" fmla="*/ 832 w 1399"/>
                <a:gd name="T41" fmla="*/ 186 h 1775"/>
                <a:gd name="T42" fmla="*/ 785 w 1399"/>
                <a:gd name="T43" fmla="*/ 72 h 1775"/>
                <a:gd name="T44" fmla="*/ 639 w 1399"/>
                <a:gd name="T45" fmla="*/ 156 h 1775"/>
                <a:gd name="T46" fmla="*/ 892 w 1399"/>
                <a:gd name="T47" fmla="*/ 39 h 1775"/>
                <a:gd name="T48" fmla="*/ 822 w 1399"/>
                <a:gd name="T49" fmla="*/ 295 h 1775"/>
                <a:gd name="T50" fmla="*/ 933 w 1399"/>
                <a:gd name="T51" fmla="*/ 364 h 1775"/>
                <a:gd name="T52" fmla="*/ 1237 w 1399"/>
                <a:gd name="T53" fmla="*/ 441 h 1775"/>
                <a:gd name="T54" fmla="*/ 1287 w 1399"/>
                <a:gd name="T55" fmla="*/ 275 h 1775"/>
                <a:gd name="T56" fmla="*/ 1189 w 1399"/>
                <a:gd name="T57" fmla="*/ 0 h 1775"/>
                <a:gd name="T58" fmla="*/ 978 w 1399"/>
                <a:gd name="T59" fmla="*/ 306 h 1775"/>
                <a:gd name="T60" fmla="*/ 1152 w 1399"/>
                <a:gd name="T61" fmla="*/ 441 h 1775"/>
                <a:gd name="T62" fmla="*/ 1045 w 1399"/>
                <a:gd name="T63" fmla="*/ 269 h 1775"/>
                <a:gd name="T64" fmla="*/ 1042 w 1399"/>
                <a:gd name="T65" fmla="*/ 275 h 1775"/>
                <a:gd name="T66" fmla="*/ 708 w 1399"/>
                <a:gd name="T67" fmla="*/ 636 h 1775"/>
                <a:gd name="T68" fmla="*/ 661 w 1399"/>
                <a:gd name="T69" fmla="*/ 739 h 1775"/>
                <a:gd name="T70" fmla="*/ 708 w 1399"/>
                <a:gd name="T71" fmla="*/ 512 h 1775"/>
                <a:gd name="T72" fmla="*/ 797 w 1399"/>
                <a:gd name="T73" fmla="*/ 512 h 1775"/>
                <a:gd name="T74" fmla="*/ 844 w 1399"/>
                <a:gd name="T75" fmla="*/ 739 h 1775"/>
                <a:gd name="T76" fmla="*/ 1077 w 1399"/>
                <a:gd name="T77" fmla="*/ 575 h 1775"/>
                <a:gd name="T78" fmla="*/ 914 w 1399"/>
                <a:gd name="T79" fmla="*/ 512 h 1775"/>
                <a:gd name="T80" fmla="*/ 915 w 1399"/>
                <a:gd name="T81" fmla="*/ 739 h 1775"/>
                <a:gd name="T82" fmla="*/ 985 w 1399"/>
                <a:gd name="T83" fmla="*/ 649 h 1775"/>
                <a:gd name="T84" fmla="*/ 1024 w 1399"/>
                <a:gd name="T85" fmla="*/ 698 h 1775"/>
                <a:gd name="T86" fmla="*/ 1081 w 1399"/>
                <a:gd name="T87" fmla="*/ 738 h 1775"/>
                <a:gd name="T88" fmla="*/ 1071 w 1399"/>
                <a:gd name="T89" fmla="*/ 709 h 1775"/>
                <a:gd name="T90" fmla="*/ 1042 w 1399"/>
                <a:gd name="T91" fmla="*/ 630 h 1775"/>
                <a:gd name="T92" fmla="*/ 1021 w 1399"/>
                <a:gd name="T93" fmla="*/ 603 h 1775"/>
                <a:gd name="T94" fmla="*/ 938 w 1399"/>
                <a:gd name="T95" fmla="*/ 551 h 1775"/>
                <a:gd name="T96" fmla="*/ 1030 w 1399"/>
                <a:gd name="T97" fmla="*/ 581 h 1775"/>
                <a:gd name="T98" fmla="*/ 1156 w 1399"/>
                <a:gd name="T99" fmla="*/ 575 h 1775"/>
                <a:gd name="T100" fmla="*/ 1277 w 1399"/>
                <a:gd name="T101" fmla="*/ 629 h 1775"/>
                <a:gd name="T102" fmla="*/ 1201 w 1399"/>
                <a:gd name="T103" fmla="*/ 745 h 1775"/>
                <a:gd name="T104" fmla="*/ 1153 w 1399"/>
                <a:gd name="T105" fmla="*/ 668 h 1775"/>
                <a:gd name="T106" fmla="*/ 1236 w 1399"/>
                <a:gd name="T107" fmla="*/ 699 h 1775"/>
                <a:gd name="T108" fmla="*/ 1202 w 1399"/>
                <a:gd name="T109" fmla="*/ 647 h 1775"/>
                <a:gd name="T110" fmla="*/ 1135 w 1399"/>
                <a:gd name="T111" fmla="*/ 525 h 1775"/>
                <a:gd name="T112" fmla="*/ 1288 w 1399"/>
                <a:gd name="T113" fmla="*/ 580 h 1775"/>
                <a:gd name="T114" fmla="*/ 1194 w 1399"/>
                <a:gd name="T115" fmla="*/ 545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9" h="1775">
                  <a:moveTo>
                    <a:pt x="236" y="1394"/>
                  </a:moveTo>
                  <a:cubicBezTo>
                    <a:pt x="290" y="1394"/>
                    <a:pt x="341" y="1375"/>
                    <a:pt x="383" y="1341"/>
                  </a:cubicBezTo>
                  <a:cubicBezTo>
                    <a:pt x="437" y="1385"/>
                    <a:pt x="504" y="1410"/>
                    <a:pt x="575" y="1410"/>
                  </a:cubicBezTo>
                  <a:cubicBezTo>
                    <a:pt x="658" y="1410"/>
                    <a:pt x="735" y="1377"/>
                    <a:pt x="794" y="1318"/>
                  </a:cubicBezTo>
                  <a:cubicBezTo>
                    <a:pt x="913" y="1197"/>
                    <a:pt x="911" y="1002"/>
                    <a:pt x="790" y="884"/>
                  </a:cubicBezTo>
                  <a:cubicBezTo>
                    <a:pt x="732" y="827"/>
                    <a:pt x="656" y="795"/>
                    <a:pt x="575" y="795"/>
                  </a:cubicBezTo>
                  <a:cubicBezTo>
                    <a:pt x="539" y="795"/>
                    <a:pt x="505" y="802"/>
                    <a:pt x="473" y="814"/>
                  </a:cubicBezTo>
                  <a:lnTo>
                    <a:pt x="473" y="528"/>
                  </a:lnTo>
                  <a:cubicBezTo>
                    <a:pt x="473" y="398"/>
                    <a:pt x="366" y="292"/>
                    <a:pt x="236" y="292"/>
                  </a:cubicBezTo>
                  <a:cubicBezTo>
                    <a:pt x="106" y="292"/>
                    <a:pt x="0" y="398"/>
                    <a:pt x="0" y="528"/>
                  </a:cubicBezTo>
                  <a:lnTo>
                    <a:pt x="0" y="1157"/>
                  </a:lnTo>
                  <a:cubicBezTo>
                    <a:pt x="0" y="1288"/>
                    <a:pt x="106" y="1394"/>
                    <a:pt x="236" y="1394"/>
                  </a:cubicBezTo>
                  <a:close/>
                  <a:moveTo>
                    <a:pt x="74" y="1157"/>
                  </a:moveTo>
                  <a:lnTo>
                    <a:pt x="74" y="870"/>
                  </a:lnTo>
                  <a:lnTo>
                    <a:pt x="376" y="870"/>
                  </a:lnTo>
                  <a:cubicBezTo>
                    <a:pt x="369" y="876"/>
                    <a:pt x="362" y="881"/>
                    <a:pt x="355" y="887"/>
                  </a:cubicBezTo>
                  <a:cubicBezTo>
                    <a:pt x="247" y="997"/>
                    <a:pt x="240" y="1168"/>
                    <a:pt x="331" y="1288"/>
                  </a:cubicBezTo>
                  <a:cubicBezTo>
                    <a:pt x="304" y="1308"/>
                    <a:pt x="271" y="1319"/>
                    <a:pt x="236" y="1319"/>
                  </a:cubicBezTo>
                  <a:cubicBezTo>
                    <a:pt x="147" y="1319"/>
                    <a:pt x="74" y="1246"/>
                    <a:pt x="74" y="1157"/>
                  </a:cubicBezTo>
                  <a:close/>
                  <a:moveTo>
                    <a:pt x="740" y="1266"/>
                  </a:moveTo>
                  <a:cubicBezTo>
                    <a:pt x="662" y="1345"/>
                    <a:pt x="531" y="1354"/>
                    <a:pt x="441" y="1292"/>
                  </a:cubicBezTo>
                  <a:lnTo>
                    <a:pt x="762" y="966"/>
                  </a:lnTo>
                  <a:cubicBezTo>
                    <a:pt x="828" y="1056"/>
                    <a:pt x="821" y="1184"/>
                    <a:pt x="740" y="1266"/>
                  </a:cubicBezTo>
                  <a:close/>
                  <a:moveTo>
                    <a:pt x="709" y="913"/>
                  </a:moveTo>
                  <a:lnTo>
                    <a:pt x="387" y="1240"/>
                  </a:lnTo>
                  <a:cubicBezTo>
                    <a:pt x="321" y="1149"/>
                    <a:pt x="328" y="1022"/>
                    <a:pt x="409" y="939"/>
                  </a:cubicBezTo>
                  <a:cubicBezTo>
                    <a:pt x="453" y="894"/>
                    <a:pt x="512" y="870"/>
                    <a:pt x="575" y="870"/>
                  </a:cubicBezTo>
                  <a:cubicBezTo>
                    <a:pt x="623" y="870"/>
                    <a:pt x="670" y="885"/>
                    <a:pt x="709" y="913"/>
                  </a:cubicBezTo>
                  <a:close/>
                  <a:moveTo>
                    <a:pt x="236" y="367"/>
                  </a:moveTo>
                  <a:cubicBezTo>
                    <a:pt x="325" y="367"/>
                    <a:pt x="398" y="439"/>
                    <a:pt x="398" y="528"/>
                  </a:cubicBezTo>
                  <a:lnTo>
                    <a:pt x="398" y="795"/>
                  </a:lnTo>
                  <a:lnTo>
                    <a:pt x="74" y="795"/>
                  </a:lnTo>
                  <a:lnTo>
                    <a:pt x="74" y="528"/>
                  </a:lnTo>
                  <a:cubicBezTo>
                    <a:pt x="74" y="439"/>
                    <a:pt x="147" y="367"/>
                    <a:pt x="236" y="367"/>
                  </a:cubicBezTo>
                  <a:close/>
                  <a:moveTo>
                    <a:pt x="1399" y="987"/>
                  </a:moveTo>
                  <a:cubicBezTo>
                    <a:pt x="1399" y="1007"/>
                    <a:pt x="1382" y="1024"/>
                    <a:pt x="1362" y="1024"/>
                  </a:cubicBezTo>
                  <a:lnTo>
                    <a:pt x="1100" y="1024"/>
                  </a:lnTo>
                  <a:lnTo>
                    <a:pt x="888" y="1509"/>
                  </a:lnTo>
                  <a:cubicBezTo>
                    <a:pt x="882" y="1522"/>
                    <a:pt x="869" y="1531"/>
                    <a:pt x="854" y="1531"/>
                  </a:cubicBezTo>
                  <a:lnTo>
                    <a:pt x="54" y="1531"/>
                  </a:lnTo>
                  <a:cubicBezTo>
                    <a:pt x="34" y="1531"/>
                    <a:pt x="17" y="1514"/>
                    <a:pt x="17" y="1493"/>
                  </a:cubicBezTo>
                  <a:cubicBezTo>
                    <a:pt x="17" y="1473"/>
                    <a:pt x="34" y="1456"/>
                    <a:pt x="54" y="1456"/>
                  </a:cubicBezTo>
                  <a:lnTo>
                    <a:pt x="830" y="1456"/>
                  </a:lnTo>
                  <a:lnTo>
                    <a:pt x="1042" y="972"/>
                  </a:lnTo>
                  <a:cubicBezTo>
                    <a:pt x="1047" y="958"/>
                    <a:pt x="1061" y="949"/>
                    <a:pt x="1076" y="949"/>
                  </a:cubicBezTo>
                  <a:lnTo>
                    <a:pt x="1362" y="949"/>
                  </a:lnTo>
                  <a:cubicBezTo>
                    <a:pt x="1382" y="949"/>
                    <a:pt x="1399" y="966"/>
                    <a:pt x="1399" y="987"/>
                  </a:cubicBezTo>
                  <a:close/>
                  <a:moveTo>
                    <a:pt x="335" y="1668"/>
                  </a:moveTo>
                  <a:cubicBezTo>
                    <a:pt x="335" y="1727"/>
                    <a:pt x="288" y="1775"/>
                    <a:pt x="229" y="1775"/>
                  </a:cubicBezTo>
                  <a:cubicBezTo>
                    <a:pt x="169" y="1775"/>
                    <a:pt x="122" y="1727"/>
                    <a:pt x="122" y="1668"/>
                  </a:cubicBezTo>
                  <a:cubicBezTo>
                    <a:pt x="122" y="1609"/>
                    <a:pt x="169" y="1561"/>
                    <a:pt x="229" y="1561"/>
                  </a:cubicBezTo>
                  <a:cubicBezTo>
                    <a:pt x="288" y="1561"/>
                    <a:pt x="335" y="1609"/>
                    <a:pt x="335" y="1668"/>
                  </a:cubicBezTo>
                  <a:close/>
                  <a:moveTo>
                    <a:pt x="716" y="1668"/>
                  </a:moveTo>
                  <a:cubicBezTo>
                    <a:pt x="716" y="1727"/>
                    <a:pt x="668" y="1775"/>
                    <a:pt x="609" y="1775"/>
                  </a:cubicBezTo>
                  <a:cubicBezTo>
                    <a:pt x="550" y="1775"/>
                    <a:pt x="502" y="1727"/>
                    <a:pt x="502" y="1668"/>
                  </a:cubicBezTo>
                  <a:cubicBezTo>
                    <a:pt x="502" y="1609"/>
                    <a:pt x="550" y="1561"/>
                    <a:pt x="609" y="1561"/>
                  </a:cubicBezTo>
                  <a:cubicBezTo>
                    <a:pt x="668" y="1561"/>
                    <a:pt x="716" y="1609"/>
                    <a:pt x="716" y="1668"/>
                  </a:cubicBezTo>
                  <a:close/>
                  <a:moveTo>
                    <a:pt x="933" y="441"/>
                  </a:moveTo>
                  <a:lnTo>
                    <a:pt x="633" y="441"/>
                  </a:lnTo>
                  <a:lnTo>
                    <a:pt x="633" y="440"/>
                  </a:lnTo>
                  <a:cubicBezTo>
                    <a:pt x="633" y="400"/>
                    <a:pt x="643" y="366"/>
                    <a:pt x="664" y="337"/>
                  </a:cubicBezTo>
                  <a:cubicBezTo>
                    <a:pt x="684" y="308"/>
                    <a:pt x="722" y="274"/>
                    <a:pt x="778" y="234"/>
                  </a:cubicBezTo>
                  <a:cubicBezTo>
                    <a:pt x="804" y="217"/>
                    <a:pt x="821" y="201"/>
                    <a:pt x="832" y="186"/>
                  </a:cubicBezTo>
                  <a:cubicBezTo>
                    <a:pt x="842" y="172"/>
                    <a:pt x="847" y="155"/>
                    <a:pt x="847" y="138"/>
                  </a:cubicBezTo>
                  <a:cubicBezTo>
                    <a:pt x="847" y="118"/>
                    <a:pt x="841" y="102"/>
                    <a:pt x="830" y="90"/>
                  </a:cubicBezTo>
                  <a:cubicBezTo>
                    <a:pt x="819" y="78"/>
                    <a:pt x="804" y="72"/>
                    <a:pt x="785" y="72"/>
                  </a:cubicBezTo>
                  <a:cubicBezTo>
                    <a:pt x="765" y="72"/>
                    <a:pt x="750" y="80"/>
                    <a:pt x="739" y="95"/>
                  </a:cubicBezTo>
                  <a:cubicBezTo>
                    <a:pt x="728" y="110"/>
                    <a:pt x="723" y="130"/>
                    <a:pt x="724" y="156"/>
                  </a:cubicBezTo>
                  <a:lnTo>
                    <a:pt x="639" y="156"/>
                  </a:lnTo>
                  <a:cubicBezTo>
                    <a:pt x="637" y="108"/>
                    <a:pt x="650" y="70"/>
                    <a:pt x="676" y="42"/>
                  </a:cubicBezTo>
                  <a:cubicBezTo>
                    <a:pt x="703" y="14"/>
                    <a:pt x="739" y="0"/>
                    <a:pt x="786" y="0"/>
                  </a:cubicBezTo>
                  <a:cubicBezTo>
                    <a:pt x="829" y="0"/>
                    <a:pt x="865" y="13"/>
                    <a:pt x="892" y="39"/>
                  </a:cubicBezTo>
                  <a:cubicBezTo>
                    <a:pt x="920" y="64"/>
                    <a:pt x="933" y="98"/>
                    <a:pt x="933" y="138"/>
                  </a:cubicBezTo>
                  <a:cubicBezTo>
                    <a:pt x="933" y="172"/>
                    <a:pt x="926" y="199"/>
                    <a:pt x="910" y="221"/>
                  </a:cubicBezTo>
                  <a:cubicBezTo>
                    <a:pt x="894" y="243"/>
                    <a:pt x="865" y="268"/>
                    <a:pt x="822" y="295"/>
                  </a:cubicBezTo>
                  <a:cubicBezTo>
                    <a:pt x="782" y="321"/>
                    <a:pt x="755" y="343"/>
                    <a:pt x="741" y="364"/>
                  </a:cubicBezTo>
                  <a:lnTo>
                    <a:pt x="741" y="364"/>
                  </a:lnTo>
                  <a:lnTo>
                    <a:pt x="933" y="364"/>
                  </a:lnTo>
                  <a:lnTo>
                    <a:pt x="933" y="441"/>
                  </a:lnTo>
                  <a:close/>
                  <a:moveTo>
                    <a:pt x="1152" y="441"/>
                  </a:moveTo>
                  <a:lnTo>
                    <a:pt x="1237" y="441"/>
                  </a:lnTo>
                  <a:lnTo>
                    <a:pt x="1237" y="344"/>
                  </a:lnTo>
                  <a:lnTo>
                    <a:pt x="1287" y="344"/>
                  </a:lnTo>
                  <a:lnTo>
                    <a:pt x="1287" y="275"/>
                  </a:lnTo>
                  <a:lnTo>
                    <a:pt x="1237" y="275"/>
                  </a:lnTo>
                  <a:lnTo>
                    <a:pt x="1237" y="0"/>
                  </a:lnTo>
                  <a:lnTo>
                    <a:pt x="1189" y="0"/>
                  </a:lnTo>
                  <a:lnTo>
                    <a:pt x="1141" y="0"/>
                  </a:lnTo>
                  <a:lnTo>
                    <a:pt x="978" y="269"/>
                  </a:lnTo>
                  <a:lnTo>
                    <a:pt x="978" y="306"/>
                  </a:lnTo>
                  <a:lnTo>
                    <a:pt x="978" y="344"/>
                  </a:lnTo>
                  <a:lnTo>
                    <a:pt x="1152" y="344"/>
                  </a:lnTo>
                  <a:lnTo>
                    <a:pt x="1152" y="441"/>
                  </a:lnTo>
                  <a:lnTo>
                    <a:pt x="1152" y="441"/>
                  </a:lnTo>
                  <a:close/>
                  <a:moveTo>
                    <a:pt x="1042" y="275"/>
                  </a:moveTo>
                  <a:lnTo>
                    <a:pt x="1045" y="269"/>
                  </a:lnTo>
                  <a:lnTo>
                    <a:pt x="1152" y="91"/>
                  </a:lnTo>
                  <a:lnTo>
                    <a:pt x="1152" y="275"/>
                  </a:lnTo>
                  <a:lnTo>
                    <a:pt x="1042" y="275"/>
                  </a:lnTo>
                  <a:close/>
                  <a:moveTo>
                    <a:pt x="797" y="739"/>
                  </a:moveTo>
                  <a:lnTo>
                    <a:pt x="797" y="636"/>
                  </a:lnTo>
                  <a:lnTo>
                    <a:pt x="708" y="636"/>
                  </a:lnTo>
                  <a:lnTo>
                    <a:pt x="708" y="739"/>
                  </a:lnTo>
                  <a:lnTo>
                    <a:pt x="685" y="739"/>
                  </a:lnTo>
                  <a:lnTo>
                    <a:pt x="661" y="739"/>
                  </a:lnTo>
                  <a:lnTo>
                    <a:pt x="661" y="512"/>
                  </a:lnTo>
                  <a:lnTo>
                    <a:pt x="684" y="512"/>
                  </a:lnTo>
                  <a:lnTo>
                    <a:pt x="708" y="512"/>
                  </a:lnTo>
                  <a:lnTo>
                    <a:pt x="708" y="597"/>
                  </a:lnTo>
                  <a:lnTo>
                    <a:pt x="797" y="597"/>
                  </a:lnTo>
                  <a:lnTo>
                    <a:pt x="797" y="512"/>
                  </a:lnTo>
                  <a:lnTo>
                    <a:pt x="821" y="512"/>
                  </a:lnTo>
                  <a:lnTo>
                    <a:pt x="844" y="512"/>
                  </a:lnTo>
                  <a:lnTo>
                    <a:pt x="844" y="739"/>
                  </a:lnTo>
                  <a:lnTo>
                    <a:pt x="821" y="739"/>
                  </a:lnTo>
                  <a:lnTo>
                    <a:pt x="797" y="739"/>
                  </a:lnTo>
                  <a:close/>
                  <a:moveTo>
                    <a:pt x="1077" y="575"/>
                  </a:moveTo>
                  <a:cubicBezTo>
                    <a:pt x="1077" y="556"/>
                    <a:pt x="1071" y="541"/>
                    <a:pt x="1058" y="529"/>
                  </a:cubicBezTo>
                  <a:cubicBezTo>
                    <a:pt x="1044" y="518"/>
                    <a:pt x="1027" y="512"/>
                    <a:pt x="1005" y="512"/>
                  </a:cubicBezTo>
                  <a:lnTo>
                    <a:pt x="914" y="512"/>
                  </a:lnTo>
                  <a:lnTo>
                    <a:pt x="891" y="512"/>
                  </a:lnTo>
                  <a:lnTo>
                    <a:pt x="891" y="739"/>
                  </a:lnTo>
                  <a:lnTo>
                    <a:pt x="915" y="739"/>
                  </a:lnTo>
                  <a:lnTo>
                    <a:pt x="938" y="739"/>
                  </a:lnTo>
                  <a:lnTo>
                    <a:pt x="938" y="649"/>
                  </a:lnTo>
                  <a:lnTo>
                    <a:pt x="985" y="649"/>
                  </a:lnTo>
                  <a:cubicBezTo>
                    <a:pt x="999" y="649"/>
                    <a:pt x="1009" y="651"/>
                    <a:pt x="1014" y="656"/>
                  </a:cubicBezTo>
                  <a:cubicBezTo>
                    <a:pt x="1020" y="660"/>
                    <a:pt x="1023" y="667"/>
                    <a:pt x="1023" y="677"/>
                  </a:cubicBezTo>
                  <a:lnTo>
                    <a:pt x="1024" y="698"/>
                  </a:lnTo>
                  <a:cubicBezTo>
                    <a:pt x="1024" y="707"/>
                    <a:pt x="1024" y="716"/>
                    <a:pt x="1025" y="723"/>
                  </a:cubicBezTo>
                  <a:cubicBezTo>
                    <a:pt x="1026" y="731"/>
                    <a:pt x="1027" y="736"/>
                    <a:pt x="1029" y="738"/>
                  </a:cubicBezTo>
                  <a:lnTo>
                    <a:pt x="1081" y="738"/>
                  </a:lnTo>
                  <a:lnTo>
                    <a:pt x="1081" y="732"/>
                  </a:lnTo>
                  <a:cubicBezTo>
                    <a:pt x="1077" y="731"/>
                    <a:pt x="1074" y="728"/>
                    <a:pt x="1073" y="725"/>
                  </a:cubicBezTo>
                  <a:cubicBezTo>
                    <a:pt x="1072" y="722"/>
                    <a:pt x="1071" y="717"/>
                    <a:pt x="1071" y="709"/>
                  </a:cubicBezTo>
                  <a:lnTo>
                    <a:pt x="1070" y="672"/>
                  </a:lnTo>
                  <a:cubicBezTo>
                    <a:pt x="1069" y="654"/>
                    <a:pt x="1062" y="641"/>
                    <a:pt x="1050" y="633"/>
                  </a:cubicBezTo>
                  <a:cubicBezTo>
                    <a:pt x="1047" y="632"/>
                    <a:pt x="1045" y="631"/>
                    <a:pt x="1042" y="630"/>
                  </a:cubicBezTo>
                  <a:cubicBezTo>
                    <a:pt x="1047" y="628"/>
                    <a:pt x="1051" y="625"/>
                    <a:pt x="1055" y="623"/>
                  </a:cubicBezTo>
                  <a:cubicBezTo>
                    <a:pt x="1070" y="613"/>
                    <a:pt x="1077" y="597"/>
                    <a:pt x="1077" y="575"/>
                  </a:cubicBezTo>
                  <a:close/>
                  <a:moveTo>
                    <a:pt x="1021" y="603"/>
                  </a:moveTo>
                  <a:cubicBezTo>
                    <a:pt x="1015" y="608"/>
                    <a:pt x="1005" y="611"/>
                    <a:pt x="993" y="611"/>
                  </a:cubicBezTo>
                  <a:lnTo>
                    <a:pt x="938" y="611"/>
                  </a:lnTo>
                  <a:lnTo>
                    <a:pt x="938" y="551"/>
                  </a:lnTo>
                  <a:lnTo>
                    <a:pt x="995" y="551"/>
                  </a:lnTo>
                  <a:cubicBezTo>
                    <a:pt x="1007" y="551"/>
                    <a:pt x="1015" y="553"/>
                    <a:pt x="1021" y="558"/>
                  </a:cubicBezTo>
                  <a:cubicBezTo>
                    <a:pt x="1027" y="563"/>
                    <a:pt x="1030" y="571"/>
                    <a:pt x="1030" y="581"/>
                  </a:cubicBezTo>
                  <a:cubicBezTo>
                    <a:pt x="1030" y="591"/>
                    <a:pt x="1027" y="598"/>
                    <a:pt x="1021" y="603"/>
                  </a:cubicBezTo>
                  <a:close/>
                  <a:moveTo>
                    <a:pt x="1166" y="553"/>
                  </a:moveTo>
                  <a:cubicBezTo>
                    <a:pt x="1159" y="558"/>
                    <a:pt x="1156" y="565"/>
                    <a:pt x="1156" y="575"/>
                  </a:cubicBezTo>
                  <a:cubicBezTo>
                    <a:pt x="1156" y="582"/>
                    <a:pt x="1159" y="587"/>
                    <a:pt x="1167" y="590"/>
                  </a:cubicBezTo>
                  <a:cubicBezTo>
                    <a:pt x="1173" y="594"/>
                    <a:pt x="1188" y="599"/>
                    <a:pt x="1211" y="604"/>
                  </a:cubicBezTo>
                  <a:cubicBezTo>
                    <a:pt x="1244" y="611"/>
                    <a:pt x="1266" y="620"/>
                    <a:pt x="1277" y="629"/>
                  </a:cubicBezTo>
                  <a:cubicBezTo>
                    <a:pt x="1288" y="639"/>
                    <a:pt x="1294" y="654"/>
                    <a:pt x="1294" y="675"/>
                  </a:cubicBezTo>
                  <a:cubicBezTo>
                    <a:pt x="1294" y="697"/>
                    <a:pt x="1286" y="714"/>
                    <a:pt x="1269" y="726"/>
                  </a:cubicBezTo>
                  <a:cubicBezTo>
                    <a:pt x="1252" y="739"/>
                    <a:pt x="1230" y="745"/>
                    <a:pt x="1201" y="745"/>
                  </a:cubicBezTo>
                  <a:cubicBezTo>
                    <a:pt x="1172" y="745"/>
                    <a:pt x="1150" y="738"/>
                    <a:pt x="1134" y="725"/>
                  </a:cubicBezTo>
                  <a:cubicBezTo>
                    <a:pt x="1118" y="712"/>
                    <a:pt x="1109" y="693"/>
                    <a:pt x="1108" y="668"/>
                  </a:cubicBezTo>
                  <a:lnTo>
                    <a:pt x="1153" y="668"/>
                  </a:lnTo>
                  <a:cubicBezTo>
                    <a:pt x="1154" y="680"/>
                    <a:pt x="1158" y="690"/>
                    <a:pt x="1167" y="696"/>
                  </a:cubicBezTo>
                  <a:cubicBezTo>
                    <a:pt x="1174" y="703"/>
                    <a:pt x="1186" y="706"/>
                    <a:pt x="1201" y="706"/>
                  </a:cubicBezTo>
                  <a:cubicBezTo>
                    <a:pt x="1216" y="706"/>
                    <a:pt x="1228" y="703"/>
                    <a:pt x="1236" y="699"/>
                  </a:cubicBezTo>
                  <a:cubicBezTo>
                    <a:pt x="1245" y="694"/>
                    <a:pt x="1249" y="687"/>
                    <a:pt x="1249" y="678"/>
                  </a:cubicBezTo>
                  <a:cubicBezTo>
                    <a:pt x="1249" y="670"/>
                    <a:pt x="1246" y="663"/>
                    <a:pt x="1240" y="659"/>
                  </a:cubicBezTo>
                  <a:cubicBezTo>
                    <a:pt x="1234" y="655"/>
                    <a:pt x="1221" y="651"/>
                    <a:pt x="1202" y="647"/>
                  </a:cubicBezTo>
                  <a:cubicBezTo>
                    <a:pt x="1166" y="639"/>
                    <a:pt x="1141" y="630"/>
                    <a:pt x="1129" y="621"/>
                  </a:cubicBezTo>
                  <a:cubicBezTo>
                    <a:pt x="1117" y="611"/>
                    <a:pt x="1112" y="597"/>
                    <a:pt x="1112" y="577"/>
                  </a:cubicBezTo>
                  <a:cubicBezTo>
                    <a:pt x="1112" y="555"/>
                    <a:pt x="1119" y="538"/>
                    <a:pt x="1135" y="525"/>
                  </a:cubicBezTo>
                  <a:cubicBezTo>
                    <a:pt x="1151" y="512"/>
                    <a:pt x="1173" y="506"/>
                    <a:pt x="1200" y="506"/>
                  </a:cubicBezTo>
                  <a:cubicBezTo>
                    <a:pt x="1225" y="506"/>
                    <a:pt x="1246" y="512"/>
                    <a:pt x="1262" y="526"/>
                  </a:cubicBezTo>
                  <a:cubicBezTo>
                    <a:pt x="1278" y="539"/>
                    <a:pt x="1287" y="557"/>
                    <a:pt x="1288" y="580"/>
                  </a:cubicBezTo>
                  <a:lnTo>
                    <a:pt x="1242" y="580"/>
                  </a:lnTo>
                  <a:cubicBezTo>
                    <a:pt x="1241" y="569"/>
                    <a:pt x="1237" y="561"/>
                    <a:pt x="1228" y="554"/>
                  </a:cubicBezTo>
                  <a:cubicBezTo>
                    <a:pt x="1219" y="548"/>
                    <a:pt x="1208" y="545"/>
                    <a:pt x="1194" y="545"/>
                  </a:cubicBezTo>
                  <a:cubicBezTo>
                    <a:pt x="1182" y="545"/>
                    <a:pt x="1173" y="547"/>
                    <a:pt x="1166" y="553"/>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en-US" kern="0">
                <a:solidFill>
                  <a:prstClr val="white"/>
                </a:solidFill>
                <a:latin typeface="Arial"/>
                <a:ea typeface="微软雅黑"/>
                <a:cs typeface="+mn-ea"/>
                <a:sym typeface="+mn-lt"/>
              </a:endParaRPr>
            </a:p>
          </p:txBody>
        </p:sp>
        <p:sp>
          <p:nvSpPr>
            <p:cNvPr id="83" name="wide-glass_74531">
              <a:extLst>
                <a:ext uri="{FF2B5EF4-FFF2-40B4-BE49-F238E27FC236}">
                  <a16:creationId xmlns:a16="http://schemas.microsoft.com/office/drawing/2014/main" id="{43F890DE-5C7D-41F4-982C-252186B394BB}"/>
                </a:ext>
              </a:extLst>
            </p:cNvPr>
            <p:cNvSpPr/>
            <p:nvPr/>
          </p:nvSpPr>
          <p:spPr>
            <a:xfrm>
              <a:off x="8462631" y="2432678"/>
              <a:ext cx="74794" cy="109658"/>
            </a:xfrm>
            <a:custGeom>
              <a:avLst/>
              <a:gdLst>
                <a:gd name="T0" fmla="*/ 365 w 372"/>
                <a:gd name="T1" fmla="*/ 70 h 546"/>
                <a:gd name="T2" fmla="*/ 367 w 372"/>
                <a:gd name="T3" fmla="*/ 67 h 546"/>
                <a:gd name="T4" fmla="*/ 174 w 372"/>
                <a:gd name="T5" fmla="*/ 17 h 546"/>
                <a:gd name="T6" fmla="*/ 4 w 372"/>
                <a:gd name="T7" fmla="*/ 73 h 546"/>
                <a:gd name="T8" fmla="*/ 2 w 372"/>
                <a:gd name="T9" fmla="*/ 76 h 546"/>
                <a:gd name="T10" fmla="*/ 4 w 372"/>
                <a:gd name="T11" fmla="*/ 78 h 546"/>
                <a:gd name="T12" fmla="*/ 4 w 372"/>
                <a:gd name="T13" fmla="*/ 78 h 546"/>
                <a:gd name="T14" fmla="*/ 5 w 372"/>
                <a:gd name="T15" fmla="*/ 80 h 546"/>
                <a:gd name="T16" fmla="*/ 30 w 372"/>
                <a:gd name="T17" fmla="*/ 245 h 546"/>
                <a:gd name="T18" fmla="*/ 76 w 372"/>
                <a:gd name="T19" fmla="*/ 354 h 546"/>
                <a:gd name="T20" fmla="*/ 91 w 372"/>
                <a:gd name="T21" fmla="*/ 498 h 546"/>
                <a:gd name="T22" fmla="*/ 92 w 372"/>
                <a:gd name="T23" fmla="*/ 501 h 546"/>
                <a:gd name="T24" fmla="*/ 92 w 372"/>
                <a:gd name="T25" fmla="*/ 503 h 546"/>
                <a:gd name="T26" fmla="*/ 194 w 372"/>
                <a:gd name="T27" fmla="*/ 541 h 546"/>
                <a:gd name="T28" fmla="*/ 283 w 372"/>
                <a:gd name="T29" fmla="*/ 497 h 546"/>
                <a:gd name="T30" fmla="*/ 282 w 372"/>
                <a:gd name="T31" fmla="*/ 492 h 546"/>
                <a:gd name="T32" fmla="*/ 289 w 372"/>
                <a:gd name="T33" fmla="*/ 370 h 546"/>
                <a:gd name="T34" fmla="*/ 335 w 372"/>
                <a:gd name="T35" fmla="*/ 268 h 546"/>
                <a:gd name="T36" fmla="*/ 365 w 372"/>
                <a:gd name="T37" fmla="*/ 70 h 546"/>
                <a:gd name="T38" fmla="*/ 10 w 372"/>
                <a:gd name="T39" fmla="*/ 69 h 546"/>
                <a:gd name="T40" fmla="*/ 359 w 372"/>
                <a:gd name="T41" fmla="*/ 68 h 546"/>
                <a:gd name="T42" fmla="*/ 358 w 372"/>
                <a:gd name="T43" fmla="*/ 68 h 546"/>
                <a:gd name="T44" fmla="*/ 181 w 372"/>
                <a:gd name="T45" fmla="*/ 111 h 546"/>
                <a:gd name="T46" fmla="*/ 11 w 372"/>
                <a:gd name="T47" fmla="*/ 79 h 546"/>
                <a:gd name="T48" fmla="*/ 10 w 372"/>
                <a:gd name="T49" fmla="*/ 69 h 546"/>
                <a:gd name="T50" fmla="*/ 298 w 372"/>
                <a:gd name="T51" fmla="*/ 325 h 546"/>
                <a:gd name="T52" fmla="*/ 273 w 372"/>
                <a:gd name="T53" fmla="*/ 494 h 546"/>
                <a:gd name="T54" fmla="*/ 273 w 372"/>
                <a:gd name="T55" fmla="*/ 495 h 546"/>
                <a:gd name="T56" fmla="*/ 97 w 372"/>
                <a:gd name="T57" fmla="*/ 502 h 546"/>
                <a:gd name="T58" fmla="*/ 99 w 372"/>
                <a:gd name="T59" fmla="*/ 498 h 546"/>
                <a:gd name="T60" fmla="*/ 73 w 372"/>
                <a:gd name="T61" fmla="*/ 320 h 546"/>
                <a:gd name="T62" fmla="*/ 11 w 372"/>
                <a:gd name="T63" fmla="*/ 86 h 546"/>
                <a:gd name="T64" fmla="*/ 170 w 372"/>
                <a:gd name="T65" fmla="*/ 118 h 546"/>
                <a:gd name="T66" fmla="*/ 360 w 372"/>
                <a:gd name="T67" fmla="*/ 74 h 546"/>
                <a:gd name="T68" fmla="*/ 298 w 372"/>
                <a:gd name="T69" fmla="*/ 3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2" h="546">
                  <a:moveTo>
                    <a:pt x="365" y="70"/>
                  </a:moveTo>
                  <a:cubicBezTo>
                    <a:pt x="366" y="70"/>
                    <a:pt x="367" y="68"/>
                    <a:pt x="367" y="67"/>
                  </a:cubicBezTo>
                  <a:cubicBezTo>
                    <a:pt x="349" y="7"/>
                    <a:pt x="221" y="16"/>
                    <a:pt x="174" y="17"/>
                  </a:cubicBezTo>
                  <a:cubicBezTo>
                    <a:pt x="131" y="17"/>
                    <a:pt x="6" y="9"/>
                    <a:pt x="4" y="73"/>
                  </a:cubicBezTo>
                  <a:cubicBezTo>
                    <a:pt x="3" y="73"/>
                    <a:pt x="1" y="75"/>
                    <a:pt x="2" y="76"/>
                  </a:cubicBezTo>
                  <a:cubicBezTo>
                    <a:pt x="3" y="77"/>
                    <a:pt x="3" y="77"/>
                    <a:pt x="4" y="78"/>
                  </a:cubicBezTo>
                  <a:lnTo>
                    <a:pt x="4" y="78"/>
                  </a:lnTo>
                  <a:cubicBezTo>
                    <a:pt x="4" y="79"/>
                    <a:pt x="4" y="80"/>
                    <a:pt x="5" y="80"/>
                  </a:cubicBezTo>
                  <a:cubicBezTo>
                    <a:pt x="0" y="136"/>
                    <a:pt x="9" y="192"/>
                    <a:pt x="30" y="245"/>
                  </a:cubicBezTo>
                  <a:cubicBezTo>
                    <a:pt x="45" y="282"/>
                    <a:pt x="65" y="316"/>
                    <a:pt x="76" y="354"/>
                  </a:cubicBezTo>
                  <a:cubicBezTo>
                    <a:pt x="90" y="401"/>
                    <a:pt x="90" y="450"/>
                    <a:pt x="91" y="498"/>
                  </a:cubicBezTo>
                  <a:cubicBezTo>
                    <a:pt x="91" y="500"/>
                    <a:pt x="91" y="501"/>
                    <a:pt x="92" y="501"/>
                  </a:cubicBezTo>
                  <a:cubicBezTo>
                    <a:pt x="92" y="502"/>
                    <a:pt x="92" y="502"/>
                    <a:pt x="92" y="503"/>
                  </a:cubicBezTo>
                  <a:cubicBezTo>
                    <a:pt x="108" y="535"/>
                    <a:pt x="162" y="542"/>
                    <a:pt x="194" y="541"/>
                  </a:cubicBezTo>
                  <a:cubicBezTo>
                    <a:pt x="229" y="540"/>
                    <a:pt x="265" y="529"/>
                    <a:pt x="283" y="497"/>
                  </a:cubicBezTo>
                  <a:cubicBezTo>
                    <a:pt x="284" y="495"/>
                    <a:pt x="283" y="493"/>
                    <a:pt x="282" y="492"/>
                  </a:cubicBezTo>
                  <a:cubicBezTo>
                    <a:pt x="279" y="451"/>
                    <a:pt x="277" y="410"/>
                    <a:pt x="289" y="370"/>
                  </a:cubicBezTo>
                  <a:cubicBezTo>
                    <a:pt x="299" y="334"/>
                    <a:pt x="321" y="302"/>
                    <a:pt x="335" y="268"/>
                  </a:cubicBezTo>
                  <a:cubicBezTo>
                    <a:pt x="362" y="205"/>
                    <a:pt x="372" y="138"/>
                    <a:pt x="365" y="70"/>
                  </a:cubicBezTo>
                  <a:close/>
                  <a:moveTo>
                    <a:pt x="10" y="69"/>
                  </a:moveTo>
                  <a:cubicBezTo>
                    <a:pt x="43" y="0"/>
                    <a:pt x="328" y="9"/>
                    <a:pt x="359" y="68"/>
                  </a:cubicBezTo>
                  <a:cubicBezTo>
                    <a:pt x="359" y="68"/>
                    <a:pt x="358" y="68"/>
                    <a:pt x="358" y="68"/>
                  </a:cubicBezTo>
                  <a:cubicBezTo>
                    <a:pt x="309" y="112"/>
                    <a:pt x="242" y="109"/>
                    <a:pt x="181" y="111"/>
                  </a:cubicBezTo>
                  <a:cubicBezTo>
                    <a:pt x="133" y="111"/>
                    <a:pt x="51" y="114"/>
                    <a:pt x="11" y="79"/>
                  </a:cubicBezTo>
                  <a:cubicBezTo>
                    <a:pt x="10" y="75"/>
                    <a:pt x="10" y="72"/>
                    <a:pt x="10" y="69"/>
                  </a:cubicBezTo>
                  <a:close/>
                  <a:moveTo>
                    <a:pt x="298" y="325"/>
                  </a:moveTo>
                  <a:cubicBezTo>
                    <a:pt x="271" y="381"/>
                    <a:pt x="269" y="433"/>
                    <a:pt x="273" y="494"/>
                  </a:cubicBezTo>
                  <a:cubicBezTo>
                    <a:pt x="273" y="494"/>
                    <a:pt x="273" y="495"/>
                    <a:pt x="273" y="495"/>
                  </a:cubicBezTo>
                  <a:cubicBezTo>
                    <a:pt x="241" y="546"/>
                    <a:pt x="138" y="543"/>
                    <a:pt x="97" y="502"/>
                  </a:cubicBezTo>
                  <a:cubicBezTo>
                    <a:pt x="99" y="501"/>
                    <a:pt x="99" y="500"/>
                    <a:pt x="99" y="498"/>
                  </a:cubicBezTo>
                  <a:cubicBezTo>
                    <a:pt x="99" y="437"/>
                    <a:pt x="96" y="377"/>
                    <a:pt x="73" y="320"/>
                  </a:cubicBezTo>
                  <a:cubicBezTo>
                    <a:pt x="41" y="238"/>
                    <a:pt x="14" y="172"/>
                    <a:pt x="11" y="86"/>
                  </a:cubicBezTo>
                  <a:cubicBezTo>
                    <a:pt x="47" y="119"/>
                    <a:pt x="127" y="118"/>
                    <a:pt x="170" y="118"/>
                  </a:cubicBezTo>
                  <a:cubicBezTo>
                    <a:pt x="233" y="118"/>
                    <a:pt x="313" y="123"/>
                    <a:pt x="360" y="74"/>
                  </a:cubicBezTo>
                  <a:cubicBezTo>
                    <a:pt x="360" y="167"/>
                    <a:pt x="338" y="241"/>
                    <a:pt x="298" y="325"/>
                  </a:cubicBezTo>
                  <a:close/>
                </a:path>
              </a:pathLst>
            </a:custGeom>
            <a:solidFill>
              <a:sysClr val="window" lastClr="FFFFFF"/>
            </a:solidFill>
            <a:ln w="12700" cap="flat" cmpd="sng" algn="ctr">
              <a:noFill/>
              <a:prstDash val="solid"/>
              <a:miter lim="800000"/>
            </a:ln>
            <a:effectLst/>
          </p:spPr>
          <p:txBody>
            <a:bodyPr rtlCol="0" anchor="ctr"/>
            <a:lstStyle/>
            <a:p>
              <a:pPr algn="ctr">
                <a:defRPr/>
              </a:pPr>
              <a:endParaRPr lang="en-US" kern="0">
                <a:solidFill>
                  <a:prstClr val="white"/>
                </a:solidFill>
                <a:latin typeface="Arial"/>
                <a:ea typeface="微软雅黑"/>
                <a:cs typeface="+mn-ea"/>
                <a:sym typeface="+mn-lt"/>
              </a:endParaRPr>
            </a:p>
          </p:txBody>
        </p:sp>
      </p:grpSp>
      <p:sp>
        <p:nvSpPr>
          <p:cNvPr id="84" name="矩形 83">
            <a:extLst>
              <a:ext uri="{FF2B5EF4-FFF2-40B4-BE49-F238E27FC236}">
                <a16:creationId xmlns:a16="http://schemas.microsoft.com/office/drawing/2014/main" id="{E5379EE3-4EDD-499A-AAEB-B53C028F735B}"/>
              </a:ext>
            </a:extLst>
          </p:cNvPr>
          <p:cNvSpPr/>
          <p:nvPr/>
        </p:nvSpPr>
        <p:spPr>
          <a:xfrm>
            <a:off x="1095515" y="4450472"/>
            <a:ext cx="2732877" cy="392771"/>
          </a:xfrm>
          <a:prstGeom prst="rect">
            <a:avLst/>
          </a:prstGeom>
          <a:noFill/>
          <a:ln w="12700" cap="flat" cmpd="sng" algn="ctr">
            <a:noFill/>
            <a:prstDash val="solid"/>
            <a:miter lim="800000"/>
          </a:ln>
          <a:effectLst/>
        </p:spPr>
        <p:txBody>
          <a:bodyPr rtlCol="0" anchor="ctr"/>
          <a:lstStyle/>
          <a:p>
            <a:pPr algn="ctr" defTabSz="457200" hangingPunct="0"/>
            <a:r>
              <a:rPr lang="zh-CN" altLang="en-US" sz="1600" b="1"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丙通沙</a:t>
            </a:r>
            <a:r>
              <a:rPr lang="en-US" altLang="zh-CN" sz="1600" b="1" kern="0" baseline="300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用法用量及疗程</a:t>
            </a:r>
            <a:endParaRPr lang="zh-CN" altLang="en-US" sz="1600" b="1" kern="0" baseline="300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85" name="图片 84">
            <a:extLst>
              <a:ext uri="{FF2B5EF4-FFF2-40B4-BE49-F238E27FC236}">
                <a16:creationId xmlns:a16="http://schemas.microsoft.com/office/drawing/2014/main" id="{1B6A19E3-884B-406C-8798-6DAD4F6FD925}"/>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461953" y="4962472"/>
            <a:ext cx="1200151" cy="738664"/>
          </a:xfrm>
          <a:prstGeom prst="roundRect">
            <a:avLst>
              <a:gd name="adj" fmla="val 50000"/>
            </a:avLst>
          </a:prstGeom>
        </p:spPr>
      </p:pic>
      <p:sp>
        <p:nvSpPr>
          <p:cNvPr id="86" name="文本框 85">
            <a:extLst>
              <a:ext uri="{FF2B5EF4-FFF2-40B4-BE49-F238E27FC236}">
                <a16:creationId xmlns:a16="http://schemas.microsoft.com/office/drawing/2014/main" id="{C18F6CE8-609E-4814-8576-8FD51A671ED6}"/>
              </a:ext>
            </a:extLst>
          </p:cNvPr>
          <p:cNvSpPr txBox="1"/>
          <p:nvPr/>
        </p:nvSpPr>
        <p:spPr>
          <a:xfrm>
            <a:off x="2001513" y="5787019"/>
            <a:ext cx="2121030" cy="338554"/>
          </a:xfrm>
          <a:prstGeom prst="rect">
            <a:avLst/>
          </a:prstGeom>
          <a:noFill/>
        </p:spPr>
        <p:txBody>
          <a:bodyPr wrap="square" rtlCol="0">
            <a:spAutoFit/>
          </a:bodyPr>
          <a:lstStyle/>
          <a:p>
            <a:pPr algn="ctr" defTabSz="457200"/>
            <a:r>
              <a:rPr lang="zh-CN" altLang="en-US" sz="1600" b="1" dirty="0">
                <a:solidFill>
                  <a:srgbClr val="4DBBAC"/>
                </a:solidFill>
                <a:latin typeface="Arial"/>
                <a:ea typeface="微软雅黑"/>
              </a:rPr>
              <a:t>原研单片复方制剂</a:t>
            </a:r>
          </a:p>
        </p:txBody>
      </p:sp>
      <p:sp>
        <p:nvSpPr>
          <p:cNvPr id="87" name="文本框 86">
            <a:extLst>
              <a:ext uri="{FF2B5EF4-FFF2-40B4-BE49-F238E27FC236}">
                <a16:creationId xmlns:a16="http://schemas.microsoft.com/office/drawing/2014/main" id="{D648E3E7-A96C-43A1-A9F4-FA0E058C7082}"/>
              </a:ext>
            </a:extLst>
          </p:cNvPr>
          <p:cNvSpPr txBox="1"/>
          <p:nvPr/>
        </p:nvSpPr>
        <p:spPr>
          <a:xfrm>
            <a:off x="4477203" y="5012255"/>
            <a:ext cx="4142277" cy="959430"/>
          </a:xfrm>
          <a:prstGeom prst="rect">
            <a:avLst/>
          </a:prstGeom>
          <a:noFill/>
        </p:spPr>
        <p:txBody>
          <a:bodyPr wrap="square" rtlCol="0">
            <a:spAutoFit/>
          </a:bodyPr>
          <a:lstStyle/>
          <a:p>
            <a:pPr defTabSz="457200" hangingPunct="0">
              <a:lnSpc>
                <a:spcPct val="120000"/>
              </a:lnSpc>
              <a:spcBef>
                <a:spcPts val="1200"/>
              </a:spcBef>
            </a:pPr>
            <a:r>
              <a:rPr lang="zh-CN" altLang="en-US" sz="1600"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每日</a:t>
            </a:r>
            <a:r>
              <a:rPr lang="en-US" altLang="zh-CN"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片，</a:t>
            </a:r>
            <a:r>
              <a:rPr lang="zh-CN" altLang="en-US" sz="1600"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疗程</a:t>
            </a:r>
            <a:r>
              <a:rPr lang="en-US" altLang="zh-CN"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12</a:t>
            </a:r>
            <a:r>
              <a:rPr lang="zh-CN" altLang="en-US"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rPr>
              <a:t>周</a:t>
            </a:r>
            <a:endParaRPr lang="en-US" altLang="zh-CN" sz="2400" b="1" kern="0" dirty="0">
              <a:solidFill>
                <a:srgbClr val="4DBBAC"/>
              </a:solidFill>
              <a:latin typeface="Arial" panose="020B0604020202020204" pitchFamily="34" charset="0"/>
              <a:ea typeface="微软雅黑" panose="020B0503020204020204" pitchFamily="34" charset="-122"/>
              <a:cs typeface="+mn-ea"/>
              <a:sym typeface="Arial" panose="020B0604020202020204" pitchFamily="34" charset="0"/>
            </a:endParaRPr>
          </a:p>
          <a:p>
            <a:pPr defTabSz="457200" hangingPunct="0">
              <a:lnSpc>
                <a:spcPct val="120000"/>
              </a:lnSpc>
              <a:spcBef>
                <a:spcPts val="1200"/>
              </a:spcBef>
            </a:pPr>
            <a:r>
              <a:rPr lang="zh-CN" altLang="en-US" sz="1600" kern="0" dirty="0">
                <a:solidFill>
                  <a:srgbClr val="3C667C"/>
                </a:solidFill>
                <a:latin typeface="Arial" panose="020B0604020202020204" pitchFamily="34" charset="0"/>
                <a:ea typeface="微软雅黑" panose="020B0503020204020204" pitchFamily="34" charset="-122"/>
                <a:cs typeface="+mn-ea"/>
                <a:sym typeface="Arial" panose="020B0604020202020204" pitchFamily="34" charset="0"/>
              </a:rPr>
              <a:t>随食物或不随食物服用均可</a:t>
            </a:r>
          </a:p>
        </p:txBody>
      </p:sp>
      <p:sp>
        <p:nvSpPr>
          <p:cNvPr id="88" name="页脚占位符 4">
            <a:extLst>
              <a:ext uri="{FF2B5EF4-FFF2-40B4-BE49-F238E27FC236}">
                <a16:creationId xmlns:a16="http://schemas.microsoft.com/office/drawing/2014/main" id="{B1DE0909-5E96-43AE-9BBB-814702A5B36B}"/>
              </a:ext>
            </a:extLst>
          </p:cNvPr>
          <p:cNvSpPr>
            <a:spLocks noGrp="1"/>
          </p:cNvSpPr>
          <p:nvPr>
            <p:ph type="ftr" sz="quarter" idx="11"/>
          </p:nvPr>
        </p:nvSpPr>
        <p:spPr>
          <a:xfrm>
            <a:off x="839788" y="6327062"/>
            <a:ext cx="9350692" cy="530938"/>
          </a:xfrm>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国家基本医疗保险、工伤保险和生育保险药品目录</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 </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（医保发</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〔2021〕50</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号）</a:t>
            </a:r>
            <a:endPar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索磷布韦维帕他韦片说明书</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中文</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 </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核准日期 </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2018</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年</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5</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月</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23</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日，修改日期 </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2020</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年</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7</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月</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13</a:t>
            </a:r>
            <a:r>
              <a:rPr kumimoji="0" lang="zh-CN" altLang="en-US" sz="1000" b="0" i="0" u="none" strike="noStrike" kern="1200" cap="none" spc="0" normalizeH="0" baseline="0" noProof="0" dirty="0">
                <a:ln>
                  <a:noFill/>
                </a:ln>
                <a:solidFill>
                  <a:srgbClr val="4D7286"/>
                </a:solidFill>
                <a:effectLst/>
                <a:uLnTx/>
                <a:uFillTx/>
                <a:latin typeface="Arial" panose="020F0302020204030204"/>
                <a:ea typeface="微软雅黑"/>
                <a:cs typeface="+mn-cs"/>
              </a:rPr>
              <a:t>日</a:t>
            </a:r>
            <a:r>
              <a:rPr kumimoji="0" lang="en-US" altLang="zh-CN" sz="1000" b="0" i="0" u="none" strike="noStrike" kern="1200" cap="none" spc="0" normalizeH="0" baseline="0" noProof="0" dirty="0">
                <a:ln>
                  <a:noFill/>
                </a:ln>
                <a:solidFill>
                  <a:srgbClr val="4D7286"/>
                </a:solidFill>
                <a:effectLst/>
                <a:uLnTx/>
                <a:uFillTx/>
                <a:latin typeface="Arial" panose="020F0302020204030204"/>
                <a:ea typeface="微软雅黑"/>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zh-CN" altLang="en-US" sz="1000" b="0" i="0" u="none" strike="noStrike" kern="1200" cap="none" spc="0" normalizeH="0" baseline="0" noProof="0" dirty="0" err="1">
              <a:ln>
                <a:noFill/>
              </a:ln>
              <a:solidFill>
                <a:srgbClr val="4D7286"/>
              </a:solidFill>
              <a:effectLst/>
              <a:uLnTx/>
              <a:uFillTx/>
              <a:latin typeface="Arial" panose="020F0302020204030204"/>
              <a:ea typeface="微软雅黑"/>
              <a:cs typeface="+mn-cs"/>
            </a:endParaRPr>
          </a:p>
        </p:txBody>
      </p:sp>
    </p:spTree>
    <p:extLst>
      <p:ext uri="{BB962C8B-B14F-4D97-AF65-F5344CB8AC3E}">
        <p14:creationId xmlns:p14="http://schemas.microsoft.com/office/powerpoint/2010/main" val="203092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标题 6">
            <a:extLst>
              <a:ext uri="{FF2B5EF4-FFF2-40B4-BE49-F238E27FC236}">
                <a16:creationId xmlns:a16="http://schemas.microsoft.com/office/drawing/2014/main" id="{4CC90934-1DB8-49C9-8C54-965CFD565EF2}"/>
              </a:ext>
            </a:extLst>
          </p:cNvPr>
          <p:cNvSpPr>
            <a:spLocks noGrp="1"/>
          </p:cNvSpPr>
          <p:nvPr>
            <p:ph type="title"/>
          </p:nvPr>
        </p:nvSpPr>
        <p:spPr/>
        <p:txBody>
          <a:bodyPr>
            <a:normAutofit/>
          </a:bodyPr>
          <a:lstStyle/>
          <a:p>
            <a:r>
              <a:rPr lang="zh-CN" altLang="en-US" dirty="0">
                <a:latin typeface="Arial" panose="020B0604020202020204" pitchFamily="34" charset="0"/>
                <a:sym typeface="Arial" panose="020B0604020202020204" pitchFamily="34" charset="0"/>
              </a:rPr>
              <a:t>目录</a:t>
            </a:r>
          </a:p>
        </p:txBody>
      </p:sp>
      <p:sp>
        <p:nvSpPr>
          <p:cNvPr id="5" name="灯片编号占位符 4">
            <a:extLst>
              <a:ext uri="{FF2B5EF4-FFF2-40B4-BE49-F238E27FC236}">
                <a16:creationId xmlns:a16="http://schemas.microsoft.com/office/drawing/2014/main" id="{6DB8EBD7-330A-442A-9252-CF50DF0D4747}"/>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t>7</a:t>
            </a:fld>
            <a:endParaRPr lang="zh-CN" altLang="en-US" dirty="0">
              <a:latin typeface="Arial" panose="020B0604020202020204" pitchFamily="34" charset="0"/>
              <a:cs typeface="+mn-ea"/>
              <a:sym typeface="Arial" panose="020B0604020202020204" pitchFamily="34" charset="0"/>
            </a:endParaRPr>
          </a:p>
        </p:txBody>
      </p:sp>
      <p:grpSp>
        <p:nvGrpSpPr>
          <p:cNvPr id="19" name="组合 18">
            <a:extLst>
              <a:ext uri="{FF2B5EF4-FFF2-40B4-BE49-F238E27FC236}">
                <a16:creationId xmlns:a16="http://schemas.microsoft.com/office/drawing/2014/main" id="{99778AFB-39AD-47A7-BEB9-E62AE5355AFC}"/>
              </a:ext>
            </a:extLst>
          </p:cNvPr>
          <p:cNvGrpSpPr/>
          <p:nvPr/>
        </p:nvGrpSpPr>
        <p:grpSpPr>
          <a:xfrm>
            <a:off x="2663556" y="1437678"/>
            <a:ext cx="6337512" cy="862314"/>
            <a:chOff x="1496968" y="1928802"/>
            <a:chExt cx="6337512" cy="862314"/>
          </a:xfrm>
        </p:grpSpPr>
        <p:sp>
          <p:nvSpPr>
            <p:cNvPr id="20" name="矩形 19">
              <a:extLst>
                <a:ext uri="{FF2B5EF4-FFF2-40B4-BE49-F238E27FC236}">
                  <a16:creationId xmlns:a16="http://schemas.microsoft.com/office/drawing/2014/main" id="{070219F3-212A-4375-80DB-598E0C142D9E}"/>
                </a:ext>
              </a:extLst>
            </p:cNvPr>
            <p:cNvSpPr/>
            <p:nvPr/>
          </p:nvSpPr>
          <p:spPr>
            <a:xfrm>
              <a:off x="1714480" y="2143116"/>
              <a:ext cx="6120000" cy="648000"/>
            </a:xfrm>
            <a:prstGeom prst="rect">
              <a:avLst/>
            </a:prstGeom>
            <a:noFill/>
            <a:ln w="38100" cap="flat" cmpd="sng" algn="ctr">
              <a:solidFill>
                <a:srgbClr val="BFBFB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a:extLst>
                <a:ext uri="{FF2B5EF4-FFF2-40B4-BE49-F238E27FC236}">
                  <a16:creationId xmlns:a16="http://schemas.microsoft.com/office/drawing/2014/main" id="{FE1DCD1A-9EBA-4ABF-A2E7-17081BB7B3E0}"/>
                </a:ext>
              </a:extLst>
            </p:cNvPr>
            <p:cNvSpPr/>
            <p:nvPr/>
          </p:nvSpPr>
          <p:spPr>
            <a:xfrm>
              <a:off x="1496968" y="1928802"/>
              <a:ext cx="468000" cy="396000"/>
            </a:xfrm>
            <a:prstGeom prst="rect">
              <a:avLst/>
            </a:prstGeom>
            <a:solidFill>
              <a:srgbClr val="BFBFBF"/>
            </a:solidFill>
            <a:ln w="12700" cap="flat" cmpd="sng" algn="ctr">
              <a:solidFill>
                <a:srgbClr val="BFBFB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a:extLst>
              <a:ext uri="{FF2B5EF4-FFF2-40B4-BE49-F238E27FC236}">
                <a16:creationId xmlns:a16="http://schemas.microsoft.com/office/drawing/2014/main" id="{3394A86B-094F-4CFE-9406-F674618D1FA8}"/>
              </a:ext>
            </a:extLst>
          </p:cNvPr>
          <p:cNvSpPr txBox="1"/>
          <p:nvPr/>
        </p:nvSpPr>
        <p:spPr>
          <a:xfrm>
            <a:off x="2779748" y="1757648"/>
            <a:ext cx="6246720" cy="461665"/>
          </a:xfrm>
          <a:prstGeom prst="rect">
            <a:avLst/>
          </a:prstGeom>
          <a:noFill/>
        </p:spPr>
        <p:txBody>
          <a:bodyPr wrap="square" rtlCol="0">
            <a:spAutoFit/>
          </a:bodyPr>
          <a:lstStyle/>
          <a:p>
            <a:pPr algn="ctr">
              <a:defRPr/>
            </a:pPr>
            <a:r>
              <a:rPr lang="zh-CN" altLang="en-US" sz="24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中国丙肝消除时机到来</a:t>
            </a:r>
          </a:p>
        </p:txBody>
      </p:sp>
      <p:grpSp>
        <p:nvGrpSpPr>
          <p:cNvPr id="23" name="组合 18">
            <a:extLst>
              <a:ext uri="{FF2B5EF4-FFF2-40B4-BE49-F238E27FC236}">
                <a16:creationId xmlns:a16="http://schemas.microsoft.com/office/drawing/2014/main" id="{2964F587-6562-41A6-A312-699CA41E19C7}"/>
              </a:ext>
            </a:extLst>
          </p:cNvPr>
          <p:cNvGrpSpPr/>
          <p:nvPr/>
        </p:nvGrpSpPr>
        <p:grpSpPr>
          <a:xfrm>
            <a:off x="2663556" y="2746116"/>
            <a:ext cx="6337512" cy="862314"/>
            <a:chOff x="1496968" y="1928802"/>
            <a:chExt cx="6337512" cy="862314"/>
          </a:xfrm>
        </p:grpSpPr>
        <p:sp>
          <p:nvSpPr>
            <p:cNvPr id="24" name="矩形 23">
              <a:extLst>
                <a:ext uri="{FF2B5EF4-FFF2-40B4-BE49-F238E27FC236}">
                  <a16:creationId xmlns:a16="http://schemas.microsoft.com/office/drawing/2014/main" id="{39622649-2E8E-4DB7-81C1-E6644384E46F}"/>
                </a:ext>
              </a:extLst>
            </p:cNvPr>
            <p:cNvSpPr/>
            <p:nvPr/>
          </p:nvSpPr>
          <p:spPr>
            <a:xfrm>
              <a:off x="1714480" y="2143116"/>
              <a:ext cx="6120000" cy="648000"/>
            </a:xfrm>
            <a:prstGeom prst="rect">
              <a:avLst/>
            </a:prstGeom>
            <a:noFill/>
            <a:ln w="38100" cap="flat" cmpd="sng" algn="ctr">
              <a:solidFill>
                <a:srgbClr val="3E5C76"/>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a:extLst>
                <a:ext uri="{FF2B5EF4-FFF2-40B4-BE49-F238E27FC236}">
                  <a16:creationId xmlns:a16="http://schemas.microsoft.com/office/drawing/2014/main" id="{619C1032-E7BC-444A-90A7-9C735D2A5EFD}"/>
                </a:ext>
              </a:extLst>
            </p:cNvPr>
            <p:cNvSpPr/>
            <p:nvPr/>
          </p:nvSpPr>
          <p:spPr>
            <a:xfrm>
              <a:off x="1496968" y="1928802"/>
              <a:ext cx="468000" cy="396000"/>
            </a:xfrm>
            <a:prstGeom prst="rect">
              <a:avLst/>
            </a:prstGeom>
            <a:solidFill>
              <a:srgbClr val="3E5C76"/>
            </a:solidFill>
            <a:ln w="12700" cap="flat" cmpd="sng" algn="ctr">
              <a:solidFill>
                <a:srgbClr val="3E5C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21">
            <a:extLst>
              <a:ext uri="{FF2B5EF4-FFF2-40B4-BE49-F238E27FC236}">
                <a16:creationId xmlns:a16="http://schemas.microsoft.com/office/drawing/2014/main" id="{A76A4E97-9538-4560-8319-D5473D0663A1}"/>
              </a:ext>
            </a:extLst>
          </p:cNvPr>
          <p:cNvSpPr txBox="1"/>
          <p:nvPr/>
        </p:nvSpPr>
        <p:spPr>
          <a:xfrm>
            <a:off x="2779748" y="3043854"/>
            <a:ext cx="6246720" cy="461665"/>
          </a:xfrm>
          <a:prstGeom prst="rect">
            <a:avLst/>
          </a:prstGeom>
          <a:noFill/>
        </p:spPr>
        <p:txBody>
          <a:bodyPr wrap="square" rtlCol="0">
            <a:spAutoFit/>
          </a:bodyPr>
          <a:lstStyle/>
          <a:p>
            <a:pPr algn="ctr">
              <a:defRPr/>
            </a:pPr>
            <a:r>
              <a:rPr lang="zh-CN" altLang="en-US" sz="24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简化方案在临床的运用</a:t>
            </a:r>
          </a:p>
        </p:txBody>
      </p:sp>
      <p:sp>
        <p:nvSpPr>
          <p:cNvPr id="31" name="TextBox 21">
            <a:extLst>
              <a:ext uri="{FF2B5EF4-FFF2-40B4-BE49-F238E27FC236}">
                <a16:creationId xmlns:a16="http://schemas.microsoft.com/office/drawing/2014/main" id="{2B152F04-3F1D-489D-9B57-1C6C8AF63A72}"/>
              </a:ext>
            </a:extLst>
          </p:cNvPr>
          <p:cNvSpPr txBox="1"/>
          <p:nvPr/>
        </p:nvSpPr>
        <p:spPr>
          <a:xfrm>
            <a:off x="3897454" y="3787556"/>
            <a:ext cx="3787837" cy="787075"/>
          </a:xfrm>
          <a:prstGeom prst="rect">
            <a:avLst/>
          </a:prstGeom>
          <a:noFill/>
        </p:spPr>
        <p:txBody>
          <a:bodyPr wrap="square" rtlCol="0">
            <a:spAutoFit/>
          </a:bodyPr>
          <a:lstStyle/>
          <a:p>
            <a:pPr marL="285750" indent="-285750">
              <a:lnSpc>
                <a:spcPct val="150000"/>
              </a:lnSpc>
              <a:buFontTx/>
              <a:buChar char="-"/>
              <a:defRPr/>
            </a:pPr>
            <a:r>
              <a:rPr lang="en-US" altLang="zh-CN" sz="16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3P</a:t>
            </a:r>
            <a:r>
              <a:rPr lang="zh-CN" altLang="en-US" sz="16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rPr>
              <a:t>用药原则使诊疗流程更简单</a:t>
            </a:r>
            <a:endParaRPr lang="en-US" altLang="zh-CN" sz="1600" b="1" dirty="0">
              <a:solidFill>
                <a:srgbClr val="3E5C76"/>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ct val="150000"/>
              </a:lnSpc>
              <a:buFontTx/>
              <a:buChar char="-"/>
              <a:defRPr/>
            </a:pP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中国真实世界数据验证丙通沙</a:t>
            </a:r>
            <a:r>
              <a:rPr lang="en-US" altLang="zh-CN" sz="1600" b="1" baseline="30000"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rPr>
              <a:t>疗效</a:t>
            </a:r>
            <a:endParaRPr lang="en-US" altLang="zh-CN" sz="1600" b="1" dirty="0">
              <a:solidFill>
                <a:srgbClr val="BFBFB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18">
            <a:extLst>
              <a:ext uri="{FF2B5EF4-FFF2-40B4-BE49-F238E27FC236}">
                <a16:creationId xmlns:a16="http://schemas.microsoft.com/office/drawing/2014/main" id="{C853CB2C-1ABE-42CE-95C4-A1776BFDBA35}"/>
              </a:ext>
            </a:extLst>
          </p:cNvPr>
          <p:cNvGrpSpPr/>
          <p:nvPr/>
        </p:nvGrpSpPr>
        <p:grpSpPr>
          <a:xfrm>
            <a:off x="2663556" y="4653788"/>
            <a:ext cx="6337512" cy="862314"/>
            <a:chOff x="1496968" y="1928802"/>
            <a:chExt cx="6337512" cy="862314"/>
          </a:xfrm>
        </p:grpSpPr>
        <p:sp>
          <p:nvSpPr>
            <p:cNvPr id="33" name="矩形 32">
              <a:extLst>
                <a:ext uri="{FF2B5EF4-FFF2-40B4-BE49-F238E27FC236}">
                  <a16:creationId xmlns:a16="http://schemas.microsoft.com/office/drawing/2014/main" id="{C9EED958-F2C4-4826-856B-C93845BC935E}"/>
                </a:ext>
              </a:extLst>
            </p:cNvPr>
            <p:cNvSpPr/>
            <p:nvPr/>
          </p:nvSpPr>
          <p:spPr>
            <a:xfrm>
              <a:off x="1714480" y="2143116"/>
              <a:ext cx="6120000" cy="648000"/>
            </a:xfrm>
            <a:prstGeom prst="rect">
              <a:avLst/>
            </a:prstGeom>
            <a:noFill/>
            <a:ln w="38100"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a:extLst>
                <a:ext uri="{FF2B5EF4-FFF2-40B4-BE49-F238E27FC236}">
                  <a16:creationId xmlns:a16="http://schemas.microsoft.com/office/drawing/2014/main" id="{EC3EE262-6CBC-46A3-8D47-C23C04F7823E}"/>
                </a:ext>
              </a:extLst>
            </p:cNvPr>
            <p:cNvSpPr/>
            <p:nvPr/>
          </p:nvSpPr>
          <p:spPr>
            <a:xfrm>
              <a:off x="1496968" y="1928802"/>
              <a:ext cx="468000" cy="396000"/>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TextBox 21">
            <a:extLst>
              <a:ext uri="{FF2B5EF4-FFF2-40B4-BE49-F238E27FC236}">
                <a16:creationId xmlns:a16="http://schemas.microsoft.com/office/drawing/2014/main" id="{90B67889-8F9B-4ECB-A85F-FA938FCFFCE7}"/>
              </a:ext>
            </a:extLst>
          </p:cNvPr>
          <p:cNvSpPr txBox="1"/>
          <p:nvPr/>
        </p:nvSpPr>
        <p:spPr>
          <a:xfrm>
            <a:off x="2779748" y="4951526"/>
            <a:ext cx="6246720" cy="461665"/>
          </a:xfrm>
          <a:prstGeom prst="rect">
            <a:avLst/>
          </a:prstGeom>
          <a:noFill/>
        </p:spPr>
        <p:txBody>
          <a:bodyPr wrap="square" rtlCol="0">
            <a:spAutoFit/>
          </a:bodyPr>
          <a:lstStyle/>
          <a:p>
            <a:pPr algn="ctr">
              <a:defRPr/>
            </a:pPr>
            <a:r>
              <a:rPr lang="zh-CN" altLang="en-US" sz="2400" b="1" dirty="0">
                <a:solidFill>
                  <a:prstClr val="white">
                    <a:lumMod val="75000"/>
                  </a:prstClr>
                </a:solidFill>
                <a:latin typeface="Arial" panose="020B0604020202020204" pitchFamily="34" charset="0"/>
                <a:ea typeface="微软雅黑" panose="020B0503020204020204" pitchFamily="34" charset="-122"/>
                <a:cs typeface="+mn-ea"/>
                <a:sym typeface="Arial" panose="020B0604020202020204" pitchFamily="34" charset="0"/>
              </a:rPr>
              <a:t>丙肝消除从院内做起</a:t>
            </a:r>
          </a:p>
        </p:txBody>
      </p:sp>
    </p:spTree>
    <p:extLst>
      <p:ext uri="{BB962C8B-B14F-4D97-AF65-F5344CB8AC3E}">
        <p14:creationId xmlns:p14="http://schemas.microsoft.com/office/powerpoint/2010/main" val="391480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标题 6">
            <a:extLst>
              <a:ext uri="{FF2B5EF4-FFF2-40B4-BE49-F238E27FC236}">
                <a16:creationId xmlns:a16="http://schemas.microsoft.com/office/drawing/2014/main" id="{2A6EFAAD-0781-4EBC-9D56-92803177BB6E}"/>
              </a:ext>
            </a:extLst>
          </p:cNvPr>
          <p:cNvSpPr>
            <a:spLocks noGrp="1"/>
          </p:cNvSpPr>
          <p:nvPr>
            <p:ph type="title"/>
          </p:nvPr>
        </p:nvSpPr>
        <p:spPr/>
        <p:txBody>
          <a:bodyPr>
            <a:normAutofit/>
          </a:bodyPr>
          <a:lstStyle/>
          <a:p>
            <a:r>
              <a:rPr lang="zh-CN" altLang="en-US" dirty="0">
                <a:latin typeface="Arial" panose="020B0604020202020204" pitchFamily="34" charset="0"/>
                <a:sym typeface="Arial" panose="020B0604020202020204" pitchFamily="34" charset="0"/>
              </a:rPr>
              <a:t>符合</a:t>
            </a:r>
            <a:r>
              <a:rPr lang="en-US" altLang="zh-CN" dirty="0">
                <a:latin typeface="Arial" panose="020B0604020202020204" pitchFamily="34" charset="0"/>
                <a:sym typeface="Arial" panose="020B0604020202020204" pitchFamily="34" charset="0"/>
              </a:rPr>
              <a:t>3P</a:t>
            </a:r>
            <a:r>
              <a:rPr lang="zh-CN" altLang="en-US" dirty="0">
                <a:latin typeface="Arial" panose="020B0604020202020204" pitchFamily="34" charset="0"/>
                <a:sym typeface="Arial" panose="020B0604020202020204" pitchFamily="34" charset="0"/>
              </a:rPr>
              <a:t>用药原则的</a:t>
            </a:r>
            <a:r>
              <a:rPr lang="en-US" altLang="zh-CN" dirty="0">
                <a:latin typeface="Arial" panose="020B0604020202020204" pitchFamily="34" charset="0"/>
                <a:sym typeface="Arial" panose="020B0604020202020204" pitchFamily="34" charset="0"/>
              </a:rPr>
              <a:t>DAA</a:t>
            </a:r>
            <a:r>
              <a:rPr lang="zh-CN" altLang="en-US" dirty="0">
                <a:latin typeface="Arial" panose="020B0604020202020204" pitchFamily="34" charset="0"/>
                <a:sym typeface="Arial" panose="020B0604020202020204" pitchFamily="34" charset="0"/>
              </a:rPr>
              <a:t>方案，使诊疗流程更加简单</a:t>
            </a:r>
          </a:p>
        </p:txBody>
      </p:sp>
      <p:sp>
        <p:nvSpPr>
          <p:cNvPr id="5" name="灯片编号占位符 4">
            <a:extLst>
              <a:ext uri="{FF2B5EF4-FFF2-40B4-BE49-F238E27FC236}">
                <a16:creationId xmlns:a16="http://schemas.microsoft.com/office/drawing/2014/main" id="{6DB8EBD7-330A-442A-9252-CF50DF0D4747}"/>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t>8</a:t>
            </a:fld>
            <a:endParaRPr lang="zh-CN" altLang="en-US">
              <a:latin typeface="Arial" panose="020B0604020202020204" pitchFamily="34" charset="0"/>
              <a:cs typeface="+mn-ea"/>
              <a:sym typeface="Arial" panose="020B0604020202020204" pitchFamily="34" charset="0"/>
            </a:endParaRPr>
          </a:p>
        </p:txBody>
      </p:sp>
      <p:sp>
        <p:nvSpPr>
          <p:cNvPr id="40" name="页脚占位符 14">
            <a:extLst>
              <a:ext uri="{FF2B5EF4-FFF2-40B4-BE49-F238E27FC236}">
                <a16:creationId xmlns:a16="http://schemas.microsoft.com/office/drawing/2014/main" id="{2841A24F-9BBF-45F1-B4EC-FD1F50A69EFC}"/>
              </a:ext>
            </a:extLst>
          </p:cNvPr>
          <p:cNvSpPr txBox="1">
            <a:spLocks/>
          </p:cNvSpPr>
          <p:nvPr/>
        </p:nvSpPr>
        <p:spPr>
          <a:xfrm>
            <a:off x="838200" y="6147394"/>
            <a:ext cx="9541571" cy="525414"/>
          </a:xfrm>
          <a:prstGeom prst="rect">
            <a:avLst/>
          </a:prstGeom>
        </p:spPr>
        <p:txBody>
          <a:bodyPr vert="horz" wrap="square" lIns="91440" tIns="45720" rIns="91440" bIns="45720" numCol="1" anchor="b" anchorCtr="0" compatLnSpc="1">
            <a:prstTxWarp prst="textNoShape">
              <a:avLst/>
            </a:prstTxWarp>
          </a:bodyPr>
          <a:lstStyle>
            <a:defPPr>
              <a:defRPr lang="en-US"/>
            </a:defPPr>
            <a:lvl1pPr marL="228600" indent="-228600" algn="l" defTabSz="457200" rtl="0" eaLnBrk="1" latinLnBrk="0" hangingPunct="1">
              <a:buFont typeface="+mj-lt"/>
              <a:buAutoNum type="arabicPeriod"/>
              <a:defRPr kumimoji="1" sz="1000" kern="1200">
                <a:solidFill>
                  <a:srgbClr val="4D728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索磷布韦维帕他韦片说明书</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中文</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核准日期 </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2018</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月</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23</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日，修改日期 </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2020</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7</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月</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13</a:t>
            </a:r>
            <a:r>
              <a:rPr kumimoji="1" lang="zh-CN" altLang="en-US"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日</a:t>
            </a:r>
            <a:r>
              <a:rPr kumimoji="1" lang="en-US" altLang="zh-CN" sz="800" b="0" i="0" u="none" strike="noStrike" kern="1200" cap="none" spc="0" normalizeH="0" baseline="0" noProof="0" dirty="0">
                <a:ln>
                  <a:noFill/>
                </a:ln>
                <a:solidFill>
                  <a:srgbClr val="4D7286"/>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2.EASL. EASL Recommendations on Treatment of Hepatitis C 2018. J Hepatol. 2018 Apr 9. 3.AASLD/IDSA/IAS–USA. Recommendations for testing, managing, and treating hepatitis C. Accessed May, 2018</a:t>
            </a:r>
          </a:p>
        </p:txBody>
      </p:sp>
      <p:sp>
        <p:nvSpPr>
          <p:cNvPr id="36" name="文本框 35">
            <a:extLst>
              <a:ext uri="{FF2B5EF4-FFF2-40B4-BE49-F238E27FC236}">
                <a16:creationId xmlns:a16="http://schemas.microsoft.com/office/drawing/2014/main" id="{B2E45DCC-6B33-43F2-AC30-4EDCB8909C51}"/>
              </a:ext>
            </a:extLst>
          </p:cNvPr>
          <p:cNvSpPr txBox="1"/>
          <p:nvPr/>
        </p:nvSpPr>
        <p:spPr>
          <a:xfrm>
            <a:off x="852488" y="6124577"/>
            <a:ext cx="609760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sym typeface="Arial" panose="020B0604020202020204" pitchFamily="34" charset="0"/>
              </a:rPr>
              <a:t>注：文中“治愈”指实现持续病毒学应答</a:t>
            </a:r>
          </a:p>
        </p:txBody>
      </p:sp>
      <p:sp>
        <p:nvSpPr>
          <p:cNvPr id="79" name="矩形: 圆角 78">
            <a:extLst>
              <a:ext uri="{FF2B5EF4-FFF2-40B4-BE49-F238E27FC236}">
                <a16:creationId xmlns:a16="http://schemas.microsoft.com/office/drawing/2014/main" id="{8984A7A5-728A-43DF-834C-732C3954D3F4}"/>
              </a:ext>
            </a:extLst>
          </p:cNvPr>
          <p:cNvSpPr/>
          <p:nvPr/>
        </p:nvSpPr>
        <p:spPr>
          <a:xfrm>
            <a:off x="1872654" y="4811819"/>
            <a:ext cx="2566600" cy="556528"/>
          </a:xfrm>
          <a:prstGeom prst="roundRect">
            <a:avLst>
              <a:gd name="adj" fmla="val 50000"/>
            </a:avLst>
          </a:prstGeom>
          <a:solidFill>
            <a:srgbClr val="3F6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endParaRPr>
          </a:p>
        </p:txBody>
      </p:sp>
      <p:sp>
        <p:nvSpPr>
          <p:cNvPr id="80" name="矩形: 圆角 79">
            <a:extLst>
              <a:ext uri="{FF2B5EF4-FFF2-40B4-BE49-F238E27FC236}">
                <a16:creationId xmlns:a16="http://schemas.microsoft.com/office/drawing/2014/main" id="{6BEBB416-268C-4D36-AA48-439B9B17B64B}"/>
              </a:ext>
            </a:extLst>
          </p:cNvPr>
          <p:cNvSpPr/>
          <p:nvPr/>
        </p:nvSpPr>
        <p:spPr>
          <a:xfrm>
            <a:off x="5013874" y="4811819"/>
            <a:ext cx="2566600" cy="556528"/>
          </a:xfrm>
          <a:prstGeom prst="roundRect">
            <a:avLst>
              <a:gd name="adj" fmla="val 50000"/>
            </a:avLst>
          </a:prstGeom>
          <a:solidFill>
            <a:srgbClr val="3F6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endParaRPr>
          </a:p>
        </p:txBody>
      </p:sp>
      <p:sp>
        <p:nvSpPr>
          <p:cNvPr id="81" name="矩形: 圆角 80">
            <a:extLst>
              <a:ext uri="{FF2B5EF4-FFF2-40B4-BE49-F238E27FC236}">
                <a16:creationId xmlns:a16="http://schemas.microsoft.com/office/drawing/2014/main" id="{9C343A12-2E87-4359-839A-BD043B35960B}"/>
              </a:ext>
            </a:extLst>
          </p:cNvPr>
          <p:cNvSpPr/>
          <p:nvPr/>
        </p:nvSpPr>
        <p:spPr>
          <a:xfrm>
            <a:off x="8155093" y="4811819"/>
            <a:ext cx="2566600" cy="556528"/>
          </a:xfrm>
          <a:prstGeom prst="roundRect">
            <a:avLst>
              <a:gd name="adj" fmla="val 50000"/>
            </a:avLst>
          </a:prstGeom>
          <a:solidFill>
            <a:srgbClr val="3F6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endParaRPr>
          </a:p>
        </p:txBody>
      </p:sp>
      <p:sp>
        <p:nvSpPr>
          <p:cNvPr id="82" name="矩形: 圆顶角 81">
            <a:extLst>
              <a:ext uri="{FF2B5EF4-FFF2-40B4-BE49-F238E27FC236}">
                <a16:creationId xmlns:a16="http://schemas.microsoft.com/office/drawing/2014/main" id="{C87C3FF3-E8C4-4DC4-8FE6-F64B1CF0CD13}"/>
              </a:ext>
            </a:extLst>
          </p:cNvPr>
          <p:cNvSpPr/>
          <p:nvPr/>
        </p:nvSpPr>
        <p:spPr>
          <a:xfrm flipV="1">
            <a:off x="2648489" y="1371971"/>
            <a:ext cx="6895023" cy="396785"/>
          </a:xfrm>
          <a:prstGeom prst="round2SameRect">
            <a:avLst>
              <a:gd name="adj1" fmla="val 45203"/>
              <a:gd name="adj2" fmla="val 0"/>
            </a:avLst>
          </a:prstGeom>
          <a:solidFill>
            <a:srgbClr val="3F697E"/>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endParaRPr>
          </a:p>
        </p:txBody>
      </p:sp>
      <p:sp>
        <p:nvSpPr>
          <p:cNvPr id="83" name="Rounded Rectangle 5">
            <a:extLst>
              <a:ext uri="{FF2B5EF4-FFF2-40B4-BE49-F238E27FC236}">
                <a16:creationId xmlns:a16="http://schemas.microsoft.com/office/drawing/2014/main" id="{5EBBC097-8971-418F-B3C6-F0EB3A4BF3E2}"/>
              </a:ext>
            </a:extLst>
          </p:cNvPr>
          <p:cNvSpPr>
            <a:spLocks noChangeArrowheads="1"/>
          </p:cNvSpPr>
          <p:nvPr/>
        </p:nvSpPr>
        <p:spPr bwMode="auto">
          <a:xfrm>
            <a:off x="838200" y="1382721"/>
            <a:ext cx="10514013" cy="4675179"/>
          </a:xfrm>
          <a:prstGeom prst="roundRect">
            <a:avLst>
              <a:gd name="adj" fmla="val 3654"/>
            </a:avLst>
          </a:prstGeom>
          <a:noFill/>
          <a:ln w="22225" cap="flat" cmpd="sng" algn="ctr">
            <a:gradFill flip="none" rotWithShape="1">
              <a:gsLst>
                <a:gs pos="53000">
                  <a:sysClr val="window" lastClr="FFFFFF"/>
                </a:gs>
                <a:gs pos="0">
                  <a:srgbClr val="3F697E"/>
                </a:gs>
                <a:gs pos="100000">
                  <a:srgbClr val="4DBBAC"/>
                </a:gs>
              </a:gsLst>
              <a:lin ang="5400000" scaled="1"/>
              <a:tileRect/>
            </a:gradFill>
            <a:prstDash val="solid"/>
            <a:miter lim="800000"/>
          </a:ln>
          <a:effectLst/>
        </p:spPr>
        <p:txBody>
          <a:bodyPr rtlCol="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173736" indent="-173736" algn="ctr" defTabSz="981075">
              <a:spcBef>
                <a:spcPts val="300"/>
              </a:spcBef>
              <a:buClr>
                <a:srgbClr val="00B7FF"/>
              </a:buClr>
              <a:buSzPct val="120000"/>
              <a:defRPr/>
            </a:pPr>
            <a:endParaRPr lang="en-GB" altLang="en-US" sz="1000" b="1" kern="0" dirty="0">
              <a:solidFill>
                <a:srgbClr val="001965"/>
              </a:solidFill>
              <a:latin typeface="Apis For Office" panose="020B0504010101010104"/>
              <a:ea typeface="微软雅黑"/>
              <a:cs typeface="+mn-ea"/>
              <a:sym typeface="+mn-lt"/>
            </a:endParaRPr>
          </a:p>
        </p:txBody>
      </p:sp>
      <p:sp>
        <p:nvSpPr>
          <p:cNvPr id="84" name="object 24">
            <a:extLst>
              <a:ext uri="{FF2B5EF4-FFF2-40B4-BE49-F238E27FC236}">
                <a16:creationId xmlns:a16="http://schemas.microsoft.com/office/drawing/2014/main" id="{50E2E355-D6CF-46F2-9755-C147C3C2914C}"/>
              </a:ext>
            </a:extLst>
          </p:cNvPr>
          <p:cNvSpPr txBox="1"/>
          <p:nvPr/>
        </p:nvSpPr>
        <p:spPr>
          <a:xfrm>
            <a:off x="2262071" y="4863508"/>
            <a:ext cx="1495191" cy="461803"/>
          </a:xfrm>
          <a:prstGeom prst="rect">
            <a:avLst/>
          </a:prstGeom>
        </p:spPr>
        <p:txBody>
          <a:bodyPr vert="horz" wrap="square" lIns="0" tIns="0" rIns="0" bIns="0" rtlCol="0">
            <a:noAutofit/>
          </a:bodyPr>
          <a:lstStyle/>
          <a:p>
            <a:pPr marL="152400" algn="ctr">
              <a:defRPr/>
            </a:pPr>
            <a:r>
              <a:rPr lang="en-US" altLang="zh-CN" sz="2800" b="1" kern="0" spc="-11" dirty="0">
                <a:solidFill>
                  <a:prstClr val="white"/>
                </a:solidFill>
                <a:latin typeface="Arial"/>
                <a:ea typeface="微软雅黑"/>
                <a:cs typeface="+mn-ea"/>
                <a:sym typeface="Arial"/>
              </a:rPr>
              <a:t>1 </a:t>
            </a:r>
            <a:r>
              <a:rPr lang="zh-CN" altLang="en-US" b="1" kern="0" spc="-11" dirty="0">
                <a:solidFill>
                  <a:prstClr val="white"/>
                </a:solidFill>
                <a:latin typeface="Arial"/>
                <a:ea typeface="微软雅黑"/>
                <a:cs typeface="+mn-ea"/>
                <a:sym typeface="Arial"/>
              </a:rPr>
              <a:t>片药物</a:t>
            </a:r>
            <a:r>
              <a:rPr lang="en-US" altLang="zh-CN" b="1" kern="0" spc="-11" baseline="30000" dirty="0">
                <a:solidFill>
                  <a:prstClr val="white"/>
                </a:solidFill>
                <a:latin typeface="Arial"/>
                <a:ea typeface="微软雅黑"/>
                <a:cs typeface="+mn-ea"/>
                <a:sym typeface="Arial"/>
              </a:rPr>
              <a:t>1</a:t>
            </a:r>
            <a:endParaRPr lang="zh-CN" altLang="en-US" b="1" kern="0" spc="-11" baseline="30000" dirty="0">
              <a:solidFill>
                <a:prstClr val="white"/>
              </a:solidFill>
              <a:latin typeface="Arial"/>
              <a:ea typeface="微软雅黑"/>
              <a:cs typeface="+mn-ea"/>
              <a:sym typeface="Arial"/>
            </a:endParaRPr>
          </a:p>
        </p:txBody>
      </p:sp>
      <p:sp>
        <p:nvSpPr>
          <p:cNvPr id="85" name="object 24">
            <a:extLst>
              <a:ext uri="{FF2B5EF4-FFF2-40B4-BE49-F238E27FC236}">
                <a16:creationId xmlns:a16="http://schemas.microsoft.com/office/drawing/2014/main" id="{21163425-D626-46BD-8A55-C80A31737115}"/>
              </a:ext>
            </a:extLst>
          </p:cNvPr>
          <p:cNvSpPr txBox="1"/>
          <p:nvPr/>
        </p:nvSpPr>
        <p:spPr>
          <a:xfrm>
            <a:off x="5343459" y="4863508"/>
            <a:ext cx="1370156" cy="461803"/>
          </a:xfrm>
          <a:prstGeom prst="rect">
            <a:avLst/>
          </a:prstGeom>
        </p:spPr>
        <p:txBody>
          <a:bodyPr vert="horz" wrap="square" lIns="0" tIns="0" rIns="0" bIns="0" rtlCol="0">
            <a:noAutofit/>
          </a:bodyPr>
          <a:lstStyle/>
          <a:p>
            <a:pPr marL="152400" algn="ctr">
              <a:defRPr/>
            </a:pPr>
            <a:r>
              <a:rPr lang="en-US" altLang="zh-CN" sz="2800" b="1" spc="-11" dirty="0">
                <a:solidFill>
                  <a:prstClr val="white"/>
                </a:solidFill>
                <a:latin typeface="Arial"/>
                <a:ea typeface="微软雅黑"/>
                <a:cs typeface="+mn-ea"/>
                <a:sym typeface="Arial"/>
              </a:rPr>
              <a:t>2 </a:t>
            </a:r>
            <a:r>
              <a:rPr lang="zh-CN" altLang="en-US" b="1" spc="-11" dirty="0">
                <a:solidFill>
                  <a:prstClr val="white"/>
                </a:solidFill>
                <a:latin typeface="Arial"/>
                <a:ea typeface="微软雅黑"/>
                <a:cs typeface="+mn-ea"/>
                <a:sym typeface="Arial"/>
              </a:rPr>
              <a:t>次检测</a:t>
            </a:r>
            <a:r>
              <a:rPr lang="en-US" altLang="zh-CN" b="1" spc="-11" dirty="0">
                <a:solidFill>
                  <a:prstClr val="white"/>
                </a:solidFill>
                <a:latin typeface="Arial"/>
                <a:ea typeface="微软雅黑"/>
                <a:cs typeface="+mn-ea"/>
                <a:sym typeface="Arial"/>
              </a:rPr>
              <a:t>*</a:t>
            </a:r>
            <a:r>
              <a:rPr lang="en-US" altLang="zh-CN" b="1" spc="-11" baseline="30000" dirty="0">
                <a:solidFill>
                  <a:prstClr val="white"/>
                </a:solidFill>
                <a:latin typeface="Arial"/>
                <a:ea typeface="微软雅黑"/>
                <a:cs typeface="+mn-ea"/>
                <a:sym typeface="Arial"/>
              </a:rPr>
              <a:t>2</a:t>
            </a:r>
            <a:endParaRPr lang="zh-CN" altLang="en-US" b="1" spc="-11" baseline="30000" dirty="0">
              <a:solidFill>
                <a:prstClr val="white"/>
              </a:solidFill>
              <a:latin typeface="Arial"/>
              <a:ea typeface="微软雅黑"/>
              <a:cs typeface="+mn-ea"/>
              <a:sym typeface="Arial"/>
            </a:endParaRPr>
          </a:p>
        </p:txBody>
      </p:sp>
      <p:sp>
        <p:nvSpPr>
          <p:cNvPr id="86" name="object 24">
            <a:extLst>
              <a:ext uri="{FF2B5EF4-FFF2-40B4-BE49-F238E27FC236}">
                <a16:creationId xmlns:a16="http://schemas.microsoft.com/office/drawing/2014/main" id="{A677C653-FC3B-402C-8486-D90862514E72}"/>
              </a:ext>
            </a:extLst>
          </p:cNvPr>
          <p:cNvSpPr txBox="1"/>
          <p:nvPr/>
        </p:nvSpPr>
        <p:spPr>
          <a:xfrm>
            <a:off x="8299813" y="4863508"/>
            <a:ext cx="2105657" cy="461803"/>
          </a:xfrm>
          <a:prstGeom prst="rect">
            <a:avLst/>
          </a:prstGeom>
        </p:spPr>
        <p:txBody>
          <a:bodyPr vert="horz" wrap="square" lIns="0" tIns="0" rIns="0" bIns="0" rtlCol="0">
            <a:noAutofit/>
          </a:bodyPr>
          <a:lstStyle/>
          <a:p>
            <a:pPr marL="152400" algn="ctr">
              <a:defRPr/>
            </a:pPr>
            <a:r>
              <a:rPr lang="en-US" altLang="zh-CN" sz="2800" b="1" spc="-11" dirty="0">
                <a:solidFill>
                  <a:prstClr val="white"/>
                </a:solidFill>
                <a:latin typeface="Arial"/>
                <a:ea typeface="微软雅黑"/>
                <a:cs typeface="+mn-ea"/>
                <a:sym typeface="Arial"/>
              </a:rPr>
              <a:t>3 </a:t>
            </a:r>
            <a:r>
              <a:rPr lang="zh-CN" altLang="en-US" b="1" spc="-11" dirty="0">
                <a:solidFill>
                  <a:prstClr val="white"/>
                </a:solidFill>
                <a:latin typeface="Arial"/>
                <a:ea typeface="微软雅黑"/>
                <a:cs typeface="+mn-ea"/>
                <a:sym typeface="Arial"/>
              </a:rPr>
              <a:t>个月疗程</a:t>
            </a:r>
            <a:r>
              <a:rPr lang="en-US" altLang="zh-CN" b="1" spc="-11" baseline="30000" dirty="0">
                <a:solidFill>
                  <a:prstClr val="white"/>
                </a:solidFill>
                <a:latin typeface="Arial"/>
                <a:ea typeface="微软雅黑"/>
                <a:cs typeface="+mn-ea"/>
                <a:sym typeface="Arial"/>
              </a:rPr>
              <a:t>1</a:t>
            </a:r>
            <a:endParaRPr lang="zh-CN" altLang="en-US" b="1" spc="-11" baseline="30000" dirty="0">
              <a:solidFill>
                <a:prstClr val="white"/>
              </a:solidFill>
              <a:latin typeface="Arial"/>
              <a:ea typeface="微软雅黑"/>
              <a:cs typeface="+mn-ea"/>
              <a:sym typeface="Arial"/>
            </a:endParaRPr>
          </a:p>
        </p:txBody>
      </p:sp>
      <p:sp>
        <p:nvSpPr>
          <p:cNvPr id="87" name="矩形 29">
            <a:extLst>
              <a:ext uri="{FF2B5EF4-FFF2-40B4-BE49-F238E27FC236}">
                <a16:creationId xmlns:a16="http://schemas.microsoft.com/office/drawing/2014/main" id="{4640F6EA-6C9F-49E7-9A7F-56F401DA8185}"/>
              </a:ext>
            </a:extLst>
          </p:cNvPr>
          <p:cNvSpPr>
            <a:spLocks noChangeArrowheads="1"/>
          </p:cNvSpPr>
          <p:nvPr/>
        </p:nvSpPr>
        <p:spPr bwMode="auto">
          <a:xfrm>
            <a:off x="4330700" y="1317748"/>
            <a:ext cx="3530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457200">
              <a:lnSpc>
                <a:spcPct val="150000"/>
              </a:lnSpc>
            </a:pPr>
            <a:r>
              <a:rPr lang="zh-CN" altLang="en-US" b="1" dirty="0">
                <a:solidFill>
                  <a:prstClr val="white"/>
                </a:solidFill>
                <a:latin typeface="微软雅黑" panose="020B0503020204020204" pitchFamily="34" charset="-122"/>
              </a:rPr>
              <a:t>丙通沙</a:t>
            </a:r>
            <a:r>
              <a:rPr lang="en-US" altLang="zh-CN" b="1" baseline="30000" dirty="0">
                <a:solidFill>
                  <a:prstClr val="white"/>
                </a:solidFill>
                <a:latin typeface="微软雅黑" panose="020B0503020204020204" pitchFamily="34" charset="-122"/>
              </a:rPr>
              <a:t>®</a:t>
            </a:r>
            <a:r>
              <a:rPr lang="en-US" altLang="zh-CN" b="1" dirty="0">
                <a:solidFill>
                  <a:prstClr val="white"/>
                </a:solidFill>
                <a:latin typeface="微软雅黑" panose="020B0503020204020204" pitchFamily="34" charset="-122"/>
              </a:rPr>
              <a:t>(</a:t>
            </a:r>
            <a:r>
              <a:rPr lang="zh-CN" altLang="en-US" b="1" dirty="0">
                <a:solidFill>
                  <a:prstClr val="white"/>
                </a:solidFill>
                <a:latin typeface="微软雅黑" panose="020B0503020204020204" pitchFamily="34" charset="-122"/>
              </a:rPr>
              <a:t>索磷布韦维帕他韦</a:t>
            </a:r>
            <a:r>
              <a:rPr lang="en-US" altLang="zh-CN" b="1" dirty="0">
                <a:solidFill>
                  <a:prstClr val="white"/>
                </a:solidFill>
                <a:latin typeface="微软雅黑" panose="020B0503020204020204" pitchFamily="34" charset="-122"/>
              </a:rPr>
              <a:t>)</a:t>
            </a:r>
          </a:p>
        </p:txBody>
      </p:sp>
      <p:grpSp>
        <p:nvGrpSpPr>
          <p:cNvPr id="88" name="组合 87">
            <a:extLst>
              <a:ext uri="{FF2B5EF4-FFF2-40B4-BE49-F238E27FC236}">
                <a16:creationId xmlns:a16="http://schemas.microsoft.com/office/drawing/2014/main" id="{62FC4CAC-1BF6-49FA-B461-5A41F44004A3}"/>
              </a:ext>
            </a:extLst>
          </p:cNvPr>
          <p:cNvGrpSpPr/>
          <p:nvPr/>
        </p:nvGrpSpPr>
        <p:grpSpPr>
          <a:xfrm>
            <a:off x="1547428" y="2346371"/>
            <a:ext cx="9179670" cy="1386887"/>
            <a:chOff x="-52023" y="4540081"/>
            <a:chExt cx="9179670" cy="1357882"/>
          </a:xfrm>
        </p:grpSpPr>
        <p:sp>
          <p:nvSpPr>
            <p:cNvPr id="89" name="Freeform 5">
              <a:extLst>
                <a:ext uri="{FF2B5EF4-FFF2-40B4-BE49-F238E27FC236}">
                  <a16:creationId xmlns:a16="http://schemas.microsoft.com/office/drawing/2014/main" id="{D74BB691-6697-4B58-9692-BE0A48D5C025}"/>
                </a:ext>
              </a:extLst>
            </p:cNvPr>
            <p:cNvSpPr>
              <a:spLocks/>
            </p:cNvSpPr>
            <p:nvPr/>
          </p:nvSpPr>
          <p:spPr bwMode="auto">
            <a:xfrm>
              <a:off x="-52023" y="4540081"/>
              <a:ext cx="9179670" cy="1357882"/>
            </a:xfrm>
            <a:custGeom>
              <a:avLst/>
              <a:gdLst>
                <a:gd name="T0" fmla="*/ 3374 w 3412"/>
                <a:gd name="T1" fmla="*/ 611 h 611"/>
                <a:gd name="T2" fmla="*/ 38 w 3412"/>
                <a:gd name="T3" fmla="*/ 611 h 611"/>
                <a:gd name="T4" fmla="*/ 0 w 3412"/>
                <a:gd name="T5" fmla="*/ 573 h 611"/>
                <a:gd name="T6" fmla="*/ 0 w 3412"/>
                <a:gd name="T7" fmla="*/ 38 h 611"/>
                <a:gd name="T8" fmla="*/ 38 w 3412"/>
                <a:gd name="T9" fmla="*/ 0 h 611"/>
                <a:gd name="T10" fmla="*/ 3374 w 3412"/>
                <a:gd name="T11" fmla="*/ 0 h 611"/>
                <a:gd name="T12" fmla="*/ 3412 w 3412"/>
                <a:gd name="T13" fmla="*/ 38 h 611"/>
                <a:gd name="T14" fmla="*/ 3412 w 3412"/>
                <a:gd name="T15" fmla="*/ 573 h 611"/>
                <a:gd name="T16" fmla="*/ 3374 w 3412"/>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2" h="611">
                  <a:moveTo>
                    <a:pt x="3374" y="611"/>
                  </a:moveTo>
                  <a:cubicBezTo>
                    <a:pt x="38" y="611"/>
                    <a:pt x="38" y="611"/>
                    <a:pt x="38" y="611"/>
                  </a:cubicBezTo>
                  <a:cubicBezTo>
                    <a:pt x="17" y="611"/>
                    <a:pt x="0" y="594"/>
                    <a:pt x="0" y="573"/>
                  </a:cubicBezTo>
                  <a:cubicBezTo>
                    <a:pt x="0" y="38"/>
                    <a:pt x="0" y="38"/>
                    <a:pt x="0" y="38"/>
                  </a:cubicBezTo>
                  <a:cubicBezTo>
                    <a:pt x="0" y="17"/>
                    <a:pt x="17" y="0"/>
                    <a:pt x="38" y="0"/>
                  </a:cubicBezTo>
                  <a:cubicBezTo>
                    <a:pt x="3374" y="0"/>
                    <a:pt x="3374" y="0"/>
                    <a:pt x="3374" y="0"/>
                  </a:cubicBezTo>
                  <a:cubicBezTo>
                    <a:pt x="3395" y="0"/>
                    <a:pt x="3412" y="17"/>
                    <a:pt x="3412" y="38"/>
                  </a:cubicBezTo>
                  <a:cubicBezTo>
                    <a:pt x="3412" y="573"/>
                    <a:pt x="3412" y="573"/>
                    <a:pt x="3412" y="573"/>
                  </a:cubicBezTo>
                  <a:cubicBezTo>
                    <a:pt x="3412" y="594"/>
                    <a:pt x="3395" y="611"/>
                    <a:pt x="3374" y="61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sp>
          <p:nvSpPr>
            <p:cNvPr id="90" name="Freeform 8">
              <a:extLst>
                <a:ext uri="{FF2B5EF4-FFF2-40B4-BE49-F238E27FC236}">
                  <a16:creationId xmlns:a16="http://schemas.microsoft.com/office/drawing/2014/main" id="{37FFFACA-7204-4044-94FC-C4A50C0DB0E7}"/>
                </a:ext>
              </a:extLst>
            </p:cNvPr>
            <p:cNvSpPr>
              <a:spLocks noEditPoints="1"/>
            </p:cNvSpPr>
            <p:nvPr/>
          </p:nvSpPr>
          <p:spPr bwMode="auto">
            <a:xfrm>
              <a:off x="3018350" y="4561117"/>
              <a:ext cx="23813" cy="1309746"/>
            </a:xfrm>
            <a:custGeom>
              <a:avLst/>
              <a:gdLst>
                <a:gd name="T0" fmla="*/ 0 w 8"/>
                <a:gd name="T1" fmla="*/ 524 h 528"/>
                <a:gd name="T2" fmla="*/ 8 w 8"/>
                <a:gd name="T3" fmla="*/ 524 h 528"/>
                <a:gd name="T4" fmla="*/ 4 w 8"/>
                <a:gd name="T5" fmla="*/ 512 h 528"/>
                <a:gd name="T6" fmla="*/ 0 w 8"/>
                <a:gd name="T7" fmla="*/ 484 h 528"/>
                <a:gd name="T8" fmla="*/ 4 w 8"/>
                <a:gd name="T9" fmla="*/ 496 h 528"/>
                <a:gd name="T10" fmla="*/ 8 w 8"/>
                <a:gd name="T11" fmla="*/ 484 h 528"/>
                <a:gd name="T12" fmla="*/ 0 w 8"/>
                <a:gd name="T13" fmla="*/ 484 h 528"/>
                <a:gd name="T14" fmla="*/ 0 w 8"/>
                <a:gd name="T15" fmla="*/ 460 h 528"/>
                <a:gd name="T16" fmla="*/ 8 w 8"/>
                <a:gd name="T17" fmla="*/ 460 h 528"/>
                <a:gd name="T18" fmla="*/ 4 w 8"/>
                <a:gd name="T19" fmla="*/ 448 h 528"/>
                <a:gd name="T20" fmla="*/ 0 w 8"/>
                <a:gd name="T21" fmla="*/ 420 h 528"/>
                <a:gd name="T22" fmla="*/ 4 w 8"/>
                <a:gd name="T23" fmla="*/ 432 h 528"/>
                <a:gd name="T24" fmla="*/ 8 w 8"/>
                <a:gd name="T25" fmla="*/ 420 h 528"/>
                <a:gd name="T26" fmla="*/ 0 w 8"/>
                <a:gd name="T27" fmla="*/ 420 h 528"/>
                <a:gd name="T28" fmla="*/ 0 w 8"/>
                <a:gd name="T29" fmla="*/ 396 h 528"/>
                <a:gd name="T30" fmla="*/ 8 w 8"/>
                <a:gd name="T31" fmla="*/ 396 h 528"/>
                <a:gd name="T32" fmla="*/ 4 w 8"/>
                <a:gd name="T33" fmla="*/ 384 h 528"/>
                <a:gd name="T34" fmla="*/ 0 w 8"/>
                <a:gd name="T35" fmla="*/ 356 h 528"/>
                <a:gd name="T36" fmla="*/ 4 w 8"/>
                <a:gd name="T37" fmla="*/ 368 h 528"/>
                <a:gd name="T38" fmla="*/ 8 w 8"/>
                <a:gd name="T39" fmla="*/ 356 h 528"/>
                <a:gd name="T40" fmla="*/ 0 w 8"/>
                <a:gd name="T41" fmla="*/ 356 h 528"/>
                <a:gd name="T42" fmla="*/ 0 w 8"/>
                <a:gd name="T43" fmla="*/ 332 h 528"/>
                <a:gd name="T44" fmla="*/ 8 w 8"/>
                <a:gd name="T45" fmla="*/ 332 h 528"/>
                <a:gd name="T46" fmla="*/ 4 w 8"/>
                <a:gd name="T47" fmla="*/ 320 h 528"/>
                <a:gd name="T48" fmla="*/ 0 w 8"/>
                <a:gd name="T49" fmla="*/ 292 h 528"/>
                <a:gd name="T50" fmla="*/ 4 w 8"/>
                <a:gd name="T51" fmla="*/ 304 h 528"/>
                <a:gd name="T52" fmla="*/ 8 w 8"/>
                <a:gd name="T53" fmla="*/ 292 h 528"/>
                <a:gd name="T54" fmla="*/ 0 w 8"/>
                <a:gd name="T55" fmla="*/ 292 h 528"/>
                <a:gd name="T56" fmla="*/ 0 w 8"/>
                <a:gd name="T57" fmla="*/ 268 h 528"/>
                <a:gd name="T58" fmla="*/ 8 w 8"/>
                <a:gd name="T59" fmla="*/ 268 h 528"/>
                <a:gd name="T60" fmla="*/ 4 w 8"/>
                <a:gd name="T61" fmla="*/ 256 h 528"/>
                <a:gd name="T62" fmla="*/ 0 w 8"/>
                <a:gd name="T63" fmla="*/ 228 h 528"/>
                <a:gd name="T64" fmla="*/ 4 w 8"/>
                <a:gd name="T65" fmla="*/ 240 h 528"/>
                <a:gd name="T66" fmla="*/ 8 w 8"/>
                <a:gd name="T67" fmla="*/ 228 h 528"/>
                <a:gd name="T68" fmla="*/ 0 w 8"/>
                <a:gd name="T69" fmla="*/ 228 h 528"/>
                <a:gd name="T70" fmla="*/ 0 w 8"/>
                <a:gd name="T71" fmla="*/ 204 h 528"/>
                <a:gd name="T72" fmla="*/ 8 w 8"/>
                <a:gd name="T73" fmla="*/ 204 h 528"/>
                <a:gd name="T74" fmla="*/ 4 w 8"/>
                <a:gd name="T75" fmla="*/ 192 h 528"/>
                <a:gd name="T76" fmla="*/ 0 w 8"/>
                <a:gd name="T77" fmla="*/ 164 h 528"/>
                <a:gd name="T78" fmla="*/ 4 w 8"/>
                <a:gd name="T79" fmla="*/ 176 h 528"/>
                <a:gd name="T80" fmla="*/ 8 w 8"/>
                <a:gd name="T81" fmla="*/ 164 h 528"/>
                <a:gd name="T82" fmla="*/ 0 w 8"/>
                <a:gd name="T83" fmla="*/ 164 h 528"/>
                <a:gd name="T84" fmla="*/ 0 w 8"/>
                <a:gd name="T85" fmla="*/ 140 h 528"/>
                <a:gd name="T86" fmla="*/ 8 w 8"/>
                <a:gd name="T87" fmla="*/ 140 h 528"/>
                <a:gd name="T88" fmla="*/ 4 w 8"/>
                <a:gd name="T89" fmla="*/ 128 h 528"/>
                <a:gd name="T90" fmla="*/ 0 w 8"/>
                <a:gd name="T91" fmla="*/ 100 h 528"/>
                <a:gd name="T92" fmla="*/ 4 w 8"/>
                <a:gd name="T93" fmla="*/ 112 h 528"/>
                <a:gd name="T94" fmla="*/ 8 w 8"/>
                <a:gd name="T95" fmla="*/ 100 h 528"/>
                <a:gd name="T96" fmla="*/ 0 w 8"/>
                <a:gd name="T97" fmla="*/ 100 h 528"/>
                <a:gd name="T98" fmla="*/ 0 w 8"/>
                <a:gd name="T99" fmla="*/ 76 h 528"/>
                <a:gd name="T100" fmla="*/ 8 w 8"/>
                <a:gd name="T101" fmla="*/ 76 h 528"/>
                <a:gd name="T102" fmla="*/ 4 w 8"/>
                <a:gd name="T103" fmla="*/ 64 h 528"/>
                <a:gd name="T104" fmla="*/ 0 w 8"/>
                <a:gd name="T105" fmla="*/ 36 h 528"/>
                <a:gd name="T106" fmla="*/ 4 w 8"/>
                <a:gd name="T107" fmla="*/ 48 h 528"/>
                <a:gd name="T108" fmla="*/ 8 w 8"/>
                <a:gd name="T109" fmla="*/ 36 h 528"/>
                <a:gd name="T110" fmla="*/ 0 w 8"/>
                <a:gd name="T111" fmla="*/ 36 h 528"/>
                <a:gd name="T112" fmla="*/ 0 w 8"/>
                <a:gd name="T113" fmla="*/ 12 h 528"/>
                <a:gd name="T114" fmla="*/ 8 w 8"/>
                <a:gd name="T115" fmla="*/ 12 h 528"/>
                <a:gd name="T116" fmla="*/ 4 w 8"/>
                <a:gd name="T11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 h="528">
                  <a:moveTo>
                    <a:pt x="0" y="516"/>
                  </a:moveTo>
                  <a:cubicBezTo>
                    <a:pt x="0" y="524"/>
                    <a:pt x="0" y="524"/>
                    <a:pt x="0" y="524"/>
                  </a:cubicBezTo>
                  <a:cubicBezTo>
                    <a:pt x="0" y="527"/>
                    <a:pt x="2" y="528"/>
                    <a:pt x="4" y="528"/>
                  </a:cubicBezTo>
                  <a:cubicBezTo>
                    <a:pt x="6" y="528"/>
                    <a:pt x="8" y="527"/>
                    <a:pt x="8" y="524"/>
                  </a:cubicBezTo>
                  <a:cubicBezTo>
                    <a:pt x="8" y="516"/>
                    <a:pt x="8" y="516"/>
                    <a:pt x="8" y="516"/>
                  </a:cubicBezTo>
                  <a:cubicBezTo>
                    <a:pt x="8" y="514"/>
                    <a:pt x="6" y="512"/>
                    <a:pt x="4" y="512"/>
                  </a:cubicBezTo>
                  <a:cubicBezTo>
                    <a:pt x="2" y="512"/>
                    <a:pt x="0" y="514"/>
                    <a:pt x="0" y="516"/>
                  </a:cubicBezTo>
                  <a:close/>
                  <a:moveTo>
                    <a:pt x="0" y="484"/>
                  </a:moveTo>
                  <a:cubicBezTo>
                    <a:pt x="0" y="492"/>
                    <a:pt x="0" y="492"/>
                    <a:pt x="0" y="492"/>
                  </a:cubicBezTo>
                  <a:cubicBezTo>
                    <a:pt x="0" y="495"/>
                    <a:pt x="2" y="496"/>
                    <a:pt x="4" y="496"/>
                  </a:cubicBezTo>
                  <a:cubicBezTo>
                    <a:pt x="6" y="496"/>
                    <a:pt x="8" y="495"/>
                    <a:pt x="8" y="492"/>
                  </a:cubicBezTo>
                  <a:cubicBezTo>
                    <a:pt x="8" y="484"/>
                    <a:pt x="8" y="484"/>
                    <a:pt x="8" y="484"/>
                  </a:cubicBezTo>
                  <a:cubicBezTo>
                    <a:pt x="8" y="482"/>
                    <a:pt x="6" y="480"/>
                    <a:pt x="4" y="480"/>
                  </a:cubicBezTo>
                  <a:cubicBezTo>
                    <a:pt x="2" y="480"/>
                    <a:pt x="0" y="482"/>
                    <a:pt x="0" y="484"/>
                  </a:cubicBezTo>
                  <a:close/>
                  <a:moveTo>
                    <a:pt x="0" y="452"/>
                  </a:moveTo>
                  <a:cubicBezTo>
                    <a:pt x="0" y="460"/>
                    <a:pt x="0" y="460"/>
                    <a:pt x="0" y="460"/>
                  </a:cubicBezTo>
                  <a:cubicBezTo>
                    <a:pt x="0" y="463"/>
                    <a:pt x="2" y="464"/>
                    <a:pt x="4" y="464"/>
                  </a:cubicBezTo>
                  <a:cubicBezTo>
                    <a:pt x="6" y="464"/>
                    <a:pt x="8" y="463"/>
                    <a:pt x="8" y="460"/>
                  </a:cubicBezTo>
                  <a:cubicBezTo>
                    <a:pt x="8" y="452"/>
                    <a:pt x="8" y="452"/>
                    <a:pt x="8" y="452"/>
                  </a:cubicBezTo>
                  <a:cubicBezTo>
                    <a:pt x="8" y="450"/>
                    <a:pt x="6" y="448"/>
                    <a:pt x="4" y="448"/>
                  </a:cubicBezTo>
                  <a:cubicBezTo>
                    <a:pt x="2" y="448"/>
                    <a:pt x="0" y="450"/>
                    <a:pt x="0" y="452"/>
                  </a:cubicBezTo>
                  <a:close/>
                  <a:moveTo>
                    <a:pt x="0" y="420"/>
                  </a:moveTo>
                  <a:cubicBezTo>
                    <a:pt x="0" y="428"/>
                    <a:pt x="0" y="428"/>
                    <a:pt x="0" y="428"/>
                  </a:cubicBezTo>
                  <a:cubicBezTo>
                    <a:pt x="0" y="431"/>
                    <a:pt x="2" y="432"/>
                    <a:pt x="4" y="432"/>
                  </a:cubicBezTo>
                  <a:cubicBezTo>
                    <a:pt x="6" y="432"/>
                    <a:pt x="8" y="431"/>
                    <a:pt x="8" y="428"/>
                  </a:cubicBezTo>
                  <a:cubicBezTo>
                    <a:pt x="8" y="420"/>
                    <a:pt x="8" y="420"/>
                    <a:pt x="8" y="420"/>
                  </a:cubicBezTo>
                  <a:cubicBezTo>
                    <a:pt x="8" y="418"/>
                    <a:pt x="6" y="416"/>
                    <a:pt x="4" y="416"/>
                  </a:cubicBezTo>
                  <a:cubicBezTo>
                    <a:pt x="2" y="416"/>
                    <a:pt x="0" y="418"/>
                    <a:pt x="0" y="420"/>
                  </a:cubicBezTo>
                  <a:close/>
                  <a:moveTo>
                    <a:pt x="0" y="388"/>
                  </a:moveTo>
                  <a:cubicBezTo>
                    <a:pt x="0" y="396"/>
                    <a:pt x="0" y="396"/>
                    <a:pt x="0" y="396"/>
                  </a:cubicBezTo>
                  <a:cubicBezTo>
                    <a:pt x="0" y="399"/>
                    <a:pt x="2" y="400"/>
                    <a:pt x="4" y="400"/>
                  </a:cubicBezTo>
                  <a:cubicBezTo>
                    <a:pt x="6" y="400"/>
                    <a:pt x="8" y="399"/>
                    <a:pt x="8" y="396"/>
                  </a:cubicBezTo>
                  <a:cubicBezTo>
                    <a:pt x="8" y="388"/>
                    <a:pt x="8" y="388"/>
                    <a:pt x="8" y="388"/>
                  </a:cubicBezTo>
                  <a:cubicBezTo>
                    <a:pt x="8" y="386"/>
                    <a:pt x="6" y="384"/>
                    <a:pt x="4" y="384"/>
                  </a:cubicBezTo>
                  <a:cubicBezTo>
                    <a:pt x="2" y="384"/>
                    <a:pt x="0" y="386"/>
                    <a:pt x="0" y="388"/>
                  </a:cubicBezTo>
                  <a:close/>
                  <a:moveTo>
                    <a:pt x="0" y="356"/>
                  </a:moveTo>
                  <a:cubicBezTo>
                    <a:pt x="0" y="364"/>
                    <a:pt x="0" y="364"/>
                    <a:pt x="0" y="364"/>
                  </a:cubicBezTo>
                  <a:cubicBezTo>
                    <a:pt x="0" y="367"/>
                    <a:pt x="2" y="368"/>
                    <a:pt x="4" y="368"/>
                  </a:cubicBezTo>
                  <a:cubicBezTo>
                    <a:pt x="6" y="368"/>
                    <a:pt x="8" y="367"/>
                    <a:pt x="8" y="364"/>
                  </a:cubicBezTo>
                  <a:cubicBezTo>
                    <a:pt x="8" y="356"/>
                    <a:pt x="8" y="356"/>
                    <a:pt x="8" y="356"/>
                  </a:cubicBezTo>
                  <a:cubicBezTo>
                    <a:pt x="8" y="354"/>
                    <a:pt x="6" y="352"/>
                    <a:pt x="4" y="352"/>
                  </a:cubicBezTo>
                  <a:cubicBezTo>
                    <a:pt x="2" y="352"/>
                    <a:pt x="0" y="354"/>
                    <a:pt x="0" y="356"/>
                  </a:cubicBezTo>
                  <a:close/>
                  <a:moveTo>
                    <a:pt x="0" y="324"/>
                  </a:moveTo>
                  <a:cubicBezTo>
                    <a:pt x="0" y="332"/>
                    <a:pt x="0" y="332"/>
                    <a:pt x="0" y="332"/>
                  </a:cubicBezTo>
                  <a:cubicBezTo>
                    <a:pt x="0" y="335"/>
                    <a:pt x="2" y="336"/>
                    <a:pt x="4" y="336"/>
                  </a:cubicBezTo>
                  <a:cubicBezTo>
                    <a:pt x="6" y="336"/>
                    <a:pt x="8" y="335"/>
                    <a:pt x="8" y="332"/>
                  </a:cubicBezTo>
                  <a:cubicBezTo>
                    <a:pt x="8" y="324"/>
                    <a:pt x="8" y="324"/>
                    <a:pt x="8" y="324"/>
                  </a:cubicBezTo>
                  <a:cubicBezTo>
                    <a:pt x="8" y="322"/>
                    <a:pt x="6" y="320"/>
                    <a:pt x="4" y="320"/>
                  </a:cubicBezTo>
                  <a:cubicBezTo>
                    <a:pt x="2" y="320"/>
                    <a:pt x="0" y="322"/>
                    <a:pt x="0" y="324"/>
                  </a:cubicBezTo>
                  <a:close/>
                  <a:moveTo>
                    <a:pt x="0" y="292"/>
                  </a:moveTo>
                  <a:cubicBezTo>
                    <a:pt x="0" y="300"/>
                    <a:pt x="0" y="300"/>
                    <a:pt x="0" y="300"/>
                  </a:cubicBezTo>
                  <a:cubicBezTo>
                    <a:pt x="0" y="303"/>
                    <a:pt x="2" y="304"/>
                    <a:pt x="4" y="304"/>
                  </a:cubicBezTo>
                  <a:cubicBezTo>
                    <a:pt x="6" y="304"/>
                    <a:pt x="8" y="303"/>
                    <a:pt x="8" y="300"/>
                  </a:cubicBezTo>
                  <a:cubicBezTo>
                    <a:pt x="8" y="292"/>
                    <a:pt x="8" y="292"/>
                    <a:pt x="8" y="292"/>
                  </a:cubicBezTo>
                  <a:cubicBezTo>
                    <a:pt x="8" y="290"/>
                    <a:pt x="6" y="288"/>
                    <a:pt x="4" y="288"/>
                  </a:cubicBezTo>
                  <a:cubicBezTo>
                    <a:pt x="2" y="288"/>
                    <a:pt x="0" y="290"/>
                    <a:pt x="0" y="292"/>
                  </a:cubicBezTo>
                  <a:close/>
                  <a:moveTo>
                    <a:pt x="0" y="260"/>
                  </a:moveTo>
                  <a:cubicBezTo>
                    <a:pt x="0" y="268"/>
                    <a:pt x="0" y="268"/>
                    <a:pt x="0" y="268"/>
                  </a:cubicBezTo>
                  <a:cubicBezTo>
                    <a:pt x="0" y="271"/>
                    <a:pt x="2" y="272"/>
                    <a:pt x="4" y="272"/>
                  </a:cubicBezTo>
                  <a:cubicBezTo>
                    <a:pt x="6" y="272"/>
                    <a:pt x="8" y="271"/>
                    <a:pt x="8" y="268"/>
                  </a:cubicBezTo>
                  <a:cubicBezTo>
                    <a:pt x="8" y="260"/>
                    <a:pt x="8" y="260"/>
                    <a:pt x="8" y="260"/>
                  </a:cubicBezTo>
                  <a:cubicBezTo>
                    <a:pt x="8" y="258"/>
                    <a:pt x="6" y="256"/>
                    <a:pt x="4" y="256"/>
                  </a:cubicBezTo>
                  <a:cubicBezTo>
                    <a:pt x="2" y="256"/>
                    <a:pt x="0" y="258"/>
                    <a:pt x="0" y="260"/>
                  </a:cubicBezTo>
                  <a:close/>
                  <a:moveTo>
                    <a:pt x="0" y="228"/>
                  </a:moveTo>
                  <a:cubicBezTo>
                    <a:pt x="0" y="236"/>
                    <a:pt x="0" y="236"/>
                    <a:pt x="0" y="236"/>
                  </a:cubicBezTo>
                  <a:cubicBezTo>
                    <a:pt x="0" y="239"/>
                    <a:pt x="2" y="240"/>
                    <a:pt x="4" y="240"/>
                  </a:cubicBezTo>
                  <a:cubicBezTo>
                    <a:pt x="6" y="240"/>
                    <a:pt x="8" y="239"/>
                    <a:pt x="8" y="236"/>
                  </a:cubicBezTo>
                  <a:cubicBezTo>
                    <a:pt x="8" y="228"/>
                    <a:pt x="8" y="228"/>
                    <a:pt x="8" y="228"/>
                  </a:cubicBezTo>
                  <a:cubicBezTo>
                    <a:pt x="8" y="226"/>
                    <a:pt x="6" y="224"/>
                    <a:pt x="4" y="224"/>
                  </a:cubicBezTo>
                  <a:cubicBezTo>
                    <a:pt x="2" y="224"/>
                    <a:pt x="0" y="226"/>
                    <a:pt x="0" y="228"/>
                  </a:cubicBezTo>
                  <a:close/>
                  <a:moveTo>
                    <a:pt x="0" y="196"/>
                  </a:moveTo>
                  <a:cubicBezTo>
                    <a:pt x="0" y="204"/>
                    <a:pt x="0" y="204"/>
                    <a:pt x="0" y="204"/>
                  </a:cubicBezTo>
                  <a:cubicBezTo>
                    <a:pt x="0" y="207"/>
                    <a:pt x="2" y="208"/>
                    <a:pt x="4" y="208"/>
                  </a:cubicBezTo>
                  <a:cubicBezTo>
                    <a:pt x="6" y="208"/>
                    <a:pt x="8" y="207"/>
                    <a:pt x="8" y="204"/>
                  </a:cubicBezTo>
                  <a:cubicBezTo>
                    <a:pt x="8" y="196"/>
                    <a:pt x="8" y="196"/>
                    <a:pt x="8" y="196"/>
                  </a:cubicBezTo>
                  <a:cubicBezTo>
                    <a:pt x="8" y="194"/>
                    <a:pt x="6" y="192"/>
                    <a:pt x="4" y="192"/>
                  </a:cubicBezTo>
                  <a:cubicBezTo>
                    <a:pt x="2" y="192"/>
                    <a:pt x="0" y="194"/>
                    <a:pt x="0" y="196"/>
                  </a:cubicBezTo>
                  <a:close/>
                  <a:moveTo>
                    <a:pt x="0" y="164"/>
                  </a:moveTo>
                  <a:cubicBezTo>
                    <a:pt x="0" y="172"/>
                    <a:pt x="0" y="172"/>
                    <a:pt x="0" y="172"/>
                  </a:cubicBezTo>
                  <a:cubicBezTo>
                    <a:pt x="0" y="175"/>
                    <a:pt x="2" y="176"/>
                    <a:pt x="4" y="176"/>
                  </a:cubicBezTo>
                  <a:cubicBezTo>
                    <a:pt x="6" y="176"/>
                    <a:pt x="8" y="175"/>
                    <a:pt x="8" y="172"/>
                  </a:cubicBezTo>
                  <a:cubicBezTo>
                    <a:pt x="8" y="164"/>
                    <a:pt x="8" y="164"/>
                    <a:pt x="8" y="164"/>
                  </a:cubicBezTo>
                  <a:cubicBezTo>
                    <a:pt x="8" y="162"/>
                    <a:pt x="6" y="160"/>
                    <a:pt x="4" y="160"/>
                  </a:cubicBezTo>
                  <a:cubicBezTo>
                    <a:pt x="2" y="160"/>
                    <a:pt x="0" y="162"/>
                    <a:pt x="0" y="164"/>
                  </a:cubicBezTo>
                  <a:close/>
                  <a:moveTo>
                    <a:pt x="0" y="132"/>
                  </a:moveTo>
                  <a:cubicBezTo>
                    <a:pt x="0" y="140"/>
                    <a:pt x="0" y="140"/>
                    <a:pt x="0" y="140"/>
                  </a:cubicBezTo>
                  <a:cubicBezTo>
                    <a:pt x="0" y="143"/>
                    <a:pt x="2" y="144"/>
                    <a:pt x="4" y="144"/>
                  </a:cubicBezTo>
                  <a:cubicBezTo>
                    <a:pt x="6" y="144"/>
                    <a:pt x="8" y="143"/>
                    <a:pt x="8" y="140"/>
                  </a:cubicBezTo>
                  <a:cubicBezTo>
                    <a:pt x="8" y="132"/>
                    <a:pt x="8" y="132"/>
                    <a:pt x="8" y="132"/>
                  </a:cubicBezTo>
                  <a:cubicBezTo>
                    <a:pt x="8" y="130"/>
                    <a:pt x="6" y="128"/>
                    <a:pt x="4" y="128"/>
                  </a:cubicBezTo>
                  <a:cubicBezTo>
                    <a:pt x="2" y="128"/>
                    <a:pt x="0" y="130"/>
                    <a:pt x="0" y="132"/>
                  </a:cubicBezTo>
                  <a:close/>
                  <a:moveTo>
                    <a:pt x="0" y="100"/>
                  </a:moveTo>
                  <a:cubicBezTo>
                    <a:pt x="0" y="108"/>
                    <a:pt x="0" y="108"/>
                    <a:pt x="0" y="108"/>
                  </a:cubicBezTo>
                  <a:cubicBezTo>
                    <a:pt x="0" y="111"/>
                    <a:pt x="2" y="112"/>
                    <a:pt x="4" y="112"/>
                  </a:cubicBezTo>
                  <a:cubicBezTo>
                    <a:pt x="6" y="112"/>
                    <a:pt x="8" y="111"/>
                    <a:pt x="8" y="108"/>
                  </a:cubicBezTo>
                  <a:cubicBezTo>
                    <a:pt x="8" y="100"/>
                    <a:pt x="8" y="100"/>
                    <a:pt x="8" y="100"/>
                  </a:cubicBezTo>
                  <a:cubicBezTo>
                    <a:pt x="8" y="98"/>
                    <a:pt x="6" y="96"/>
                    <a:pt x="4" y="96"/>
                  </a:cubicBezTo>
                  <a:cubicBezTo>
                    <a:pt x="2" y="96"/>
                    <a:pt x="0" y="98"/>
                    <a:pt x="0" y="100"/>
                  </a:cubicBezTo>
                  <a:close/>
                  <a:moveTo>
                    <a:pt x="0" y="68"/>
                  </a:moveTo>
                  <a:cubicBezTo>
                    <a:pt x="0" y="76"/>
                    <a:pt x="0" y="76"/>
                    <a:pt x="0" y="76"/>
                  </a:cubicBezTo>
                  <a:cubicBezTo>
                    <a:pt x="0" y="79"/>
                    <a:pt x="2" y="80"/>
                    <a:pt x="4" y="80"/>
                  </a:cubicBezTo>
                  <a:cubicBezTo>
                    <a:pt x="6" y="80"/>
                    <a:pt x="8" y="79"/>
                    <a:pt x="8" y="76"/>
                  </a:cubicBezTo>
                  <a:cubicBezTo>
                    <a:pt x="8" y="68"/>
                    <a:pt x="8" y="68"/>
                    <a:pt x="8" y="68"/>
                  </a:cubicBezTo>
                  <a:cubicBezTo>
                    <a:pt x="8" y="66"/>
                    <a:pt x="6" y="64"/>
                    <a:pt x="4" y="64"/>
                  </a:cubicBezTo>
                  <a:cubicBezTo>
                    <a:pt x="2" y="64"/>
                    <a:pt x="0" y="66"/>
                    <a:pt x="0" y="68"/>
                  </a:cubicBezTo>
                  <a:close/>
                  <a:moveTo>
                    <a:pt x="0" y="36"/>
                  </a:moveTo>
                  <a:cubicBezTo>
                    <a:pt x="0" y="44"/>
                    <a:pt x="0" y="44"/>
                    <a:pt x="0" y="44"/>
                  </a:cubicBezTo>
                  <a:cubicBezTo>
                    <a:pt x="0" y="47"/>
                    <a:pt x="2" y="48"/>
                    <a:pt x="4" y="48"/>
                  </a:cubicBezTo>
                  <a:cubicBezTo>
                    <a:pt x="6" y="48"/>
                    <a:pt x="8" y="47"/>
                    <a:pt x="8" y="44"/>
                  </a:cubicBezTo>
                  <a:cubicBezTo>
                    <a:pt x="8" y="36"/>
                    <a:pt x="8" y="36"/>
                    <a:pt x="8" y="36"/>
                  </a:cubicBezTo>
                  <a:cubicBezTo>
                    <a:pt x="8" y="34"/>
                    <a:pt x="6" y="32"/>
                    <a:pt x="4" y="32"/>
                  </a:cubicBezTo>
                  <a:cubicBezTo>
                    <a:pt x="2" y="32"/>
                    <a:pt x="0" y="34"/>
                    <a:pt x="0" y="36"/>
                  </a:cubicBezTo>
                  <a:close/>
                  <a:moveTo>
                    <a:pt x="0" y="4"/>
                  </a:moveTo>
                  <a:cubicBezTo>
                    <a:pt x="0" y="12"/>
                    <a:pt x="0" y="12"/>
                    <a:pt x="0" y="12"/>
                  </a:cubicBezTo>
                  <a:cubicBezTo>
                    <a:pt x="0" y="15"/>
                    <a:pt x="2" y="16"/>
                    <a:pt x="4" y="16"/>
                  </a:cubicBezTo>
                  <a:cubicBezTo>
                    <a:pt x="6" y="16"/>
                    <a:pt x="8" y="15"/>
                    <a:pt x="8" y="12"/>
                  </a:cubicBezTo>
                  <a:cubicBezTo>
                    <a:pt x="8" y="4"/>
                    <a:pt x="8" y="4"/>
                    <a:pt x="8" y="4"/>
                  </a:cubicBezTo>
                  <a:cubicBezTo>
                    <a:pt x="8" y="2"/>
                    <a:pt x="6" y="0"/>
                    <a:pt x="4" y="0"/>
                  </a:cubicBezTo>
                  <a:cubicBezTo>
                    <a:pt x="2" y="0"/>
                    <a:pt x="0" y="2"/>
                    <a:pt x="0" y="4"/>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sp>
          <p:nvSpPr>
            <p:cNvPr id="91" name="Freeform 8">
              <a:extLst>
                <a:ext uri="{FF2B5EF4-FFF2-40B4-BE49-F238E27FC236}">
                  <a16:creationId xmlns:a16="http://schemas.microsoft.com/office/drawing/2014/main" id="{593EE6DD-EA9A-48B2-8033-CC251A62573A}"/>
                </a:ext>
              </a:extLst>
            </p:cNvPr>
            <p:cNvSpPr>
              <a:spLocks noEditPoints="1"/>
            </p:cNvSpPr>
            <p:nvPr/>
          </p:nvSpPr>
          <p:spPr bwMode="auto">
            <a:xfrm>
              <a:off x="6082904" y="4561117"/>
              <a:ext cx="23813" cy="1309745"/>
            </a:xfrm>
            <a:custGeom>
              <a:avLst/>
              <a:gdLst>
                <a:gd name="T0" fmla="*/ 0 w 8"/>
                <a:gd name="T1" fmla="*/ 524 h 528"/>
                <a:gd name="T2" fmla="*/ 8 w 8"/>
                <a:gd name="T3" fmla="*/ 524 h 528"/>
                <a:gd name="T4" fmla="*/ 4 w 8"/>
                <a:gd name="T5" fmla="*/ 512 h 528"/>
                <a:gd name="T6" fmla="*/ 0 w 8"/>
                <a:gd name="T7" fmla="*/ 484 h 528"/>
                <a:gd name="T8" fmla="*/ 4 w 8"/>
                <a:gd name="T9" fmla="*/ 496 h 528"/>
                <a:gd name="T10" fmla="*/ 8 w 8"/>
                <a:gd name="T11" fmla="*/ 484 h 528"/>
                <a:gd name="T12" fmla="*/ 0 w 8"/>
                <a:gd name="T13" fmla="*/ 484 h 528"/>
                <a:gd name="T14" fmla="*/ 0 w 8"/>
                <a:gd name="T15" fmla="*/ 460 h 528"/>
                <a:gd name="T16" fmla="*/ 8 w 8"/>
                <a:gd name="T17" fmla="*/ 460 h 528"/>
                <a:gd name="T18" fmla="*/ 4 w 8"/>
                <a:gd name="T19" fmla="*/ 448 h 528"/>
                <a:gd name="T20" fmla="*/ 0 w 8"/>
                <a:gd name="T21" fmla="*/ 420 h 528"/>
                <a:gd name="T22" fmla="*/ 4 w 8"/>
                <a:gd name="T23" fmla="*/ 432 h 528"/>
                <a:gd name="T24" fmla="*/ 8 w 8"/>
                <a:gd name="T25" fmla="*/ 420 h 528"/>
                <a:gd name="T26" fmla="*/ 0 w 8"/>
                <a:gd name="T27" fmla="*/ 420 h 528"/>
                <a:gd name="T28" fmla="*/ 0 w 8"/>
                <a:gd name="T29" fmla="*/ 396 h 528"/>
                <a:gd name="T30" fmla="*/ 8 w 8"/>
                <a:gd name="T31" fmla="*/ 396 h 528"/>
                <a:gd name="T32" fmla="*/ 4 w 8"/>
                <a:gd name="T33" fmla="*/ 384 h 528"/>
                <a:gd name="T34" fmla="*/ 0 w 8"/>
                <a:gd name="T35" fmla="*/ 356 h 528"/>
                <a:gd name="T36" fmla="*/ 4 w 8"/>
                <a:gd name="T37" fmla="*/ 368 h 528"/>
                <a:gd name="T38" fmla="*/ 8 w 8"/>
                <a:gd name="T39" fmla="*/ 356 h 528"/>
                <a:gd name="T40" fmla="*/ 0 w 8"/>
                <a:gd name="T41" fmla="*/ 356 h 528"/>
                <a:gd name="T42" fmla="*/ 0 w 8"/>
                <a:gd name="T43" fmla="*/ 332 h 528"/>
                <a:gd name="T44" fmla="*/ 8 w 8"/>
                <a:gd name="T45" fmla="*/ 332 h 528"/>
                <a:gd name="T46" fmla="*/ 4 w 8"/>
                <a:gd name="T47" fmla="*/ 320 h 528"/>
                <a:gd name="T48" fmla="*/ 0 w 8"/>
                <a:gd name="T49" fmla="*/ 292 h 528"/>
                <a:gd name="T50" fmla="*/ 4 w 8"/>
                <a:gd name="T51" fmla="*/ 304 h 528"/>
                <a:gd name="T52" fmla="*/ 8 w 8"/>
                <a:gd name="T53" fmla="*/ 292 h 528"/>
                <a:gd name="T54" fmla="*/ 0 w 8"/>
                <a:gd name="T55" fmla="*/ 292 h 528"/>
                <a:gd name="T56" fmla="*/ 0 w 8"/>
                <a:gd name="T57" fmla="*/ 268 h 528"/>
                <a:gd name="T58" fmla="*/ 8 w 8"/>
                <a:gd name="T59" fmla="*/ 268 h 528"/>
                <a:gd name="T60" fmla="*/ 4 w 8"/>
                <a:gd name="T61" fmla="*/ 256 h 528"/>
                <a:gd name="T62" fmla="*/ 0 w 8"/>
                <a:gd name="T63" fmla="*/ 228 h 528"/>
                <a:gd name="T64" fmla="*/ 4 w 8"/>
                <a:gd name="T65" fmla="*/ 240 h 528"/>
                <a:gd name="T66" fmla="*/ 8 w 8"/>
                <a:gd name="T67" fmla="*/ 228 h 528"/>
                <a:gd name="T68" fmla="*/ 0 w 8"/>
                <a:gd name="T69" fmla="*/ 228 h 528"/>
                <a:gd name="T70" fmla="*/ 0 w 8"/>
                <a:gd name="T71" fmla="*/ 204 h 528"/>
                <a:gd name="T72" fmla="*/ 8 w 8"/>
                <a:gd name="T73" fmla="*/ 204 h 528"/>
                <a:gd name="T74" fmla="*/ 4 w 8"/>
                <a:gd name="T75" fmla="*/ 192 h 528"/>
                <a:gd name="T76" fmla="*/ 0 w 8"/>
                <a:gd name="T77" fmla="*/ 164 h 528"/>
                <a:gd name="T78" fmla="*/ 4 w 8"/>
                <a:gd name="T79" fmla="*/ 176 h 528"/>
                <a:gd name="T80" fmla="*/ 8 w 8"/>
                <a:gd name="T81" fmla="*/ 164 h 528"/>
                <a:gd name="T82" fmla="*/ 0 w 8"/>
                <a:gd name="T83" fmla="*/ 164 h 528"/>
                <a:gd name="T84" fmla="*/ 0 w 8"/>
                <a:gd name="T85" fmla="*/ 140 h 528"/>
                <a:gd name="T86" fmla="*/ 8 w 8"/>
                <a:gd name="T87" fmla="*/ 140 h 528"/>
                <a:gd name="T88" fmla="*/ 4 w 8"/>
                <a:gd name="T89" fmla="*/ 128 h 528"/>
                <a:gd name="T90" fmla="*/ 0 w 8"/>
                <a:gd name="T91" fmla="*/ 100 h 528"/>
                <a:gd name="T92" fmla="*/ 4 w 8"/>
                <a:gd name="T93" fmla="*/ 112 h 528"/>
                <a:gd name="T94" fmla="*/ 8 w 8"/>
                <a:gd name="T95" fmla="*/ 100 h 528"/>
                <a:gd name="T96" fmla="*/ 0 w 8"/>
                <a:gd name="T97" fmla="*/ 100 h 528"/>
                <a:gd name="T98" fmla="*/ 0 w 8"/>
                <a:gd name="T99" fmla="*/ 76 h 528"/>
                <a:gd name="T100" fmla="*/ 8 w 8"/>
                <a:gd name="T101" fmla="*/ 76 h 528"/>
                <a:gd name="T102" fmla="*/ 4 w 8"/>
                <a:gd name="T103" fmla="*/ 64 h 528"/>
                <a:gd name="T104" fmla="*/ 0 w 8"/>
                <a:gd name="T105" fmla="*/ 36 h 528"/>
                <a:gd name="T106" fmla="*/ 4 w 8"/>
                <a:gd name="T107" fmla="*/ 48 h 528"/>
                <a:gd name="T108" fmla="*/ 8 w 8"/>
                <a:gd name="T109" fmla="*/ 36 h 528"/>
                <a:gd name="T110" fmla="*/ 0 w 8"/>
                <a:gd name="T111" fmla="*/ 36 h 528"/>
                <a:gd name="T112" fmla="*/ 0 w 8"/>
                <a:gd name="T113" fmla="*/ 12 h 528"/>
                <a:gd name="T114" fmla="*/ 8 w 8"/>
                <a:gd name="T115" fmla="*/ 12 h 528"/>
                <a:gd name="T116" fmla="*/ 4 w 8"/>
                <a:gd name="T11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 h="528">
                  <a:moveTo>
                    <a:pt x="0" y="516"/>
                  </a:moveTo>
                  <a:cubicBezTo>
                    <a:pt x="0" y="524"/>
                    <a:pt x="0" y="524"/>
                    <a:pt x="0" y="524"/>
                  </a:cubicBezTo>
                  <a:cubicBezTo>
                    <a:pt x="0" y="527"/>
                    <a:pt x="2" y="528"/>
                    <a:pt x="4" y="528"/>
                  </a:cubicBezTo>
                  <a:cubicBezTo>
                    <a:pt x="6" y="528"/>
                    <a:pt x="8" y="527"/>
                    <a:pt x="8" y="524"/>
                  </a:cubicBezTo>
                  <a:cubicBezTo>
                    <a:pt x="8" y="516"/>
                    <a:pt x="8" y="516"/>
                    <a:pt x="8" y="516"/>
                  </a:cubicBezTo>
                  <a:cubicBezTo>
                    <a:pt x="8" y="514"/>
                    <a:pt x="6" y="512"/>
                    <a:pt x="4" y="512"/>
                  </a:cubicBezTo>
                  <a:cubicBezTo>
                    <a:pt x="2" y="512"/>
                    <a:pt x="0" y="514"/>
                    <a:pt x="0" y="516"/>
                  </a:cubicBezTo>
                  <a:close/>
                  <a:moveTo>
                    <a:pt x="0" y="484"/>
                  </a:moveTo>
                  <a:cubicBezTo>
                    <a:pt x="0" y="492"/>
                    <a:pt x="0" y="492"/>
                    <a:pt x="0" y="492"/>
                  </a:cubicBezTo>
                  <a:cubicBezTo>
                    <a:pt x="0" y="495"/>
                    <a:pt x="2" y="496"/>
                    <a:pt x="4" y="496"/>
                  </a:cubicBezTo>
                  <a:cubicBezTo>
                    <a:pt x="6" y="496"/>
                    <a:pt x="8" y="495"/>
                    <a:pt x="8" y="492"/>
                  </a:cubicBezTo>
                  <a:cubicBezTo>
                    <a:pt x="8" y="484"/>
                    <a:pt x="8" y="484"/>
                    <a:pt x="8" y="484"/>
                  </a:cubicBezTo>
                  <a:cubicBezTo>
                    <a:pt x="8" y="482"/>
                    <a:pt x="6" y="480"/>
                    <a:pt x="4" y="480"/>
                  </a:cubicBezTo>
                  <a:cubicBezTo>
                    <a:pt x="2" y="480"/>
                    <a:pt x="0" y="482"/>
                    <a:pt x="0" y="484"/>
                  </a:cubicBezTo>
                  <a:close/>
                  <a:moveTo>
                    <a:pt x="0" y="452"/>
                  </a:moveTo>
                  <a:cubicBezTo>
                    <a:pt x="0" y="460"/>
                    <a:pt x="0" y="460"/>
                    <a:pt x="0" y="460"/>
                  </a:cubicBezTo>
                  <a:cubicBezTo>
                    <a:pt x="0" y="463"/>
                    <a:pt x="2" y="464"/>
                    <a:pt x="4" y="464"/>
                  </a:cubicBezTo>
                  <a:cubicBezTo>
                    <a:pt x="6" y="464"/>
                    <a:pt x="8" y="463"/>
                    <a:pt x="8" y="460"/>
                  </a:cubicBezTo>
                  <a:cubicBezTo>
                    <a:pt x="8" y="452"/>
                    <a:pt x="8" y="452"/>
                    <a:pt x="8" y="452"/>
                  </a:cubicBezTo>
                  <a:cubicBezTo>
                    <a:pt x="8" y="450"/>
                    <a:pt x="6" y="448"/>
                    <a:pt x="4" y="448"/>
                  </a:cubicBezTo>
                  <a:cubicBezTo>
                    <a:pt x="2" y="448"/>
                    <a:pt x="0" y="450"/>
                    <a:pt x="0" y="452"/>
                  </a:cubicBezTo>
                  <a:close/>
                  <a:moveTo>
                    <a:pt x="0" y="420"/>
                  </a:moveTo>
                  <a:cubicBezTo>
                    <a:pt x="0" y="428"/>
                    <a:pt x="0" y="428"/>
                    <a:pt x="0" y="428"/>
                  </a:cubicBezTo>
                  <a:cubicBezTo>
                    <a:pt x="0" y="431"/>
                    <a:pt x="2" y="432"/>
                    <a:pt x="4" y="432"/>
                  </a:cubicBezTo>
                  <a:cubicBezTo>
                    <a:pt x="6" y="432"/>
                    <a:pt x="8" y="431"/>
                    <a:pt x="8" y="428"/>
                  </a:cubicBezTo>
                  <a:cubicBezTo>
                    <a:pt x="8" y="420"/>
                    <a:pt x="8" y="420"/>
                    <a:pt x="8" y="420"/>
                  </a:cubicBezTo>
                  <a:cubicBezTo>
                    <a:pt x="8" y="418"/>
                    <a:pt x="6" y="416"/>
                    <a:pt x="4" y="416"/>
                  </a:cubicBezTo>
                  <a:cubicBezTo>
                    <a:pt x="2" y="416"/>
                    <a:pt x="0" y="418"/>
                    <a:pt x="0" y="420"/>
                  </a:cubicBezTo>
                  <a:close/>
                  <a:moveTo>
                    <a:pt x="0" y="388"/>
                  </a:moveTo>
                  <a:cubicBezTo>
                    <a:pt x="0" y="396"/>
                    <a:pt x="0" y="396"/>
                    <a:pt x="0" y="396"/>
                  </a:cubicBezTo>
                  <a:cubicBezTo>
                    <a:pt x="0" y="399"/>
                    <a:pt x="2" y="400"/>
                    <a:pt x="4" y="400"/>
                  </a:cubicBezTo>
                  <a:cubicBezTo>
                    <a:pt x="6" y="400"/>
                    <a:pt x="8" y="399"/>
                    <a:pt x="8" y="396"/>
                  </a:cubicBezTo>
                  <a:cubicBezTo>
                    <a:pt x="8" y="388"/>
                    <a:pt x="8" y="388"/>
                    <a:pt x="8" y="388"/>
                  </a:cubicBezTo>
                  <a:cubicBezTo>
                    <a:pt x="8" y="386"/>
                    <a:pt x="6" y="384"/>
                    <a:pt x="4" y="384"/>
                  </a:cubicBezTo>
                  <a:cubicBezTo>
                    <a:pt x="2" y="384"/>
                    <a:pt x="0" y="386"/>
                    <a:pt x="0" y="388"/>
                  </a:cubicBezTo>
                  <a:close/>
                  <a:moveTo>
                    <a:pt x="0" y="356"/>
                  </a:moveTo>
                  <a:cubicBezTo>
                    <a:pt x="0" y="364"/>
                    <a:pt x="0" y="364"/>
                    <a:pt x="0" y="364"/>
                  </a:cubicBezTo>
                  <a:cubicBezTo>
                    <a:pt x="0" y="367"/>
                    <a:pt x="2" y="368"/>
                    <a:pt x="4" y="368"/>
                  </a:cubicBezTo>
                  <a:cubicBezTo>
                    <a:pt x="6" y="368"/>
                    <a:pt x="8" y="367"/>
                    <a:pt x="8" y="364"/>
                  </a:cubicBezTo>
                  <a:cubicBezTo>
                    <a:pt x="8" y="356"/>
                    <a:pt x="8" y="356"/>
                    <a:pt x="8" y="356"/>
                  </a:cubicBezTo>
                  <a:cubicBezTo>
                    <a:pt x="8" y="354"/>
                    <a:pt x="6" y="352"/>
                    <a:pt x="4" y="352"/>
                  </a:cubicBezTo>
                  <a:cubicBezTo>
                    <a:pt x="2" y="352"/>
                    <a:pt x="0" y="354"/>
                    <a:pt x="0" y="356"/>
                  </a:cubicBezTo>
                  <a:close/>
                  <a:moveTo>
                    <a:pt x="0" y="324"/>
                  </a:moveTo>
                  <a:cubicBezTo>
                    <a:pt x="0" y="332"/>
                    <a:pt x="0" y="332"/>
                    <a:pt x="0" y="332"/>
                  </a:cubicBezTo>
                  <a:cubicBezTo>
                    <a:pt x="0" y="335"/>
                    <a:pt x="2" y="336"/>
                    <a:pt x="4" y="336"/>
                  </a:cubicBezTo>
                  <a:cubicBezTo>
                    <a:pt x="6" y="336"/>
                    <a:pt x="8" y="335"/>
                    <a:pt x="8" y="332"/>
                  </a:cubicBezTo>
                  <a:cubicBezTo>
                    <a:pt x="8" y="324"/>
                    <a:pt x="8" y="324"/>
                    <a:pt x="8" y="324"/>
                  </a:cubicBezTo>
                  <a:cubicBezTo>
                    <a:pt x="8" y="322"/>
                    <a:pt x="6" y="320"/>
                    <a:pt x="4" y="320"/>
                  </a:cubicBezTo>
                  <a:cubicBezTo>
                    <a:pt x="2" y="320"/>
                    <a:pt x="0" y="322"/>
                    <a:pt x="0" y="324"/>
                  </a:cubicBezTo>
                  <a:close/>
                  <a:moveTo>
                    <a:pt x="0" y="292"/>
                  </a:moveTo>
                  <a:cubicBezTo>
                    <a:pt x="0" y="300"/>
                    <a:pt x="0" y="300"/>
                    <a:pt x="0" y="300"/>
                  </a:cubicBezTo>
                  <a:cubicBezTo>
                    <a:pt x="0" y="303"/>
                    <a:pt x="2" y="304"/>
                    <a:pt x="4" y="304"/>
                  </a:cubicBezTo>
                  <a:cubicBezTo>
                    <a:pt x="6" y="304"/>
                    <a:pt x="8" y="303"/>
                    <a:pt x="8" y="300"/>
                  </a:cubicBezTo>
                  <a:cubicBezTo>
                    <a:pt x="8" y="292"/>
                    <a:pt x="8" y="292"/>
                    <a:pt x="8" y="292"/>
                  </a:cubicBezTo>
                  <a:cubicBezTo>
                    <a:pt x="8" y="290"/>
                    <a:pt x="6" y="288"/>
                    <a:pt x="4" y="288"/>
                  </a:cubicBezTo>
                  <a:cubicBezTo>
                    <a:pt x="2" y="288"/>
                    <a:pt x="0" y="290"/>
                    <a:pt x="0" y="292"/>
                  </a:cubicBezTo>
                  <a:close/>
                  <a:moveTo>
                    <a:pt x="0" y="260"/>
                  </a:moveTo>
                  <a:cubicBezTo>
                    <a:pt x="0" y="268"/>
                    <a:pt x="0" y="268"/>
                    <a:pt x="0" y="268"/>
                  </a:cubicBezTo>
                  <a:cubicBezTo>
                    <a:pt x="0" y="271"/>
                    <a:pt x="2" y="272"/>
                    <a:pt x="4" y="272"/>
                  </a:cubicBezTo>
                  <a:cubicBezTo>
                    <a:pt x="6" y="272"/>
                    <a:pt x="8" y="271"/>
                    <a:pt x="8" y="268"/>
                  </a:cubicBezTo>
                  <a:cubicBezTo>
                    <a:pt x="8" y="260"/>
                    <a:pt x="8" y="260"/>
                    <a:pt x="8" y="260"/>
                  </a:cubicBezTo>
                  <a:cubicBezTo>
                    <a:pt x="8" y="258"/>
                    <a:pt x="6" y="256"/>
                    <a:pt x="4" y="256"/>
                  </a:cubicBezTo>
                  <a:cubicBezTo>
                    <a:pt x="2" y="256"/>
                    <a:pt x="0" y="258"/>
                    <a:pt x="0" y="260"/>
                  </a:cubicBezTo>
                  <a:close/>
                  <a:moveTo>
                    <a:pt x="0" y="228"/>
                  </a:moveTo>
                  <a:cubicBezTo>
                    <a:pt x="0" y="236"/>
                    <a:pt x="0" y="236"/>
                    <a:pt x="0" y="236"/>
                  </a:cubicBezTo>
                  <a:cubicBezTo>
                    <a:pt x="0" y="239"/>
                    <a:pt x="2" y="240"/>
                    <a:pt x="4" y="240"/>
                  </a:cubicBezTo>
                  <a:cubicBezTo>
                    <a:pt x="6" y="240"/>
                    <a:pt x="8" y="239"/>
                    <a:pt x="8" y="236"/>
                  </a:cubicBezTo>
                  <a:cubicBezTo>
                    <a:pt x="8" y="228"/>
                    <a:pt x="8" y="228"/>
                    <a:pt x="8" y="228"/>
                  </a:cubicBezTo>
                  <a:cubicBezTo>
                    <a:pt x="8" y="226"/>
                    <a:pt x="6" y="224"/>
                    <a:pt x="4" y="224"/>
                  </a:cubicBezTo>
                  <a:cubicBezTo>
                    <a:pt x="2" y="224"/>
                    <a:pt x="0" y="226"/>
                    <a:pt x="0" y="228"/>
                  </a:cubicBezTo>
                  <a:close/>
                  <a:moveTo>
                    <a:pt x="0" y="196"/>
                  </a:moveTo>
                  <a:cubicBezTo>
                    <a:pt x="0" y="204"/>
                    <a:pt x="0" y="204"/>
                    <a:pt x="0" y="204"/>
                  </a:cubicBezTo>
                  <a:cubicBezTo>
                    <a:pt x="0" y="207"/>
                    <a:pt x="2" y="208"/>
                    <a:pt x="4" y="208"/>
                  </a:cubicBezTo>
                  <a:cubicBezTo>
                    <a:pt x="6" y="208"/>
                    <a:pt x="8" y="207"/>
                    <a:pt x="8" y="204"/>
                  </a:cubicBezTo>
                  <a:cubicBezTo>
                    <a:pt x="8" y="196"/>
                    <a:pt x="8" y="196"/>
                    <a:pt x="8" y="196"/>
                  </a:cubicBezTo>
                  <a:cubicBezTo>
                    <a:pt x="8" y="194"/>
                    <a:pt x="6" y="192"/>
                    <a:pt x="4" y="192"/>
                  </a:cubicBezTo>
                  <a:cubicBezTo>
                    <a:pt x="2" y="192"/>
                    <a:pt x="0" y="194"/>
                    <a:pt x="0" y="196"/>
                  </a:cubicBezTo>
                  <a:close/>
                  <a:moveTo>
                    <a:pt x="0" y="164"/>
                  </a:moveTo>
                  <a:cubicBezTo>
                    <a:pt x="0" y="172"/>
                    <a:pt x="0" y="172"/>
                    <a:pt x="0" y="172"/>
                  </a:cubicBezTo>
                  <a:cubicBezTo>
                    <a:pt x="0" y="175"/>
                    <a:pt x="2" y="176"/>
                    <a:pt x="4" y="176"/>
                  </a:cubicBezTo>
                  <a:cubicBezTo>
                    <a:pt x="6" y="176"/>
                    <a:pt x="8" y="175"/>
                    <a:pt x="8" y="172"/>
                  </a:cubicBezTo>
                  <a:cubicBezTo>
                    <a:pt x="8" y="164"/>
                    <a:pt x="8" y="164"/>
                    <a:pt x="8" y="164"/>
                  </a:cubicBezTo>
                  <a:cubicBezTo>
                    <a:pt x="8" y="162"/>
                    <a:pt x="6" y="160"/>
                    <a:pt x="4" y="160"/>
                  </a:cubicBezTo>
                  <a:cubicBezTo>
                    <a:pt x="2" y="160"/>
                    <a:pt x="0" y="162"/>
                    <a:pt x="0" y="164"/>
                  </a:cubicBezTo>
                  <a:close/>
                  <a:moveTo>
                    <a:pt x="0" y="132"/>
                  </a:moveTo>
                  <a:cubicBezTo>
                    <a:pt x="0" y="140"/>
                    <a:pt x="0" y="140"/>
                    <a:pt x="0" y="140"/>
                  </a:cubicBezTo>
                  <a:cubicBezTo>
                    <a:pt x="0" y="143"/>
                    <a:pt x="2" y="144"/>
                    <a:pt x="4" y="144"/>
                  </a:cubicBezTo>
                  <a:cubicBezTo>
                    <a:pt x="6" y="144"/>
                    <a:pt x="8" y="143"/>
                    <a:pt x="8" y="140"/>
                  </a:cubicBezTo>
                  <a:cubicBezTo>
                    <a:pt x="8" y="132"/>
                    <a:pt x="8" y="132"/>
                    <a:pt x="8" y="132"/>
                  </a:cubicBezTo>
                  <a:cubicBezTo>
                    <a:pt x="8" y="130"/>
                    <a:pt x="6" y="128"/>
                    <a:pt x="4" y="128"/>
                  </a:cubicBezTo>
                  <a:cubicBezTo>
                    <a:pt x="2" y="128"/>
                    <a:pt x="0" y="130"/>
                    <a:pt x="0" y="132"/>
                  </a:cubicBezTo>
                  <a:close/>
                  <a:moveTo>
                    <a:pt x="0" y="100"/>
                  </a:moveTo>
                  <a:cubicBezTo>
                    <a:pt x="0" y="108"/>
                    <a:pt x="0" y="108"/>
                    <a:pt x="0" y="108"/>
                  </a:cubicBezTo>
                  <a:cubicBezTo>
                    <a:pt x="0" y="111"/>
                    <a:pt x="2" y="112"/>
                    <a:pt x="4" y="112"/>
                  </a:cubicBezTo>
                  <a:cubicBezTo>
                    <a:pt x="6" y="112"/>
                    <a:pt x="8" y="111"/>
                    <a:pt x="8" y="108"/>
                  </a:cubicBezTo>
                  <a:cubicBezTo>
                    <a:pt x="8" y="100"/>
                    <a:pt x="8" y="100"/>
                    <a:pt x="8" y="100"/>
                  </a:cubicBezTo>
                  <a:cubicBezTo>
                    <a:pt x="8" y="98"/>
                    <a:pt x="6" y="96"/>
                    <a:pt x="4" y="96"/>
                  </a:cubicBezTo>
                  <a:cubicBezTo>
                    <a:pt x="2" y="96"/>
                    <a:pt x="0" y="98"/>
                    <a:pt x="0" y="100"/>
                  </a:cubicBezTo>
                  <a:close/>
                  <a:moveTo>
                    <a:pt x="0" y="68"/>
                  </a:moveTo>
                  <a:cubicBezTo>
                    <a:pt x="0" y="76"/>
                    <a:pt x="0" y="76"/>
                    <a:pt x="0" y="76"/>
                  </a:cubicBezTo>
                  <a:cubicBezTo>
                    <a:pt x="0" y="79"/>
                    <a:pt x="2" y="80"/>
                    <a:pt x="4" y="80"/>
                  </a:cubicBezTo>
                  <a:cubicBezTo>
                    <a:pt x="6" y="80"/>
                    <a:pt x="8" y="79"/>
                    <a:pt x="8" y="76"/>
                  </a:cubicBezTo>
                  <a:cubicBezTo>
                    <a:pt x="8" y="68"/>
                    <a:pt x="8" y="68"/>
                    <a:pt x="8" y="68"/>
                  </a:cubicBezTo>
                  <a:cubicBezTo>
                    <a:pt x="8" y="66"/>
                    <a:pt x="6" y="64"/>
                    <a:pt x="4" y="64"/>
                  </a:cubicBezTo>
                  <a:cubicBezTo>
                    <a:pt x="2" y="64"/>
                    <a:pt x="0" y="66"/>
                    <a:pt x="0" y="68"/>
                  </a:cubicBezTo>
                  <a:close/>
                  <a:moveTo>
                    <a:pt x="0" y="36"/>
                  </a:moveTo>
                  <a:cubicBezTo>
                    <a:pt x="0" y="44"/>
                    <a:pt x="0" y="44"/>
                    <a:pt x="0" y="44"/>
                  </a:cubicBezTo>
                  <a:cubicBezTo>
                    <a:pt x="0" y="47"/>
                    <a:pt x="2" y="48"/>
                    <a:pt x="4" y="48"/>
                  </a:cubicBezTo>
                  <a:cubicBezTo>
                    <a:pt x="6" y="48"/>
                    <a:pt x="8" y="47"/>
                    <a:pt x="8" y="44"/>
                  </a:cubicBezTo>
                  <a:cubicBezTo>
                    <a:pt x="8" y="36"/>
                    <a:pt x="8" y="36"/>
                    <a:pt x="8" y="36"/>
                  </a:cubicBezTo>
                  <a:cubicBezTo>
                    <a:pt x="8" y="34"/>
                    <a:pt x="6" y="32"/>
                    <a:pt x="4" y="32"/>
                  </a:cubicBezTo>
                  <a:cubicBezTo>
                    <a:pt x="2" y="32"/>
                    <a:pt x="0" y="34"/>
                    <a:pt x="0" y="36"/>
                  </a:cubicBezTo>
                  <a:close/>
                  <a:moveTo>
                    <a:pt x="0" y="4"/>
                  </a:moveTo>
                  <a:cubicBezTo>
                    <a:pt x="0" y="12"/>
                    <a:pt x="0" y="12"/>
                    <a:pt x="0" y="12"/>
                  </a:cubicBezTo>
                  <a:cubicBezTo>
                    <a:pt x="0" y="15"/>
                    <a:pt x="2" y="16"/>
                    <a:pt x="4" y="16"/>
                  </a:cubicBezTo>
                  <a:cubicBezTo>
                    <a:pt x="6" y="16"/>
                    <a:pt x="8" y="15"/>
                    <a:pt x="8" y="12"/>
                  </a:cubicBezTo>
                  <a:cubicBezTo>
                    <a:pt x="8" y="4"/>
                    <a:pt x="8" y="4"/>
                    <a:pt x="8" y="4"/>
                  </a:cubicBezTo>
                  <a:cubicBezTo>
                    <a:pt x="8" y="2"/>
                    <a:pt x="6" y="0"/>
                    <a:pt x="4" y="0"/>
                  </a:cubicBezTo>
                  <a:cubicBezTo>
                    <a:pt x="2" y="0"/>
                    <a:pt x="0" y="2"/>
                    <a:pt x="0" y="4"/>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grpSp>
      <p:sp>
        <p:nvSpPr>
          <p:cNvPr id="92" name="Rectangle 77">
            <a:extLst>
              <a:ext uri="{FF2B5EF4-FFF2-40B4-BE49-F238E27FC236}">
                <a16:creationId xmlns:a16="http://schemas.microsoft.com/office/drawing/2014/main" id="{0D15718E-1EC5-4BBC-9A9D-F84BD7C401B4}"/>
              </a:ext>
            </a:extLst>
          </p:cNvPr>
          <p:cNvSpPr/>
          <p:nvPr/>
        </p:nvSpPr>
        <p:spPr>
          <a:xfrm>
            <a:off x="1570980" y="2753441"/>
            <a:ext cx="2625484" cy="587469"/>
          </a:xfrm>
          <a:prstGeom prst="rect">
            <a:avLst/>
          </a:prstGeom>
        </p:spPr>
        <p:txBody>
          <a:bodyPr wrap="square">
            <a:spAutoFit/>
          </a:bodyPr>
          <a:lstStyle/>
          <a:p>
            <a:pPr marL="171450" indent="-171450">
              <a:lnSpc>
                <a:spcPct val="120000"/>
              </a:lnSpc>
              <a:buClr>
                <a:srgbClr val="3F697E"/>
              </a:buClr>
              <a:buFont typeface="Arial" panose="020B0604020202020204" pitchFamily="34" charset="0"/>
              <a:buChar char="•"/>
              <a:defRPr/>
            </a:pPr>
            <a:r>
              <a:rPr lang="zh-CN" altLang="en-US" sz="1400" dirty="0">
                <a:solidFill>
                  <a:srgbClr val="3F697E"/>
                </a:solidFill>
                <a:latin typeface="Arial"/>
                <a:ea typeface="微软雅黑"/>
                <a:cs typeface="+mn-ea"/>
                <a:sym typeface="Arial"/>
              </a:rPr>
              <a:t>对基因</a:t>
            </a:r>
            <a:r>
              <a:rPr lang="en-US" altLang="zh-CN" sz="1400" dirty="0">
                <a:solidFill>
                  <a:srgbClr val="3F697E"/>
                </a:solidFill>
                <a:latin typeface="Arial"/>
                <a:ea typeface="微软雅黑"/>
                <a:cs typeface="+mn-ea"/>
                <a:sym typeface="Arial"/>
              </a:rPr>
              <a:t>1-6</a:t>
            </a:r>
            <a:r>
              <a:rPr lang="zh-CN" altLang="en-US" sz="1400" dirty="0">
                <a:solidFill>
                  <a:srgbClr val="3F697E"/>
                </a:solidFill>
                <a:latin typeface="Arial"/>
                <a:ea typeface="微软雅黑"/>
                <a:cs typeface="+mn-ea"/>
                <a:sym typeface="Arial"/>
              </a:rPr>
              <a:t>型，混合型，无法确定基因型均有高治愈率</a:t>
            </a:r>
            <a:r>
              <a:rPr lang="en-US" altLang="zh-CN" sz="1400" baseline="30000" dirty="0">
                <a:solidFill>
                  <a:srgbClr val="3F697E"/>
                </a:solidFill>
                <a:latin typeface="Arial"/>
                <a:ea typeface="微软雅黑"/>
                <a:cs typeface="+mn-ea"/>
                <a:sym typeface="Arial"/>
              </a:rPr>
              <a:t>1</a:t>
            </a:r>
          </a:p>
        </p:txBody>
      </p:sp>
      <p:grpSp>
        <p:nvGrpSpPr>
          <p:cNvPr id="93" name="组合 92">
            <a:extLst>
              <a:ext uri="{FF2B5EF4-FFF2-40B4-BE49-F238E27FC236}">
                <a16:creationId xmlns:a16="http://schemas.microsoft.com/office/drawing/2014/main" id="{7D9CFFAA-0841-4ACD-BD58-442FAB7C996F}"/>
              </a:ext>
            </a:extLst>
          </p:cNvPr>
          <p:cNvGrpSpPr/>
          <p:nvPr/>
        </p:nvGrpSpPr>
        <p:grpSpPr>
          <a:xfrm>
            <a:off x="1472232" y="2221874"/>
            <a:ext cx="1758989" cy="500588"/>
            <a:chOff x="666750" y="4551221"/>
            <a:chExt cx="2264514" cy="484188"/>
          </a:xfrm>
        </p:grpSpPr>
        <p:sp>
          <p:nvSpPr>
            <p:cNvPr id="94" name="Freeform 9">
              <a:extLst>
                <a:ext uri="{FF2B5EF4-FFF2-40B4-BE49-F238E27FC236}">
                  <a16:creationId xmlns:a16="http://schemas.microsoft.com/office/drawing/2014/main" id="{2C202A9A-CD04-461E-B51F-3CAE36DB8B1E}"/>
                </a:ext>
              </a:extLst>
            </p:cNvPr>
            <p:cNvSpPr>
              <a:spLocks/>
            </p:cNvSpPr>
            <p:nvPr/>
          </p:nvSpPr>
          <p:spPr bwMode="auto">
            <a:xfrm>
              <a:off x="666750" y="4551229"/>
              <a:ext cx="96838" cy="484180"/>
            </a:xfrm>
            <a:custGeom>
              <a:avLst/>
              <a:gdLst>
                <a:gd name="T0" fmla="*/ 61 w 61"/>
                <a:gd name="T1" fmla="*/ 333 h 333"/>
                <a:gd name="T2" fmla="*/ 0 w 61"/>
                <a:gd name="T3" fmla="*/ 299 h 333"/>
                <a:gd name="T4" fmla="*/ 0 w 61"/>
                <a:gd name="T5" fmla="*/ 28 h 333"/>
                <a:gd name="T6" fmla="*/ 61 w 61"/>
                <a:gd name="T7" fmla="*/ 0 h 333"/>
                <a:gd name="T8" fmla="*/ 61 w 61"/>
                <a:gd name="T9" fmla="*/ 333 h 333"/>
                <a:gd name="connsiteX0" fmla="*/ 10000 w 10000"/>
                <a:gd name="connsiteY0" fmla="*/ 9159 h 9159"/>
                <a:gd name="connsiteX1" fmla="*/ 0 w 10000"/>
                <a:gd name="connsiteY1" fmla="*/ 8138 h 9159"/>
                <a:gd name="connsiteX2" fmla="*/ 0 w 10000"/>
                <a:gd name="connsiteY2" fmla="*/ 0 h 9159"/>
                <a:gd name="connsiteX3" fmla="*/ 10000 w 10000"/>
                <a:gd name="connsiteY3" fmla="*/ 961 h 9159"/>
                <a:gd name="connsiteX4" fmla="*/ 10000 w 10000"/>
                <a:gd name="connsiteY4" fmla="*/ 9159 h 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159">
                  <a:moveTo>
                    <a:pt x="10000" y="9159"/>
                  </a:moveTo>
                  <a:lnTo>
                    <a:pt x="0" y="8138"/>
                  </a:lnTo>
                  <a:lnTo>
                    <a:pt x="0" y="0"/>
                  </a:lnTo>
                  <a:lnTo>
                    <a:pt x="10000" y="961"/>
                  </a:lnTo>
                  <a:lnTo>
                    <a:pt x="10000" y="9159"/>
                  </a:lnTo>
                  <a:close/>
                </a:path>
              </a:pathLst>
            </a:custGeom>
            <a:solidFill>
              <a:srgbClr val="3F6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sp>
          <p:nvSpPr>
            <p:cNvPr id="95" name="Freeform 10">
              <a:extLst>
                <a:ext uri="{FF2B5EF4-FFF2-40B4-BE49-F238E27FC236}">
                  <a16:creationId xmlns:a16="http://schemas.microsoft.com/office/drawing/2014/main" id="{CF346DF9-9E99-4DA9-B985-3EAD4CD6B213}"/>
                </a:ext>
              </a:extLst>
            </p:cNvPr>
            <p:cNvSpPr>
              <a:spLocks/>
            </p:cNvSpPr>
            <p:nvPr/>
          </p:nvSpPr>
          <p:spPr bwMode="auto">
            <a:xfrm>
              <a:off x="666750" y="4551221"/>
              <a:ext cx="1754496" cy="430213"/>
            </a:xfrm>
            <a:custGeom>
              <a:avLst/>
              <a:gdLst>
                <a:gd name="T0" fmla="*/ 0 w 641"/>
                <a:gd name="T1" fmla="*/ 0 h 138"/>
                <a:gd name="T2" fmla="*/ 589 w 641"/>
                <a:gd name="T3" fmla="*/ 0 h 138"/>
                <a:gd name="T4" fmla="*/ 602 w 641"/>
                <a:gd name="T5" fmla="*/ 7 h 138"/>
                <a:gd name="T6" fmla="*/ 639 w 641"/>
                <a:gd name="T7" fmla="*/ 62 h 138"/>
                <a:gd name="T8" fmla="*/ 639 w 641"/>
                <a:gd name="T9" fmla="*/ 77 h 138"/>
                <a:gd name="T10" fmla="*/ 602 w 641"/>
                <a:gd name="T11" fmla="*/ 131 h 138"/>
                <a:gd name="T12" fmla="*/ 589 w 641"/>
                <a:gd name="T13" fmla="*/ 138 h 138"/>
                <a:gd name="T14" fmla="*/ 0 w 64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138">
                  <a:moveTo>
                    <a:pt x="0" y="0"/>
                  </a:moveTo>
                  <a:cubicBezTo>
                    <a:pt x="589" y="0"/>
                    <a:pt x="589" y="0"/>
                    <a:pt x="589" y="0"/>
                  </a:cubicBezTo>
                  <a:cubicBezTo>
                    <a:pt x="594" y="0"/>
                    <a:pt x="600" y="4"/>
                    <a:pt x="602" y="7"/>
                  </a:cubicBezTo>
                  <a:cubicBezTo>
                    <a:pt x="639" y="62"/>
                    <a:pt x="639" y="62"/>
                    <a:pt x="639" y="62"/>
                  </a:cubicBezTo>
                  <a:cubicBezTo>
                    <a:pt x="641" y="66"/>
                    <a:pt x="641" y="73"/>
                    <a:pt x="639" y="77"/>
                  </a:cubicBezTo>
                  <a:cubicBezTo>
                    <a:pt x="602" y="131"/>
                    <a:pt x="602" y="131"/>
                    <a:pt x="602" y="131"/>
                  </a:cubicBezTo>
                  <a:cubicBezTo>
                    <a:pt x="600" y="135"/>
                    <a:pt x="594" y="138"/>
                    <a:pt x="589" y="138"/>
                  </a:cubicBezTo>
                  <a:cubicBezTo>
                    <a:pt x="0" y="138"/>
                    <a:pt x="0" y="138"/>
                    <a:pt x="0" y="138"/>
                  </a:cubicBezTo>
                </a:path>
              </a:pathLst>
            </a:custGeom>
            <a:solidFill>
              <a:srgbClr val="4DB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sp>
          <p:nvSpPr>
            <p:cNvPr id="96" name="Freeform 10">
              <a:extLst>
                <a:ext uri="{FF2B5EF4-FFF2-40B4-BE49-F238E27FC236}">
                  <a16:creationId xmlns:a16="http://schemas.microsoft.com/office/drawing/2014/main" id="{D1D88F2E-BF72-43B2-94B7-A80B7F66CD96}"/>
                </a:ext>
              </a:extLst>
            </p:cNvPr>
            <p:cNvSpPr>
              <a:spLocks/>
            </p:cNvSpPr>
            <p:nvPr/>
          </p:nvSpPr>
          <p:spPr bwMode="auto">
            <a:xfrm>
              <a:off x="1176768" y="4551221"/>
              <a:ext cx="1754496" cy="430213"/>
            </a:xfrm>
            <a:custGeom>
              <a:avLst/>
              <a:gdLst>
                <a:gd name="T0" fmla="*/ 0 w 641"/>
                <a:gd name="T1" fmla="*/ 0 h 138"/>
                <a:gd name="T2" fmla="*/ 589 w 641"/>
                <a:gd name="T3" fmla="*/ 0 h 138"/>
                <a:gd name="T4" fmla="*/ 602 w 641"/>
                <a:gd name="T5" fmla="*/ 7 h 138"/>
                <a:gd name="T6" fmla="*/ 639 w 641"/>
                <a:gd name="T7" fmla="*/ 62 h 138"/>
                <a:gd name="T8" fmla="*/ 639 w 641"/>
                <a:gd name="T9" fmla="*/ 77 h 138"/>
                <a:gd name="T10" fmla="*/ 602 w 641"/>
                <a:gd name="T11" fmla="*/ 131 h 138"/>
                <a:gd name="T12" fmla="*/ 589 w 641"/>
                <a:gd name="T13" fmla="*/ 138 h 138"/>
                <a:gd name="T14" fmla="*/ 0 w 64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138">
                  <a:moveTo>
                    <a:pt x="0" y="0"/>
                  </a:moveTo>
                  <a:cubicBezTo>
                    <a:pt x="589" y="0"/>
                    <a:pt x="589" y="0"/>
                    <a:pt x="589" y="0"/>
                  </a:cubicBezTo>
                  <a:cubicBezTo>
                    <a:pt x="594" y="0"/>
                    <a:pt x="600" y="4"/>
                    <a:pt x="602" y="7"/>
                  </a:cubicBezTo>
                  <a:cubicBezTo>
                    <a:pt x="639" y="62"/>
                    <a:pt x="639" y="62"/>
                    <a:pt x="639" y="62"/>
                  </a:cubicBezTo>
                  <a:cubicBezTo>
                    <a:pt x="641" y="66"/>
                    <a:pt x="641" y="73"/>
                    <a:pt x="639" y="77"/>
                  </a:cubicBezTo>
                  <a:cubicBezTo>
                    <a:pt x="602" y="131"/>
                    <a:pt x="602" y="131"/>
                    <a:pt x="602" y="131"/>
                  </a:cubicBezTo>
                  <a:cubicBezTo>
                    <a:pt x="600" y="135"/>
                    <a:pt x="594" y="138"/>
                    <a:pt x="589" y="138"/>
                  </a:cubicBezTo>
                  <a:cubicBezTo>
                    <a:pt x="0" y="138"/>
                    <a:pt x="0" y="138"/>
                    <a:pt x="0" y="138"/>
                  </a:cubicBezTo>
                </a:path>
              </a:pathLst>
            </a:custGeom>
            <a:solidFill>
              <a:srgbClr val="4DB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grpSp>
      <p:sp>
        <p:nvSpPr>
          <p:cNvPr id="97" name="object 24">
            <a:extLst>
              <a:ext uri="{FF2B5EF4-FFF2-40B4-BE49-F238E27FC236}">
                <a16:creationId xmlns:a16="http://schemas.microsoft.com/office/drawing/2014/main" id="{B522F0E7-6D8C-4B03-B7A2-A464C84D505C}"/>
              </a:ext>
            </a:extLst>
          </p:cNvPr>
          <p:cNvSpPr txBox="1"/>
          <p:nvPr/>
        </p:nvSpPr>
        <p:spPr>
          <a:xfrm>
            <a:off x="1472232" y="2225916"/>
            <a:ext cx="1474168" cy="419821"/>
          </a:xfrm>
          <a:prstGeom prst="rect">
            <a:avLst/>
          </a:prstGeom>
        </p:spPr>
        <p:txBody>
          <a:bodyPr vert="horz" wrap="square" lIns="0" tIns="0" rIns="0" bIns="0" rtlCol="0">
            <a:noAutofit/>
          </a:bodyPr>
          <a:lstStyle/>
          <a:p>
            <a:pPr marL="152400">
              <a:defRPr/>
            </a:pPr>
            <a:r>
              <a:rPr lang="en-US" altLang="zh-CN" sz="1400" b="1" kern="0" spc="-11" dirty="0">
                <a:solidFill>
                  <a:prstClr val="white"/>
                </a:solidFill>
                <a:latin typeface="Arial"/>
                <a:ea typeface="微软雅黑"/>
                <a:cs typeface="+mn-ea"/>
                <a:sym typeface="Arial"/>
              </a:rPr>
              <a:t>Pan-Genotypic</a:t>
            </a:r>
          </a:p>
          <a:p>
            <a:pPr marL="152400">
              <a:defRPr/>
            </a:pPr>
            <a:r>
              <a:rPr lang="zh-CN" altLang="en-US" sz="1400" b="1" kern="0" spc="-11" dirty="0">
                <a:solidFill>
                  <a:prstClr val="white"/>
                </a:solidFill>
                <a:latin typeface="Arial"/>
                <a:ea typeface="微软雅黑"/>
                <a:cs typeface="+mn-ea"/>
                <a:sym typeface="Arial"/>
              </a:rPr>
              <a:t>泛基因型</a:t>
            </a:r>
          </a:p>
        </p:txBody>
      </p:sp>
      <p:sp>
        <p:nvSpPr>
          <p:cNvPr id="98" name="Rectangle 77">
            <a:extLst>
              <a:ext uri="{FF2B5EF4-FFF2-40B4-BE49-F238E27FC236}">
                <a16:creationId xmlns:a16="http://schemas.microsoft.com/office/drawing/2014/main" id="{1BFBABB3-E697-4090-A545-BFCAFAC2321E}"/>
              </a:ext>
            </a:extLst>
          </p:cNvPr>
          <p:cNvSpPr/>
          <p:nvPr/>
        </p:nvSpPr>
        <p:spPr>
          <a:xfrm>
            <a:off x="4649730" y="2753441"/>
            <a:ext cx="2684096" cy="846001"/>
          </a:xfrm>
          <a:prstGeom prst="rect">
            <a:avLst/>
          </a:prstGeom>
        </p:spPr>
        <p:txBody>
          <a:bodyPr wrap="square">
            <a:spAutoFit/>
          </a:bodyPr>
          <a:lstStyle/>
          <a:p>
            <a:pPr marL="171450" indent="-171450">
              <a:lnSpc>
                <a:spcPct val="120000"/>
              </a:lnSpc>
              <a:buClr>
                <a:srgbClr val="3F697E"/>
              </a:buClr>
              <a:buFont typeface="Arial" panose="020B0604020202020204" pitchFamily="34" charset="0"/>
              <a:buChar char="•"/>
              <a:defRPr/>
            </a:pPr>
            <a:r>
              <a:rPr lang="zh-CN" altLang="en-US" sz="1400" dirty="0">
                <a:solidFill>
                  <a:srgbClr val="3F697E"/>
                </a:solidFill>
                <a:latin typeface="Arial"/>
                <a:ea typeface="微软雅黑"/>
                <a:cs typeface="+mn-ea"/>
                <a:sym typeface="Arial"/>
              </a:rPr>
              <a:t>无论肝纤维化程度及肝硬化与否，疗程固定，治愈率高，安全性好</a:t>
            </a:r>
            <a:r>
              <a:rPr lang="en-US" altLang="zh-CN" sz="1400" baseline="30000" dirty="0">
                <a:solidFill>
                  <a:srgbClr val="3F697E"/>
                </a:solidFill>
                <a:latin typeface="Arial"/>
                <a:ea typeface="微软雅黑"/>
                <a:cs typeface="+mn-ea"/>
                <a:sym typeface="Arial"/>
              </a:rPr>
              <a:t>1</a:t>
            </a:r>
          </a:p>
        </p:txBody>
      </p:sp>
      <p:grpSp>
        <p:nvGrpSpPr>
          <p:cNvPr id="128" name="组合 127">
            <a:extLst>
              <a:ext uri="{FF2B5EF4-FFF2-40B4-BE49-F238E27FC236}">
                <a16:creationId xmlns:a16="http://schemas.microsoft.com/office/drawing/2014/main" id="{7475880E-C4AF-40AC-ACCB-0D63B81251A5}"/>
              </a:ext>
            </a:extLst>
          </p:cNvPr>
          <p:cNvGrpSpPr/>
          <p:nvPr/>
        </p:nvGrpSpPr>
        <p:grpSpPr>
          <a:xfrm>
            <a:off x="4542393" y="2221874"/>
            <a:ext cx="1742822" cy="500588"/>
            <a:chOff x="666750" y="4551221"/>
            <a:chExt cx="2243701" cy="484188"/>
          </a:xfrm>
        </p:grpSpPr>
        <p:sp>
          <p:nvSpPr>
            <p:cNvPr id="129" name="Freeform 9">
              <a:extLst>
                <a:ext uri="{FF2B5EF4-FFF2-40B4-BE49-F238E27FC236}">
                  <a16:creationId xmlns:a16="http://schemas.microsoft.com/office/drawing/2014/main" id="{B88959DD-C763-45FB-8184-7513AEBCC182}"/>
                </a:ext>
              </a:extLst>
            </p:cNvPr>
            <p:cNvSpPr>
              <a:spLocks/>
            </p:cNvSpPr>
            <p:nvPr/>
          </p:nvSpPr>
          <p:spPr bwMode="auto">
            <a:xfrm>
              <a:off x="666750" y="4551229"/>
              <a:ext cx="96838" cy="484180"/>
            </a:xfrm>
            <a:custGeom>
              <a:avLst/>
              <a:gdLst>
                <a:gd name="T0" fmla="*/ 61 w 61"/>
                <a:gd name="T1" fmla="*/ 333 h 333"/>
                <a:gd name="T2" fmla="*/ 0 w 61"/>
                <a:gd name="T3" fmla="*/ 299 h 333"/>
                <a:gd name="T4" fmla="*/ 0 w 61"/>
                <a:gd name="T5" fmla="*/ 28 h 333"/>
                <a:gd name="T6" fmla="*/ 61 w 61"/>
                <a:gd name="T7" fmla="*/ 0 h 333"/>
                <a:gd name="T8" fmla="*/ 61 w 61"/>
                <a:gd name="T9" fmla="*/ 333 h 333"/>
                <a:gd name="connsiteX0" fmla="*/ 10000 w 10000"/>
                <a:gd name="connsiteY0" fmla="*/ 9159 h 9159"/>
                <a:gd name="connsiteX1" fmla="*/ 0 w 10000"/>
                <a:gd name="connsiteY1" fmla="*/ 8138 h 9159"/>
                <a:gd name="connsiteX2" fmla="*/ 0 w 10000"/>
                <a:gd name="connsiteY2" fmla="*/ 0 h 9159"/>
                <a:gd name="connsiteX3" fmla="*/ 10000 w 10000"/>
                <a:gd name="connsiteY3" fmla="*/ 961 h 9159"/>
                <a:gd name="connsiteX4" fmla="*/ 10000 w 10000"/>
                <a:gd name="connsiteY4" fmla="*/ 9159 h 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159">
                  <a:moveTo>
                    <a:pt x="10000" y="9159"/>
                  </a:moveTo>
                  <a:lnTo>
                    <a:pt x="0" y="8138"/>
                  </a:lnTo>
                  <a:lnTo>
                    <a:pt x="0" y="0"/>
                  </a:lnTo>
                  <a:lnTo>
                    <a:pt x="10000" y="961"/>
                  </a:lnTo>
                  <a:lnTo>
                    <a:pt x="10000" y="9159"/>
                  </a:lnTo>
                  <a:close/>
                </a:path>
              </a:pathLst>
            </a:custGeom>
            <a:solidFill>
              <a:srgbClr val="3F6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sp>
          <p:nvSpPr>
            <p:cNvPr id="130" name="Freeform 10">
              <a:extLst>
                <a:ext uri="{FF2B5EF4-FFF2-40B4-BE49-F238E27FC236}">
                  <a16:creationId xmlns:a16="http://schemas.microsoft.com/office/drawing/2014/main" id="{62548437-AD15-4476-91F8-7B570F2B57B8}"/>
                </a:ext>
              </a:extLst>
            </p:cNvPr>
            <p:cNvSpPr>
              <a:spLocks/>
            </p:cNvSpPr>
            <p:nvPr/>
          </p:nvSpPr>
          <p:spPr bwMode="auto">
            <a:xfrm>
              <a:off x="666750" y="4551221"/>
              <a:ext cx="1754496" cy="430213"/>
            </a:xfrm>
            <a:custGeom>
              <a:avLst/>
              <a:gdLst>
                <a:gd name="T0" fmla="*/ 0 w 641"/>
                <a:gd name="T1" fmla="*/ 0 h 138"/>
                <a:gd name="T2" fmla="*/ 589 w 641"/>
                <a:gd name="T3" fmla="*/ 0 h 138"/>
                <a:gd name="T4" fmla="*/ 602 w 641"/>
                <a:gd name="T5" fmla="*/ 7 h 138"/>
                <a:gd name="T6" fmla="*/ 639 w 641"/>
                <a:gd name="T7" fmla="*/ 62 h 138"/>
                <a:gd name="T8" fmla="*/ 639 w 641"/>
                <a:gd name="T9" fmla="*/ 77 h 138"/>
                <a:gd name="T10" fmla="*/ 602 w 641"/>
                <a:gd name="T11" fmla="*/ 131 h 138"/>
                <a:gd name="T12" fmla="*/ 589 w 641"/>
                <a:gd name="T13" fmla="*/ 138 h 138"/>
                <a:gd name="T14" fmla="*/ 0 w 64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138">
                  <a:moveTo>
                    <a:pt x="0" y="0"/>
                  </a:moveTo>
                  <a:cubicBezTo>
                    <a:pt x="589" y="0"/>
                    <a:pt x="589" y="0"/>
                    <a:pt x="589" y="0"/>
                  </a:cubicBezTo>
                  <a:cubicBezTo>
                    <a:pt x="594" y="0"/>
                    <a:pt x="600" y="4"/>
                    <a:pt x="602" y="7"/>
                  </a:cubicBezTo>
                  <a:cubicBezTo>
                    <a:pt x="639" y="62"/>
                    <a:pt x="639" y="62"/>
                    <a:pt x="639" y="62"/>
                  </a:cubicBezTo>
                  <a:cubicBezTo>
                    <a:pt x="641" y="66"/>
                    <a:pt x="641" y="73"/>
                    <a:pt x="639" y="77"/>
                  </a:cubicBezTo>
                  <a:cubicBezTo>
                    <a:pt x="602" y="131"/>
                    <a:pt x="602" y="131"/>
                    <a:pt x="602" y="131"/>
                  </a:cubicBezTo>
                  <a:cubicBezTo>
                    <a:pt x="600" y="135"/>
                    <a:pt x="594" y="138"/>
                    <a:pt x="589" y="138"/>
                  </a:cubicBezTo>
                  <a:cubicBezTo>
                    <a:pt x="0" y="138"/>
                    <a:pt x="0" y="138"/>
                    <a:pt x="0" y="138"/>
                  </a:cubicBezTo>
                </a:path>
              </a:pathLst>
            </a:custGeom>
            <a:solidFill>
              <a:srgbClr val="4DB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sp>
          <p:nvSpPr>
            <p:cNvPr id="131" name="Freeform 10">
              <a:extLst>
                <a:ext uri="{FF2B5EF4-FFF2-40B4-BE49-F238E27FC236}">
                  <a16:creationId xmlns:a16="http://schemas.microsoft.com/office/drawing/2014/main" id="{D7C30A9E-CC0B-4B19-A4C9-1F54B841BD1B}"/>
                </a:ext>
              </a:extLst>
            </p:cNvPr>
            <p:cNvSpPr>
              <a:spLocks/>
            </p:cNvSpPr>
            <p:nvPr/>
          </p:nvSpPr>
          <p:spPr bwMode="auto">
            <a:xfrm>
              <a:off x="1155955" y="4551221"/>
              <a:ext cx="1754496" cy="430213"/>
            </a:xfrm>
            <a:custGeom>
              <a:avLst/>
              <a:gdLst>
                <a:gd name="T0" fmla="*/ 0 w 641"/>
                <a:gd name="T1" fmla="*/ 0 h 138"/>
                <a:gd name="T2" fmla="*/ 589 w 641"/>
                <a:gd name="T3" fmla="*/ 0 h 138"/>
                <a:gd name="T4" fmla="*/ 602 w 641"/>
                <a:gd name="T5" fmla="*/ 7 h 138"/>
                <a:gd name="T6" fmla="*/ 639 w 641"/>
                <a:gd name="T7" fmla="*/ 62 h 138"/>
                <a:gd name="T8" fmla="*/ 639 w 641"/>
                <a:gd name="T9" fmla="*/ 77 h 138"/>
                <a:gd name="T10" fmla="*/ 602 w 641"/>
                <a:gd name="T11" fmla="*/ 131 h 138"/>
                <a:gd name="T12" fmla="*/ 589 w 641"/>
                <a:gd name="T13" fmla="*/ 138 h 138"/>
                <a:gd name="T14" fmla="*/ 0 w 64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138">
                  <a:moveTo>
                    <a:pt x="0" y="0"/>
                  </a:moveTo>
                  <a:cubicBezTo>
                    <a:pt x="589" y="0"/>
                    <a:pt x="589" y="0"/>
                    <a:pt x="589" y="0"/>
                  </a:cubicBezTo>
                  <a:cubicBezTo>
                    <a:pt x="594" y="0"/>
                    <a:pt x="600" y="4"/>
                    <a:pt x="602" y="7"/>
                  </a:cubicBezTo>
                  <a:cubicBezTo>
                    <a:pt x="639" y="62"/>
                    <a:pt x="639" y="62"/>
                    <a:pt x="639" y="62"/>
                  </a:cubicBezTo>
                  <a:cubicBezTo>
                    <a:pt x="641" y="66"/>
                    <a:pt x="641" y="73"/>
                    <a:pt x="639" y="77"/>
                  </a:cubicBezTo>
                  <a:cubicBezTo>
                    <a:pt x="602" y="131"/>
                    <a:pt x="602" y="131"/>
                    <a:pt x="602" y="131"/>
                  </a:cubicBezTo>
                  <a:cubicBezTo>
                    <a:pt x="600" y="135"/>
                    <a:pt x="594" y="138"/>
                    <a:pt x="589" y="138"/>
                  </a:cubicBezTo>
                  <a:cubicBezTo>
                    <a:pt x="0" y="138"/>
                    <a:pt x="0" y="138"/>
                    <a:pt x="0" y="138"/>
                  </a:cubicBezTo>
                </a:path>
              </a:pathLst>
            </a:custGeom>
            <a:solidFill>
              <a:srgbClr val="4DB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grpSp>
      <p:sp>
        <p:nvSpPr>
          <p:cNvPr id="132" name="object 24">
            <a:extLst>
              <a:ext uri="{FF2B5EF4-FFF2-40B4-BE49-F238E27FC236}">
                <a16:creationId xmlns:a16="http://schemas.microsoft.com/office/drawing/2014/main" id="{9BEC2A4D-50FC-4A35-9073-440712293484}"/>
              </a:ext>
            </a:extLst>
          </p:cNvPr>
          <p:cNvSpPr txBox="1"/>
          <p:nvPr/>
        </p:nvSpPr>
        <p:spPr>
          <a:xfrm>
            <a:off x="4548507" y="2222295"/>
            <a:ext cx="1571307" cy="427062"/>
          </a:xfrm>
          <a:prstGeom prst="rect">
            <a:avLst/>
          </a:prstGeom>
        </p:spPr>
        <p:txBody>
          <a:bodyPr vert="horz" wrap="square" lIns="0" tIns="0" rIns="0" bIns="0" rtlCol="0">
            <a:noAutofit/>
          </a:bodyPr>
          <a:lstStyle/>
          <a:p>
            <a:pPr marL="152400">
              <a:defRPr/>
            </a:pPr>
            <a:r>
              <a:rPr lang="en-US" altLang="zh-CN" sz="1400" b="1" spc="-11" dirty="0">
                <a:solidFill>
                  <a:prstClr val="white"/>
                </a:solidFill>
                <a:latin typeface="Arial"/>
                <a:ea typeface="微软雅黑"/>
                <a:cs typeface="+mn-ea"/>
                <a:sym typeface="Arial"/>
              </a:rPr>
              <a:t>Pan-Fibrotic</a:t>
            </a:r>
          </a:p>
          <a:p>
            <a:pPr marL="152400">
              <a:defRPr/>
            </a:pPr>
            <a:r>
              <a:rPr lang="zh-CN" altLang="en-US" sz="1400" b="1" spc="-11" dirty="0">
                <a:solidFill>
                  <a:prstClr val="white"/>
                </a:solidFill>
                <a:latin typeface="Arial"/>
                <a:ea typeface="微软雅黑"/>
                <a:cs typeface="+mn-ea"/>
                <a:sym typeface="Arial"/>
              </a:rPr>
              <a:t>不论肝硬化与否</a:t>
            </a:r>
          </a:p>
        </p:txBody>
      </p:sp>
      <p:sp>
        <p:nvSpPr>
          <p:cNvPr id="133" name="Rectangle 77">
            <a:extLst>
              <a:ext uri="{FF2B5EF4-FFF2-40B4-BE49-F238E27FC236}">
                <a16:creationId xmlns:a16="http://schemas.microsoft.com/office/drawing/2014/main" id="{09E161D8-CAA5-4FE7-A4C3-1254DD82DF9A}"/>
              </a:ext>
            </a:extLst>
          </p:cNvPr>
          <p:cNvSpPr/>
          <p:nvPr/>
        </p:nvSpPr>
        <p:spPr>
          <a:xfrm>
            <a:off x="7755163" y="2753441"/>
            <a:ext cx="2865857" cy="846001"/>
          </a:xfrm>
          <a:prstGeom prst="rect">
            <a:avLst/>
          </a:prstGeom>
        </p:spPr>
        <p:txBody>
          <a:bodyPr wrap="square">
            <a:spAutoFit/>
          </a:bodyPr>
          <a:lstStyle/>
          <a:p>
            <a:pPr marL="171450" indent="-171450">
              <a:lnSpc>
                <a:spcPct val="120000"/>
              </a:lnSpc>
              <a:buClr>
                <a:srgbClr val="3F697E"/>
              </a:buClr>
              <a:buFont typeface="Arial" panose="020B0604020202020204" pitchFamily="34" charset="0"/>
              <a:buChar char="•"/>
              <a:defRPr/>
            </a:pPr>
            <a:r>
              <a:rPr lang="zh-CN" altLang="en-US" sz="1400" dirty="0">
                <a:solidFill>
                  <a:srgbClr val="3F697E"/>
                </a:solidFill>
                <a:latin typeface="Arial"/>
                <a:ea typeface="微软雅黑"/>
                <a:cs typeface="+mn-ea"/>
                <a:sym typeface="Arial"/>
              </a:rPr>
              <a:t>可用于各种肝功能状态的患者</a:t>
            </a:r>
            <a:r>
              <a:rPr lang="en-US" altLang="zh-CN" sz="1400" baseline="30000" dirty="0">
                <a:solidFill>
                  <a:srgbClr val="3F697E"/>
                </a:solidFill>
                <a:latin typeface="Arial"/>
                <a:ea typeface="微软雅黑"/>
                <a:cs typeface="+mn-ea"/>
                <a:sym typeface="Arial"/>
              </a:rPr>
              <a:t>1</a:t>
            </a:r>
          </a:p>
          <a:p>
            <a:pPr marL="171450" indent="-171450">
              <a:lnSpc>
                <a:spcPct val="120000"/>
              </a:lnSpc>
              <a:buClr>
                <a:srgbClr val="3F697E"/>
              </a:buClr>
              <a:buFont typeface="Arial" panose="020B0604020202020204" pitchFamily="34" charset="0"/>
              <a:buChar char="•"/>
              <a:defRPr/>
            </a:pPr>
            <a:r>
              <a:rPr lang="zh-CN" altLang="en-US" sz="1400" dirty="0">
                <a:solidFill>
                  <a:srgbClr val="3F697E"/>
                </a:solidFill>
                <a:latin typeface="Arial"/>
                <a:ea typeface="微软雅黑"/>
                <a:cs typeface="+mn-ea"/>
                <a:sym typeface="Arial"/>
              </a:rPr>
              <a:t>药物相互作用较少</a:t>
            </a:r>
            <a:r>
              <a:rPr lang="en-US" altLang="zh-CN" sz="1400" baseline="30000" dirty="0">
                <a:solidFill>
                  <a:srgbClr val="3F697E"/>
                </a:solidFill>
                <a:latin typeface="Arial"/>
                <a:ea typeface="微软雅黑"/>
                <a:cs typeface="+mn-ea"/>
                <a:sym typeface="Arial"/>
              </a:rPr>
              <a:t>2</a:t>
            </a:r>
          </a:p>
          <a:p>
            <a:pPr marL="171450" indent="-171450">
              <a:lnSpc>
                <a:spcPct val="120000"/>
              </a:lnSpc>
              <a:buClr>
                <a:srgbClr val="3F697E"/>
              </a:buClr>
              <a:buFont typeface="Arial" panose="020B0604020202020204" pitchFamily="34" charset="0"/>
              <a:buChar char="•"/>
              <a:defRPr/>
            </a:pPr>
            <a:r>
              <a:rPr lang="zh-CN" altLang="en-US" sz="1400" dirty="0">
                <a:solidFill>
                  <a:srgbClr val="3F697E"/>
                </a:solidFill>
                <a:latin typeface="Arial"/>
                <a:ea typeface="微软雅黑"/>
                <a:cs typeface="+mn-ea"/>
                <a:sym typeface="Arial"/>
              </a:rPr>
              <a:t>治疗中无需频繁监测肝功能</a:t>
            </a:r>
            <a:r>
              <a:rPr lang="en-US" altLang="zh-CN" sz="1400" baseline="30000" dirty="0">
                <a:solidFill>
                  <a:srgbClr val="3F697E"/>
                </a:solidFill>
                <a:latin typeface="Arial"/>
                <a:ea typeface="微软雅黑"/>
                <a:cs typeface="+mn-ea"/>
                <a:sym typeface="Arial"/>
              </a:rPr>
              <a:t>3</a:t>
            </a:r>
          </a:p>
        </p:txBody>
      </p:sp>
      <p:grpSp>
        <p:nvGrpSpPr>
          <p:cNvPr id="134" name="组合 133">
            <a:extLst>
              <a:ext uri="{FF2B5EF4-FFF2-40B4-BE49-F238E27FC236}">
                <a16:creationId xmlns:a16="http://schemas.microsoft.com/office/drawing/2014/main" id="{237FF53C-B784-4484-AADA-D1951F08A282}"/>
              </a:ext>
            </a:extLst>
          </p:cNvPr>
          <p:cNvGrpSpPr/>
          <p:nvPr/>
        </p:nvGrpSpPr>
        <p:grpSpPr>
          <a:xfrm>
            <a:off x="7612554" y="2221874"/>
            <a:ext cx="1905364" cy="500588"/>
            <a:chOff x="6013103" y="4551221"/>
            <a:chExt cx="1905364" cy="376099"/>
          </a:xfrm>
        </p:grpSpPr>
        <p:grpSp>
          <p:nvGrpSpPr>
            <p:cNvPr id="135" name="组合 134">
              <a:extLst>
                <a:ext uri="{FF2B5EF4-FFF2-40B4-BE49-F238E27FC236}">
                  <a16:creationId xmlns:a16="http://schemas.microsoft.com/office/drawing/2014/main" id="{D20BA0A9-1702-4E69-BDB5-AB40A0688F21}"/>
                </a:ext>
              </a:extLst>
            </p:cNvPr>
            <p:cNvGrpSpPr/>
            <p:nvPr/>
          </p:nvGrpSpPr>
          <p:grpSpPr>
            <a:xfrm>
              <a:off x="6013103" y="4551221"/>
              <a:ext cx="1905364" cy="376099"/>
              <a:chOff x="666750" y="4551221"/>
              <a:chExt cx="2452958" cy="484188"/>
            </a:xfrm>
          </p:grpSpPr>
          <p:sp>
            <p:nvSpPr>
              <p:cNvPr id="137" name="Freeform 9">
                <a:extLst>
                  <a:ext uri="{FF2B5EF4-FFF2-40B4-BE49-F238E27FC236}">
                    <a16:creationId xmlns:a16="http://schemas.microsoft.com/office/drawing/2014/main" id="{812EA9F9-771E-4301-9937-FBF3AA731849}"/>
                  </a:ext>
                </a:extLst>
              </p:cNvPr>
              <p:cNvSpPr>
                <a:spLocks/>
              </p:cNvSpPr>
              <p:nvPr/>
            </p:nvSpPr>
            <p:spPr bwMode="auto">
              <a:xfrm>
                <a:off x="666750" y="4551229"/>
                <a:ext cx="96838" cy="484180"/>
              </a:xfrm>
              <a:custGeom>
                <a:avLst/>
                <a:gdLst>
                  <a:gd name="T0" fmla="*/ 61 w 61"/>
                  <a:gd name="T1" fmla="*/ 333 h 333"/>
                  <a:gd name="T2" fmla="*/ 0 w 61"/>
                  <a:gd name="T3" fmla="*/ 299 h 333"/>
                  <a:gd name="T4" fmla="*/ 0 w 61"/>
                  <a:gd name="T5" fmla="*/ 28 h 333"/>
                  <a:gd name="T6" fmla="*/ 61 w 61"/>
                  <a:gd name="T7" fmla="*/ 0 h 333"/>
                  <a:gd name="T8" fmla="*/ 61 w 61"/>
                  <a:gd name="T9" fmla="*/ 333 h 333"/>
                  <a:gd name="connsiteX0" fmla="*/ 10000 w 10000"/>
                  <a:gd name="connsiteY0" fmla="*/ 9159 h 9159"/>
                  <a:gd name="connsiteX1" fmla="*/ 0 w 10000"/>
                  <a:gd name="connsiteY1" fmla="*/ 8138 h 9159"/>
                  <a:gd name="connsiteX2" fmla="*/ 0 w 10000"/>
                  <a:gd name="connsiteY2" fmla="*/ 0 h 9159"/>
                  <a:gd name="connsiteX3" fmla="*/ 10000 w 10000"/>
                  <a:gd name="connsiteY3" fmla="*/ 961 h 9159"/>
                  <a:gd name="connsiteX4" fmla="*/ 10000 w 10000"/>
                  <a:gd name="connsiteY4" fmla="*/ 9159 h 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159">
                    <a:moveTo>
                      <a:pt x="10000" y="9159"/>
                    </a:moveTo>
                    <a:lnTo>
                      <a:pt x="0" y="8138"/>
                    </a:lnTo>
                    <a:lnTo>
                      <a:pt x="0" y="0"/>
                    </a:lnTo>
                    <a:lnTo>
                      <a:pt x="10000" y="961"/>
                    </a:lnTo>
                    <a:lnTo>
                      <a:pt x="10000" y="9159"/>
                    </a:lnTo>
                    <a:close/>
                  </a:path>
                </a:pathLst>
              </a:custGeom>
              <a:solidFill>
                <a:srgbClr val="3F6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sp>
            <p:nvSpPr>
              <p:cNvPr id="138" name="Freeform 10">
                <a:extLst>
                  <a:ext uri="{FF2B5EF4-FFF2-40B4-BE49-F238E27FC236}">
                    <a16:creationId xmlns:a16="http://schemas.microsoft.com/office/drawing/2014/main" id="{B1924CB6-011D-42CD-A569-AA67E5946221}"/>
                  </a:ext>
                </a:extLst>
              </p:cNvPr>
              <p:cNvSpPr>
                <a:spLocks/>
              </p:cNvSpPr>
              <p:nvPr/>
            </p:nvSpPr>
            <p:spPr bwMode="auto">
              <a:xfrm>
                <a:off x="1365212" y="4551221"/>
                <a:ext cx="1754496" cy="430213"/>
              </a:xfrm>
              <a:custGeom>
                <a:avLst/>
                <a:gdLst>
                  <a:gd name="T0" fmla="*/ 0 w 641"/>
                  <a:gd name="T1" fmla="*/ 0 h 138"/>
                  <a:gd name="T2" fmla="*/ 589 w 641"/>
                  <a:gd name="T3" fmla="*/ 0 h 138"/>
                  <a:gd name="T4" fmla="*/ 602 w 641"/>
                  <a:gd name="T5" fmla="*/ 7 h 138"/>
                  <a:gd name="T6" fmla="*/ 639 w 641"/>
                  <a:gd name="T7" fmla="*/ 62 h 138"/>
                  <a:gd name="T8" fmla="*/ 639 w 641"/>
                  <a:gd name="T9" fmla="*/ 77 h 138"/>
                  <a:gd name="T10" fmla="*/ 602 w 641"/>
                  <a:gd name="T11" fmla="*/ 131 h 138"/>
                  <a:gd name="T12" fmla="*/ 589 w 641"/>
                  <a:gd name="T13" fmla="*/ 138 h 138"/>
                  <a:gd name="T14" fmla="*/ 0 w 64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138">
                    <a:moveTo>
                      <a:pt x="0" y="0"/>
                    </a:moveTo>
                    <a:cubicBezTo>
                      <a:pt x="589" y="0"/>
                      <a:pt x="589" y="0"/>
                      <a:pt x="589" y="0"/>
                    </a:cubicBezTo>
                    <a:cubicBezTo>
                      <a:pt x="594" y="0"/>
                      <a:pt x="600" y="4"/>
                      <a:pt x="602" y="7"/>
                    </a:cubicBezTo>
                    <a:cubicBezTo>
                      <a:pt x="639" y="62"/>
                      <a:pt x="639" y="62"/>
                      <a:pt x="639" y="62"/>
                    </a:cubicBezTo>
                    <a:cubicBezTo>
                      <a:pt x="641" y="66"/>
                      <a:pt x="641" y="73"/>
                      <a:pt x="639" y="77"/>
                    </a:cubicBezTo>
                    <a:cubicBezTo>
                      <a:pt x="602" y="131"/>
                      <a:pt x="602" y="131"/>
                      <a:pt x="602" y="131"/>
                    </a:cubicBezTo>
                    <a:cubicBezTo>
                      <a:pt x="600" y="135"/>
                      <a:pt x="594" y="138"/>
                      <a:pt x="589" y="138"/>
                    </a:cubicBezTo>
                    <a:cubicBezTo>
                      <a:pt x="0" y="138"/>
                      <a:pt x="0" y="138"/>
                      <a:pt x="0" y="138"/>
                    </a:cubicBezTo>
                  </a:path>
                </a:pathLst>
              </a:custGeom>
              <a:solidFill>
                <a:srgbClr val="4DB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grpSp>
        <p:sp>
          <p:nvSpPr>
            <p:cNvPr id="136" name="矩形 135">
              <a:extLst>
                <a:ext uri="{FF2B5EF4-FFF2-40B4-BE49-F238E27FC236}">
                  <a16:creationId xmlns:a16="http://schemas.microsoft.com/office/drawing/2014/main" id="{A04555BB-A8DB-42CC-BAC4-8874AAF766D4}"/>
                </a:ext>
              </a:extLst>
            </p:cNvPr>
            <p:cNvSpPr/>
            <p:nvPr/>
          </p:nvSpPr>
          <p:spPr>
            <a:xfrm>
              <a:off x="6013103" y="4551221"/>
              <a:ext cx="574184" cy="334173"/>
            </a:xfrm>
            <a:prstGeom prst="rect">
              <a:avLst/>
            </a:prstGeom>
            <a:solidFill>
              <a:srgbClr val="4DB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a:ea typeface="微软雅黑"/>
                <a:cs typeface="+mn-ea"/>
                <a:sym typeface="Arial"/>
              </a:endParaRPr>
            </a:p>
          </p:txBody>
        </p:sp>
      </p:grpSp>
      <p:sp>
        <p:nvSpPr>
          <p:cNvPr id="139" name="object 24">
            <a:extLst>
              <a:ext uri="{FF2B5EF4-FFF2-40B4-BE49-F238E27FC236}">
                <a16:creationId xmlns:a16="http://schemas.microsoft.com/office/drawing/2014/main" id="{4A31BA34-822C-4CB7-8A3C-5824FEFE9373}"/>
              </a:ext>
            </a:extLst>
          </p:cNvPr>
          <p:cNvSpPr txBox="1"/>
          <p:nvPr/>
        </p:nvSpPr>
        <p:spPr>
          <a:xfrm>
            <a:off x="7612843" y="2228105"/>
            <a:ext cx="2105657" cy="419283"/>
          </a:xfrm>
          <a:prstGeom prst="rect">
            <a:avLst/>
          </a:prstGeom>
        </p:spPr>
        <p:txBody>
          <a:bodyPr vert="horz" wrap="square" lIns="0" tIns="0" rIns="0" bIns="0" rtlCol="0">
            <a:noAutofit/>
          </a:bodyPr>
          <a:lstStyle/>
          <a:p>
            <a:pPr marL="152400">
              <a:defRPr/>
            </a:pPr>
            <a:r>
              <a:rPr lang="en-US" altLang="zh-CN" sz="1400" b="1" spc="-11" dirty="0">
                <a:solidFill>
                  <a:prstClr val="white"/>
                </a:solidFill>
                <a:latin typeface="Arial"/>
                <a:ea typeface="微软雅黑"/>
                <a:cs typeface="+mn-ea"/>
                <a:sym typeface="Arial"/>
              </a:rPr>
              <a:t>PI-Free</a:t>
            </a:r>
          </a:p>
          <a:p>
            <a:pPr marL="152400">
              <a:defRPr/>
            </a:pPr>
            <a:r>
              <a:rPr lang="zh-CN" altLang="en-US" sz="1400" b="1" spc="-11" dirty="0">
                <a:solidFill>
                  <a:prstClr val="white"/>
                </a:solidFill>
                <a:latin typeface="Arial"/>
                <a:ea typeface="微软雅黑"/>
                <a:cs typeface="+mn-ea"/>
                <a:sym typeface="Arial"/>
              </a:rPr>
              <a:t>不含蛋白酶抑制剂</a:t>
            </a:r>
          </a:p>
        </p:txBody>
      </p:sp>
      <p:sp>
        <p:nvSpPr>
          <p:cNvPr id="140" name="箭头: 右 13">
            <a:extLst>
              <a:ext uri="{FF2B5EF4-FFF2-40B4-BE49-F238E27FC236}">
                <a16:creationId xmlns:a16="http://schemas.microsoft.com/office/drawing/2014/main" id="{8C22B0BD-2960-4090-B01F-C3BE12FBAF0F}"/>
              </a:ext>
            </a:extLst>
          </p:cNvPr>
          <p:cNvSpPr/>
          <p:nvPr/>
        </p:nvSpPr>
        <p:spPr>
          <a:xfrm rot="5400000">
            <a:off x="5736547" y="3679585"/>
            <a:ext cx="718905" cy="1139670"/>
          </a:xfrm>
          <a:custGeom>
            <a:avLst/>
            <a:gdLst>
              <a:gd name="connsiteX0" fmla="*/ 0 w 509180"/>
              <a:gd name="connsiteY0" fmla="*/ 83984 h 335934"/>
              <a:gd name="connsiteX1" fmla="*/ 341213 w 509180"/>
              <a:gd name="connsiteY1" fmla="*/ 83984 h 335934"/>
              <a:gd name="connsiteX2" fmla="*/ 341213 w 509180"/>
              <a:gd name="connsiteY2" fmla="*/ 0 h 335934"/>
              <a:gd name="connsiteX3" fmla="*/ 509180 w 509180"/>
              <a:gd name="connsiteY3" fmla="*/ 167967 h 335934"/>
              <a:gd name="connsiteX4" fmla="*/ 341213 w 509180"/>
              <a:gd name="connsiteY4" fmla="*/ 335934 h 335934"/>
              <a:gd name="connsiteX5" fmla="*/ 341213 w 509180"/>
              <a:gd name="connsiteY5" fmla="*/ 251951 h 335934"/>
              <a:gd name="connsiteX6" fmla="*/ 0 w 509180"/>
              <a:gd name="connsiteY6" fmla="*/ 251951 h 335934"/>
              <a:gd name="connsiteX7" fmla="*/ 0 w 509180"/>
              <a:gd name="connsiteY7" fmla="*/ 83984 h 335934"/>
              <a:gd name="connsiteX0" fmla="*/ 7620 w 516800"/>
              <a:gd name="connsiteY0" fmla="*/ 83984 h 505951"/>
              <a:gd name="connsiteX1" fmla="*/ 348833 w 516800"/>
              <a:gd name="connsiteY1" fmla="*/ 83984 h 505951"/>
              <a:gd name="connsiteX2" fmla="*/ 348833 w 516800"/>
              <a:gd name="connsiteY2" fmla="*/ 0 h 505951"/>
              <a:gd name="connsiteX3" fmla="*/ 516800 w 516800"/>
              <a:gd name="connsiteY3" fmla="*/ 167967 h 505951"/>
              <a:gd name="connsiteX4" fmla="*/ 348833 w 516800"/>
              <a:gd name="connsiteY4" fmla="*/ 335934 h 505951"/>
              <a:gd name="connsiteX5" fmla="*/ 348833 w 516800"/>
              <a:gd name="connsiteY5" fmla="*/ 251951 h 505951"/>
              <a:gd name="connsiteX6" fmla="*/ 0 w 516800"/>
              <a:gd name="connsiteY6" fmla="*/ 505951 h 505951"/>
              <a:gd name="connsiteX7" fmla="*/ 7620 w 516800"/>
              <a:gd name="connsiteY7" fmla="*/ 83984 h 505951"/>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800" h="688665">
                <a:moveTo>
                  <a:pt x="5080" y="0"/>
                </a:moveTo>
                <a:cubicBezTo>
                  <a:pt x="117124" y="139708"/>
                  <a:pt x="221549" y="213362"/>
                  <a:pt x="348833" y="266698"/>
                </a:cubicBezTo>
                <a:lnTo>
                  <a:pt x="348833" y="182714"/>
                </a:lnTo>
                <a:lnTo>
                  <a:pt x="516800" y="350681"/>
                </a:lnTo>
                <a:lnTo>
                  <a:pt x="348833" y="518648"/>
                </a:lnTo>
                <a:lnTo>
                  <a:pt x="348833" y="434665"/>
                </a:lnTo>
                <a:cubicBezTo>
                  <a:pt x="255415" y="460915"/>
                  <a:pt x="134058" y="530341"/>
                  <a:pt x="0" y="688665"/>
                </a:cubicBezTo>
                <a:cubicBezTo>
                  <a:pt x="1693" y="459110"/>
                  <a:pt x="3387" y="229555"/>
                  <a:pt x="5080" y="0"/>
                </a:cubicBezTo>
                <a:close/>
              </a:path>
            </a:pathLst>
          </a:custGeom>
          <a:gradFill flip="none" rotWithShape="1">
            <a:gsLst>
              <a:gs pos="0">
                <a:srgbClr val="3F697E"/>
              </a:gs>
              <a:gs pos="91000">
                <a:srgbClr val="4DBBAC">
                  <a:alpha val="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p:sp>
        <p:nvSpPr>
          <p:cNvPr id="141" name="椭圆 140">
            <a:extLst>
              <a:ext uri="{FF2B5EF4-FFF2-40B4-BE49-F238E27FC236}">
                <a16:creationId xmlns:a16="http://schemas.microsoft.com/office/drawing/2014/main" id="{433349AC-9489-4884-AF02-A2D95FC53D9F}"/>
              </a:ext>
            </a:extLst>
          </p:cNvPr>
          <p:cNvSpPr/>
          <p:nvPr/>
        </p:nvSpPr>
        <p:spPr>
          <a:xfrm>
            <a:off x="1485678" y="4642044"/>
            <a:ext cx="833235" cy="833235"/>
          </a:xfrm>
          <a:prstGeom prst="ellipse">
            <a:avLst/>
          </a:prstGeom>
          <a:solidFill>
            <a:srgbClr val="3F697E"/>
          </a:solidFill>
          <a:ln w="38100" cap="flat" cmpd="sng" algn="ctr">
            <a:solidFill>
              <a:srgbClr val="4DBBA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42" name="椭圆 141">
            <a:extLst>
              <a:ext uri="{FF2B5EF4-FFF2-40B4-BE49-F238E27FC236}">
                <a16:creationId xmlns:a16="http://schemas.microsoft.com/office/drawing/2014/main" id="{D9DB99CE-58E9-4C7F-94E2-EC4402E74773}"/>
              </a:ext>
            </a:extLst>
          </p:cNvPr>
          <p:cNvSpPr/>
          <p:nvPr/>
        </p:nvSpPr>
        <p:spPr>
          <a:xfrm>
            <a:off x="4574821" y="4642044"/>
            <a:ext cx="833235" cy="833235"/>
          </a:xfrm>
          <a:prstGeom prst="ellipse">
            <a:avLst/>
          </a:prstGeom>
          <a:solidFill>
            <a:srgbClr val="3F697E"/>
          </a:solidFill>
          <a:ln w="38100" cap="flat" cmpd="sng" algn="ctr">
            <a:solidFill>
              <a:srgbClr val="4DBBA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43" name="椭圆 142">
            <a:extLst>
              <a:ext uri="{FF2B5EF4-FFF2-40B4-BE49-F238E27FC236}">
                <a16:creationId xmlns:a16="http://schemas.microsoft.com/office/drawing/2014/main" id="{D6827F05-23B6-4F61-9B07-BC61D4F2622F}"/>
              </a:ext>
            </a:extLst>
          </p:cNvPr>
          <p:cNvSpPr/>
          <p:nvPr/>
        </p:nvSpPr>
        <p:spPr>
          <a:xfrm>
            <a:off x="7663964" y="4642044"/>
            <a:ext cx="833235" cy="833235"/>
          </a:xfrm>
          <a:prstGeom prst="ellipse">
            <a:avLst/>
          </a:prstGeom>
          <a:solidFill>
            <a:srgbClr val="3F697E"/>
          </a:solidFill>
          <a:ln w="38100" cap="flat" cmpd="sng" algn="ctr">
            <a:solidFill>
              <a:srgbClr val="4DBBA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44" name="tablet_116841">
            <a:extLst>
              <a:ext uri="{FF2B5EF4-FFF2-40B4-BE49-F238E27FC236}">
                <a16:creationId xmlns:a16="http://schemas.microsoft.com/office/drawing/2014/main" id="{CC2716DF-5A0A-4590-A73C-238B39096C3F}"/>
              </a:ext>
            </a:extLst>
          </p:cNvPr>
          <p:cNvSpPr/>
          <p:nvPr/>
        </p:nvSpPr>
        <p:spPr>
          <a:xfrm>
            <a:off x="1669211" y="4859317"/>
            <a:ext cx="416423" cy="415815"/>
          </a:xfrm>
          <a:custGeom>
            <a:avLst/>
            <a:gdLst>
              <a:gd name="T0" fmla="*/ 3266 w 6533"/>
              <a:gd name="T1" fmla="*/ 0 h 6533"/>
              <a:gd name="T2" fmla="*/ 0 w 6533"/>
              <a:gd name="T3" fmla="*/ 2184 h 6533"/>
              <a:gd name="T4" fmla="*/ 0 w 6533"/>
              <a:gd name="T5" fmla="*/ 4350 h 6533"/>
              <a:gd name="T6" fmla="*/ 3266 w 6533"/>
              <a:gd name="T7" fmla="*/ 6533 h 6533"/>
              <a:gd name="T8" fmla="*/ 6533 w 6533"/>
              <a:gd name="T9" fmla="*/ 4349 h 6533"/>
              <a:gd name="T10" fmla="*/ 6533 w 6533"/>
              <a:gd name="T11" fmla="*/ 2184 h 6533"/>
              <a:gd name="T12" fmla="*/ 3266 w 6533"/>
              <a:gd name="T13" fmla="*/ 0 h 6533"/>
              <a:gd name="T14" fmla="*/ 5989 w 6533"/>
              <a:gd name="T15" fmla="*/ 2184 h 6533"/>
              <a:gd name="T16" fmla="*/ 3266 w 6533"/>
              <a:gd name="T17" fmla="*/ 3822 h 6533"/>
              <a:gd name="T18" fmla="*/ 2196 w 6533"/>
              <a:gd name="T19" fmla="*/ 3685 h 6533"/>
              <a:gd name="T20" fmla="*/ 4728 w 6533"/>
              <a:gd name="T21" fmla="*/ 809 h 6533"/>
              <a:gd name="T22" fmla="*/ 5989 w 6533"/>
              <a:gd name="T23" fmla="*/ 2184 h 6533"/>
              <a:gd name="T24" fmla="*/ 3266 w 6533"/>
              <a:gd name="T25" fmla="*/ 544 h 6533"/>
              <a:gd name="T26" fmla="*/ 4154 w 6533"/>
              <a:gd name="T27" fmla="*/ 637 h 6533"/>
              <a:gd name="T28" fmla="*/ 1642 w 6533"/>
              <a:gd name="T29" fmla="*/ 3489 h 6533"/>
              <a:gd name="T30" fmla="*/ 544 w 6533"/>
              <a:gd name="T31" fmla="*/ 2184 h 6533"/>
              <a:gd name="T32" fmla="*/ 3266 w 6533"/>
              <a:gd name="T33" fmla="*/ 544 h 6533"/>
              <a:gd name="T34" fmla="*/ 5989 w 6533"/>
              <a:gd name="T35" fmla="*/ 4349 h 6533"/>
              <a:gd name="T36" fmla="*/ 3266 w 6533"/>
              <a:gd name="T37" fmla="*/ 5988 h 6533"/>
              <a:gd name="T38" fmla="*/ 544 w 6533"/>
              <a:gd name="T39" fmla="*/ 4349 h 6533"/>
              <a:gd name="T40" fmla="*/ 544 w 6533"/>
              <a:gd name="T41" fmla="*/ 3405 h 6533"/>
              <a:gd name="T42" fmla="*/ 3266 w 6533"/>
              <a:gd name="T43" fmla="*/ 4366 h 6533"/>
              <a:gd name="T44" fmla="*/ 5989 w 6533"/>
              <a:gd name="T45" fmla="*/ 3405 h 6533"/>
              <a:gd name="T46" fmla="*/ 5989 w 6533"/>
              <a:gd name="T47" fmla="*/ 4349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3" h="6533">
                <a:moveTo>
                  <a:pt x="3266" y="0"/>
                </a:moveTo>
                <a:cubicBezTo>
                  <a:pt x="1434" y="0"/>
                  <a:pt x="0" y="958"/>
                  <a:pt x="0" y="2184"/>
                </a:cubicBezTo>
                <a:lnTo>
                  <a:pt x="0" y="4350"/>
                </a:lnTo>
                <a:cubicBezTo>
                  <a:pt x="0" y="5574"/>
                  <a:pt x="1434" y="6533"/>
                  <a:pt x="3266" y="6533"/>
                </a:cubicBezTo>
                <a:cubicBezTo>
                  <a:pt x="5098" y="6533"/>
                  <a:pt x="6533" y="5574"/>
                  <a:pt x="6533" y="4349"/>
                </a:cubicBezTo>
                <a:lnTo>
                  <a:pt x="6533" y="2184"/>
                </a:lnTo>
                <a:cubicBezTo>
                  <a:pt x="6533" y="958"/>
                  <a:pt x="5098" y="0"/>
                  <a:pt x="3266" y="0"/>
                </a:cubicBezTo>
                <a:close/>
                <a:moveTo>
                  <a:pt x="5989" y="2184"/>
                </a:moveTo>
                <a:cubicBezTo>
                  <a:pt x="5989" y="3072"/>
                  <a:pt x="4742" y="3822"/>
                  <a:pt x="3266" y="3822"/>
                </a:cubicBezTo>
                <a:cubicBezTo>
                  <a:pt x="2889" y="3822"/>
                  <a:pt x="2526" y="3773"/>
                  <a:pt x="2196" y="3685"/>
                </a:cubicBezTo>
                <a:lnTo>
                  <a:pt x="4728" y="809"/>
                </a:lnTo>
                <a:cubicBezTo>
                  <a:pt x="5480" y="1105"/>
                  <a:pt x="5989" y="1616"/>
                  <a:pt x="5989" y="2184"/>
                </a:cubicBezTo>
                <a:close/>
                <a:moveTo>
                  <a:pt x="3266" y="544"/>
                </a:moveTo>
                <a:cubicBezTo>
                  <a:pt x="3576" y="544"/>
                  <a:pt x="3874" y="577"/>
                  <a:pt x="4154" y="637"/>
                </a:cubicBezTo>
                <a:lnTo>
                  <a:pt x="1642" y="3489"/>
                </a:lnTo>
                <a:cubicBezTo>
                  <a:pt x="980" y="3186"/>
                  <a:pt x="544" y="2709"/>
                  <a:pt x="544" y="2184"/>
                </a:cubicBezTo>
                <a:cubicBezTo>
                  <a:pt x="544" y="1294"/>
                  <a:pt x="1790" y="544"/>
                  <a:pt x="3266" y="544"/>
                </a:cubicBezTo>
                <a:close/>
                <a:moveTo>
                  <a:pt x="5989" y="4349"/>
                </a:moveTo>
                <a:cubicBezTo>
                  <a:pt x="5989" y="5237"/>
                  <a:pt x="4742" y="5988"/>
                  <a:pt x="3266" y="5988"/>
                </a:cubicBezTo>
                <a:cubicBezTo>
                  <a:pt x="1790" y="5988"/>
                  <a:pt x="544" y="5237"/>
                  <a:pt x="544" y="4349"/>
                </a:cubicBezTo>
                <a:lnTo>
                  <a:pt x="544" y="3405"/>
                </a:lnTo>
                <a:cubicBezTo>
                  <a:pt x="1124" y="3989"/>
                  <a:pt x="2117" y="4366"/>
                  <a:pt x="3266" y="4366"/>
                </a:cubicBezTo>
                <a:cubicBezTo>
                  <a:pt x="4416" y="4366"/>
                  <a:pt x="5408" y="3989"/>
                  <a:pt x="5989" y="3405"/>
                </a:cubicBezTo>
                <a:lnTo>
                  <a:pt x="5989" y="4349"/>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45" name="blood-sample_139596">
            <a:extLst>
              <a:ext uri="{FF2B5EF4-FFF2-40B4-BE49-F238E27FC236}">
                <a16:creationId xmlns:a16="http://schemas.microsoft.com/office/drawing/2014/main" id="{F822169C-6397-4CC1-81CA-A362D2FC921D}"/>
              </a:ext>
            </a:extLst>
          </p:cNvPr>
          <p:cNvSpPr/>
          <p:nvPr/>
        </p:nvSpPr>
        <p:spPr>
          <a:xfrm>
            <a:off x="4910114" y="4802185"/>
            <a:ext cx="185461" cy="50387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3332" h="606761">
                <a:moveTo>
                  <a:pt x="30460" y="313250"/>
                </a:moveTo>
                <a:lnTo>
                  <a:pt x="192994" y="313250"/>
                </a:lnTo>
                <a:lnTo>
                  <a:pt x="192994" y="525610"/>
                </a:lnTo>
                <a:cubicBezTo>
                  <a:pt x="192994" y="570357"/>
                  <a:pt x="156538" y="606761"/>
                  <a:pt x="111727" y="606761"/>
                </a:cubicBezTo>
                <a:cubicBezTo>
                  <a:pt x="66916" y="606761"/>
                  <a:pt x="30460" y="570357"/>
                  <a:pt x="30460" y="525610"/>
                </a:cubicBezTo>
                <a:close/>
                <a:moveTo>
                  <a:pt x="75964" y="60674"/>
                </a:moveTo>
                <a:cubicBezTo>
                  <a:pt x="53175" y="60674"/>
                  <a:pt x="33424" y="78118"/>
                  <a:pt x="31145" y="100870"/>
                </a:cubicBezTo>
                <a:lnTo>
                  <a:pt x="51655" y="100870"/>
                </a:lnTo>
                <a:cubicBezTo>
                  <a:pt x="53934" y="89494"/>
                  <a:pt x="63809" y="81151"/>
                  <a:pt x="75964" y="81151"/>
                </a:cubicBezTo>
                <a:cubicBezTo>
                  <a:pt x="88118" y="81151"/>
                  <a:pt x="98752" y="89494"/>
                  <a:pt x="101031" y="100870"/>
                </a:cubicBezTo>
                <a:lnTo>
                  <a:pt x="121541" y="100870"/>
                </a:lnTo>
                <a:cubicBezTo>
                  <a:pt x="118503" y="78118"/>
                  <a:pt x="99512" y="60674"/>
                  <a:pt x="75964" y="60674"/>
                </a:cubicBezTo>
                <a:close/>
                <a:moveTo>
                  <a:pt x="71398" y="0"/>
                </a:moveTo>
                <a:lnTo>
                  <a:pt x="132196" y="0"/>
                </a:lnTo>
                <a:lnTo>
                  <a:pt x="132196" y="9862"/>
                </a:lnTo>
                <a:cubicBezTo>
                  <a:pt x="132196" y="26552"/>
                  <a:pt x="118517" y="40207"/>
                  <a:pt x="101797" y="40207"/>
                </a:cubicBezTo>
                <a:cubicBezTo>
                  <a:pt x="85078" y="40207"/>
                  <a:pt x="71398" y="26552"/>
                  <a:pt x="71398" y="9862"/>
                </a:cubicBezTo>
                <a:close/>
                <a:moveTo>
                  <a:pt x="45578" y="0"/>
                </a:moveTo>
                <a:lnTo>
                  <a:pt x="50896" y="0"/>
                </a:lnTo>
                <a:lnTo>
                  <a:pt x="50896" y="9859"/>
                </a:lnTo>
                <a:cubicBezTo>
                  <a:pt x="50896" y="37921"/>
                  <a:pt x="73685" y="60674"/>
                  <a:pt x="101791" y="60674"/>
                </a:cubicBezTo>
                <a:cubicBezTo>
                  <a:pt x="129138" y="60674"/>
                  <a:pt x="151927" y="37921"/>
                  <a:pt x="151927" y="9859"/>
                </a:cubicBezTo>
                <a:lnTo>
                  <a:pt x="151927" y="0"/>
                </a:lnTo>
                <a:lnTo>
                  <a:pt x="177754" y="0"/>
                </a:lnTo>
                <a:cubicBezTo>
                  <a:pt x="186110" y="0"/>
                  <a:pt x="192947" y="6826"/>
                  <a:pt x="192947" y="15168"/>
                </a:cubicBezTo>
                <a:lnTo>
                  <a:pt x="192947" y="60674"/>
                </a:lnTo>
                <a:lnTo>
                  <a:pt x="188389" y="57640"/>
                </a:lnTo>
                <a:cubicBezTo>
                  <a:pt x="182312" y="53090"/>
                  <a:pt x="174716" y="50814"/>
                  <a:pt x="167119" y="50814"/>
                </a:cubicBezTo>
                <a:cubicBezTo>
                  <a:pt x="148129" y="50814"/>
                  <a:pt x="132176" y="66741"/>
                  <a:pt x="132176" y="85702"/>
                </a:cubicBezTo>
                <a:cubicBezTo>
                  <a:pt x="132176" y="91769"/>
                  <a:pt x="132936" y="96320"/>
                  <a:pt x="135215" y="100870"/>
                </a:cubicBezTo>
                <a:lnTo>
                  <a:pt x="167119" y="100870"/>
                </a:lnTo>
                <a:cubicBezTo>
                  <a:pt x="158763" y="100870"/>
                  <a:pt x="151927" y="94045"/>
                  <a:pt x="151927" y="85702"/>
                </a:cubicBezTo>
                <a:cubicBezTo>
                  <a:pt x="151927" y="77359"/>
                  <a:pt x="158763" y="70533"/>
                  <a:pt x="167119" y="70533"/>
                </a:cubicBezTo>
                <a:cubicBezTo>
                  <a:pt x="171677" y="70533"/>
                  <a:pt x="174716" y="72809"/>
                  <a:pt x="176995" y="74326"/>
                </a:cubicBezTo>
                <a:lnTo>
                  <a:pt x="192947" y="85702"/>
                </a:lnTo>
                <a:lnTo>
                  <a:pt x="192947" y="100870"/>
                </a:lnTo>
                <a:lnTo>
                  <a:pt x="207380" y="100870"/>
                </a:lnTo>
                <a:cubicBezTo>
                  <a:pt x="216496" y="100870"/>
                  <a:pt x="223332" y="107696"/>
                  <a:pt x="223332" y="116797"/>
                </a:cubicBezTo>
                <a:lnTo>
                  <a:pt x="223332" y="146376"/>
                </a:lnTo>
                <a:cubicBezTo>
                  <a:pt x="223332" y="154719"/>
                  <a:pt x="216496" y="161545"/>
                  <a:pt x="207380" y="161545"/>
                </a:cubicBezTo>
                <a:lnTo>
                  <a:pt x="192947" y="161545"/>
                </a:lnTo>
                <a:lnTo>
                  <a:pt x="192947" y="293511"/>
                </a:lnTo>
                <a:lnTo>
                  <a:pt x="30385" y="293511"/>
                </a:lnTo>
                <a:lnTo>
                  <a:pt x="30385" y="161545"/>
                </a:lnTo>
                <a:lnTo>
                  <a:pt x="15952" y="161545"/>
                </a:lnTo>
                <a:cubicBezTo>
                  <a:pt x="6836" y="161545"/>
                  <a:pt x="0" y="154719"/>
                  <a:pt x="0" y="146376"/>
                </a:cubicBezTo>
                <a:lnTo>
                  <a:pt x="0" y="116797"/>
                </a:lnTo>
                <a:cubicBezTo>
                  <a:pt x="0" y="107696"/>
                  <a:pt x="6836" y="100870"/>
                  <a:pt x="15952" y="100870"/>
                </a:cubicBezTo>
                <a:lnTo>
                  <a:pt x="30385" y="100870"/>
                </a:lnTo>
                <a:lnTo>
                  <a:pt x="30385" y="15168"/>
                </a:lnTo>
                <a:cubicBezTo>
                  <a:pt x="30385" y="6826"/>
                  <a:pt x="37222" y="0"/>
                  <a:pt x="45578"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微软雅黑"/>
              <a:cs typeface="+mn-cs"/>
            </a:endParaRPr>
          </a:p>
        </p:txBody>
      </p:sp>
      <p:pic>
        <p:nvPicPr>
          <p:cNvPr id="146" name="图形 145">
            <a:extLst>
              <a:ext uri="{FF2B5EF4-FFF2-40B4-BE49-F238E27FC236}">
                <a16:creationId xmlns:a16="http://schemas.microsoft.com/office/drawing/2014/main" id="{C1184781-8513-45E7-8FDA-54FDFB9B9D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45121" y="4880754"/>
            <a:ext cx="479227" cy="372939"/>
          </a:xfrm>
          <a:prstGeom prst="rect">
            <a:avLst/>
          </a:prstGeom>
        </p:spPr>
      </p:pic>
      <p:sp>
        <p:nvSpPr>
          <p:cNvPr id="48" name="文本框 47">
            <a:extLst>
              <a:ext uri="{FF2B5EF4-FFF2-40B4-BE49-F238E27FC236}">
                <a16:creationId xmlns:a16="http://schemas.microsoft.com/office/drawing/2014/main" id="{4FC8E76F-7D25-4D4E-ADEF-B7C7EA393317}"/>
              </a:ext>
            </a:extLst>
          </p:cNvPr>
          <p:cNvSpPr txBox="1"/>
          <p:nvPr/>
        </p:nvSpPr>
        <p:spPr>
          <a:xfrm>
            <a:off x="982713" y="5754823"/>
            <a:ext cx="6097836" cy="246221"/>
          </a:xfrm>
          <a:prstGeom prst="rect">
            <a:avLst/>
          </a:prstGeom>
          <a:noFill/>
        </p:spPr>
        <p:txBody>
          <a:bodyPr wrap="square">
            <a:spAutoFit/>
          </a:bodyPr>
          <a:lstStyle/>
          <a:p>
            <a:pPr defTabSz="457200"/>
            <a:r>
              <a:rPr lang="zh-CN" altLang="en-US" sz="1000" dirty="0">
                <a:solidFill>
                  <a:srgbClr val="3F697E"/>
                </a:solidFill>
                <a:latin typeface="Arial"/>
                <a:ea typeface="微软雅黑"/>
              </a:rPr>
              <a:t>*需要在基线和SVR12时进行2次HCV RNA检测</a:t>
            </a:r>
          </a:p>
        </p:txBody>
      </p:sp>
    </p:spTree>
    <p:extLst>
      <p:ext uri="{BB962C8B-B14F-4D97-AF65-F5344CB8AC3E}">
        <p14:creationId xmlns:p14="http://schemas.microsoft.com/office/powerpoint/2010/main" val="194707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D442D33-1BBE-4C82-8E42-E867320757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幻灯片" r:id="rId4" imgW="499" imgH="499" progId="TCLayout.ActiveDocument.1">
                  <p:embed/>
                </p:oleObj>
              </mc:Choice>
              <mc:Fallback>
                <p:oleObj name="think-cell 幻灯片" r:id="rId4" imgW="499" imgH="499" progId="TCLayout.ActiveDocument.1">
                  <p:embed/>
                  <p:pic>
                    <p:nvPicPr>
                      <p:cNvPr id="6" name="对象 5" hidden="1">
                        <a:extLst>
                          <a:ext uri="{FF2B5EF4-FFF2-40B4-BE49-F238E27FC236}">
                            <a16:creationId xmlns:a16="http://schemas.microsoft.com/office/drawing/2014/main" id="{AD442D33-1BBE-4C82-8E42-E86732075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标题 6">
            <a:extLst>
              <a:ext uri="{FF2B5EF4-FFF2-40B4-BE49-F238E27FC236}">
                <a16:creationId xmlns:a16="http://schemas.microsoft.com/office/drawing/2014/main" id="{D56EE780-230D-46A2-A67E-EC63D3E89B0A}"/>
              </a:ext>
            </a:extLst>
          </p:cNvPr>
          <p:cNvSpPr>
            <a:spLocks noGrp="1"/>
          </p:cNvSpPr>
          <p:nvPr>
            <p:ph type="title"/>
          </p:nvPr>
        </p:nvSpPr>
        <p:spPr>
          <a:xfrm>
            <a:off x="838200" y="366082"/>
            <a:ext cx="10515600" cy="700104"/>
          </a:xfrm>
        </p:spPr>
        <p:txBody>
          <a:bodyPr>
            <a:normAutofit/>
          </a:bodyPr>
          <a:lstStyle/>
          <a:p>
            <a:r>
              <a:rPr lang="en-US" altLang="zh-CN" dirty="0">
                <a:latin typeface="Arial" panose="020B0604020202020204" pitchFamily="34" charset="0"/>
                <a:sym typeface="Arial" panose="020B0604020202020204" pitchFamily="34" charset="0"/>
              </a:rPr>
              <a:t>WHO</a:t>
            </a:r>
            <a:r>
              <a:rPr lang="zh-CN" altLang="en-US" dirty="0">
                <a:latin typeface="Arial" panose="020B0604020202020204" pitchFamily="34" charset="0"/>
                <a:sym typeface="Arial" panose="020B0604020202020204" pitchFamily="34" charset="0"/>
              </a:rPr>
              <a:t>指南和国内外指南首选推荐泛基因型</a:t>
            </a:r>
            <a:r>
              <a:rPr lang="en-US" altLang="zh-CN" dirty="0">
                <a:latin typeface="Arial" panose="020B0604020202020204" pitchFamily="34" charset="0"/>
                <a:sym typeface="Arial" panose="020B0604020202020204" pitchFamily="34" charset="0"/>
              </a:rPr>
              <a:t>DAA</a:t>
            </a:r>
            <a:r>
              <a:rPr lang="zh-CN" altLang="en-US" dirty="0">
                <a:latin typeface="Arial" panose="020B0604020202020204" pitchFamily="34" charset="0"/>
                <a:sym typeface="Arial" panose="020B0604020202020204" pitchFamily="34" charset="0"/>
              </a:rPr>
              <a:t>方案</a:t>
            </a:r>
          </a:p>
        </p:txBody>
      </p:sp>
      <p:sp>
        <p:nvSpPr>
          <p:cNvPr id="5" name="灯片编号占位符 4">
            <a:extLst>
              <a:ext uri="{FF2B5EF4-FFF2-40B4-BE49-F238E27FC236}">
                <a16:creationId xmlns:a16="http://schemas.microsoft.com/office/drawing/2014/main" id="{6DB8EBD7-330A-442A-9252-CF50DF0D4747}"/>
              </a:ext>
            </a:extLst>
          </p:cNvPr>
          <p:cNvSpPr>
            <a:spLocks noGrp="1"/>
          </p:cNvSpPr>
          <p:nvPr>
            <p:ph type="sldNum" sz="quarter" idx="12"/>
          </p:nvPr>
        </p:nvSpPr>
        <p:spPr/>
        <p:txBody>
          <a:bodyPr/>
          <a:lstStyle/>
          <a:p>
            <a:fld id="{F6702A09-8DAF-4238-ADEA-EAC229C6DAF7}" type="slidenum">
              <a:rPr lang="zh-CN" altLang="en-US" smtClean="0">
                <a:latin typeface="Arial" panose="020B0604020202020204" pitchFamily="34" charset="0"/>
                <a:cs typeface="+mn-ea"/>
                <a:sym typeface="Arial" panose="020B0604020202020204" pitchFamily="34" charset="0"/>
              </a:rPr>
              <a:t>9</a:t>
            </a:fld>
            <a:endParaRPr lang="zh-CN" altLang="en-US">
              <a:latin typeface="Arial" panose="020B0604020202020204" pitchFamily="34" charset="0"/>
              <a:cs typeface="+mn-ea"/>
              <a:sym typeface="Arial" panose="020B0604020202020204" pitchFamily="34" charset="0"/>
            </a:endParaRPr>
          </a:p>
        </p:txBody>
      </p:sp>
      <p:sp>
        <p:nvSpPr>
          <p:cNvPr id="29" name="文本框 28">
            <a:extLst>
              <a:ext uri="{FF2B5EF4-FFF2-40B4-BE49-F238E27FC236}">
                <a16:creationId xmlns:a16="http://schemas.microsoft.com/office/drawing/2014/main" id="{E6E612A2-3C38-474E-AB5A-EAC690D76DF8}"/>
              </a:ext>
            </a:extLst>
          </p:cNvPr>
          <p:cNvSpPr txBox="1"/>
          <p:nvPr/>
        </p:nvSpPr>
        <p:spPr>
          <a:xfrm>
            <a:off x="2997227" y="1592904"/>
            <a:ext cx="4735283" cy="873957"/>
          </a:xfrm>
          <a:prstGeom prst="rect">
            <a:avLst/>
          </a:prstGeom>
          <a:solidFill>
            <a:sysClr val="window" lastClr="FFFFFF"/>
          </a:solidFill>
          <a:ln>
            <a:noFill/>
          </a:ln>
        </p:spPr>
        <p:txBody>
          <a:bodyPr wrap="square" rtlCol="0">
            <a:spAutoFit/>
          </a:bodyPr>
          <a:lstStyle/>
          <a:p>
            <a:pPr marL="0" marR="0" lvl="0" indent="0" defTabSz="457200" eaLnBrk="1" fontAlgn="auto" latinLnBrk="0" hangingPunct="1">
              <a:lnSpc>
                <a:spcPct val="15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2018 WHO</a:t>
            </a:r>
            <a:r>
              <a:rPr kumimoji="0" lang="zh-CN" altLang="en-US"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指南</a:t>
            </a:r>
            <a:r>
              <a:rPr kumimoji="0" lang="en-US" altLang="zh-CN" sz="1800" b="1" i="0" u="none" strike="noStrike" kern="0" cap="none" spc="0" normalizeH="0" baseline="3000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p>
          <a:p>
            <a:pPr marL="285750" marR="0" lvl="0" indent="-28575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4BBBA9"/>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只推荐</a:t>
            </a:r>
            <a:r>
              <a:rPr kumimoji="0" lang="zh-CN" altLang="en-US" sz="18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泛基因型</a:t>
            </a:r>
            <a:r>
              <a:rPr kumimoji="0" lang="en-US" altLang="zh-CN" sz="18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a:t>
            </a:r>
            <a:r>
              <a:rPr kumimoji="0" lang="zh-CN" altLang="en-US" sz="18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方案，</a:t>
            </a:r>
            <a:r>
              <a:rPr kumimoji="0" lang="zh-CN" altLang="en-US"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推荐</a:t>
            </a:r>
            <a:r>
              <a:rPr kumimoji="0" lang="en-SG" altLang="zh-CN"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SOF/VEL</a:t>
            </a:r>
            <a:endParaRPr kumimoji="0" lang="zh-CN" altLang="en-US"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0" name="直接连接符 29">
            <a:extLst>
              <a:ext uri="{FF2B5EF4-FFF2-40B4-BE49-F238E27FC236}">
                <a16:creationId xmlns:a16="http://schemas.microsoft.com/office/drawing/2014/main" id="{39C1D725-4349-413E-8645-61C381AA07E5}"/>
              </a:ext>
            </a:extLst>
          </p:cNvPr>
          <p:cNvCxnSpPr/>
          <p:nvPr/>
        </p:nvCxnSpPr>
        <p:spPr>
          <a:xfrm>
            <a:off x="1327767" y="2812221"/>
            <a:ext cx="9698405" cy="0"/>
          </a:xfrm>
          <a:prstGeom prst="line">
            <a:avLst/>
          </a:prstGeom>
          <a:noFill/>
          <a:ln w="6350" cap="flat" cmpd="sng" algn="ctr">
            <a:solidFill>
              <a:srgbClr val="356077"/>
            </a:solidFill>
            <a:prstDash val="dash"/>
            <a:miter lim="800000"/>
          </a:ln>
          <a:effectLst/>
        </p:spPr>
      </p:cxnSp>
      <p:cxnSp>
        <p:nvCxnSpPr>
          <p:cNvPr id="31" name="直接连接符 30">
            <a:extLst>
              <a:ext uri="{FF2B5EF4-FFF2-40B4-BE49-F238E27FC236}">
                <a16:creationId xmlns:a16="http://schemas.microsoft.com/office/drawing/2014/main" id="{6C8048D5-EB7D-4253-BD12-957777DA9AD1}"/>
              </a:ext>
            </a:extLst>
          </p:cNvPr>
          <p:cNvCxnSpPr/>
          <p:nvPr/>
        </p:nvCxnSpPr>
        <p:spPr>
          <a:xfrm>
            <a:off x="1327766" y="4472163"/>
            <a:ext cx="9698405" cy="0"/>
          </a:xfrm>
          <a:prstGeom prst="line">
            <a:avLst/>
          </a:prstGeom>
          <a:noFill/>
          <a:ln w="6350" cap="flat" cmpd="sng" algn="ctr">
            <a:solidFill>
              <a:srgbClr val="356077"/>
            </a:solidFill>
            <a:prstDash val="dash"/>
            <a:miter lim="800000"/>
          </a:ln>
          <a:effectLst/>
        </p:spPr>
      </p:cxnSp>
      <p:pic>
        <p:nvPicPr>
          <p:cNvPr id="32" name="图片 31">
            <a:extLst>
              <a:ext uri="{FF2B5EF4-FFF2-40B4-BE49-F238E27FC236}">
                <a16:creationId xmlns:a16="http://schemas.microsoft.com/office/drawing/2014/main" id="{0064144A-F185-4D57-A8D4-3853A76F064E}"/>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614433" y="1337083"/>
            <a:ext cx="1013892" cy="1405486"/>
          </a:xfrm>
          <a:prstGeom prst="rect">
            <a:avLst/>
          </a:prstGeom>
          <a:ln>
            <a:noFill/>
          </a:ln>
          <a:effectLst>
            <a:outerShdw blurRad="292100" dist="139700" dir="2700000" algn="tl" rotWithShape="0">
              <a:srgbClr val="333333">
                <a:alpha val="65000"/>
              </a:srgbClr>
            </a:outerShdw>
          </a:effectLst>
        </p:spPr>
      </p:pic>
      <p:pic>
        <p:nvPicPr>
          <p:cNvPr id="33" name="图片 32">
            <a:extLst>
              <a:ext uri="{FF2B5EF4-FFF2-40B4-BE49-F238E27FC236}">
                <a16:creationId xmlns:a16="http://schemas.microsoft.com/office/drawing/2014/main" id="{5A8430BF-3B6B-4E60-9C3E-71D679896DD4}"/>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610679" y="2897093"/>
            <a:ext cx="1013892" cy="1405486"/>
          </a:xfrm>
          <a:prstGeom prst="rect">
            <a:avLst/>
          </a:prstGeom>
          <a:ln>
            <a:noFill/>
          </a:ln>
          <a:effectLst>
            <a:outerShdw blurRad="292100" dist="139700" dir="2700000" algn="tl" rotWithShape="0">
              <a:srgbClr val="333333">
                <a:alpha val="65000"/>
              </a:srgbClr>
            </a:outerShdw>
          </a:effectLst>
        </p:spPr>
      </p:pic>
      <p:sp>
        <p:nvSpPr>
          <p:cNvPr id="34" name="文本框 33">
            <a:extLst>
              <a:ext uri="{FF2B5EF4-FFF2-40B4-BE49-F238E27FC236}">
                <a16:creationId xmlns:a16="http://schemas.microsoft.com/office/drawing/2014/main" id="{35D44315-4A19-4943-9503-6C2D5A74C1A7}"/>
              </a:ext>
            </a:extLst>
          </p:cNvPr>
          <p:cNvSpPr txBox="1"/>
          <p:nvPr/>
        </p:nvSpPr>
        <p:spPr>
          <a:xfrm>
            <a:off x="2997227" y="2953176"/>
            <a:ext cx="8140673" cy="1285673"/>
          </a:xfrm>
          <a:prstGeom prst="rect">
            <a:avLst/>
          </a:prstGeom>
          <a:solidFill>
            <a:sysClr val="window" lastClr="FFFFFF"/>
          </a:solidFill>
          <a:ln>
            <a:noFill/>
          </a:ln>
        </p:spPr>
        <p:txBody>
          <a:bodyPr wrap="square" rtlCol="0">
            <a:spAutoFit/>
          </a:bodyPr>
          <a:lstStyle/>
          <a:p>
            <a:pPr marL="0" marR="0" lvl="0" indent="0" defTabSz="457200" eaLnBrk="1" fontAlgn="auto" latinLnBrk="0" hangingPunct="1">
              <a:lnSpc>
                <a:spcPct val="12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2019 </a:t>
            </a:r>
            <a:r>
              <a:rPr kumimoji="0" lang="zh-CN" altLang="en-US"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中国指南</a:t>
            </a:r>
            <a:r>
              <a:rPr kumimoji="0" lang="en-US" altLang="zh-CN" sz="1800" b="1" i="0" u="none" strike="noStrike" kern="0" cap="none" spc="0" normalizeH="0" baseline="3000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p>
          <a:p>
            <a:pPr marL="285750" marR="0" lvl="0" indent="-285750" defTabSz="4572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CN" altLang="en-US" sz="1600" b="1" i="0" u="none" strike="noStrike" kern="0" cap="none" spc="0" normalizeH="0" baseline="0" noProof="0" dirty="0">
                <a:ln>
                  <a:noFill/>
                </a:ln>
                <a:solidFill>
                  <a:srgbClr val="4BBBA9"/>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优先推荐</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泛基因型方案</a:t>
            </a:r>
          </a:p>
          <a:p>
            <a:pPr marL="285750" marR="0" lvl="0" indent="-285750" defTabSz="4572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采用泛基因型</a:t>
            </a:r>
            <a:r>
              <a:rPr kumimoji="0" lang="en-US" altLang="zh-CN"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DAAs</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方案的感染者，且当地基因</a:t>
            </a:r>
            <a:r>
              <a:rPr kumimoji="0" lang="en-US" altLang="zh-CN"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3b</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型流行率低于</a:t>
            </a:r>
            <a:r>
              <a:rPr kumimoji="0" lang="en-US" altLang="zh-CN"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的情况下，可以不检测基因型</a:t>
            </a:r>
          </a:p>
        </p:txBody>
      </p:sp>
      <p:pic>
        <p:nvPicPr>
          <p:cNvPr id="35" name="图片 34">
            <a:extLst>
              <a:ext uri="{FF2B5EF4-FFF2-40B4-BE49-F238E27FC236}">
                <a16:creationId xmlns:a16="http://schemas.microsoft.com/office/drawing/2014/main" id="{2D8EF38A-D8BA-43D9-B49B-9D97B6161852}"/>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1610679" y="4550351"/>
            <a:ext cx="1013892" cy="1405486"/>
          </a:xfrm>
          <a:prstGeom prst="rect">
            <a:avLst/>
          </a:prstGeom>
          <a:ln>
            <a:noFill/>
          </a:ln>
          <a:effectLst>
            <a:outerShdw blurRad="292100" dist="139700" dir="2700000" algn="tl" rotWithShape="0">
              <a:srgbClr val="333333">
                <a:alpha val="65000"/>
              </a:srgbClr>
            </a:outerShdw>
          </a:effectLst>
        </p:spPr>
      </p:pic>
      <p:sp>
        <p:nvSpPr>
          <p:cNvPr id="36" name="文本框 35">
            <a:extLst>
              <a:ext uri="{FF2B5EF4-FFF2-40B4-BE49-F238E27FC236}">
                <a16:creationId xmlns:a16="http://schemas.microsoft.com/office/drawing/2014/main" id="{FA07B105-4363-483F-AC69-51438D0E0C8E}"/>
              </a:ext>
            </a:extLst>
          </p:cNvPr>
          <p:cNvSpPr txBox="1"/>
          <p:nvPr/>
        </p:nvSpPr>
        <p:spPr>
          <a:xfrm>
            <a:off x="2997226" y="4550623"/>
            <a:ext cx="8140673" cy="1285673"/>
          </a:xfrm>
          <a:prstGeom prst="rect">
            <a:avLst/>
          </a:prstGeom>
          <a:solidFill>
            <a:sysClr val="window" lastClr="FFFFFF"/>
          </a:solidFill>
          <a:ln>
            <a:noFill/>
          </a:ln>
        </p:spPr>
        <p:txBody>
          <a:bodyPr wrap="square" rtlCol="0">
            <a:spAutoFit/>
          </a:bodyPr>
          <a:lstStyle/>
          <a:p>
            <a:pPr marL="0" marR="0" lvl="0" indent="0" defTabSz="457200" eaLnBrk="1" fontAlgn="auto" latinLnBrk="0" hangingPunct="1">
              <a:lnSpc>
                <a:spcPct val="12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2020 EASL</a:t>
            </a:r>
            <a:r>
              <a:rPr kumimoji="0" lang="zh-CN" altLang="en-US" sz="1800" b="1"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指南更新</a:t>
            </a:r>
            <a:r>
              <a:rPr kumimoji="0" lang="en-US" altLang="zh-CN" sz="1800" b="1" i="0" u="none" strike="noStrike" kern="0" cap="none" spc="0" normalizeH="0" baseline="3000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p>
          <a:p>
            <a:pPr marL="285750" marR="0" lvl="0" indent="-285750" defTabSz="4572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CN" altLang="en-US" sz="1600" b="1" i="0" u="none" strike="noStrike" kern="0" cap="none" spc="0" normalizeH="0" baseline="0" noProof="0" dirty="0">
                <a:ln>
                  <a:noFill/>
                </a:ln>
                <a:solidFill>
                  <a:srgbClr val="4BBBA9"/>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必须</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选择泛基因型</a:t>
            </a:r>
            <a:r>
              <a:rPr kumimoji="0" lang="en-US" altLang="zh-CN"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方案</a:t>
            </a:r>
          </a:p>
          <a:p>
            <a:pPr marL="285750" marR="0" lvl="0" indent="-285750" defTabSz="4572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在基因型检测不可及或无法负担的地区，必须使用无需基因型检测的泛基因型</a:t>
            </a:r>
            <a:r>
              <a:rPr kumimoji="0" lang="en-US" altLang="zh-CN"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DAA</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方案治疗，以提高总体</a:t>
            </a:r>
            <a:r>
              <a:rPr kumimoji="0" lang="en-US" altLang="zh-CN"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HCV</a:t>
            </a:r>
            <a:r>
              <a:rPr kumimoji="0" lang="zh-CN" altLang="en-US"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感染治愈率</a:t>
            </a:r>
            <a:r>
              <a:rPr kumimoji="0" lang="en-US" altLang="zh-CN" sz="1600" b="0" i="0" u="none" strike="noStrike" kern="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(A1)</a:t>
            </a:r>
          </a:p>
        </p:txBody>
      </p:sp>
      <p:sp>
        <p:nvSpPr>
          <p:cNvPr id="2" name="页脚占位符 1">
            <a:extLst>
              <a:ext uri="{FF2B5EF4-FFF2-40B4-BE49-F238E27FC236}">
                <a16:creationId xmlns:a16="http://schemas.microsoft.com/office/drawing/2014/main" id="{FB4FF392-2DFA-4476-9FA1-4DB91EA685D7}"/>
              </a:ext>
            </a:extLst>
          </p:cNvPr>
          <p:cNvSpPr>
            <a:spLocks noGrp="1"/>
          </p:cNvSpPr>
          <p:nvPr>
            <p:ph type="ftr" sz="quarter" idx="11"/>
          </p:nvPr>
        </p:nvSpPr>
        <p:spPr>
          <a:xfrm>
            <a:off x="839788" y="6327976"/>
            <a:ext cx="9350692" cy="530938"/>
          </a:xfrm>
        </p:spPr>
        <p:txBody>
          <a:bodyPr/>
          <a:lstStyle/>
          <a:p>
            <a:r>
              <a:rPr lang="en-US" altLang="zh-CN" dirty="0">
                <a:latin typeface="Arial" panose="020B0604020202020204" pitchFamily="34" charset="0"/>
                <a:sym typeface="Arial" panose="020B0604020202020204" pitchFamily="34" charset="0"/>
              </a:rPr>
              <a:t>WHO.  Guidelines for the care and treatment of persons diagnosed with chronic hepatitis C virus infection. JULY 2018. </a:t>
            </a:r>
          </a:p>
          <a:p>
            <a:r>
              <a:rPr lang="zh-CN" altLang="en-US" dirty="0">
                <a:latin typeface="Arial" panose="020B0604020202020204" pitchFamily="34" charset="0"/>
                <a:sym typeface="Arial" panose="020B0604020202020204" pitchFamily="34" charset="0"/>
              </a:rPr>
              <a:t>中华医学会肝病学分会</a:t>
            </a:r>
            <a:r>
              <a:rPr lang="en-US" altLang="zh-CN" dirty="0">
                <a:latin typeface="Arial" panose="020B0604020202020204" pitchFamily="34" charset="0"/>
                <a:sym typeface="Arial" panose="020B0604020202020204" pitchFamily="34" charset="0"/>
              </a:rPr>
              <a:t>, </a:t>
            </a:r>
            <a:r>
              <a:rPr lang="zh-CN" altLang="en-US" dirty="0">
                <a:latin typeface="Arial" panose="020B0604020202020204" pitchFamily="34" charset="0"/>
                <a:sym typeface="Arial" panose="020B0604020202020204" pitchFamily="34" charset="0"/>
              </a:rPr>
              <a:t>中华医学会感染病学分会</a:t>
            </a:r>
            <a:r>
              <a:rPr lang="en-US" altLang="zh-CN" dirty="0">
                <a:latin typeface="Arial" panose="020B0604020202020204" pitchFamily="34" charset="0"/>
                <a:sym typeface="Arial" panose="020B0604020202020204" pitchFamily="34" charset="0"/>
              </a:rPr>
              <a:t>. </a:t>
            </a:r>
            <a:r>
              <a:rPr lang="zh-CN" altLang="en-US" dirty="0">
                <a:latin typeface="Arial" panose="020B0604020202020204" pitchFamily="34" charset="0"/>
                <a:sym typeface="Arial" panose="020B0604020202020204" pitchFamily="34" charset="0"/>
              </a:rPr>
              <a:t>中华肝脏病杂志</a:t>
            </a:r>
            <a:r>
              <a:rPr lang="en-US" altLang="zh-CN" dirty="0">
                <a:latin typeface="Arial" panose="020B0604020202020204" pitchFamily="34" charset="0"/>
                <a:sym typeface="Arial" panose="020B0604020202020204" pitchFamily="34" charset="0"/>
              </a:rPr>
              <a:t>, 2019, 27(12):962-979.</a:t>
            </a:r>
          </a:p>
          <a:p>
            <a:r>
              <a:rPr lang="en-US" altLang="zh-CN" dirty="0">
                <a:latin typeface="Arial" panose="020B0604020202020204" pitchFamily="34" charset="0"/>
                <a:sym typeface="Arial" panose="020B0604020202020204" pitchFamily="34" charset="0"/>
              </a:rPr>
              <a:t>European Association for the Study of the Liver. J Hepatol. 2020 Nov;73(5):1170-1218.</a:t>
            </a:r>
          </a:p>
        </p:txBody>
      </p:sp>
      <p:sp>
        <p:nvSpPr>
          <p:cNvPr id="17" name="文本框 16">
            <a:extLst>
              <a:ext uri="{FF2B5EF4-FFF2-40B4-BE49-F238E27FC236}">
                <a16:creationId xmlns:a16="http://schemas.microsoft.com/office/drawing/2014/main" id="{B3D522A5-6431-443B-A34C-1484336FB4C2}"/>
              </a:ext>
            </a:extLst>
          </p:cNvPr>
          <p:cNvSpPr txBox="1"/>
          <p:nvPr/>
        </p:nvSpPr>
        <p:spPr>
          <a:xfrm>
            <a:off x="858064" y="6212765"/>
            <a:ext cx="609760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356077"/>
                </a:solidFill>
                <a:effectLst/>
                <a:uLnTx/>
                <a:uFillTx/>
                <a:latin typeface="Arial" panose="020B0604020202020204" pitchFamily="34" charset="0"/>
                <a:ea typeface="微软雅黑" panose="020B0503020204020204" pitchFamily="34" charset="-122"/>
                <a:sym typeface="Arial" panose="020B0604020202020204" pitchFamily="34" charset="0"/>
              </a:rPr>
              <a:t>注：文中“治愈”指实现持续病毒学应答</a:t>
            </a:r>
          </a:p>
        </p:txBody>
      </p:sp>
    </p:spTree>
    <p:extLst>
      <p:ext uri="{BB962C8B-B14F-4D97-AF65-F5344CB8AC3E}">
        <p14:creationId xmlns:p14="http://schemas.microsoft.com/office/powerpoint/2010/main" val="3321639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70409211128"/>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ilead Hepatitis">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hrzqvqt">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hrzqvqt">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1039</TotalTime>
  <Words>2588</Words>
  <Application>Microsoft Office PowerPoint</Application>
  <PresentationFormat>宽屏</PresentationFormat>
  <Paragraphs>308</Paragraphs>
  <Slides>18</Slides>
  <Notes>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6" baseType="lpstr">
      <vt:lpstr>Apis For Office</vt:lpstr>
      <vt:lpstr>等线</vt:lpstr>
      <vt:lpstr>等线 Light</vt:lpstr>
      <vt:lpstr>微软雅黑</vt:lpstr>
      <vt:lpstr>Arial</vt:lpstr>
      <vt:lpstr>Wingdings</vt:lpstr>
      <vt:lpstr>Office 主题​​</vt:lpstr>
      <vt:lpstr>think-cell 幻灯片</vt:lpstr>
      <vt:lpstr>消除丙肝 时机到来</vt:lpstr>
      <vt:lpstr>2020年诺贝尔生理学或医学奖授予丙肝病毒发现者</vt:lpstr>
      <vt:lpstr>世界卫生大会 124个成员国作出消除丙肝政治承诺</vt:lpstr>
      <vt:lpstr>目录</vt:lpstr>
      <vt:lpstr>PowerPoint 演示文稿</vt:lpstr>
      <vt:lpstr>2021医保谈判，丙通沙®降价幅度达24.68%，增加可及性</vt:lpstr>
      <vt:lpstr>目录</vt:lpstr>
      <vt:lpstr>符合3P用药原则的DAA方案，使诊疗流程更加简单</vt:lpstr>
      <vt:lpstr>WHO指南和国内外指南首选推荐泛基因型DAA方案</vt:lpstr>
      <vt:lpstr>丙通沙® 12周治疗，对各基因型总体SVR12可达98%</vt:lpstr>
      <vt:lpstr>丙通沙®12周治疗各级肝纤维化丙肝患者均实现高治愈率</vt:lpstr>
      <vt:lpstr>目录</vt:lpstr>
      <vt:lpstr>REAL-C真实世界研究中国队列 丙通沙®治疗不同基因型(包括GT3型)患者具有高SVR12率</vt:lpstr>
      <vt:lpstr>大量中国真实世界数据验证丙通沙®高治愈率</vt:lpstr>
      <vt:lpstr>目录</vt:lpstr>
      <vt:lpstr>院内丙肝抗体阳性患者RNA筛查率和治疗率有待提升</vt:lpstr>
      <vt:lpstr>丙肝消除 时机正好</vt:lpstr>
      <vt:lpstr>聚力5/3/2 通力协作 院无丙肝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Eva</dc:creator>
  <cp:lastModifiedBy>Bowen Ding (Contractor)</cp:lastModifiedBy>
  <cp:revision>170</cp:revision>
  <dcterms:created xsi:type="dcterms:W3CDTF">2021-04-08T08:25:20Z</dcterms:created>
  <dcterms:modified xsi:type="dcterms:W3CDTF">2023-04-03T12:05:54Z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2023-04-03T12:05:06Z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21931348-6f13-47ce-97cd-85908dbc9fb8</vt:lpwstr>
  </property>
  <property fmtid="{D5CDD505-2E9C-101B-9397-08002B2CF9AE}" pid="8" name="MSIP_Label_418c1083-8924-401d-97ae-40f5eed0fcd8_ContentBits">
    <vt:lpwstr>0</vt:lpwstr>
  </property>
</Properties>
</file>