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4"/>
  </p:notesMasterIdLst>
  <p:sldIdLst>
    <p:sldId id="256" r:id="rId2"/>
    <p:sldId id="302" r:id="rId3"/>
    <p:sldId id="259" r:id="rId4"/>
    <p:sldId id="275" r:id="rId5"/>
    <p:sldId id="276" r:id="rId6"/>
    <p:sldId id="267" r:id="rId7"/>
    <p:sldId id="268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69" r:id="rId23"/>
    <p:sldId id="303" r:id="rId24"/>
    <p:sldId id="292" r:id="rId25"/>
    <p:sldId id="293" r:id="rId26"/>
    <p:sldId id="297" r:id="rId27"/>
    <p:sldId id="295" r:id="rId28"/>
    <p:sldId id="304" r:id="rId29"/>
    <p:sldId id="299" r:id="rId30"/>
    <p:sldId id="300" r:id="rId31"/>
    <p:sldId id="301" r:id="rId32"/>
    <p:sldId id="261" r:id="rId33"/>
  </p:sldIdLst>
  <p:sldSz cx="12192000" cy="6858000"/>
  <p:notesSz cx="6858000" cy="9144000"/>
  <p:custDataLst>
    <p:tags r:id="rId3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E19"/>
    <a:srgbClr val="CF2331"/>
    <a:srgbClr val="495C94"/>
    <a:srgbClr val="FFD7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2023/11/8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4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4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4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4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4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4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4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4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4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tags" Target="../tags/tag7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7.xml"/><Relationship Id="rId1" Type="http://schemas.openxmlformats.org/officeDocument/2006/relationships/tags" Target="../tags/tag7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9.xml"/><Relationship Id="rId1" Type="http://schemas.openxmlformats.org/officeDocument/2006/relationships/tags" Target="../tags/tag7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8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97468" y="1982450"/>
            <a:ext cx="6968066" cy="14465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/>
          <a:p>
            <a:pPr indent="0"/>
            <a:r>
              <a:rPr lang="en-US" altLang="zh-CN" sz="44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黑体" panose="02010609060101010101" charset="-122"/>
                <a:ea typeface="黑体" panose="02010609060101010101" charset="-122"/>
                <a:sym typeface="+mn-ea"/>
              </a:rPr>
              <a:t>1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黑体" panose="02010609060101010101" charset="-122"/>
                <a:ea typeface="黑体" panose="02010609060101010101" charset="-122"/>
                <a:sym typeface="+mn-ea"/>
              </a:rPr>
              <a:t>例终末期肾病患者</a:t>
            </a:r>
            <a:endParaRPr lang="en-US" altLang="zh-CN" sz="4400" b="1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黑体" panose="02010609060101010101" charset="-122"/>
              <a:ea typeface="黑体" panose="02010609060101010101" charset="-122"/>
              <a:sym typeface="+mn-ea"/>
            </a:endParaRPr>
          </a:p>
          <a:p>
            <a:pPr indent="0"/>
            <a:r>
              <a:rPr lang="zh-CN" altLang="en-US" sz="44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黑体" panose="02010609060101010101" charset="-122"/>
                <a:ea typeface="黑体" panose="02010609060101010101" charset="-122"/>
                <a:sym typeface="+mn-ea"/>
              </a:rPr>
              <a:t>的病例分享</a:t>
            </a:r>
            <a:endParaRPr lang="zh-CN" altLang="en-US" sz="4400" b="1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74110" y="3832648"/>
            <a:ext cx="2421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400" b="1" dirty="0">
                <a:solidFill>
                  <a:srgbClr val="495C94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作者：</a:t>
            </a:r>
            <a:r>
              <a:rPr lang="en-US" altLang="zh-CN" sz="2400" b="1" dirty="0">
                <a:solidFill>
                  <a:srgbClr val="495C94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***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lang="en-US" altLang="zh-CN"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凝血功能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E726825-49B8-D3A3-B5A8-39044CE42DD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lang="en-US" altLang="zh-CN"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血涂片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35C246D-95EA-913D-B0D8-7DC7E3197F3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lang="en-US" altLang="zh-CN"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肝功能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0F2DE91-9AE6-6B07-48B3-4F35E276E6A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lang="en-US" altLang="zh-CN"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肾功能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CE15CB7-8E0E-724F-FB21-AF37E19ED76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lang="en-US" altLang="zh-CN"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免疫检查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2C230FA-0F9D-0677-01D6-290343A6CE4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lang="en-US" altLang="zh-CN"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尿常规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28C3FD2-B6E9-8DCB-3D51-2F7B9511A74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lang="en-US" altLang="zh-CN"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大便常规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4E35A497-B1BA-1CB4-41B5-401AD1F6FB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lang="en-US" altLang="zh-CN"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电解质检查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5461847-1991-6BAD-0430-1B24AA3480A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lang="en-US" altLang="zh-CN"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心肌酶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84E6FC2-4B2B-1CEC-D93B-BCD7BE796C5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lang="en-US" altLang="zh-CN"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心电图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00BC6DA-E631-59D0-B8C8-B9C845A1700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7E93A06A-13BE-4555-B958-8A0207828C52}"/>
              </a:ext>
            </a:extLst>
          </p:cNvPr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C9DCB1A1-C3E8-47EB-A21C-32B57F30E763}"/>
                </a:ext>
              </a:extLst>
            </p:cNvPr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name="connsiteX0" fmla="*/ 2203216 w 5648748"/>
                <a:gd name="connsiteY0" fmla="*/ 0 h 4834407"/>
                <a:gd name="connsiteX1" fmla="*/ 5648748 w 5648748"/>
                <a:gd name="connsiteY1" fmla="*/ 3445532 h 4834407"/>
                <a:gd name="connsiteX2" fmla="*/ 5377981 w 5648748"/>
                <a:gd name="connsiteY2" fmla="*/ 4786689 h 4834407"/>
                <a:gd name="connsiteX3" fmla="*/ 5354994 w 5648748"/>
                <a:gd name="connsiteY3" fmla="*/ 4834407 h 4834407"/>
                <a:gd name="connsiteX4" fmla="*/ 0 w 5648748"/>
                <a:gd name="connsiteY4" fmla="*/ 4834407 h 4834407"/>
                <a:gd name="connsiteX5" fmla="*/ 0 w 5648748"/>
                <a:gd name="connsiteY5" fmla="*/ 797279 h 4834407"/>
                <a:gd name="connsiteX6" fmla="*/ 11538 w 5648748"/>
                <a:gd name="connsiteY6" fmla="*/ 786792 h 4834407"/>
                <a:gd name="connsiteX7" fmla="*/ 2203216 w 5648748"/>
                <a:gd name="connsiteY7" fmla="*/ 0 h 483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648748" h="4834407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tx="0" ty="0" sx="100000" sy="100000" flip="none" algn="r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E217881D-9632-4C6D-9B6F-E042AD61B907}"/>
                </a:ext>
              </a:extLst>
            </p:cNvPr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name="connsiteX0" fmla="*/ 2203216 w 5648748"/>
                <a:gd name="connsiteY0" fmla="*/ 0 h 4834407"/>
                <a:gd name="connsiteX1" fmla="*/ 5648748 w 5648748"/>
                <a:gd name="connsiteY1" fmla="*/ 3445532 h 4834407"/>
                <a:gd name="connsiteX2" fmla="*/ 5377981 w 5648748"/>
                <a:gd name="connsiteY2" fmla="*/ 4786689 h 4834407"/>
                <a:gd name="connsiteX3" fmla="*/ 5354994 w 5648748"/>
                <a:gd name="connsiteY3" fmla="*/ 4834407 h 4834407"/>
                <a:gd name="connsiteX4" fmla="*/ 0 w 5648748"/>
                <a:gd name="connsiteY4" fmla="*/ 4834407 h 4834407"/>
                <a:gd name="connsiteX5" fmla="*/ 0 w 5648748"/>
                <a:gd name="connsiteY5" fmla="*/ 797279 h 4834407"/>
                <a:gd name="connsiteX6" fmla="*/ 11538 w 5648748"/>
                <a:gd name="connsiteY6" fmla="*/ 786792 h 4834407"/>
                <a:gd name="connsiteX7" fmla="*/ 2203216 w 5648748"/>
                <a:gd name="connsiteY7" fmla="*/ 0 h 483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648748" h="4834407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</p:grpSp>
      <p:sp>
        <p:nvSpPr>
          <p:cNvPr id="5" name="弧形 4">
            <a:extLst>
              <a:ext uri="{FF2B5EF4-FFF2-40B4-BE49-F238E27FC236}">
                <a16:creationId xmlns:a16="http://schemas.microsoft.com/office/drawing/2014/main" id="{1D13F6DF-F09E-402B-A4A9-D4993D1590E3}"/>
              </a:ext>
            </a:extLst>
          </p:cNvPr>
          <p:cNvSpPr/>
          <p:nvPr/>
        </p:nvSpPr>
        <p:spPr>
          <a:xfrm rot="2476431" flipH="1">
            <a:off x="-1739471" y="1583826"/>
            <a:ext cx="7511441" cy="7194387"/>
          </a:xfrm>
          <a:prstGeom prst="arc">
            <a:avLst>
              <a:gd name="adj1" fmla="val 11625274"/>
              <a:gd name="adj2" fmla="val 19285925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CA9DAA6F-67A4-B8C5-A135-089717CB9EE2}"/>
              </a:ext>
            </a:extLst>
          </p:cNvPr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0D1DB696-E7E3-7064-6078-4F59447EAB8D}"/>
                </a:ext>
              </a:extLst>
            </p:cNvPr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495C94"/>
                </a:solidFill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207A6354-772A-3145-FBF3-1D95C9846946}"/>
                </a:ext>
              </a:extLst>
            </p:cNvPr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r>
                <a:rPr lang="en-US" altLang="zh-CN" sz="2500" dirty="0">
                  <a:ln w="6350"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01</a:t>
              </a:r>
              <a:endParaRPr lang="zh-CN" altLang="en-US" sz="2500" dirty="0">
                <a:ln w="6350"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6287E20F-7480-EFDA-1A99-342C912A3A23}"/>
                </a:ext>
              </a:extLst>
            </p:cNvPr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pPr algn="l"/>
              <a:r>
                <a:rPr lang="zh-CN" altLang="en-US" sz="2500" dirty="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疾病概述</a:t>
              </a:r>
            </a:p>
          </p:txBody>
        </p: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F45FD17A-712D-6EB1-1122-7C21C12FE052}"/>
                </a:ext>
              </a:extLst>
            </p:cNvPr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2EB21839-513F-8B87-3055-D8F41AAC3663}"/>
              </a:ext>
            </a:extLst>
          </p:cNvPr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>
              <a:extLst>
                <a:ext uri="{FF2B5EF4-FFF2-40B4-BE49-F238E27FC236}">
                  <a16:creationId xmlns:a16="http://schemas.microsoft.com/office/drawing/2014/main" id="{6387217E-75F5-016F-1FE2-D76B4816D91A}"/>
                </a:ext>
              </a:extLst>
            </p:cNvPr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F74A27CB-7CB3-9F09-33A4-2D3206222A19}"/>
                </a:ext>
              </a:extLst>
            </p:cNvPr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r>
                <a:rPr lang="en-US" altLang="zh-CN" sz="2500" dirty="0">
                  <a:ln w="6350"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02</a:t>
              </a:r>
              <a:endParaRPr lang="zh-CN" altLang="en-US" sz="2500" dirty="0">
                <a:ln w="6350"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99DDED8D-AD66-E5FE-B801-C82D55BE4E2D}"/>
                </a:ext>
              </a:extLst>
            </p:cNvPr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pPr algn="l"/>
              <a:r>
                <a:rPr lang="zh-CN" altLang="en-US" sz="2500" dirty="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案例介绍</a:t>
              </a:r>
            </a:p>
          </p:txBody>
        </p: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id="{F507F4A0-3A78-A8AF-C20B-3CB738AB0484}"/>
                </a:ext>
              </a:extLst>
            </p:cNvPr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B34DB270-4695-E0AB-6FE4-D29CCAB55A86}"/>
              </a:ext>
            </a:extLst>
          </p:cNvPr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C1936BB5-4A59-ED32-9A59-136E2A613266}"/>
                </a:ext>
              </a:extLst>
            </p:cNvPr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C8B91DD5-6EA1-E20B-5856-690E0F009C8C}"/>
                </a:ext>
              </a:extLst>
            </p:cNvPr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r>
                <a:rPr lang="en-US" altLang="zh-CN" sz="2500" dirty="0">
                  <a:ln w="6350"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03</a:t>
              </a:r>
              <a:endParaRPr lang="zh-CN" altLang="en-US" sz="2500" dirty="0">
                <a:ln w="6350"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id="{FFF2181F-A820-9FBC-CD73-9005B231334E}"/>
                </a:ext>
              </a:extLst>
            </p:cNvPr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pPr algn="l"/>
              <a:r>
                <a:rPr lang="zh-CN" altLang="en-US" sz="2500" dirty="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诊疗经过及用药</a:t>
              </a:r>
            </a:p>
          </p:txBody>
        </p:sp>
        <p:cxnSp>
          <p:nvCxnSpPr>
            <p:cNvPr id="65" name="直接连接符 64">
              <a:extLst>
                <a:ext uri="{FF2B5EF4-FFF2-40B4-BE49-F238E27FC236}">
                  <a16:creationId xmlns:a16="http://schemas.microsoft.com/office/drawing/2014/main" id="{1577A8D7-17F5-DAAC-AA3A-1EABEE495D54}"/>
                </a:ext>
              </a:extLst>
            </p:cNvPr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0E905884-FAC9-71CC-3397-DD8E48198163}"/>
              </a:ext>
            </a:extLst>
          </p:cNvPr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>
              <a:extLst>
                <a:ext uri="{FF2B5EF4-FFF2-40B4-BE49-F238E27FC236}">
                  <a16:creationId xmlns:a16="http://schemas.microsoft.com/office/drawing/2014/main" id="{0E777C07-9472-9A83-CA56-A5E72757FF7B}"/>
                </a:ext>
              </a:extLst>
            </p:cNvPr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id="{184C4359-450E-67B7-BF81-CDA90CE02267}"/>
                </a:ext>
              </a:extLst>
            </p:cNvPr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r>
                <a:rPr lang="en-US" altLang="zh-CN" sz="2500" dirty="0">
                  <a:ln w="6350"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04</a:t>
              </a:r>
              <a:endParaRPr lang="zh-CN" altLang="en-US" sz="2500" dirty="0">
                <a:ln w="6350"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3" name="文本框 72">
              <a:extLst>
                <a:ext uri="{FF2B5EF4-FFF2-40B4-BE49-F238E27FC236}">
                  <a16:creationId xmlns:a16="http://schemas.microsoft.com/office/drawing/2014/main" id="{0E73256C-F81C-44C5-8103-F4B11AB2368F}"/>
                </a:ext>
              </a:extLst>
            </p:cNvPr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pPr algn="l"/>
              <a:r>
                <a:rPr lang="zh-CN" altLang="en-US" sz="2500" dirty="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总结思考</a:t>
              </a:r>
            </a:p>
          </p:txBody>
        </p:sp>
        <p:cxnSp>
          <p:nvCxnSpPr>
            <p:cNvPr id="72" name="直接连接符 71">
              <a:extLst>
                <a:ext uri="{FF2B5EF4-FFF2-40B4-BE49-F238E27FC236}">
                  <a16:creationId xmlns:a16="http://schemas.microsoft.com/office/drawing/2014/main" id="{863C1856-3D53-63BF-EFCA-532CCF08F63D}"/>
                </a:ext>
              </a:extLst>
            </p:cNvPr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>
            <a:extLst>
              <a:ext uri="{FF2B5EF4-FFF2-40B4-BE49-F238E27FC236}">
                <a16:creationId xmlns:a16="http://schemas.microsoft.com/office/drawing/2014/main" id="{C8445E84-E4E8-29A6-AC1F-99E56B81E63B}"/>
              </a:ext>
            </a:extLst>
          </p:cNvPr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lang="zh-CN" altLang="en-US" sz="5000" dirty="0">
                <a:solidFill>
                  <a:srgbClr val="495C94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  <a:sym typeface="+mn-lt"/>
              </a:rPr>
              <a:t>目录</a:t>
            </a:r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id="{4D0A55E9-06F1-82A1-9AB2-D7D16BD1EFCA}"/>
              </a:ext>
            </a:extLst>
          </p:cNvPr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en-US" altLang="zh-CN" sz="2000" b="0" i="0" dirty="0">
                <a:solidFill>
                  <a:srgbClr val="495C94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CONTENTS</a:t>
            </a:r>
            <a:endParaRPr lang="zh-CN" altLang="en-US" sz="2000" dirty="0">
              <a:solidFill>
                <a:srgbClr val="495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98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lang="en-US" altLang="zh-CN"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其他辅助检查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6EA3E85-1144-38A1-453A-A5D4A96F94C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lang="en-US" altLang="zh-CN"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影像学检查（有则记录</a:t>
            </a:r>
            <a:r>
              <a:rPr lang="en-US" altLang="zh-CN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）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9DC3FD3-B472-022B-F762-35E91B80631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（三）病情诊断</a:t>
            </a:r>
          </a:p>
          <a:p>
            <a:pPr algn="l">
              <a:lnSpc>
                <a:spcPct val="150000"/>
              </a:lnSpc>
            </a:pPr>
            <a:r>
              <a:rPr lang="en-US" altLang="zh-CN"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临床诊断</a:t>
            </a:r>
            <a:endParaRPr lang="zh-CN" altLang="en-US"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l">
              <a:lnSpc>
                <a:spcPct val="150000"/>
              </a:lnSpc>
            </a:pPr>
            <a:endParaRPr lang="zh-CN" altLang="en-US"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初步诊断：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最终诊断：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分期/分类/分型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其他诊断（有则记录）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6FC9DD4-AD77-21F7-58D3-07B6575AEA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7E93A06A-13BE-4555-B958-8A0207828C52}"/>
              </a:ext>
            </a:extLst>
          </p:cNvPr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C9DCB1A1-C3E8-47EB-A21C-32B57F30E763}"/>
                </a:ext>
              </a:extLst>
            </p:cNvPr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name="connsiteX0" fmla="*/ 2203216 w 5648748"/>
                <a:gd name="connsiteY0" fmla="*/ 0 h 4834407"/>
                <a:gd name="connsiteX1" fmla="*/ 5648748 w 5648748"/>
                <a:gd name="connsiteY1" fmla="*/ 3445532 h 4834407"/>
                <a:gd name="connsiteX2" fmla="*/ 5377981 w 5648748"/>
                <a:gd name="connsiteY2" fmla="*/ 4786689 h 4834407"/>
                <a:gd name="connsiteX3" fmla="*/ 5354994 w 5648748"/>
                <a:gd name="connsiteY3" fmla="*/ 4834407 h 4834407"/>
                <a:gd name="connsiteX4" fmla="*/ 0 w 5648748"/>
                <a:gd name="connsiteY4" fmla="*/ 4834407 h 4834407"/>
                <a:gd name="connsiteX5" fmla="*/ 0 w 5648748"/>
                <a:gd name="connsiteY5" fmla="*/ 797279 h 4834407"/>
                <a:gd name="connsiteX6" fmla="*/ 11538 w 5648748"/>
                <a:gd name="connsiteY6" fmla="*/ 786792 h 4834407"/>
                <a:gd name="connsiteX7" fmla="*/ 2203216 w 5648748"/>
                <a:gd name="connsiteY7" fmla="*/ 0 h 483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648748" h="4834407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tx="0" ty="0" sx="100000" sy="100000" flip="none" algn="r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E217881D-9632-4C6D-9B6F-E042AD61B907}"/>
                </a:ext>
              </a:extLst>
            </p:cNvPr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name="connsiteX0" fmla="*/ 2203216 w 5648748"/>
                <a:gd name="connsiteY0" fmla="*/ 0 h 4834407"/>
                <a:gd name="connsiteX1" fmla="*/ 5648748 w 5648748"/>
                <a:gd name="connsiteY1" fmla="*/ 3445532 h 4834407"/>
                <a:gd name="connsiteX2" fmla="*/ 5377981 w 5648748"/>
                <a:gd name="connsiteY2" fmla="*/ 4786689 h 4834407"/>
                <a:gd name="connsiteX3" fmla="*/ 5354994 w 5648748"/>
                <a:gd name="connsiteY3" fmla="*/ 4834407 h 4834407"/>
                <a:gd name="connsiteX4" fmla="*/ 0 w 5648748"/>
                <a:gd name="connsiteY4" fmla="*/ 4834407 h 4834407"/>
                <a:gd name="connsiteX5" fmla="*/ 0 w 5648748"/>
                <a:gd name="connsiteY5" fmla="*/ 797279 h 4834407"/>
                <a:gd name="connsiteX6" fmla="*/ 11538 w 5648748"/>
                <a:gd name="connsiteY6" fmla="*/ 786792 h 4834407"/>
                <a:gd name="connsiteX7" fmla="*/ 2203216 w 5648748"/>
                <a:gd name="connsiteY7" fmla="*/ 0 h 483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648748" h="4834407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</p:grpSp>
      <p:sp>
        <p:nvSpPr>
          <p:cNvPr id="5" name="弧形 4">
            <a:extLst>
              <a:ext uri="{FF2B5EF4-FFF2-40B4-BE49-F238E27FC236}">
                <a16:creationId xmlns:a16="http://schemas.microsoft.com/office/drawing/2014/main" id="{1D13F6DF-F09E-402B-A4A9-D4993D1590E3}"/>
              </a:ext>
            </a:extLst>
          </p:cNvPr>
          <p:cNvSpPr/>
          <p:nvPr/>
        </p:nvSpPr>
        <p:spPr>
          <a:xfrm rot="2476431" flipH="1">
            <a:off x="-1739471" y="1583826"/>
            <a:ext cx="7511441" cy="7194387"/>
          </a:xfrm>
          <a:prstGeom prst="arc">
            <a:avLst>
              <a:gd name="adj1" fmla="val 11625274"/>
              <a:gd name="adj2" fmla="val 19285925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CA9DAA6F-67A4-B8C5-A135-089717CB9EE2}"/>
              </a:ext>
            </a:extLst>
          </p:cNvPr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0D1DB696-E7E3-7064-6078-4F59447EAB8D}"/>
                </a:ext>
              </a:extLst>
            </p:cNvPr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495C94"/>
                </a:solidFill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207A6354-772A-3145-FBF3-1D95C9846946}"/>
                </a:ext>
              </a:extLst>
            </p:cNvPr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r>
                <a:rPr lang="en-US" altLang="zh-CN" sz="2500" dirty="0">
                  <a:ln w="6350"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01</a:t>
              </a:r>
              <a:endParaRPr lang="zh-CN" altLang="en-US" sz="2500" dirty="0">
                <a:ln w="6350"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6287E20F-7480-EFDA-1A99-342C912A3A23}"/>
                </a:ext>
              </a:extLst>
            </p:cNvPr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pPr algn="l"/>
              <a:r>
                <a:rPr lang="zh-CN" altLang="en-US" sz="2500" dirty="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疾病概述</a:t>
              </a:r>
            </a:p>
          </p:txBody>
        </p: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F45FD17A-712D-6EB1-1122-7C21C12FE052}"/>
                </a:ext>
              </a:extLst>
            </p:cNvPr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2EB21839-513F-8B87-3055-D8F41AAC3663}"/>
              </a:ext>
            </a:extLst>
          </p:cNvPr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>
              <a:extLst>
                <a:ext uri="{FF2B5EF4-FFF2-40B4-BE49-F238E27FC236}">
                  <a16:creationId xmlns:a16="http://schemas.microsoft.com/office/drawing/2014/main" id="{6387217E-75F5-016F-1FE2-D76B4816D91A}"/>
                </a:ext>
              </a:extLst>
            </p:cNvPr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F74A27CB-7CB3-9F09-33A4-2D3206222A19}"/>
                </a:ext>
              </a:extLst>
            </p:cNvPr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r>
                <a:rPr lang="en-US" altLang="zh-CN" sz="2500" dirty="0">
                  <a:ln w="6350"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02</a:t>
              </a:r>
              <a:endParaRPr lang="zh-CN" altLang="en-US" sz="2500" dirty="0">
                <a:ln w="6350"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99DDED8D-AD66-E5FE-B801-C82D55BE4E2D}"/>
                </a:ext>
              </a:extLst>
            </p:cNvPr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pPr algn="l"/>
              <a:r>
                <a:rPr lang="zh-CN" altLang="en-US" sz="2500" dirty="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案例介绍</a:t>
              </a:r>
            </a:p>
          </p:txBody>
        </p: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id="{F507F4A0-3A78-A8AF-C20B-3CB738AB0484}"/>
                </a:ext>
              </a:extLst>
            </p:cNvPr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B34DB270-4695-E0AB-6FE4-D29CCAB55A86}"/>
              </a:ext>
            </a:extLst>
          </p:cNvPr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C1936BB5-4A59-ED32-9A59-136E2A613266}"/>
                </a:ext>
              </a:extLst>
            </p:cNvPr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C8B91DD5-6EA1-E20B-5856-690E0F009C8C}"/>
                </a:ext>
              </a:extLst>
            </p:cNvPr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r>
                <a:rPr lang="en-US" altLang="zh-CN" sz="2500" dirty="0">
                  <a:ln w="6350"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03</a:t>
              </a:r>
              <a:endParaRPr lang="zh-CN" altLang="en-US" sz="2500" dirty="0">
                <a:ln w="6350"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id="{FFF2181F-A820-9FBC-CD73-9005B231334E}"/>
                </a:ext>
              </a:extLst>
            </p:cNvPr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pPr algn="l"/>
              <a:r>
                <a:rPr lang="zh-CN" altLang="en-US" sz="2500" dirty="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诊疗经过及用药</a:t>
              </a:r>
            </a:p>
          </p:txBody>
        </p:sp>
        <p:cxnSp>
          <p:nvCxnSpPr>
            <p:cNvPr id="65" name="直接连接符 64">
              <a:extLst>
                <a:ext uri="{FF2B5EF4-FFF2-40B4-BE49-F238E27FC236}">
                  <a16:creationId xmlns:a16="http://schemas.microsoft.com/office/drawing/2014/main" id="{1577A8D7-17F5-DAAC-AA3A-1EABEE495D54}"/>
                </a:ext>
              </a:extLst>
            </p:cNvPr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0E905884-FAC9-71CC-3397-DD8E48198163}"/>
              </a:ext>
            </a:extLst>
          </p:cNvPr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>
              <a:extLst>
                <a:ext uri="{FF2B5EF4-FFF2-40B4-BE49-F238E27FC236}">
                  <a16:creationId xmlns:a16="http://schemas.microsoft.com/office/drawing/2014/main" id="{0E777C07-9472-9A83-CA56-A5E72757FF7B}"/>
                </a:ext>
              </a:extLst>
            </p:cNvPr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id="{184C4359-450E-67B7-BF81-CDA90CE02267}"/>
                </a:ext>
              </a:extLst>
            </p:cNvPr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r>
                <a:rPr lang="en-US" altLang="zh-CN" sz="2500" dirty="0">
                  <a:ln w="6350"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04</a:t>
              </a:r>
              <a:endParaRPr lang="zh-CN" altLang="en-US" sz="2500" dirty="0">
                <a:ln w="6350"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3" name="文本框 72">
              <a:extLst>
                <a:ext uri="{FF2B5EF4-FFF2-40B4-BE49-F238E27FC236}">
                  <a16:creationId xmlns:a16="http://schemas.microsoft.com/office/drawing/2014/main" id="{0E73256C-F81C-44C5-8103-F4B11AB2368F}"/>
                </a:ext>
              </a:extLst>
            </p:cNvPr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pPr algn="l"/>
              <a:r>
                <a:rPr lang="zh-CN" altLang="en-US" sz="2500" dirty="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总结思考</a:t>
              </a:r>
            </a:p>
          </p:txBody>
        </p:sp>
        <p:cxnSp>
          <p:nvCxnSpPr>
            <p:cNvPr id="72" name="直接连接符 71">
              <a:extLst>
                <a:ext uri="{FF2B5EF4-FFF2-40B4-BE49-F238E27FC236}">
                  <a16:creationId xmlns:a16="http://schemas.microsoft.com/office/drawing/2014/main" id="{863C1856-3D53-63BF-EFCA-532CCF08F63D}"/>
                </a:ext>
              </a:extLst>
            </p:cNvPr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>
            <a:extLst>
              <a:ext uri="{FF2B5EF4-FFF2-40B4-BE49-F238E27FC236}">
                <a16:creationId xmlns:a16="http://schemas.microsoft.com/office/drawing/2014/main" id="{C8445E84-E4E8-29A6-AC1F-99E56B81E63B}"/>
              </a:ext>
            </a:extLst>
          </p:cNvPr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lang="zh-CN" altLang="en-US" sz="5000" dirty="0">
                <a:solidFill>
                  <a:srgbClr val="495C94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  <a:sym typeface="+mn-lt"/>
              </a:rPr>
              <a:t>目录</a:t>
            </a:r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id="{4D0A55E9-06F1-82A1-9AB2-D7D16BD1EFCA}"/>
              </a:ext>
            </a:extLst>
          </p:cNvPr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en-US" altLang="zh-CN" sz="2000" b="0" i="0" dirty="0">
                <a:solidFill>
                  <a:srgbClr val="495C94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CONTENTS</a:t>
            </a:r>
            <a:endParaRPr lang="zh-CN" altLang="en-US" sz="2000" dirty="0">
              <a:solidFill>
                <a:srgbClr val="495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51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03</a:t>
            </a: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诊疗经过及用药</a:t>
            </a: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（一）治疗方式</a:t>
            </a:r>
          </a:p>
          <a:p>
            <a:pPr algn="l">
              <a:lnSpc>
                <a:spcPct val="150000"/>
              </a:lnSpc>
            </a:pPr>
            <a:endParaRPr lang="zh-CN" sz="2400" b="1" dirty="0">
              <a:solidFill>
                <a:srgbClr val="396698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>
              <a:lnSpc>
                <a:spcPct val="150000"/>
              </a:lnSpc>
            </a:pPr>
            <a:endParaRPr lang="zh-CN" sz="2400" b="1" dirty="0">
              <a:solidFill>
                <a:srgbClr val="396698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（二）治疗方案</a:t>
            </a:r>
          </a:p>
          <a:p>
            <a:pPr algn="l">
              <a:lnSpc>
                <a:spcPct val="180000"/>
              </a:lnSpc>
            </a:pPr>
            <a:endParaRPr lang="zh-CN" altLang="en-US"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诊疗经过及用药</a:t>
            </a: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（三）治疗过程：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有无治疗延迟：原因、证据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无治疗减量：原因、证据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有无更换其他方案：原因、证据、具体方案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C68608C-E8F9-569E-E92B-0D8EDFAA49E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诊疗经过及用药</a:t>
            </a: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7505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（四）随访：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实验室检查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sz="20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合并用药（有则记录）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药物名称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单次给药剂量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给药频率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用药原因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开始日期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是否持续使用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结束日期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b="1" dirty="0" err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不良事件</a:t>
            </a:r>
            <a:r>
              <a:rPr lang="en-US" altLang="zh-CN" sz="20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严重不良事件：</a:t>
            </a:r>
            <a:endParaRPr lang="zh-CN" altLang="en-US" sz="2000" b="1" dirty="0">
              <a:solidFill>
                <a:srgbClr val="396698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4A2B6B6-CCA2-C73F-413E-FAA5D0F4621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03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诊疗经过及用药</a:t>
            </a: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（五）治疗疗效及转归</a:t>
            </a:r>
          </a:p>
          <a:p>
            <a:pPr algn="l">
              <a:lnSpc>
                <a:spcPct val="150000"/>
              </a:lnSpc>
            </a:pPr>
            <a:endParaRPr lang="zh-CN" altLang="en-US"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047CED4-A4F5-0975-A9D3-BDEAC85E792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7E93A06A-13BE-4555-B958-8A0207828C52}"/>
              </a:ext>
            </a:extLst>
          </p:cNvPr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C9DCB1A1-C3E8-47EB-A21C-32B57F30E763}"/>
                </a:ext>
              </a:extLst>
            </p:cNvPr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name="connsiteX0" fmla="*/ 2203216 w 5648748"/>
                <a:gd name="connsiteY0" fmla="*/ 0 h 4834407"/>
                <a:gd name="connsiteX1" fmla="*/ 5648748 w 5648748"/>
                <a:gd name="connsiteY1" fmla="*/ 3445532 h 4834407"/>
                <a:gd name="connsiteX2" fmla="*/ 5377981 w 5648748"/>
                <a:gd name="connsiteY2" fmla="*/ 4786689 h 4834407"/>
                <a:gd name="connsiteX3" fmla="*/ 5354994 w 5648748"/>
                <a:gd name="connsiteY3" fmla="*/ 4834407 h 4834407"/>
                <a:gd name="connsiteX4" fmla="*/ 0 w 5648748"/>
                <a:gd name="connsiteY4" fmla="*/ 4834407 h 4834407"/>
                <a:gd name="connsiteX5" fmla="*/ 0 w 5648748"/>
                <a:gd name="connsiteY5" fmla="*/ 797279 h 4834407"/>
                <a:gd name="connsiteX6" fmla="*/ 11538 w 5648748"/>
                <a:gd name="connsiteY6" fmla="*/ 786792 h 4834407"/>
                <a:gd name="connsiteX7" fmla="*/ 2203216 w 5648748"/>
                <a:gd name="connsiteY7" fmla="*/ 0 h 483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648748" h="4834407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tx="0" ty="0" sx="100000" sy="100000" flip="none" algn="r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E217881D-9632-4C6D-9B6F-E042AD61B907}"/>
                </a:ext>
              </a:extLst>
            </p:cNvPr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name="connsiteX0" fmla="*/ 2203216 w 5648748"/>
                <a:gd name="connsiteY0" fmla="*/ 0 h 4834407"/>
                <a:gd name="connsiteX1" fmla="*/ 5648748 w 5648748"/>
                <a:gd name="connsiteY1" fmla="*/ 3445532 h 4834407"/>
                <a:gd name="connsiteX2" fmla="*/ 5377981 w 5648748"/>
                <a:gd name="connsiteY2" fmla="*/ 4786689 h 4834407"/>
                <a:gd name="connsiteX3" fmla="*/ 5354994 w 5648748"/>
                <a:gd name="connsiteY3" fmla="*/ 4834407 h 4834407"/>
                <a:gd name="connsiteX4" fmla="*/ 0 w 5648748"/>
                <a:gd name="connsiteY4" fmla="*/ 4834407 h 4834407"/>
                <a:gd name="connsiteX5" fmla="*/ 0 w 5648748"/>
                <a:gd name="connsiteY5" fmla="*/ 797279 h 4834407"/>
                <a:gd name="connsiteX6" fmla="*/ 11538 w 5648748"/>
                <a:gd name="connsiteY6" fmla="*/ 786792 h 4834407"/>
                <a:gd name="connsiteX7" fmla="*/ 2203216 w 5648748"/>
                <a:gd name="connsiteY7" fmla="*/ 0 h 483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648748" h="4834407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</p:grpSp>
      <p:sp>
        <p:nvSpPr>
          <p:cNvPr id="5" name="弧形 4">
            <a:extLst>
              <a:ext uri="{FF2B5EF4-FFF2-40B4-BE49-F238E27FC236}">
                <a16:creationId xmlns:a16="http://schemas.microsoft.com/office/drawing/2014/main" id="{1D13F6DF-F09E-402B-A4A9-D4993D1590E3}"/>
              </a:ext>
            </a:extLst>
          </p:cNvPr>
          <p:cNvSpPr/>
          <p:nvPr/>
        </p:nvSpPr>
        <p:spPr>
          <a:xfrm rot="2476431" flipH="1">
            <a:off x="-1739471" y="1583826"/>
            <a:ext cx="7511441" cy="7194387"/>
          </a:xfrm>
          <a:prstGeom prst="arc">
            <a:avLst>
              <a:gd name="adj1" fmla="val 11625274"/>
              <a:gd name="adj2" fmla="val 19285925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CA9DAA6F-67A4-B8C5-A135-089717CB9EE2}"/>
              </a:ext>
            </a:extLst>
          </p:cNvPr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0D1DB696-E7E3-7064-6078-4F59447EAB8D}"/>
                </a:ext>
              </a:extLst>
            </p:cNvPr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495C94"/>
                </a:solidFill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207A6354-772A-3145-FBF3-1D95C9846946}"/>
                </a:ext>
              </a:extLst>
            </p:cNvPr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r>
                <a:rPr lang="en-US" altLang="zh-CN" sz="2500" dirty="0">
                  <a:ln w="6350"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01</a:t>
              </a:r>
              <a:endParaRPr lang="zh-CN" altLang="en-US" sz="2500" dirty="0">
                <a:ln w="6350"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6287E20F-7480-EFDA-1A99-342C912A3A23}"/>
                </a:ext>
              </a:extLst>
            </p:cNvPr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pPr algn="l"/>
              <a:r>
                <a:rPr lang="zh-CN" altLang="en-US" sz="2500" dirty="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疾病概述</a:t>
              </a:r>
            </a:p>
          </p:txBody>
        </p: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F45FD17A-712D-6EB1-1122-7C21C12FE052}"/>
                </a:ext>
              </a:extLst>
            </p:cNvPr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2EB21839-513F-8B87-3055-D8F41AAC3663}"/>
              </a:ext>
            </a:extLst>
          </p:cNvPr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>
              <a:extLst>
                <a:ext uri="{FF2B5EF4-FFF2-40B4-BE49-F238E27FC236}">
                  <a16:creationId xmlns:a16="http://schemas.microsoft.com/office/drawing/2014/main" id="{6387217E-75F5-016F-1FE2-D76B4816D91A}"/>
                </a:ext>
              </a:extLst>
            </p:cNvPr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F74A27CB-7CB3-9F09-33A4-2D3206222A19}"/>
                </a:ext>
              </a:extLst>
            </p:cNvPr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r>
                <a:rPr lang="en-US" altLang="zh-CN" sz="2500" dirty="0">
                  <a:ln w="6350"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02</a:t>
              </a:r>
              <a:endParaRPr lang="zh-CN" altLang="en-US" sz="2500" dirty="0">
                <a:ln w="6350"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99DDED8D-AD66-E5FE-B801-C82D55BE4E2D}"/>
                </a:ext>
              </a:extLst>
            </p:cNvPr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pPr algn="l"/>
              <a:r>
                <a:rPr lang="zh-CN" altLang="en-US" sz="2500" dirty="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案例介绍</a:t>
              </a:r>
            </a:p>
          </p:txBody>
        </p: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id="{F507F4A0-3A78-A8AF-C20B-3CB738AB0484}"/>
                </a:ext>
              </a:extLst>
            </p:cNvPr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B34DB270-4695-E0AB-6FE4-D29CCAB55A86}"/>
              </a:ext>
            </a:extLst>
          </p:cNvPr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C1936BB5-4A59-ED32-9A59-136E2A613266}"/>
                </a:ext>
              </a:extLst>
            </p:cNvPr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C8B91DD5-6EA1-E20B-5856-690E0F009C8C}"/>
                </a:ext>
              </a:extLst>
            </p:cNvPr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r>
                <a:rPr lang="en-US" altLang="zh-CN" sz="2500" dirty="0">
                  <a:ln w="6350"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03</a:t>
              </a:r>
              <a:endParaRPr lang="zh-CN" altLang="en-US" sz="2500" dirty="0">
                <a:ln w="6350"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id="{FFF2181F-A820-9FBC-CD73-9005B231334E}"/>
                </a:ext>
              </a:extLst>
            </p:cNvPr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pPr algn="l"/>
              <a:r>
                <a:rPr lang="zh-CN" altLang="en-US" sz="2500" dirty="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诊疗经过及用药</a:t>
              </a:r>
            </a:p>
          </p:txBody>
        </p:sp>
        <p:cxnSp>
          <p:nvCxnSpPr>
            <p:cNvPr id="65" name="直接连接符 64">
              <a:extLst>
                <a:ext uri="{FF2B5EF4-FFF2-40B4-BE49-F238E27FC236}">
                  <a16:creationId xmlns:a16="http://schemas.microsoft.com/office/drawing/2014/main" id="{1577A8D7-17F5-DAAC-AA3A-1EABEE495D54}"/>
                </a:ext>
              </a:extLst>
            </p:cNvPr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0E905884-FAC9-71CC-3397-DD8E48198163}"/>
              </a:ext>
            </a:extLst>
          </p:cNvPr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>
              <a:extLst>
                <a:ext uri="{FF2B5EF4-FFF2-40B4-BE49-F238E27FC236}">
                  <a16:creationId xmlns:a16="http://schemas.microsoft.com/office/drawing/2014/main" id="{0E777C07-9472-9A83-CA56-A5E72757FF7B}"/>
                </a:ext>
              </a:extLst>
            </p:cNvPr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id="{184C4359-450E-67B7-BF81-CDA90CE02267}"/>
                </a:ext>
              </a:extLst>
            </p:cNvPr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r>
                <a:rPr lang="en-US" altLang="zh-CN" sz="2500" dirty="0">
                  <a:ln w="6350"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04</a:t>
              </a:r>
              <a:endParaRPr lang="zh-CN" altLang="en-US" sz="2500" dirty="0">
                <a:ln w="6350"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3" name="文本框 72">
              <a:extLst>
                <a:ext uri="{FF2B5EF4-FFF2-40B4-BE49-F238E27FC236}">
                  <a16:creationId xmlns:a16="http://schemas.microsoft.com/office/drawing/2014/main" id="{0E73256C-F81C-44C5-8103-F4B11AB2368F}"/>
                </a:ext>
              </a:extLst>
            </p:cNvPr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pPr algn="l"/>
              <a:r>
                <a:rPr lang="zh-CN" altLang="en-US" sz="2500" dirty="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总结思考</a:t>
              </a:r>
            </a:p>
          </p:txBody>
        </p:sp>
        <p:cxnSp>
          <p:nvCxnSpPr>
            <p:cNvPr id="72" name="直接连接符 71">
              <a:extLst>
                <a:ext uri="{FF2B5EF4-FFF2-40B4-BE49-F238E27FC236}">
                  <a16:creationId xmlns:a16="http://schemas.microsoft.com/office/drawing/2014/main" id="{863C1856-3D53-63BF-EFCA-532CCF08F63D}"/>
                </a:ext>
              </a:extLst>
            </p:cNvPr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>
            <a:extLst>
              <a:ext uri="{FF2B5EF4-FFF2-40B4-BE49-F238E27FC236}">
                <a16:creationId xmlns:a16="http://schemas.microsoft.com/office/drawing/2014/main" id="{C8445E84-E4E8-29A6-AC1F-99E56B81E63B}"/>
              </a:ext>
            </a:extLst>
          </p:cNvPr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lang="zh-CN" altLang="en-US" sz="5000" dirty="0">
                <a:solidFill>
                  <a:srgbClr val="495C94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  <a:sym typeface="+mn-lt"/>
              </a:rPr>
              <a:t>目录</a:t>
            </a:r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id="{4D0A55E9-06F1-82A1-9AB2-D7D16BD1EFCA}"/>
              </a:ext>
            </a:extLst>
          </p:cNvPr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en-US" altLang="zh-CN" sz="2000" b="0" i="0" dirty="0">
                <a:solidFill>
                  <a:srgbClr val="495C94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CONTENTS</a:t>
            </a:r>
            <a:endParaRPr lang="zh-CN" altLang="en-US" sz="2000" dirty="0">
              <a:solidFill>
                <a:srgbClr val="495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57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C46789-FB3C-1087-71C3-6571826F1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请用一段话总结该案例的特殊性及诊疗过程中引发的思考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1B0B148-7A16-2B2F-A54F-EB909CF1B3B6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总结思考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A6CEF8B-5201-F71A-FC7A-040B90542DC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224114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979170" y="1162685"/>
            <a:ext cx="9214697" cy="450071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charset="0"/>
              <a:buChar char="Ø"/>
            </a:pPr>
            <a:r>
              <a:rPr sz="2000"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成年人连续3个月以上肾小球滤过率（GFR）低于每分钟60ml/1.73m2，或GFR高于每分钟60ml/1.73m2但肾结构有损伤时，即可诊断为CKD[1]。</a:t>
            </a: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charset="0"/>
              <a:buChar char="Ø"/>
            </a:pPr>
            <a:r>
              <a:rPr sz="2000"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根据GFR、尿蛋白水平，可以将慢性肾脏病分为1~5期</a:t>
            </a:r>
            <a:r>
              <a:rPr sz="2000" baseline="30000"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[1]</a:t>
            </a:r>
            <a:r>
              <a:rPr sz="2000"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，当GFR低于每分钟15ml/1.73m2时，被认定为肾功能衰竭（RF），随着CKD的缓慢进展，进入第5期后出现尿毒症，临床上称之为终末期肾病（ESRD）。</a:t>
            </a: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charset="0"/>
              <a:buChar char="Ø"/>
            </a:pPr>
            <a:r>
              <a:rPr sz="2000"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2020年，据世界卫生组织统计，全球CKD患病率为10.1%~13.3%，超过了糖尿病、慢性阻塞性肺疾病、抑郁症等疾病，死亡率从2000年的8.13%上升到2019年的13%，死因从第13位上升到第10位，预计2040年将成为全球第5大死因</a:t>
            </a:r>
            <a:r>
              <a:rPr sz="2000" baseline="30000"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[2]</a:t>
            </a:r>
            <a:r>
              <a:rPr sz="2000"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</a:p>
        </p:txBody>
      </p:sp>
      <p:sp>
        <p:nvSpPr>
          <p:cNvPr id="3" name="矩形 2"/>
          <p:cNvSpPr/>
          <p:nvPr>
            <p:custDataLst>
              <p:tags r:id="rId2"/>
            </p:custDataLst>
          </p:nvPr>
        </p:nvSpPr>
        <p:spPr>
          <a:xfrm>
            <a:off x="203676" y="231147"/>
            <a:ext cx="69167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01</a:t>
            </a:r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203835" y="6207760"/>
            <a:ext cx="5203190" cy="587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sz="765"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[1]上海市肾内科临床质量控制中心专家组. 慢性肾脏病早期筛查、诊断及防治指南（2022年版）[J]. 中华肾脏病杂志, 2022, 38(5): 453-464. </a:t>
            </a:r>
          </a:p>
          <a:p>
            <a:pPr>
              <a:lnSpc>
                <a:spcPct val="140000"/>
              </a:lnSpc>
            </a:pPr>
            <a:r>
              <a:rPr sz="765"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[2] World Health Organization. World Health Statistics 2020. Geneva: World Health Organization, 2020. 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F10E62F-3E8C-D412-826E-DDC8B923FAB6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979170" y="231140"/>
            <a:ext cx="9951720" cy="622935"/>
          </a:xfrm>
          <a:prstGeom prst="rect">
            <a:avLst/>
          </a:prstGeom>
          <a:noFill/>
        </p:spPr>
        <p:txBody>
          <a:bodyPr wrap="square" rtlCol="0" anchor="b" anchorCtr="0">
            <a:normAutofit fontScale="90000"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</a:rPr>
              <a:t>预计</a:t>
            </a:r>
            <a:r>
              <a:rPr lang="en-US" altLang="zh-CN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</a:rPr>
              <a:t>2040</a:t>
            </a:r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</a:rPr>
              <a:t>年，慢性肾脏病将成为全球第</a:t>
            </a:r>
            <a:r>
              <a:rPr lang="en-US" altLang="zh-CN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</a:rPr>
              <a:t>5</a:t>
            </a:r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</a:rPr>
              <a:t>大死因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61B0B148-7A16-2B2F-A54F-EB909CF1B3B6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总结思考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A6CEF8B-5201-F71A-FC7A-040B90542DC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03</a:t>
            </a:r>
          </a:p>
        </p:txBody>
      </p:sp>
      <p:sp>
        <p:nvSpPr>
          <p:cNvPr id="2" name="内容占位符 2">
            <a:extLst>
              <a:ext uri="{FF2B5EF4-FFF2-40B4-BE49-F238E27FC236}">
                <a16:creationId xmlns:a16="http://schemas.microsoft.com/office/drawing/2014/main" id="{9D7239EF-A4E7-3572-CF1A-39A12FE60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利益冲突说明</a:t>
            </a:r>
          </a:p>
        </p:txBody>
      </p:sp>
    </p:spTree>
    <p:extLst>
      <p:ext uri="{BB962C8B-B14F-4D97-AF65-F5344CB8AC3E}">
        <p14:creationId xmlns:p14="http://schemas.microsoft.com/office/powerpoint/2010/main" val="6619500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61B0B148-7A16-2B2F-A54F-EB909CF1B3B6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总结思考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A6CEF8B-5201-F71A-FC7A-040B90542DC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03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E31471A-6167-0774-51A7-E579FE9AC85E}"/>
              </a:ext>
            </a:extLst>
          </p:cNvPr>
          <p:cNvSpPr txBox="1"/>
          <p:nvPr/>
        </p:nvSpPr>
        <p:spPr>
          <a:xfrm>
            <a:off x="665404" y="1203239"/>
            <a:ext cx="17309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kern="100" dirty="0">
                <a:effectLst/>
                <a:latin typeface="+mj-ea"/>
                <a:ea typeface="+mj-ea"/>
                <a:cs typeface="微软雅黑" panose="020B0503020204020204" pitchFamily="34" charset="-122"/>
              </a:rPr>
              <a:t>参考文献 </a:t>
            </a:r>
            <a:endParaRPr lang="en-US" altLang="zh-CN" sz="2400" b="1" kern="100" dirty="0">
              <a:effectLst/>
              <a:latin typeface="+mj-ea"/>
              <a:ea typeface="+mj-ea"/>
              <a:cs typeface="微软雅黑" panose="020B0503020204020204" pitchFamily="34" charset="-122"/>
            </a:endParaRPr>
          </a:p>
          <a:p>
            <a:r>
              <a:rPr lang="en-US" altLang="zh-CN" kern="100" dirty="0">
                <a:effectLst/>
                <a:latin typeface="+mj-ea"/>
                <a:ea typeface="+mj-ea"/>
                <a:cs typeface="微软雅黑" panose="020B0503020204020204" pitchFamily="34" charset="-122"/>
              </a:rPr>
              <a:t>Reference list 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419C39C-A0CA-C390-B6BD-93EFBD9E08B6}"/>
              </a:ext>
            </a:extLst>
          </p:cNvPr>
          <p:cNvSpPr txBox="1"/>
          <p:nvPr/>
        </p:nvSpPr>
        <p:spPr>
          <a:xfrm>
            <a:off x="665404" y="2006240"/>
            <a:ext cx="10861191" cy="1134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lnSpc>
                <a:spcPts val="2800"/>
              </a:lnSpc>
            </a:pPr>
            <a:r>
              <a:rPr lang="en-US" altLang="zh-CN" kern="100" dirty="0">
                <a:effectLst/>
                <a:latin typeface="+mn-ea"/>
                <a:cs typeface="微软雅黑" panose="020B0503020204020204" pitchFamily="34" charset="-122"/>
              </a:rPr>
              <a:t>[1]</a:t>
            </a:r>
          </a:p>
          <a:p>
            <a:pPr lvl="0" algn="l">
              <a:lnSpc>
                <a:spcPts val="2800"/>
              </a:lnSpc>
            </a:pPr>
            <a:r>
              <a:rPr lang="en-US" altLang="zh-CN" kern="100" dirty="0">
                <a:latin typeface="+mn-ea"/>
                <a:cs typeface="微软雅黑" panose="020B0503020204020204" pitchFamily="34" charset="-122"/>
              </a:rPr>
              <a:t>[2]</a:t>
            </a:r>
          </a:p>
          <a:p>
            <a:pPr lvl="0" algn="l">
              <a:lnSpc>
                <a:spcPts val="2800"/>
              </a:lnSpc>
            </a:pPr>
            <a:r>
              <a:rPr lang="en-US" altLang="zh-CN" kern="100" dirty="0">
                <a:latin typeface="+mn-ea"/>
                <a:cs typeface="微软雅黑" panose="020B0503020204020204" pitchFamily="34" charset="-122"/>
              </a:rPr>
              <a:t>[3]</a:t>
            </a:r>
            <a:endParaRPr lang="zh-CN" altLang="en-US" kern="100" dirty="0">
              <a:effectLst/>
              <a:latin typeface="+mn-ea"/>
              <a:cs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50530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1653540" y="2150110"/>
            <a:ext cx="9219565" cy="10156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/>
          <a:p>
            <a:pPr indent="0"/>
            <a:r>
              <a:rPr lang="zh-CN" altLang="en-US" sz="6000" dirty="0">
                <a:solidFill>
                  <a:srgbClr val="495C94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  <a:sym typeface="+mn-ea"/>
              </a:rPr>
              <a:t>感谢聆听！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516467" y="1162685"/>
            <a:ext cx="6917266" cy="367517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charset="0"/>
              <a:buChar char="Ø"/>
            </a:pPr>
            <a:r>
              <a:rPr dirty="0" err="1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肾脏替代治疗（RRT</a:t>
            </a:r>
            <a:r>
              <a:rPr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baseline="30000"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[1]</a:t>
            </a:r>
            <a:r>
              <a:rPr dirty="0" err="1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是利用血液净化技术清除体内代谢废物，改善尿毒症患者临床不适症状的部分肾脏功能替代治疗方法，主要包括血液透析（HD</a:t>
            </a:r>
            <a:r>
              <a:rPr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）、</a:t>
            </a:r>
            <a:r>
              <a:rPr dirty="0" err="1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腹膜透析（PD）和肾移植（KT</a:t>
            </a:r>
            <a:r>
              <a:rPr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）。</a:t>
            </a: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charset="0"/>
              <a:buChar char="Ø"/>
            </a:pPr>
            <a:r>
              <a:rPr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2020年国际肾脏学会发布的临床调查研究数据显示，尿毒症患者在接受透析治疗后，平均寿命可延长5~10年，如果积极配合治疗可维持寿命20年以上，最高达40年</a:t>
            </a:r>
            <a:r>
              <a:rPr baseline="30000"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[2]</a:t>
            </a:r>
            <a:r>
              <a:rPr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charset="0"/>
              <a:buChar char="Ø"/>
            </a:pPr>
            <a:r>
              <a:rPr dirty="0" err="1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一项回顾性研究显示，接受治疗的终末期肾病患三年全因死亡率下降了约一半</a:t>
            </a:r>
            <a:r>
              <a:rPr baseline="30000"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[3]</a:t>
            </a:r>
            <a:r>
              <a:rPr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（相对下降51%，95%CI=41~60%)。（图）</a:t>
            </a: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979170" y="231140"/>
            <a:ext cx="9951720" cy="622935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/>
          <a:p>
            <a:r>
              <a:rPr sz="32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</a:rPr>
              <a:t>肾脏替代治疗是降低肾衰竭死亡的有效手段</a:t>
            </a:r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203835" y="5746750"/>
            <a:ext cx="5203190" cy="154495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40000"/>
              </a:lnSpc>
            </a:pPr>
            <a:r>
              <a:rPr sz="765"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[1]徐佳莹,于洗河.肾脏替代治疗的应用与效益研究进展[J].卫生经济研究,2023,40(03):24-28+31.</a:t>
            </a:r>
          </a:p>
          <a:p>
            <a:pPr>
              <a:lnSpc>
                <a:spcPct val="140000"/>
              </a:lnSpc>
            </a:pPr>
            <a:r>
              <a:rPr sz="765"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[2]International Society Of Nephrology. Advancing Kidney Health Worldwide [EB/OL]. (2021-01-01)[2023-10-31].https://www.theisn.org/.</a:t>
            </a:r>
          </a:p>
          <a:p>
            <a:pPr>
              <a:lnSpc>
                <a:spcPct val="140000"/>
              </a:lnSpc>
            </a:pPr>
            <a:r>
              <a:rPr sz="765" dirty="0">
                <a:solidFill>
                  <a:srgbClr val="495C94"/>
                </a:solidFill>
                <a:latin typeface="微软雅黑" panose="020B0503020204020204" charset="-122"/>
                <a:ea typeface="微软雅黑" panose="020B0503020204020204" charset="-122"/>
              </a:rPr>
              <a:t>[3]Storey BC, Staplin N, Harper CH, et al. Declining comorbidity-adjusted mortality rates in English patients receiving maintenance renal replacement therapy. Kidney Int. 2018;93(5):1165-1174. doi:10.1016/j.kint.2017.11.020</a:t>
            </a:r>
          </a:p>
        </p:txBody>
      </p:sp>
      <p:pic>
        <p:nvPicPr>
          <p:cNvPr id="1262959642" name="图片 1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86133" y="1162685"/>
            <a:ext cx="4311650" cy="4095898"/>
          </a:xfrm>
          <a:prstGeom prst="rect">
            <a:avLst/>
          </a:prstGeom>
          <a:noFill/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0BF164BA-96AC-38B9-823B-ACD0D3F48EB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203676" y="231147"/>
            <a:ext cx="69167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925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7E93A06A-13BE-4555-B958-8A0207828C52}"/>
              </a:ext>
            </a:extLst>
          </p:cNvPr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C9DCB1A1-C3E8-47EB-A21C-32B57F30E763}"/>
                </a:ext>
              </a:extLst>
            </p:cNvPr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name="connsiteX0" fmla="*/ 2203216 w 5648748"/>
                <a:gd name="connsiteY0" fmla="*/ 0 h 4834407"/>
                <a:gd name="connsiteX1" fmla="*/ 5648748 w 5648748"/>
                <a:gd name="connsiteY1" fmla="*/ 3445532 h 4834407"/>
                <a:gd name="connsiteX2" fmla="*/ 5377981 w 5648748"/>
                <a:gd name="connsiteY2" fmla="*/ 4786689 h 4834407"/>
                <a:gd name="connsiteX3" fmla="*/ 5354994 w 5648748"/>
                <a:gd name="connsiteY3" fmla="*/ 4834407 h 4834407"/>
                <a:gd name="connsiteX4" fmla="*/ 0 w 5648748"/>
                <a:gd name="connsiteY4" fmla="*/ 4834407 h 4834407"/>
                <a:gd name="connsiteX5" fmla="*/ 0 w 5648748"/>
                <a:gd name="connsiteY5" fmla="*/ 797279 h 4834407"/>
                <a:gd name="connsiteX6" fmla="*/ 11538 w 5648748"/>
                <a:gd name="connsiteY6" fmla="*/ 786792 h 4834407"/>
                <a:gd name="connsiteX7" fmla="*/ 2203216 w 5648748"/>
                <a:gd name="connsiteY7" fmla="*/ 0 h 483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648748" h="4834407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tx="0" ty="0" sx="100000" sy="100000" flip="none" algn="r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E217881D-9632-4C6D-9B6F-E042AD61B907}"/>
                </a:ext>
              </a:extLst>
            </p:cNvPr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name="connsiteX0" fmla="*/ 2203216 w 5648748"/>
                <a:gd name="connsiteY0" fmla="*/ 0 h 4834407"/>
                <a:gd name="connsiteX1" fmla="*/ 5648748 w 5648748"/>
                <a:gd name="connsiteY1" fmla="*/ 3445532 h 4834407"/>
                <a:gd name="connsiteX2" fmla="*/ 5377981 w 5648748"/>
                <a:gd name="connsiteY2" fmla="*/ 4786689 h 4834407"/>
                <a:gd name="connsiteX3" fmla="*/ 5354994 w 5648748"/>
                <a:gd name="connsiteY3" fmla="*/ 4834407 h 4834407"/>
                <a:gd name="connsiteX4" fmla="*/ 0 w 5648748"/>
                <a:gd name="connsiteY4" fmla="*/ 4834407 h 4834407"/>
                <a:gd name="connsiteX5" fmla="*/ 0 w 5648748"/>
                <a:gd name="connsiteY5" fmla="*/ 797279 h 4834407"/>
                <a:gd name="connsiteX6" fmla="*/ 11538 w 5648748"/>
                <a:gd name="connsiteY6" fmla="*/ 786792 h 4834407"/>
                <a:gd name="connsiteX7" fmla="*/ 2203216 w 5648748"/>
                <a:gd name="connsiteY7" fmla="*/ 0 h 483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648748" h="4834407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</p:grpSp>
      <p:sp>
        <p:nvSpPr>
          <p:cNvPr id="5" name="弧形 4">
            <a:extLst>
              <a:ext uri="{FF2B5EF4-FFF2-40B4-BE49-F238E27FC236}">
                <a16:creationId xmlns:a16="http://schemas.microsoft.com/office/drawing/2014/main" id="{1D13F6DF-F09E-402B-A4A9-D4993D1590E3}"/>
              </a:ext>
            </a:extLst>
          </p:cNvPr>
          <p:cNvSpPr/>
          <p:nvPr/>
        </p:nvSpPr>
        <p:spPr>
          <a:xfrm rot="2476431" flipH="1">
            <a:off x="-1739471" y="1583826"/>
            <a:ext cx="7511441" cy="7194387"/>
          </a:xfrm>
          <a:prstGeom prst="arc">
            <a:avLst>
              <a:gd name="adj1" fmla="val 11625274"/>
              <a:gd name="adj2" fmla="val 19285925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CA9DAA6F-67A4-B8C5-A135-089717CB9EE2}"/>
              </a:ext>
            </a:extLst>
          </p:cNvPr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0D1DB696-E7E3-7064-6078-4F59447EAB8D}"/>
                </a:ext>
              </a:extLst>
            </p:cNvPr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495C94"/>
                </a:solidFill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207A6354-772A-3145-FBF3-1D95C9846946}"/>
                </a:ext>
              </a:extLst>
            </p:cNvPr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r>
                <a:rPr lang="en-US" altLang="zh-CN" sz="2500" dirty="0">
                  <a:ln w="6350"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01</a:t>
              </a:r>
              <a:endParaRPr lang="zh-CN" altLang="en-US" sz="2500" dirty="0">
                <a:ln w="6350"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6287E20F-7480-EFDA-1A99-342C912A3A23}"/>
                </a:ext>
              </a:extLst>
            </p:cNvPr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pPr algn="l"/>
              <a:r>
                <a:rPr lang="zh-CN" altLang="en-US" sz="2500" dirty="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疾病概述</a:t>
              </a:r>
            </a:p>
          </p:txBody>
        </p: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F45FD17A-712D-6EB1-1122-7C21C12FE052}"/>
                </a:ext>
              </a:extLst>
            </p:cNvPr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2EB21839-513F-8B87-3055-D8F41AAC3663}"/>
              </a:ext>
            </a:extLst>
          </p:cNvPr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>
              <a:extLst>
                <a:ext uri="{FF2B5EF4-FFF2-40B4-BE49-F238E27FC236}">
                  <a16:creationId xmlns:a16="http://schemas.microsoft.com/office/drawing/2014/main" id="{6387217E-75F5-016F-1FE2-D76B4816D91A}"/>
                </a:ext>
              </a:extLst>
            </p:cNvPr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F74A27CB-7CB3-9F09-33A4-2D3206222A19}"/>
                </a:ext>
              </a:extLst>
            </p:cNvPr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r>
                <a:rPr lang="en-US" altLang="zh-CN" sz="2500" dirty="0">
                  <a:ln w="6350"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02</a:t>
              </a:r>
              <a:endParaRPr lang="zh-CN" altLang="en-US" sz="2500" dirty="0">
                <a:ln w="6350"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99DDED8D-AD66-E5FE-B801-C82D55BE4E2D}"/>
                </a:ext>
              </a:extLst>
            </p:cNvPr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pPr algn="l"/>
              <a:r>
                <a:rPr lang="zh-CN" altLang="en-US" sz="2500" dirty="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案例介绍</a:t>
              </a:r>
            </a:p>
          </p:txBody>
        </p: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id="{F507F4A0-3A78-A8AF-C20B-3CB738AB0484}"/>
                </a:ext>
              </a:extLst>
            </p:cNvPr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B34DB270-4695-E0AB-6FE4-D29CCAB55A86}"/>
              </a:ext>
            </a:extLst>
          </p:cNvPr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C1936BB5-4A59-ED32-9A59-136E2A613266}"/>
                </a:ext>
              </a:extLst>
            </p:cNvPr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C8B91DD5-6EA1-E20B-5856-690E0F009C8C}"/>
                </a:ext>
              </a:extLst>
            </p:cNvPr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r>
                <a:rPr lang="en-US" altLang="zh-CN" sz="2500" dirty="0">
                  <a:ln w="6350"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03</a:t>
              </a:r>
              <a:endParaRPr lang="zh-CN" altLang="en-US" sz="2500" dirty="0">
                <a:ln w="6350"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id="{FFF2181F-A820-9FBC-CD73-9005B231334E}"/>
                </a:ext>
              </a:extLst>
            </p:cNvPr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pPr algn="l"/>
              <a:r>
                <a:rPr lang="zh-CN" altLang="en-US" sz="2500" dirty="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诊疗经过及用药</a:t>
              </a:r>
            </a:p>
          </p:txBody>
        </p:sp>
        <p:cxnSp>
          <p:nvCxnSpPr>
            <p:cNvPr id="65" name="直接连接符 64">
              <a:extLst>
                <a:ext uri="{FF2B5EF4-FFF2-40B4-BE49-F238E27FC236}">
                  <a16:creationId xmlns:a16="http://schemas.microsoft.com/office/drawing/2014/main" id="{1577A8D7-17F5-DAAC-AA3A-1EABEE495D54}"/>
                </a:ext>
              </a:extLst>
            </p:cNvPr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0E905884-FAC9-71CC-3397-DD8E48198163}"/>
              </a:ext>
            </a:extLst>
          </p:cNvPr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>
              <a:extLst>
                <a:ext uri="{FF2B5EF4-FFF2-40B4-BE49-F238E27FC236}">
                  <a16:creationId xmlns:a16="http://schemas.microsoft.com/office/drawing/2014/main" id="{0E777C07-9472-9A83-CA56-A5E72757FF7B}"/>
                </a:ext>
              </a:extLst>
            </p:cNvPr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id="{184C4359-450E-67B7-BF81-CDA90CE02267}"/>
                </a:ext>
              </a:extLst>
            </p:cNvPr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r>
                <a:rPr lang="en-US" altLang="zh-CN" sz="2500" dirty="0">
                  <a:ln w="6350">
                    <a:noFill/>
                  </a:ln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04</a:t>
              </a:r>
              <a:endParaRPr lang="zh-CN" altLang="en-US" sz="2500" dirty="0">
                <a:ln w="6350"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3" name="文本框 72">
              <a:extLst>
                <a:ext uri="{FF2B5EF4-FFF2-40B4-BE49-F238E27FC236}">
                  <a16:creationId xmlns:a16="http://schemas.microsoft.com/office/drawing/2014/main" id="{0E73256C-F81C-44C5-8103-F4B11AB2368F}"/>
                </a:ext>
              </a:extLst>
            </p:cNvPr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禹卫书法行书简体&#10;" pitchFamily="2" charset="-122"/>
                  <a:ea typeface="禹卫书法行书简体&#10;" pitchFamily="2" charset="-122"/>
                </a:defRPr>
              </a:lvl1pPr>
            </a:lstStyle>
            <a:p>
              <a:pPr algn="l"/>
              <a:r>
                <a:rPr lang="zh-CN" altLang="en-US" sz="2500" dirty="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总结思考</a:t>
              </a:r>
            </a:p>
          </p:txBody>
        </p:sp>
        <p:cxnSp>
          <p:nvCxnSpPr>
            <p:cNvPr id="72" name="直接连接符 71">
              <a:extLst>
                <a:ext uri="{FF2B5EF4-FFF2-40B4-BE49-F238E27FC236}">
                  <a16:creationId xmlns:a16="http://schemas.microsoft.com/office/drawing/2014/main" id="{863C1856-3D53-63BF-EFCA-532CCF08F63D}"/>
                </a:ext>
              </a:extLst>
            </p:cNvPr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>
            <a:extLst>
              <a:ext uri="{FF2B5EF4-FFF2-40B4-BE49-F238E27FC236}">
                <a16:creationId xmlns:a16="http://schemas.microsoft.com/office/drawing/2014/main" id="{C8445E84-E4E8-29A6-AC1F-99E56B81E63B}"/>
              </a:ext>
            </a:extLst>
          </p:cNvPr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lang="zh-CN" altLang="en-US" sz="5000" dirty="0">
                <a:solidFill>
                  <a:srgbClr val="495C94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  <a:sym typeface="+mn-lt"/>
              </a:rPr>
              <a:t>目录</a:t>
            </a:r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id="{4D0A55E9-06F1-82A1-9AB2-D7D16BD1EFCA}"/>
              </a:ext>
            </a:extLst>
          </p:cNvPr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en-US" altLang="zh-CN" sz="2000" b="0" i="0" dirty="0">
                <a:solidFill>
                  <a:srgbClr val="495C94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CONTENTS</a:t>
            </a:r>
            <a:endParaRPr lang="zh-CN" altLang="en-US" sz="2000" dirty="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970280" y="913130"/>
            <a:ext cx="9958705" cy="54622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（一）患者基本信息</a:t>
            </a:r>
            <a:endParaRPr lang="zh-CN" sz="2400" b="1" dirty="0">
              <a:solidFill>
                <a:schemeClr val="accent2">
                  <a:lumMod val="75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just">
              <a:lnSpc>
                <a:spcPct val="150000"/>
              </a:lnSpc>
            </a:pPr>
            <a:r>
              <a:rPr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姓名、性别、年龄</a:t>
            </a:r>
            <a:r>
              <a:rPr lang="zh-CN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  <a:endParaRPr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主诉</a:t>
            </a:r>
            <a:r>
              <a:rPr lang="zh-CN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  <a:endParaRPr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现病史</a:t>
            </a:r>
            <a:r>
              <a:rPr 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:</a:t>
            </a:r>
            <a:endParaRPr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既往史</a:t>
            </a:r>
            <a:r>
              <a:rPr 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:</a:t>
            </a:r>
            <a:endParaRPr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个人史</a:t>
            </a:r>
            <a:r>
              <a:rPr 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:</a:t>
            </a:r>
            <a:endParaRPr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婚育史</a:t>
            </a:r>
            <a:r>
              <a:rPr 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:</a:t>
            </a:r>
            <a:endParaRPr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家族史</a:t>
            </a:r>
            <a:r>
              <a:rPr 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lang="zh-CN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一般情况</a:t>
            </a:r>
            <a:r>
              <a:rPr lang="en-US" altLang="zh-CN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:</a:t>
            </a:r>
            <a:endParaRPr lang="zh-CN"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l">
              <a:lnSpc>
                <a:spcPct val="150000"/>
              </a:lnSpc>
            </a:pPr>
            <a:endParaRPr lang="zh-CN"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生命体征</a:t>
            </a:r>
            <a:r>
              <a:rPr lang="en-US" altLang="zh-CN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: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5D94D20-2FEE-A768-70EF-C08C49D5F48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lang="en-US" altLang="zh-CN"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血常规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B582235-7D53-1A5E-E8A8-2340A317393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zh-CN" altLang="en-US" sz="3600" b="1" spc="200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sym typeface="+mn-ea"/>
              </a:rPr>
              <a:t>病情介绍</a:t>
            </a:r>
            <a:endParaRPr lang="zh-CN" altLang="en-US" sz="3600" b="1" spc="200" dirty="0">
              <a:solidFill>
                <a:srgbClr val="495C94"/>
              </a:solidFill>
              <a:latin typeface="Arial Black" panose="020B0A04020102020204" charset="0"/>
              <a:ea typeface="汉仪旗黑-50简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80000"/>
              </a:lnSpc>
            </a:pPr>
            <a:r>
              <a:rPr lang="zh-CN" sz="2400" b="1" dirty="0">
                <a:solidFill>
                  <a:srgbClr val="396698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（二）病情介绍</a:t>
            </a:r>
          </a:p>
          <a:p>
            <a:pPr algn="l">
              <a:lnSpc>
                <a:spcPct val="150000"/>
              </a:lnSpc>
            </a:pPr>
            <a:r>
              <a:rPr lang="en-US" altLang="zh-CN" sz="2000" b="1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血生化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：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214018E-1CA2-2911-FF59-A1DBE8D35DF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5000" lnSpcReduction="10000"/>
          </a:bodyPr>
          <a:lstStyle/>
          <a:p>
            <a:pPr algn="ctr"/>
            <a:r>
              <a:rPr lang="en-US" altLang="zh-CN" sz="3200" b="1" dirty="0">
                <a:solidFill>
                  <a:srgbClr val="495C94"/>
                </a:solidFill>
                <a:latin typeface="Arial Black" panose="020B0A04020102020204" charset="0"/>
                <a:ea typeface="汉仪旗黑-50简" charset="0"/>
                <a:cs typeface="汉仪旗黑-50简" charset="0"/>
              </a:rPr>
              <a:t>02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jczNGZhZmZiNjczM2QzOWIxNjk4MWYyNzk4M2M2MmQ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752</Words>
  <Application>Microsoft Office PowerPoint</Application>
  <PresentationFormat>宽屏</PresentationFormat>
  <Paragraphs>185</Paragraphs>
  <Slides>32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42" baseType="lpstr">
      <vt:lpstr>黑体</vt:lpstr>
      <vt:lpstr>楷体</vt:lpstr>
      <vt:lpstr>思源黑体 CN Bold</vt:lpstr>
      <vt:lpstr>microsoft yahei</vt:lpstr>
      <vt:lpstr>microsoft yahei</vt:lpstr>
      <vt:lpstr>Arial</vt:lpstr>
      <vt:lpstr>Arial Black</vt:lpstr>
      <vt:lpstr>Calibri</vt:lpstr>
      <vt:lpstr>Wingdings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万怡医学</dc:creator>
  <cp:lastModifiedBy>Administrator</cp:lastModifiedBy>
  <cp:revision>15</cp:revision>
  <dcterms:created xsi:type="dcterms:W3CDTF">2023-11-06T03:15:00Z</dcterms:created>
  <dcterms:modified xsi:type="dcterms:W3CDTF">2023-11-08T05:56:37Z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CB138090520442AF9FE975DB33B4931B_12</vt:lpwstr>
  </property>
  <property fmtid="{D5CDD505-2E9C-101B-9397-08002B2CF9AE}" pid="3" name="KSOProductBuildVer">
    <vt:lpwstr>2052-12.1.0.15712</vt:lpwstr>
  </property>
</Properties>
</file>