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7" r:id="rId3"/>
    <p:sldId id="259" r:id="rId4"/>
    <p:sldId id="260" r:id="rId5"/>
    <p:sldId id="264" r:id="rId6"/>
    <p:sldId id="280" r:id="rId7"/>
    <p:sldId id="281" r:id="rId8"/>
    <p:sldId id="282" r:id="rId9"/>
    <p:sldId id="315" r:id="rId10"/>
    <p:sldId id="283" r:id="rId11"/>
    <p:sldId id="284" r:id="rId12"/>
    <p:sldId id="346" r:id="rId13"/>
    <p:sldId id="300" r:id="rId14"/>
    <p:sldId id="301" r:id="rId15"/>
    <p:sldId id="359" r:id="rId16"/>
    <p:sldId id="360" r:id="rId17"/>
    <p:sldId id="376" r:id="rId18"/>
    <p:sldId id="361" r:id="rId19"/>
    <p:sldId id="362" r:id="rId20"/>
    <p:sldId id="363" r:id="rId22"/>
    <p:sldId id="364" r:id="rId23"/>
    <p:sldId id="365" r:id="rId24"/>
    <p:sldId id="366" r:id="rId25"/>
    <p:sldId id="367" r:id="rId26"/>
    <p:sldId id="369" r:id="rId27"/>
    <p:sldId id="370" r:id="rId28"/>
    <p:sldId id="371" r:id="rId29"/>
    <p:sldId id="372" r:id="rId30"/>
    <p:sldId id="373" r:id="rId31"/>
    <p:sldId id="374" r:id="rId32"/>
    <p:sldId id="375" r:id="rId33"/>
  </p:sldIdLst>
  <p:sldSz cx="12192000" cy="6858000"/>
  <p:notesSz cx="6858000" cy="9144000"/>
  <p:embeddedFontLst>
    <p:embeddedFont>
      <p:font typeface="微软雅黑" panose="020B0503020204020204" pitchFamily="34" charset="-122"/>
      <p:regular r:id="rId37"/>
    </p:embeddedFont>
    <p:embeddedFont>
      <p:font typeface="Abadi" panose="020B0604020104020204" pitchFamily="34" charset="0"/>
      <p:regular r:id="rId38"/>
    </p:embeddedFont>
    <p:embeddedFont>
      <p:font typeface="汉仪元隆黑 90W" panose="00020600040101010101" pitchFamily="18" charset="-122"/>
      <p:regular r:id="rId39"/>
    </p:embeddedFont>
    <p:embeddedFont>
      <p:font typeface="Calibri" panose="020F0502020204030204" pitchFamily="34" charset="0"/>
      <p:regular r:id="rId40"/>
      <p:bold r:id="rId41"/>
      <p:italic r:id="rId42"/>
      <p:boldItalic r:id="rId43"/>
    </p:embeddedFont>
    <p:embeddedFont>
      <p:font typeface="等线" panose="02010600030101010101" charset="-122"/>
      <p:regular r:id="rId44"/>
    </p:embeddedFont>
    <p:embeddedFont>
      <p:font typeface="等线 Light" panose="02010600030101010101" charset="-122"/>
      <p:regular r:id="rId45"/>
    </p:embeddedFont>
    <p:embeddedFont>
      <p:font typeface="华文楷体" panose="02010600040101010101" charset="-122"/>
      <p:regular r:id="rId46"/>
    </p:embeddedFont>
  </p:embeddedFontLst>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userDrawn="1">
          <p15:clr>
            <a:srgbClr val="A4A3A4"/>
          </p15:clr>
        </p15:guide>
        <p15:guide id="2" orient="horz" pos="38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6F6"/>
    <a:srgbClr val="E6E6E6"/>
    <a:srgbClr val="009ED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1" autoAdjust="0"/>
    <p:restoredTop sz="94660"/>
  </p:normalViewPr>
  <p:slideViewPr>
    <p:cSldViewPr snapToGrid="0" showGuides="1">
      <p:cViewPr varScale="1">
        <p:scale>
          <a:sx n="104" d="100"/>
          <a:sy n="104" d="100"/>
        </p:scale>
        <p:origin x="84" y="156"/>
      </p:cViewPr>
      <p:guideLst>
        <p:guide pos="415"/>
        <p:guide orient="horz" pos="38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gs" Target="tags/tag4.xml"/><Relationship Id="rId46" Type="http://schemas.openxmlformats.org/officeDocument/2006/relationships/font" Target="fonts/font10.fntdata"/><Relationship Id="rId45" Type="http://schemas.openxmlformats.org/officeDocument/2006/relationships/font" Target="fonts/font9.fntdata"/><Relationship Id="rId44" Type="http://schemas.openxmlformats.org/officeDocument/2006/relationships/font" Target="fonts/font8.fntdata"/><Relationship Id="rId43" Type="http://schemas.openxmlformats.org/officeDocument/2006/relationships/font" Target="fonts/font7.fntdata"/><Relationship Id="rId42" Type="http://schemas.openxmlformats.org/officeDocument/2006/relationships/font" Target="fonts/font6.fntdata"/><Relationship Id="rId41" Type="http://schemas.openxmlformats.org/officeDocument/2006/relationships/font" Target="fonts/font5.fntdata"/><Relationship Id="rId40" Type="http://schemas.openxmlformats.org/officeDocument/2006/relationships/font" Target="fonts/font4.fntdata"/><Relationship Id="rId4" Type="http://schemas.openxmlformats.org/officeDocument/2006/relationships/slide" Target="slides/slide2.xml"/><Relationship Id="rId39" Type="http://schemas.openxmlformats.org/officeDocument/2006/relationships/font" Target="fonts/font3.fntdata"/><Relationship Id="rId38" Type="http://schemas.openxmlformats.org/officeDocument/2006/relationships/font" Target="fonts/font2.fntdata"/><Relationship Id="rId37" Type="http://schemas.openxmlformats.org/officeDocument/2006/relationships/font" Target="fonts/font1.fntdata"/><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fld>
            <a:endParaRPr lang="zh-CN" altLang="en-US"/>
          </a:p>
        </p:txBody>
      </p:sp>
      <p:sp>
        <p:nvSpPr>
          <p:cNvPr id="7" name="页面-上"/>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面-下"/>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7.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jpe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2" name="图片 11"/>
          <p:cNvPicPr>
            <a:picLocks noChangeAspect="1"/>
          </p:cNvPicPr>
          <p:nvPr/>
        </p:nvPicPr>
        <p:blipFill>
          <a:blip r:embed="rId1" cstate="print"/>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19" name="组合 18"/>
          <p:cNvGrpSpPr/>
          <p:nvPr/>
        </p:nvGrpSpPr>
        <p:grpSpPr>
          <a:xfrm>
            <a:off x="10197027" y="-1688169"/>
            <a:ext cx="3010973" cy="7301569"/>
            <a:chOff x="9752527" y="-1370669"/>
            <a:chExt cx="3803018" cy="7301569"/>
          </a:xfrm>
        </p:grpSpPr>
        <p:sp>
          <p:nvSpPr>
            <p:cNvPr id="18" name="任意多边形: 形状 17"/>
            <p:cNvSpPr/>
            <p:nvPr/>
          </p:nvSpPr>
          <p:spPr>
            <a:xfrm>
              <a:off x="9752527" y="-1370669"/>
              <a:ext cx="3803018" cy="7301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p:nvSpPr>
          <p:spPr>
            <a:xfrm>
              <a:off x="9943027" y="-1180169"/>
              <a:ext cx="3422018" cy="6920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2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nvSpPr>
          <p:spPr>
            <a:xfrm>
              <a:off x="10133527" y="-989669"/>
              <a:ext cx="3041018" cy="6539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4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a:off x="10324027" y="-799169"/>
              <a:ext cx="2660018" cy="6158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6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a:off x="10514527" y="-608669"/>
              <a:ext cx="2279018" cy="5777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8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10705027" y="-418169"/>
              <a:ext cx="1898018" cy="5396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flipH="1" flipV="1">
            <a:off x="-1271073" y="2629831"/>
            <a:ext cx="3010973" cy="7301569"/>
            <a:chOff x="9752527" y="-1370669"/>
            <a:chExt cx="3803018" cy="7301569"/>
          </a:xfrm>
        </p:grpSpPr>
        <p:sp>
          <p:nvSpPr>
            <p:cNvPr id="21" name="任意多边形: 形状 20"/>
            <p:cNvSpPr/>
            <p:nvPr/>
          </p:nvSpPr>
          <p:spPr>
            <a:xfrm>
              <a:off x="9752527" y="-1370669"/>
              <a:ext cx="3803018" cy="7301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a:off x="9943027" y="-1180169"/>
              <a:ext cx="3422018" cy="6920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2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p:nvSpPr>
          <p:spPr>
            <a:xfrm>
              <a:off x="10133527" y="-989669"/>
              <a:ext cx="3041018" cy="6539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4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p:cNvSpPr/>
            <p:nvPr/>
          </p:nvSpPr>
          <p:spPr>
            <a:xfrm>
              <a:off x="10324027" y="-799169"/>
              <a:ext cx="2660018" cy="6158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6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p:nvSpPr>
          <p:spPr>
            <a:xfrm>
              <a:off x="10514527" y="-608669"/>
              <a:ext cx="2279018" cy="5777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8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10705027" y="-418169"/>
              <a:ext cx="1898018" cy="5396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任意多边形: 形状 37"/>
          <p:cNvSpPr/>
          <p:nvPr/>
        </p:nvSpPr>
        <p:spPr>
          <a:xfrm>
            <a:off x="11513109" y="57276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39" name="任意多边形: 形状 38"/>
          <p:cNvSpPr/>
          <p:nvPr/>
        </p:nvSpPr>
        <p:spPr>
          <a:xfrm>
            <a:off x="641909" y="15112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0" name="文本框 9"/>
          <p:cNvSpPr txBox="1"/>
          <p:nvPr/>
        </p:nvSpPr>
        <p:spPr>
          <a:xfrm>
            <a:off x="2276967" y="853231"/>
            <a:ext cx="3262432" cy="830997"/>
          </a:xfrm>
          <a:prstGeom prst="rect">
            <a:avLst/>
          </a:prstGeom>
          <a:noFill/>
        </p:spPr>
        <p:txBody>
          <a:bodyPr wrap="none" rtlCol="0">
            <a:spAutoFit/>
          </a:bodyPr>
          <a:lstStyle/>
          <a:p>
            <a:pPr algn="ctr"/>
            <a:r>
              <a:rPr lang="zh-CN" altLang="en-US" sz="4800" b="1" dirty="0">
                <a:latin typeface="微软雅黑" panose="020B0503020204020204" pitchFamily="34" charset="-122"/>
                <a:ea typeface="微软雅黑" panose="020B0503020204020204" pitchFamily="34" charset="-122"/>
              </a:rPr>
              <a:t>HIV快速启动病例汇报</a:t>
            </a:r>
            <a:endParaRPr lang="zh-CN" altLang="en-US" sz="48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3585210" y="4342130"/>
            <a:ext cx="5633085" cy="1014095"/>
          </a:xfrm>
          <a:prstGeom prst="rect">
            <a:avLst/>
          </a:prstGeom>
          <a:noFill/>
        </p:spPr>
        <p:txBody>
          <a:bodyPr wrap="none" rtlCol="0">
            <a:noAutofit/>
          </a:bodyPr>
          <a:lstStyle/>
          <a:p>
            <a:pPr algn="l"/>
            <a:r>
              <a:rPr lang="zh-CN" altLang="en-US" sz="2400" dirty="0">
                <a:latin typeface="微软雅黑" panose="020B0503020204020204" pitchFamily="34" charset="-122"/>
                <a:ea typeface="微软雅黑" panose="020B0503020204020204" pitchFamily="34" charset="-122"/>
              </a:rPr>
              <a:t>医生：于爱平</a:t>
            </a:r>
            <a:endParaRPr lang="en-US" altLang="zh-CN" sz="2400" dirty="0">
              <a:latin typeface="微软雅黑" panose="020B0503020204020204" pitchFamily="34" charset="-122"/>
              <a:ea typeface="微软雅黑" panose="020B0503020204020204" pitchFamily="34" charset="-122"/>
            </a:endParaRPr>
          </a:p>
          <a:p>
            <a:pPr algn="l"/>
            <a:r>
              <a:rPr lang="zh-CN" altLang="en-US" sz="2400" dirty="0">
                <a:latin typeface="微软雅黑" panose="020B0503020204020204" pitchFamily="34" charset="-122"/>
                <a:ea typeface="微软雅黑" panose="020B0503020204020204" pitchFamily="34" charset="-122"/>
              </a:rPr>
              <a:t>医院：天津市第二人民医院</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文本框 26"/>
          <p:cNvSpPr txBox="1"/>
          <p:nvPr/>
        </p:nvSpPr>
        <p:spPr>
          <a:xfrm>
            <a:off x="857808" y="483347"/>
            <a:ext cx="10394392" cy="430530"/>
          </a:xfrm>
          <a:prstGeom prst="rect">
            <a:avLst/>
          </a:prstGeom>
          <a:noFill/>
        </p:spPr>
        <p:txBody>
          <a:bodyPr wrap="square" lIns="0" tIns="0" rIns="0" bIns="0" rtlCol="0">
            <a:spAutoFit/>
          </a:bodyPr>
          <a:lstStyle/>
          <a:p>
            <a:r>
              <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（三）实验室检查</a:t>
            </a:r>
            <a:endPar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pic>
        <p:nvPicPr>
          <p:cNvPr id="34" name="图片 33"/>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158330" y="5374640"/>
            <a:ext cx="2605791" cy="1363653"/>
          </a:xfrm>
          <a:prstGeom prst="rect">
            <a:avLst/>
          </a:prstGeom>
        </p:spPr>
      </p:pic>
      <p:grpSp>
        <p:nvGrpSpPr>
          <p:cNvPr id="11" name="组合 10"/>
          <p:cNvGrpSpPr/>
          <p:nvPr/>
        </p:nvGrpSpPr>
        <p:grpSpPr>
          <a:xfrm>
            <a:off x="9802570" y="291627"/>
            <a:ext cx="2011680" cy="937438"/>
            <a:chOff x="1111635" y="2464981"/>
            <a:chExt cx="2011680"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11635" y="3125420"/>
              <a:ext cx="2011680" cy="276999"/>
            </a:xfrm>
            <a:prstGeom prst="rect">
              <a:avLst/>
            </a:prstGeom>
            <a:noFill/>
          </p:spPr>
          <p:txBody>
            <a:bodyPr wrap="square" lIns="0" tIns="0" rIns="0" bIns="0" rtlCol="0">
              <a:spAutoFit/>
            </a:bodyPr>
            <a:lstStyle/>
            <a:p>
              <a:pPr algn="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案例介绍</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8" name="išļîḓê"/>
          <p:cNvSpPr/>
          <p:nvPr/>
        </p:nvSpPr>
        <p:spPr bwMode="auto">
          <a:xfrm>
            <a:off x="374230" y="560858"/>
            <a:ext cx="357804" cy="327708"/>
          </a:xfrm>
          <a:prstGeom prst="diamond">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buSzPct val="25000"/>
            </a:pPr>
            <a:endParaRPr lang="en-US" sz="1600" b="1" cap="all" dirty="0">
              <a:solidFill>
                <a:schemeClr val="bg1"/>
              </a:solidFill>
              <a:cs typeface="+mn-ea"/>
              <a:sym typeface="+mn-lt"/>
            </a:endParaRPr>
          </a:p>
        </p:txBody>
      </p:sp>
      <p:graphicFrame>
        <p:nvGraphicFramePr>
          <p:cNvPr id="15" name="表格 14"/>
          <p:cNvGraphicFramePr/>
          <p:nvPr>
            <p:custDataLst>
              <p:tags r:id="rId4"/>
            </p:custDataLst>
          </p:nvPr>
        </p:nvGraphicFramePr>
        <p:xfrm>
          <a:off x="695325" y="1708785"/>
          <a:ext cx="10718800" cy="4381500"/>
        </p:xfrm>
        <a:graphic>
          <a:graphicData uri="http://schemas.openxmlformats.org/drawingml/2006/table">
            <a:tbl>
              <a:tblPr firstRow="1" bandRow="1">
                <a:tableStyleId>{22838BEF-8BB2-4498-84A7-C5851F593DF1}</a:tableStyleId>
              </a:tblPr>
              <a:tblGrid>
                <a:gridCol w="2526665"/>
                <a:gridCol w="8192135"/>
              </a:tblGrid>
              <a:tr h="993140">
                <a:tc>
                  <a:txBody>
                    <a:bodyPr/>
                    <a:lstStyle/>
                    <a:p>
                      <a:pPr algn="ctr">
                        <a:buNone/>
                      </a:pPr>
                      <a:endParaRPr sz="1600" b="1">
                        <a:latin typeface="微软雅黑" panose="020B0503020204020204" pitchFamily="34" charset="-122"/>
                        <a:ea typeface="微软雅黑" panose="020B0503020204020204" pitchFamily="34" charset="-122"/>
                        <a:sym typeface="+mn-ea"/>
                      </a:endParaRPr>
                    </a:p>
                    <a:p>
                      <a:pPr algn="ctr">
                        <a:buNone/>
                      </a:pPr>
                      <a:r>
                        <a:rPr sz="1600" b="1">
                          <a:latin typeface="微软雅黑" panose="020B0503020204020204" pitchFamily="34" charset="-122"/>
                          <a:ea typeface="微软雅黑" panose="020B0503020204020204" pitchFamily="34" charset="-122"/>
                          <a:sym typeface="+mn-ea"/>
                        </a:rPr>
                        <a:t>血常规</a:t>
                      </a:r>
                      <a:endParaRPr sz="1600" b="1">
                        <a:latin typeface="微软雅黑" panose="020B0503020204020204" pitchFamily="34" charset="-122"/>
                        <a:ea typeface="微软雅黑" panose="020B0503020204020204" pitchFamily="34" charset="-122"/>
                        <a:sym typeface="+mn-ea"/>
                      </a:endParaRPr>
                    </a:p>
                  </a:txBody>
                  <a:tcPr/>
                </a:tc>
                <a:tc>
                  <a:txBody>
                    <a:bodyPr/>
                    <a:lstStyle/>
                    <a:p>
                      <a:pPr>
                        <a:lnSpc>
                          <a:spcPct val="150000"/>
                        </a:lnSpc>
                        <a:buNone/>
                      </a:pP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血小板体积：</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9.0 fL</a:t>
                      </a:r>
                      <a:r>
                        <a:rPr lang="en-US" sz="16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，大血小板比率：</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16.5%</a:t>
                      </a:r>
                      <a:r>
                        <a:rPr lang="en-US" sz="16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b="1">
                          <a:latin typeface="微软雅黑" panose="020B0503020204020204" pitchFamily="34" charset="-122"/>
                          <a:ea typeface="微软雅黑" panose="020B0503020204020204" pitchFamily="34" charset="-122"/>
                          <a:cs typeface="微软雅黑" panose="020B0503020204020204" pitchFamily="34" charset="-122"/>
                          <a:sym typeface="+mn-ea"/>
                        </a:rPr>
                        <a:t>血小板平均分布宽度：</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9.4 fL</a:t>
                      </a:r>
                      <a:r>
                        <a:rPr lang="en-US" sz="16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buNone/>
                      </a:pP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中性粒细胞百分比：81%</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，淋巴细胞百分比：</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9% </a:t>
                      </a:r>
                      <a:r>
                        <a:rPr lang="en-US" sz="16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，网织红细胞百分比：</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2.32</a:t>
                      </a:r>
                      <a:r>
                        <a:rPr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，网织红细胞计数：</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117.9</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x10^</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/L</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1311275">
                <a:tc>
                  <a:txBody>
                    <a:bodyPr/>
                    <a:p>
                      <a:pPr algn="ctr">
                        <a:buNone/>
                      </a:pPr>
                      <a:endParaRPr lang="zh-CN" altLang="en-US" sz="1600" b="1">
                        <a:latin typeface="微软雅黑" panose="020B0503020204020204" pitchFamily="34" charset="-122"/>
                        <a:ea typeface="微软雅黑" panose="020B0503020204020204" pitchFamily="34" charset="-122"/>
                        <a:sym typeface="+mn-ea"/>
                      </a:endParaRPr>
                    </a:p>
                    <a:p>
                      <a:pPr algn="ctr">
                        <a:buNone/>
                      </a:pPr>
                      <a:endParaRPr lang="zh-CN" altLang="en-US" sz="1600" b="1">
                        <a:latin typeface="微软雅黑" panose="020B0503020204020204" pitchFamily="34" charset="-122"/>
                        <a:ea typeface="微软雅黑" panose="020B0503020204020204" pitchFamily="34" charset="-122"/>
                        <a:sym typeface="+mn-ea"/>
                      </a:endParaRPr>
                    </a:p>
                    <a:p>
                      <a:pPr algn="ctr">
                        <a:buNone/>
                      </a:pPr>
                      <a:endParaRPr lang="zh-CN" altLang="en-US" sz="1600" b="1">
                        <a:latin typeface="微软雅黑" panose="020B0503020204020204" pitchFamily="34" charset="-122"/>
                        <a:ea typeface="微软雅黑" panose="020B0503020204020204" pitchFamily="34" charset="-122"/>
                        <a:sym typeface="+mn-ea"/>
                      </a:endParaRPr>
                    </a:p>
                    <a:p>
                      <a:pPr algn="ctr">
                        <a:buNone/>
                      </a:pPr>
                      <a:r>
                        <a:rPr lang="zh-CN" altLang="en-US" sz="1600" b="1">
                          <a:latin typeface="微软雅黑" panose="020B0503020204020204" pitchFamily="34" charset="-122"/>
                          <a:ea typeface="微软雅黑" panose="020B0503020204020204" pitchFamily="34" charset="-122"/>
                          <a:sym typeface="+mn-ea"/>
                        </a:rPr>
                        <a:t>血生化</a:t>
                      </a:r>
                      <a:endParaRPr lang="zh-CN" altLang="en-US" sz="1600" b="1">
                        <a:latin typeface="微软雅黑" panose="020B0503020204020204" pitchFamily="34" charset="-122"/>
                        <a:ea typeface="微软雅黑" panose="020B0503020204020204" pitchFamily="34" charset="-122"/>
                        <a:sym typeface="+mn-ea"/>
                      </a:endParaRPr>
                    </a:p>
                  </a:txBody>
                  <a:tcPr/>
                </a:tc>
                <a:tc>
                  <a:txBody>
                    <a:bodyPr/>
                    <a:p>
                      <a:pPr>
                        <a:lnSpc>
                          <a:spcPct val="150000"/>
                        </a:lnSpc>
                        <a:buNone/>
                      </a:pP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丙氨酸氨基转移酶（ALT）：109.0 U/L</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γ-谷氨酰转肽酶（GGT）：128.2 U/L</a:t>
                      </a:r>
                      <a:r>
                        <a:rPr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buNone/>
                      </a:pP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总蛋白：42.9 g/L，总胆红素：13.0 μmol/L，游离胆红素：8.9 μmol/L，结合胆红素：0.0 μmol/L</a:t>
                      </a:r>
                      <a:endPar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1080135">
                <a:tc>
                  <a:txBody>
                    <a:bodyPr/>
                    <a:lstStyle/>
                    <a:p>
                      <a:pPr algn="ctr">
                        <a:buNone/>
                      </a:pPr>
                      <a:endParaRPr sz="1600" b="1" dirty="0">
                        <a:latin typeface="微软雅黑" panose="020B0503020204020204" pitchFamily="34" charset="-122"/>
                        <a:ea typeface="微软雅黑" panose="020B0503020204020204" pitchFamily="34" charset="-122"/>
                        <a:sym typeface="+mn-ea"/>
                      </a:endParaRPr>
                    </a:p>
                    <a:p>
                      <a:pPr algn="ctr">
                        <a:buNone/>
                      </a:pPr>
                      <a:r>
                        <a:rPr lang="zh-CN" sz="1600" b="1" dirty="0">
                          <a:latin typeface="微软雅黑" panose="020B0503020204020204" pitchFamily="34" charset="-122"/>
                          <a:ea typeface="微软雅黑" panose="020B0503020204020204" pitchFamily="34" charset="-122"/>
                          <a:sym typeface="+mn-ea"/>
                        </a:rPr>
                        <a:t>凝血功能</a:t>
                      </a:r>
                      <a:endParaRPr lang="zh-CN" sz="1600" b="1" dirty="0">
                        <a:latin typeface="微软雅黑" panose="020B0503020204020204" pitchFamily="34" charset="-122"/>
                        <a:ea typeface="微软雅黑" panose="020B0503020204020204" pitchFamily="34" charset="-122"/>
                        <a:sym typeface="+mn-ea"/>
                      </a:endParaRPr>
                    </a:p>
                  </a:txBody>
                  <a:tcPr/>
                </a:tc>
                <a:tc>
                  <a:txBody>
                    <a:bodyPr/>
                    <a:lstStyle/>
                    <a:p>
                      <a:pPr>
                        <a:lnSpc>
                          <a:spcPct val="150000"/>
                        </a:lnSpc>
                        <a:buNone/>
                      </a:pP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凝血酶原时间：11.5 s</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，国际化标准比值：1.0%，凝血酶原活动度：102.9%，部分凝血酶原时间：26.8 s，纤维蛋白原：</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5.467 g/L </a:t>
                      </a:r>
                      <a:r>
                        <a:rPr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，凝血酶时间：16.7 s</a:t>
                      </a:r>
                      <a:endParaRPr lang="zh-CN" altLang="en-US" sz="1600" b="1" kern="100"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801370">
                <a:tc>
                  <a:txBody>
                    <a:bodyPr/>
                    <a:p>
                      <a:pPr algn="ctr">
                        <a:lnSpc>
                          <a:spcPct val="150000"/>
                        </a:lnSpc>
                        <a:buNone/>
                      </a:pPr>
                      <a:r>
                        <a:rPr lang="zh-CN" altLang="en-US" sz="1600" b="1" dirty="0">
                          <a:latin typeface="微软雅黑" panose="020B0503020204020204" pitchFamily="34" charset="-122"/>
                          <a:ea typeface="微软雅黑" panose="020B0503020204020204" pitchFamily="34" charset="-122"/>
                          <a:sym typeface="+mn-ea"/>
                        </a:rPr>
                        <a:t>肾功能</a:t>
                      </a:r>
                      <a:endParaRPr lang="zh-CN" altLang="en-US" sz="1600" b="1" dirty="0">
                        <a:latin typeface="微软雅黑" panose="020B0503020204020204" pitchFamily="34" charset="-122"/>
                        <a:ea typeface="微软雅黑" panose="020B0503020204020204" pitchFamily="34" charset="-122"/>
                        <a:sym typeface="+mn-ea"/>
                      </a:endParaRPr>
                    </a:p>
                  </a:txBody>
                  <a:tcPr/>
                </a:tc>
                <a:tc>
                  <a:txBody>
                    <a:bodyPr/>
                    <a:p>
                      <a:pPr>
                        <a:lnSpc>
                          <a:spcPct val="150000"/>
                        </a:lnSpc>
                        <a:buNone/>
                      </a:pP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尿素氮：6.6 mmol/L，肌酐：72.2 μmol/L，尿酸：</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343.2 </a:t>
                      </a:r>
                      <a:r>
                        <a:rPr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μmol/L</a:t>
                      </a:r>
                      <a:endParaRPr lang="en-US" altLang="zh-CN" sz="1600" b="1" kern="100"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bl>
          </a:graphicData>
        </a:graphic>
      </p:graphicFrame>
      <p:sp>
        <p:nvSpPr>
          <p:cNvPr id="17" name="文本框 16"/>
          <p:cNvSpPr txBox="1"/>
          <p:nvPr/>
        </p:nvSpPr>
        <p:spPr>
          <a:xfrm>
            <a:off x="2685415" y="7272655"/>
            <a:ext cx="6096000" cy="337185"/>
          </a:xfrm>
          <a:prstGeom prst="rect">
            <a:avLst/>
          </a:prstGeom>
          <a:noFill/>
        </p:spPr>
        <p:txBody>
          <a:bodyPr wrap="square" rtlCol="0" anchor="t">
            <a:spAutoFit/>
          </a:bodyPr>
          <a:p>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	</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文本框 26"/>
          <p:cNvSpPr txBox="1"/>
          <p:nvPr/>
        </p:nvSpPr>
        <p:spPr>
          <a:xfrm>
            <a:off x="857808" y="483347"/>
            <a:ext cx="10394392" cy="430530"/>
          </a:xfrm>
          <a:prstGeom prst="rect">
            <a:avLst/>
          </a:prstGeom>
          <a:noFill/>
        </p:spPr>
        <p:txBody>
          <a:bodyPr wrap="square" lIns="0" tIns="0" rIns="0" bIns="0" rtlCol="0">
            <a:spAutoFit/>
          </a:bodyPr>
          <a:lstStyle/>
          <a:p>
            <a:r>
              <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（三）实验室检查</a:t>
            </a:r>
            <a:endPar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pic>
        <p:nvPicPr>
          <p:cNvPr id="34" name="图片 33"/>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158330" y="5374640"/>
            <a:ext cx="2605791" cy="1363653"/>
          </a:xfrm>
          <a:prstGeom prst="rect">
            <a:avLst/>
          </a:prstGeom>
        </p:spPr>
      </p:pic>
      <p:grpSp>
        <p:nvGrpSpPr>
          <p:cNvPr id="11" name="组合 10"/>
          <p:cNvGrpSpPr/>
          <p:nvPr/>
        </p:nvGrpSpPr>
        <p:grpSpPr>
          <a:xfrm>
            <a:off x="9802570" y="291627"/>
            <a:ext cx="2011680" cy="937438"/>
            <a:chOff x="1111635" y="2464981"/>
            <a:chExt cx="2011680"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11635" y="3125420"/>
              <a:ext cx="2011680" cy="276999"/>
            </a:xfrm>
            <a:prstGeom prst="rect">
              <a:avLst/>
            </a:prstGeom>
            <a:noFill/>
          </p:spPr>
          <p:txBody>
            <a:bodyPr wrap="square" lIns="0" tIns="0" rIns="0" bIns="0" rtlCol="0">
              <a:spAutoFit/>
            </a:bodyPr>
            <a:lstStyle/>
            <a:p>
              <a:pPr algn="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案例介绍</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8" name="išļîḓê"/>
          <p:cNvSpPr/>
          <p:nvPr/>
        </p:nvSpPr>
        <p:spPr bwMode="auto">
          <a:xfrm>
            <a:off x="374230" y="560858"/>
            <a:ext cx="357804" cy="327708"/>
          </a:xfrm>
          <a:prstGeom prst="diamond">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buSzPct val="25000"/>
            </a:pPr>
            <a:endParaRPr lang="en-US" sz="1600" b="1" cap="all" dirty="0">
              <a:solidFill>
                <a:schemeClr val="bg1"/>
              </a:solidFill>
              <a:cs typeface="+mn-ea"/>
              <a:sym typeface="+mn-lt"/>
            </a:endParaRPr>
          </a:p>
        </p:txBody>
      </p:sp>
      <p:graphicFrame>
        <p:nvGraphicFramePr>
          <p:cNvPr id="15" name="表格 14"/>
          <p:cNvGraphicFramePr/>
          <p:nvPr>
            <p:custDataLst>
              <p:tags r:id="rId4"/>
            </p:custDataLst>
          </p:nvPr>
        </p:nvGraphicFramePr>
        <p:xfrm>
          <a:off x="857885" y="1814195"/>
          <a:ext cx="10718800" cy="4257040"/>
        </p:xfrm>
        <a:graphic>
          <a:graphicData uri="http://schemas.openxmlformats.org/drawingml/2006/table">
            <a:tbl>
              <a:tblPr firstRow="1" bandRow="1">
                <a:tableStyleId>{22838BEF-8BB2-4498-84A7-C5851F593DF1}</a:tableStyleId>
              </a:tblPr>
              <a:tblGrid>
                <a:gridCol w="2526665"/>
                <a:gridCol w="8192135"/>
              </a:tblGrid>
              <a:tr h="993140">
                <a:tc>
                  <a:txBody>
                    <a:bodyPr/>
                    <a:p>
                      <a:pPr algn="ctr">
                        <a:lnSpc>
                          <a:spcPct val="150000"/>
                        </a:lnSpc>
                        <a:buNone/>
                      </a:pPr>
                      <a:r>
                        <a:rPr lang="zh-CN" altLang="en-US" sz="1600" b="1" dirty="0">
                          <a:latin typeface="微软雅黑" panose="020B0503020204020204" pitchFamily="34" charset="-122"/>
                          <a:ea typeface="微软雅黑" panose="020B0503020204020204" pitchFamily="34" charset="-122"/>
                          <a:sym typeface="+mn-ea"/>
                        </a:rPr>
                        <a:t>尿常规</a:t>
                      </a:r>
                      <a:endParaRPr lang="zh-CN" altLang="en-US" sz="1600" b="1" dirty="0">
                        <a:latin typeface="微软雅黑" panose="020B0503020204020204" pitchFamily="34" charset="-122"/>
                        <a:ea typeface="微软雅黑" panose="020B0503020204020204" pitchFamily="34" charset="-122"/>
                        <a:sym typeface="+mn-ea"/>
                      </a:endParaRPr>
                    </a:p>
                  </a:txBody>
                  <a:tcPr anchor="ctr" anchorCtr="0"/>
                </a:tc>
                <a:tc>
                  <a:txBody>
                    <a:bodyPr/>
                    <a:p>
                      <a:pPr>
                        <a:lnSpc>
                          <a:spcPct val="150000"/>
                        </a:lnSpc>
                        <a:buNone/>
                      </a:pP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尿潜血：阴性（-），尿胆原：</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en-US" altLang="zh-CN" sz="1600" b="1" kern="100"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r>
              <a:tr h="993140">
                <a:tc>
                  <a:txBody>
                    <a:bodyPr/>
                    <a:lstStyle/>
                    <a:p>
                      <a:pPr algn="ctr">
                        <a:buNone/>
                      </a:pPr>
                      <a:r>
                        <a:rPr lang="zh-CN" sz="1600" b="1">
                          <a:latin typeface="微软雅黑" panose="020B0503020204020204" pitchFamily="34" charset="-122"/>
                          <a:ea typeface="微软雅黑" panose="020B0503020204020204" pitchFamily="34" charset="-122"/>
                          <a:sym typeface="+mn-ea"/>
                        </a:rPr>
                        <a:t>电解质</a:t>
                      </a:r>
                      <a:endParaRPr lang="zh-CN" sz="1600" b="1">
                        <a:latin typeface="微软雅黑" panose="020B0503020204020204" pitchFamily="34" charset="-122"/>
                        <a:ea typeface="微软雅黑" panose="020B0503020204020204" pitchFamily="34" charset="-122"/>
                        <a:sym typeface="+mn-ea"/>
                      </a:endParaRPr>
                    </a:p>
                  </a:txBody>
                  <a:tcPr anchor="ctr" anchorCtr="0"/>
                </a:tc>
                <a:tc>
                  <a:txBody>
                    <a:bodyPr/>
                    <a:lstStyle/>
                    <a:p>
                      <a:pPr>
                        <a:lnSpc>
                          <a:spcPct val="150000"/>
                        </a:lnSpc>
                        <a:buNone/>
                      </a:pP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钾（</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K</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）：3.6 mmol/L，钠（</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Na</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）：141.1 mmol/L，氯（</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CL</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102.4 </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mmol/L，</a:t>
                      </a:r>
                      <a:endPar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r>
              <a:tr h="756920">
                <a:tc>
                  <a:txBody>
                    <a:bodyPr/>
                    <a:p>
                      <a:pPr algn="ctr">
                        <a:lnSpc>
                          <a:spcPct val="150000"/>
                        </a:lnSpc>
                        <a:buNone/>
                      </a:pPr>
                      <a:r>
                        <a:rPr lang="zh-CN" altLang="en-US" sz="16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心肌酶</a:t>
                      </a:r>
                      <a:endParaRPr lang="zh-CN" altLang="en-US" sz="16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a:txBody>
                  <a:tcPr anchor="ctr" anchorCtr="0"/>
                </a:tc>
                <a:tc>
                  <a:txBody>
                    <a:bodyPr/>
                    <a:p>
                      <a:pPr>
                        <a:lnSpc>
                          <a:spcPct val="150000"/>
                        </a:lnSpc>
                        <a:buNone/>
                      </a:pPr>
                      <a:r>
                        <a:rPr lang="zh-CN" altLang="en-US" sz="16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肌酸激酶同工酶(CK</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MB)：11.4 </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U</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/L，肌酸激酶：</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20 U/L </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16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，乳酸脱氢酶：</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267 U/L </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b="1" kern="100" dirty="0" smtClea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txBody>
                  <a:tcPr anchor="ctr" anchorCtr="0"/>
                </a:tc>
              </a:tr>
              <a:tr h="756920">
                <a:tc>
                  <a:txBody>
                    <a:bodyPr/>
                    <a:p>
                      <a:pPr algn="ctr">
                        <a:buNone/>
                      </a:pPr>
                      <a:r>
                        <a:rPr lang="en-US" altLang="zh-CN" sz="16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HIV</a:t>
                      </a:r>
                      <a:r>
                        <a:rPr lang="zh-CN" altLang="en-US" sz="16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核酸定性和定量检测</a:t>
                      </a:r>
                      <a:endParaRPr lang="zh-CN" altLang="en-US" sz="1600" b="1">
                        <a:latin typeface="微软雅黑" panose="020B0503020204020204" pitchFamily="34" charset="-122"/>
                        <a:ea typeface="微软雅黑" panose="020B0503020204020204" pitchFamily="34" charset="-122"/>
                        <a:sym typeface="+mn-ea"/>
                      </a:endParaRPr>
                    </a:p>
                  </a:txBody>
                  <a:tcPr anchor="ctr" anchorCtr="0"/>
                </a:tc>
                <a:tc>
                  <a:txBody>
                    <a:bodyPr/>
                    <a:p>
                      <a:pPr>
                        <a:lnSpc>
                          <a:spcPct val="150000"/>
                        </a:lnSpc>
                        <a:buNone/>
                      </a:pPr>
                      <a:r>
                        <a:rPr lang="zh-CN" altLang="en-US" sz="1600" b="1" kern="100" dirty="0" smtClean="0">
                          <a:solidFill>
                            <a:schemeClr val="tx1"/>
                          </a:solidFill>
                          <a:effectLst/>
                          <a:latin typeface="微软雅黑" panose="020B0503020204020204" pitchFamily="34" charset="-122"/>
                          <a:ea typeface="微软雅黑" panose="020B0503020204020204" pitchFamily="34" charset="-122"/>
                          <a:cs typeface="华文楷体" panose="02010600040101010101" charset="-122"/>
                          <a:sym typeface="+mn-ea"/>
                        </a:rPr>
                        <a:t>高敏</a:t>
                      </a:r>
                      <a:r>
                        <a:rPr lang="en-US" altLang="zh-CN" sz="1600" b="1" kern="100" dirty="0" smtClean="0">
                          <a:solidFill>
                            <a:schemeClr val="tx1"/>
                          </a:solidFill>
                          <a:effectLst/>
                          <a:latin typeface="微软雅黑" panose="020B0503020204020204" pitchFamily="34" charset="-122"/>
                          <a:ea typeface="微软雅黑" panose="020B0503020204020204" pitchFamily="34" charset="-122"/>
                          <a:cs typeface="华文楷体" panose="02010600040101010101" charset="-122"/>
                          <a:sym typeface="+mn-ea"/>
                        </a:rPr>
                        <a:t>HIV-RNA</a:t>
                      </a:r>
                      <a:r>
                        <a:rPr lang="zh-CN" altLang="en-US" sz="1600" b="1" kern="100" dirty="0" smtClean="0">
                          <a:solidFill>
                            <a:schemeClr val="tx1"/>
                          </a:solidFill>
                          <a:effectLst/>
                          <a:latin typeface="微软雅黑" panose="020B0503020204020204" pitchFamily="34" charset="-122"/>
                          <a:ea typeface="微软雅黑" panose="020B0503020204020204" pitchFamily="34" charset="-122"/>
                          <a:cs typeface="华文楷体" panose="02010600040101010101" charset="-122"/>
                          <a:sym typeface="+mn-ea"/>
                        </a:rPr>
                        <a:t>定量：</a:t>
                      </a:r>
                      <a:r>
                        <a:rPr lang="en-US" altLang="zh-CN" sz="1600" b="1" kern="100" dirty="0" smtClean="0">
                          <a:solidFill>
                            <a:schemeClr val="tx1"/>
                          </a:solidFill>
                          <a:effectLst/>
                          <a:latin typeface="微软雅黑" panose="020B0503020204020204" pitchFamily="34" charset="-122"/>
                          <a:ea typeface="微软雅黑" panose="020B0503020204020204" pitchFamily="34" charset="-122"/>
                          <a:cs typeface="华文楷体" panose="02010600040101010101" charset="-122"/>
                          <a:sym typeface="+mn-ea"/>
                        </a:rPr>
                        <a:t>1.87 </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x10^</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5 cp</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ml</a:t>
                      </a:r>
                      <a:endParaRPr lang="en-US" altLang="zh-CN" sz="1600" b="1" kern="100"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r>
              <a:tr h="756920">
                <a:tc>
                  <a:txBody>
                    <a:bodyPr/>
                    <a:p>
                      <a:pPr algn="ctr">
                        <a:buNone/>
                      </a:pPr>
                      <a:r>
                        <a:rPr lang="en-US" altLang="zh-CN" sz="16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CD4+T </a:t>
                      </a:r>
                      <a:r>
                        <a:rPr lang="zh-CN" altLang="en-US" sz="16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淋巴细胞计数</a:t>
                      </a:r>
                      <a:endParaRPr lang="zh-CN" sz="1600" b="1" dirty="0">
                        <a:latin typeface="微软雅黑" panose="020B0503020204020204" pitchFamily="34" charset="-122"/>
                        <a:ea typeface="微软雅黑" panose="020B0503020204020204" pitchFamily="34" charset="-122"/>
                        <a:sym typeface="+mn-ea"/>
                      </a:endParaRPr>
                    </a:p>
                  </a:txBody>
                  <a:tcPr anchor="ctr" anchorCtr="0"/>
                </a:tc>
                <a:tc>
                  <a:txBody>
                    <a:bodyPr/>
                    <a:p>
                      <a:pPr>
                        <a:lnSpc>
                          <a:spcPct val="150000"/>
                        </a:lnSpc>
                        <a:buNone/>
                      </a:pPr>
                      <a:r>
                        <a:rPr lang="zh-CN" altLang="en-US" sz="16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CD4+T淋巴细胞计数：27.55</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 </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个</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/uL </a:t>
                      </a:r>
                      <a:r>
                        <a:rPr lang="en-US" sz="16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b="1" kern="100" dirty="0" smtClea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txBody>
                  <a:tcPr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文本框 26"/>
          <p:cNvSpPr txBox="1"/>
          <p:nvPr/>
        </p:nvSpPr>
        <p:spPr>
          <a:xfrm>
            <a:off x="857808" y="483347"/>
            <a:ext cx="10394392" cy="430530"/>
          </a:xfrm>
          <a:prstGeom prst="rect">
            <a:avLst/>
          </a:prstGeom>
          <a:noFill/>
        </p:spPr>
        <p:txBody>
          <a:bodyPr wrap="square" lIns="0" tIns="0" rIns="0" bIns="0" rtlCol="0">
            <a:spAutoFit/>
          </a:bodyPr>
          <a:lstStyle/>
          <a:p>
            <a:r>
              <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（四）影像学检查</a:t>
            </a:r>
            <a:endPar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pic>
        <p:nvPicPr>
          <p:cNvPr id="34" name="图片 33"/>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158330" y="5374640"/>
            <a:ext cx="2605791" cy="1363653"/>
          </a:xfrm>
          <a:prstGeom prst="rect">
            <a:avLst/>
          </a:prstGeom>
        </p:spPr>
      </p:pic>
      <p:grpSp>
        <p:nvGrpSpPr>
          <p:cNvPr id="11" name="组合 10"/>
          <p:cNvGrpSpPr/>
          <p:nvPr/>
        </p:nvGrpSpPr>
        <p:grpSpPr>
          <a:xfrm>
            <a:off x="9802570" y="291627"/>
            <a:ext cx="2011680" cy="937438"/>
            <a:chOff x="1111635" y="2464981"/>
            <a:chExt cx="2011680"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11635" y="3125420"/>
              <a:ext cx="2011680" cy="276999"/>
            </a:xfrm>
            <a:prstGeom prst="rect">
              <a:avLst/>
            </a:prstGeom>
            <a:noFill/>
          </p:spPr>
          <p:txBody>
            <a:bodyPr wrap="square" lIns="0" tIns="0" rIns="0" bIns="0" rtlCol="0">
              <a:spAutoFit/>
            </a:bodyPr>
            <a:lstStyle/>
            <a:p>
              <a:pPr algn="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案例介绍</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8" name="išļîḓê"/>
          <p:cNvSpPr/>
          <p:nvPr/>
        </p:nvSpPr>
        <p:spPr bwMode="auto">
          <a:xfrm>
            <a:off x="374230" y="560858"/>
            <a:ext cx="357804" cy="327708"/>
          </a:xfrm>
          <a:prstGeom prst="diamond">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buSzPct val="25000"/>
            </a:pPr>
            <a:endParaRPr lang="en-US" sz="1600" b="1" cap="all" dirty="0">
              <a:solidFill>
                <a:schemeClr val="bg1"/>
              </a:solidFill>
              <a:cs typeface="+mn-ea"/>
              <a:sym typeface="+mn-lt"/>
            </a:endParaRPr>
          </a:p>
        </p:txBody>
      </p:sp>
      <p:sp>
        <p:nvSpPr>
          <p:cNvPr id="14" name="文本框 13"/>
          <p:cNvSpPr txBox="1"/>
          <p:nvPr/>
        </p:nvSpPr>
        <p:spPr>
          <a:xfrm>
            <a:off x="377190" y="1140460"/>
            <a:ext cx="10875010" cy="5597525"/>
          </a:xfrm>
          <a:prstGeom prst="rect">
            <a:avLst/>
          </a:prstGeom>
          <a:noFill/>
        </p:spPr>
        <p:txBody>
          <a:bodyPr wrap="square">
            <a:noAutofit/>
          </a:bodyPr>
          <a:lstStyle/>
          <a:p>
            <a:pPr lvl="0" algn="just">
              <a:lnSpc>
                <a:spcPct val="150000"/>
              </a:lnSpc>
            </a:pPr>
            <a:endParaRPr lang="en-US" altLang="zh-CN" sz="1600" kern="100" dirty="0">
              <a:solidFill>
                <a:srgbClr val="000000"/>
              </a:solidFill>
              <a:latin typeface="微软雅黑" panose="020B0503020204020204" pitchFamily="34" charset="-122"/>
              <a:ea typeface="微软雅黑" panose="020B0503020204020204" pitchFamily="34" charset="-122"/>
              <a:sym typeface="+mn-ea"/>
            </a:endParaRPr>
          </a:p>
          <a:p>
            <a:pPr marL="285750" lvl="0" indent="-285750" algn="just">
              <a:lnSpc>
                <a:spcPct val="150000"/>
              </a:lnSpc>
              <a:buFont typeface="Wingdings" panose="05000000000000000000" pitchFamily="2" charset="2"/>
              <a:buChar char="Ø"/>
            </a:pPr>
            <a:r>
              <a:rPr lang="en-US" altLang="zh-CN" sz="1600" kern="100" dirty="0">
                <a:solidFill>
                  <a:srgbClr val="000000"/>
                </a:solidFill>
                <a:latin typeface="微软雅黑" panose="020B0503020204020204" pitchFamily="34" charset="-122"/>
                <a:ea typeface="微软雅黑" panose="020B0503020204020204" pitchFamily="34" charset="-122"/>
                <a:sym typeface="+mn-ea"/>
              </a:rPr>
              <a:t>B</a:t>
            </a:r>
            <a:r>
              <a:rPr lang="zh-CN" altLang="en-US" sz="1600" kern="100" dirty="0">
                <a:solidFill>
                  <a:srgbClr val="000000"/>
                </a:solidFill>
                <a:latin typeface="微软雅黑" panose="020B0503020204020204" pitchFamily="34" charset="-122"/>
                <a:ea typeface="微软雅黑" panose="020B0503020204020204" pitchFamily="34" charset="-122"/>
                <a:sym typeface="+mn-ea"/>
              </a:rPr>
              <a:t>超：检查日期：2023-04-12
检查影像：肝右叶最大斜径123mm，肝左叶前后径55mm，上下径42mm；肝脏形态大小正常，包膜光滑，肝实质回率较均匀，稍增强，深部组织轻度衰减，肝内管道结构是示尚清晰， 肝静脉管壁光滑，粗细均匀；胆囊形态大小正常，大小约86mm*26mm，壁尚光滑，腔内未见明是异常声像。胰腺形态大小正常，胰头10mm，胰体13mm，胰尾显示欠清，包膜光滑，实质回声均匀，主胰管未见明显扩张。脾脏形态大小正常，包膜光滑，实质回声均匀，脾脏大小约8mm*96mm。 门静脉主干直径约12mm，胆总管直径4mm。
结论：脂肪肝（轻度）。</a:t>
            </a:r>
            <a:endParaRPr lang="en-US" altLang="zh-CN" sz="1600" kern="100" dirty="0">
              <a:solidFill>
                <a:srgbClr val="000000"/>
              </a:solidFill>
              <a:latin typeface="微软雅黑" panose="020B0503020204020204" pitchFamily="34" charset="-122"/>
              <a:ea typeface="微软雅黑" panose="020B0503020204020204" pitchFamily="34" charset="-122"/>
              <a:sym typeface="+mn-ea"/>
            </a:endParaRPr>
          </a:p>
          <a:p>
            <a:pPr lvl="0" algn="just">
              <a:lnSpc>
                <a:spcPct val="150000"/>
              </a:lnSpc>
            </a:pPr>
            <a:endParaRPr lang="en-US" altLang="zh-CN" sz="1600" kern="100" dirty="0">
              <a:solidFill>
                <a:srgbClr val="000000"/>
              </a:solidFill>
              <a:latin typeface="微软雅黑" panose="020B0503020204020204" pitchFamily="34" charset="-122"/>
              <a:ea typeface="微软雅黑" panose="020B0503020204020204" pitchFamily="34" charset="-122"/>
              <a:sym typeface="+mn-ea"/>
            </a:endParaRPr>
          </a:p>
          <a:p>
            <a:pPr marL="285750" lvl="0" indent="-285750" algn="just">
              <a:lnSpc>
                <a:spcPct val="150000"/>
              </a:lnSpc>
              <a:buFont typeface="Wingdings" panose="05000000000000000000" pitchFamily="2" charset="2"/>
              <a:buChar char="Ø"/>
            </a:pPr>
            <a:r>
              <a:rPr lang="en-US" altLang="zh-CN" sz="1600" kern="100" dirty="0">
                <a:solidFill>
                  <a:srgbClr val="000000"/>
                </a:solidFill>
                <a:latin typeface="微软雅黑" panose="020B0503020204020204" pitchFamily="34" charset="-122"/>
                <a:ea typeface="微软雅黑" panose="020B0503020204020204" pitchFamily="34" charset="-122"/>
                <a:sym typeface="+mn-ea"/>
              </a:rPr>
              <a:t>CT</a:t>
            </a:r>
            <a:r>
              <a:rPr lang="zh-CN" altLang="en-US" sz="1600" kern="100" dirty="0">
                <a:solidFill>
                  <a:srgbClr val="000000"/>
                </a:solidFill>
                <a:latin typeface="微软雅黑" panose="020B0503020204020204" pitchFamily="34" charset="-122"/>
                <a:ea typeface="微软雅黑" panose="020B0503020204020204" pitchFamily="34" charset="-122"/>
                <a:sym typeface="+mn-ea"/>
              </a:rPr>
              <a:t>：检查日期：2023-04-12
影像表现：胸廓对称，骨质结构未见异常。纵隔窗下心脏大血管影清晰，肺野内未见异常密度影，纵隔内未见增大的淋巴结。肺窗下双肺可见片状磨玻璃密度影，双肺可见多发条索状高密度影。
气管及支气管通畅。
结论：双肺感染性病变，请结合临床。</a:t>
            </a:r>
            <a:endParaRPr lang="en-US" altLang="zh-CN" sz="1600" kern="100" dirty="0">
              <a:solidFill>
                <a:srgbClr val="00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文本框 26"/>
          <p:cNvSpPr txBox="1"/>
          <p:nvPr/>
        </p:nvSpPr>
        <p:spPr>
          <a:xfrm>
            <a:off x="857808" y="483347"/>
            <a:ext cx="10394392" cy="559435"/>
          </a:xfrm>
          <a:prstGeom prst="rect">
            <a:avLst/>
          </a:prstGeom>
          <a:noFill/>
        </p:spPr>
        <p:txBody>
          <a:bodyPr wrap="square" lIns="0" tIns="0" rIns="0" bIns="0" rtlCol="0">
            <a:spAutoFit/>
          </a:bodyPr>
          <a:lstStyle/>
          <a:p>
            <a:pPr>
              <a:lnSpc>
                <a:spcPct val="130000"/>
              </a:lnSpc>
            </a:pPr>
            <a:r>
              <a:rPr lang="zh-CN" altLang="en-US" sz="2800" b="1" dirty="0">
                <a:latin typeface="微软雅黑" panose="020B0503020204020204" pitchFamily="34" charset="-122"/>
                <a:ea typeface="微软雅黑" panose="020B0503020204020204" pitchFamily="34" charset="-122"/>
              </a:rPr>
              <a:t>（五）病情诊断</a:t>
            </a:r>
            <a:endParaRPr lang="zh-CN" altLang="en-US" sz="2800" b="1" dirty="0">
              <a:latin typeface="微软雅黑" panose="020B0503020204020204" pitchFamily="34" charset="-122"/>
              <a:ea typeface="微软雅黑" panose="020B0503020204020204" pitchFamily="34" charset="-122"/>
            </a:endParaRPr>
          </a:p>
        </p:txBody>
      </p:sp>
      <p:pic>
        <p:nvPicPr>
          <p:cNvPr id="34" name="图片 33"/>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158330" y="5374640"/>
            <a:ext cx="2605791" cy="1363653"/>
          </a:xfrm>
          <a:prstGeom prst="rect">
            <a:avLst/>
          </a:prstGeom>
        </p:spPr>
      </p:pic>
      <p:grpSp>
        <p:nvGrpSpPr>
          <p:cNvPr id="11" name="组合 10"/>
          <p:cNvGrpSpPr/>
          <p:nvPr/>
        </p:nvGrpSpPr>
        <p:grpSpPr>
          <a:xfrm>
            <a:off x="9802570" y="291627"/>
            <a:ext cx="2011680" cy="937438"/>
            <a:chOff x="1111635" y="2464981"/>
            <a:chExt cx="2011680"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11635" y="3125420"/>
              <a:ext cx="2011680" cy="276999"/>
            </a:xfrm>
            <a:prstGeom prst="rect">
              <a:avLst/>
            </a:prstGeom>
            <a:noFill/>
          </p:spPr>
          <p:txBody>
            <a:bodyPr wrap="square" lIns="0" tIns="0" rIns="0" bIns="0" rtlCol="0">
              <a:spAutoFit/>
            </a:bodyPr>
            <a:lstStyle/>
            <a:p>
              <a:pPr algn="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案例介绍</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8" name="išļîḓê"/>
          <p:cNvSpPr/>
          <p:nvPr/>
        </p:nvSpPr>
        <p:spPr bwMode="auto">
          <a:xfrm>
            <a:off x="374230" y="560858"/>
            <a:ext cx="357804" cy="327708"/>
          </a:xfrm>
          <a:prstGeom prst="diamond">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buSzPct val="25000"/>
            </a:pPr>
            <a:endParaRPr lang="en-US" sz="1600" b="1" cap="all" dirty="0">
              <a:solidFill>
                <a:schemeClr val="bg1"/>
              </a:solidFill>
              <a:cs typeface="+mn-ea"/>
              <a:sym typeface="+mn-lt"/>
            </a:endParaRPr>
          </a:p>
        </p:txBody>
      </p:sp>
      <p:sp>
        <p:nvSpPr>
          <p:cNvPr id="14" name="文本框 13"/>
          <p:cNvSpPr txBox="1"/>
          <p:nvPr/>
        </p:nvSpPr>
        <p:spPr>
          <a:xfrm>
            <a:off x="797653" y="1260985"/>
            <a:ext cx="10733606" cy="4523105"/>
          </a:xfrm>
          <a:prstGeom prst="rect">
            <a:avLst/>
          </a:prstGeom>
          <a:noFill/>
        </p:spPr>
        <p:txBody>
          <a:bodyPr wrap="square">
            <a:spAutoFit/>
          </a:bodyPr>
          <a:lstStyle/>
          <a:p>
            <a:pPr lvl="0" algn="just">
              <a:lnSpc>
                <a:spcPct val="150000"/>
              </a:lnSpc>
            </a:pPr>
            <a:r>
              <a:rPr lang="zh-CN" altLang="en-US"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rPr>
              <a:t>初步诊断：1、艾滋病？2、肺炎</a:t>
            </a:r>
            <a:r>
              <a:rPr lang="en-US" altLang="zh-CN"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rPr>
              <a:t>3、支气管哮喘</a:t>
            </a:r>
            <a:r>
              <a:rPr lang="en-US" altLang="zh-CN"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rPr>
              <a:t>4、鹅口疮
</a:t>
            </a:r>
            <a:endParaRPr lang="zh-CN" altLang="en-US"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150000"/>
              </a:lnSpc>
            </a:pPr>
            <a:r>
              <a:rPr lang="zh-CN" altLang="en-US"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rPr>
              <a:t>诊断依据：</a:t>
            </a:r>
            <a:endParaRPr lang="zh-CN" altLang="en-US"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150000"/>
              </a:lnSpc>
            </a:pPr>
            <a:r>
              <a:rPr lang="zh-CN" altLang="en-US"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rPr>
              <a:t>1、艾滋病？；患者否认不安全性行为史，化验HIV抗体初筛阳性阳性，进一步送检HIV确证试验、病毒载量以明确诊断。</a:t>
            </a:r>
            <a:endParaRPr lang="zh-CN" altLang="en-US"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150000"/>
              </a:lnSpc>
            </a:pPr>
            <a:r>
              <a:rPr lang="zh-CN" altLang="en-US"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rPr>
              <a:t>2、肺炎：患者考虑有艾滋病基础病，CD4明显低于正常，免疫功能低下易并发肺感染患者临床有发热、喘憋症状，查体双肺呼吸音粗，外院CT提示双肺炎症，故临床诊断该病，完善相关检查以查找病原。</a:t>
            </a:r>
            <a:endParaRPr lang="zh-CN" altLang="en-US"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150000"/>
              </a:lnSpc>
            </a:pPr>
            <a:r>
              <a:rPr lang="zh-CN" altLang="en-US"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rPr>
              <a:t>3、支气管哮喘：2周前外院诊断为“支气管哮喘”，间断应用药物治疗，自诉控制可，故沿用该诊断。</a:t>
            </a:r>
            <a:endParaRPr lang="zh-CN" altLang="en-US"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150000"/>
              </a:lnSpc>
            </a:pPr>
            <a:r>
              <a:rPr lang="zh-CN" altLang="en-US"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rPr>
              <a:t>4、鹅口疮：患者考虑有艾滋病基础，CD4明显低于正常，查体可见口腔粘膜粗糙，可见白斑，如凝乳状，故临床诊断该病。</a:t>
            </a:r>
            <a:endParaRPr lang="zh-CN" altLang="en-US"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150000"/>
              </a:lnSpc>
            </a:pPr>
            <a:r>
              <a:rPr lang="en-US" altLang="zh-CN"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r>
              <a:rPr lang="zh-CN" altLang="en-US"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rPr>
              <a:t>、先天性免疫缺陷综合征：本病表现为免疫功能低下，一般可以找到引起免疫缺陷的先天性原因，化验HIV抗体阴性，HIV抗体确认试验也阴性，本患者与上述不符，故可除外该病。</a:t>
            </a:r>
            <a:endParaRPr lang="zh-CN" altLang="en-US" sz="1600" kern="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2" name="图片 11"/>
          <p:cNvPicPr>
            <a:picLocks noChangeAspect="1"/>
          </p:cNvPicPr>
          <p:nvPr/>
        </p:nvPicPr>
        <p:blipFill rotWithShape="1">
          <a:blip r:embed="rId1" cstate="print"/>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pic>
      <p:grpSp>
        <p:nvGrpSpPr>
          <p:cNvPr id="19" name="组合 18"/>
          <p:cNvGrpSpPr/>
          <p:nvPr/>
        </p:nvGrpSpPr>
        <p:grpSpPr>
          <a:xfrm rot="17437272">
            <a:off x="6399727" y="-4602820"/>
            <a:ext cx="3010973" cy="7301569"/>
            <a:chOff x="9752527" y="-1370669"/>
            <a:chExt cx="3803018" cy="7301569"/>
          </a:xfrm>
        </p:grpSpPr>
        <p:sp>
          <p:nvSpPr>
            <p:cNvPr id="18" name="任意多边形: 形状 17"/>
            <p:cNvSpPr/>
            <p:nvPr/>
          </p:nvSpPr>
          <p:spPr>
            <a:xfrm>
              <a:off x="9752527" y="-1370669"/>
              <a:ext cx="3803018" cy="7301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p:nvSpPr>
          <p:spPr>
            <a:xfrm>
              <a:off x="9943027" y="-1180169"/>
              <a:ext cx="3422018" cy="6920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2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nvSpPr>
          <p:spPr>
            <a:xfrm>
              <a:off x="10133527" y="-989669"/>
              <a:ext cx="3041018" cy="6539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4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a:off x="10324027" y="-799169"/>
              <a:ext cx="2660018" cy="6158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6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a:off x="10514527" y="-608669"/>
              <a:ext cx="2279018" cy="5777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8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10705027" y="-418169"/>
              <a:ext cx="1898018" cy="5396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rot="17009309" flipH="1" flipV="1">
            <a:off x="3048742" y="3961515"/>
            <a:ext cx="3010973" cy="7301569"/>
            <a:chOff x="9752527" y="-1370669"/>
            <a:chExt cx="3803018" cy="7301569"/>
          </a:xfrm>
        </p:grpSpPr>
        <p:sp>
          <p:nvSpPr>
            <p:cNvPr id="21" name="任意多边形: 形状 20"/>
            <p:cNvSpPr/>
            <p:nvPr/>
          </p:nvSpPr>
          <p:spPr>
            <a:xfrm>
              <a:off x="9752527" y="-1370669"/>
              <a:ext cx="3803018" cy="7301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a:off x="9943027" y="-1180169"/>
              <a:ext cx="3422018" cy="6920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2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p:nvSpPr>
          <p:spPr>
            <a:xfrm>
              <a:off x="10133527" y="-989669"/>
              <a:ext cx="3041018" cy="6539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4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p:cNvSpPr/>
            <p:nvPr/>
          </p:nvSpPr>
          <p:spPr>
            <a:xfrm>
              <a:off x="10324027" y="-799169"/>
              <a:ext cx="2660018" cy="6158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6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p:nvSpPr>
          <p:spPr>
            <a:xfrm>
              <a:off x="10514527" y="-608669"/>
              <a:ext cx="2279018" cy="5777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8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10705027" y="-418169"/>
              <a:ext cx="1898018" cy="5396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任意多边形: 形状 37"/>
          <p:cNvSpPr/>
          <p:nvPr/>
        </p:nvSpPr>
        <p:spPr>
          <a:xfrm>
            <a:off x="11513109" y="57276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39" name="任意多边形: 形状 38"/>
          <p:cNvSpPr/>
          <p:nvPr/>
        </p:nvSpPr>
        <p:spPr>
          <a:xfrm>
            <a:off x="670248" y="11810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42" name="文本框 41"/>
          <p:cNvSpPr txBox="1"/>
          <p:nvPr/>
        </p:nvSpPr>
        <p:spPr>
          <a:xfrm>
            <a:off x="1543957" y="3159510"/>
            <a:ext cx="6029810" cy="923330"/>
          </a:xfrm>
          <a:prstGeom prst="rect">
            <a:avLst/>
          </a:prstGeom>
          <a:noFill/>
        </p:spPr>
        <p:txBody>
          <a:bodyPr wrap="square" lIns="0" tIns="0" rIns="0" bIns="0" rtlCol="0">
            <a:spAutoFit/>
          </a:bodyPr>
          <a:lstStyle/>
          <a:p>
            <a:pPr lvl="0" defTabSz="1219200" hangingPunct="0">
              <a:defRPr/>
            </a:pPr>
            <a:r>
              <a:rPr lang="zh-CN" altLang="en-US" sz="6000" b="1" kern="0" cap="all" spc="222" dirty="0">
                <a:solidFill>
                  <a:srgbClr val="212121"/>
                </a:solidFill>
                <a:latin typeface="微软雅黑" panose="020B0503020204020204" pitchFamily="34" charset="-122"/>
                <a:ea typeface="微软雅黑" panose="020B0503020204020204" pitchFamily="34" charset="-122"/>
                <a:sym typeface="PangMenZhengDao"/>
              </a:rPr>
              <a:t>诊疗经过及用药</a:t>
            </a:r>
            <a:endParaRPr lang="zh-CN" altLang="en-US" sz="6000" b="1" kern="0" cap="all" spc="222" dirty="0">
              <a:solidFill>
                <a:srgbClr val="212121"/>
              </a:solidFill>
              <a:latin typeface="微软雅黑" panose="020B0503020204020204" pitchFamily="34" charset="-122"/>
              <a:ea typeface="微软雅黑" panose="020B0503020204020204" pitchFamily="34" charset="-122"/>
              <a:sym typeface="PangMenZhengDao"/>
            </a:endParaRPr>
          </a:p>
        </p:txBody>
      </p:sp>
      <p:sp>
        <p:nvSpPr>
          <p:cNvPr id="60" name="文本框 59"/>
          <p:cNvSpPr txBox="1"/>
          <p:nvPr/>
        </p:nvSpPr>
        <p:spPr>
          <a:xfrm>
            <a:off x="1591038" y="2111121"/>
            <a:ext cx="2352572" cy="738664"/>
          </a:xfrm>
          <a:prstGeom prst="rect">
            <a:avLst/>
          </a:prstGeom>
          <a:noFill/>
        </p:spPr>
        <p:txBody>
          <a:bodyPr wrap="square" lIns="0" tIns="0" rIns="0" bIns="0" rtlCol="0">
            <a:spAutoFit/>
          </a:bodyPr>
          <a:lstStyle>
            <a:defPPr>
              <a:defRPr lang="zh-CN"/>
            </a:defPPr>
            <a:lvl1pPr algn="dist">
              <a:defRPr sz="4800" b="1">
                <a:solidFill>
                  <a:srgbClr val="00B6F6"/>
                </a:solidFill>
                <a:latin typeface="Abadi" panose="020B0604020104020204" pitchFamily="34" charset="0"/>
                <a:ea typeface="阿里巴巴普惠体 B" panose="00020600040101010101" pitchFamily="18" charset="-122"/>
                <a:cs typeface="阿里巴巴普惠体 B" panose="00020600040101010101" pitchFamily="18" charset="-122"/>
              </a:defRPr>
            </a:lvl1pPr>
          </a:lstStyle>
          <a:p>
            <a:r>
              <a:rPr lang="en-US" altLang="zh-CN" dirty="0">
                <a:sym typeface="+mn-lt"/>
              </a:rPr>
              <a:t>PART-</a:t>
            </a:r>
            <a:endParaRPr lang="zh-CN" altLang="en-US" dirty="0">
              <a:sym typeface="+mn-lt"/>
            </a:endParaRPr>
          </a:p>
        </p:txBody>
      </p:sp>
      <p:sp>
        <p:nvSpPr>
          <p:cNvPr id="69" name="任意多边形: 形状 68"/>
          <p:cNvSpPr/>
          <p:nvPr/>
        </p:nvSpPr>
        <p:spPr>
          <a:xfrm rot="5400000">
            <a:off x="735906" y="56895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0" name="任意多边形: 形状 69"/>
          <p:cNvSpPr/>
          <p:nvPr/>
        </p:nvSpPr>
        <p:spPr>
          <a:xfrm>
            <a:off x="11513109" y="11810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pic>
        <p:nvPicPr>
          <p:cNvPr id="79" name="图片 78"/>
          <p:cNvPicPr>
            <a:picLocks noChangeAspect="1"/>
          </p:cNvPicPr>
          <p:nvPr/>
        </p:nvPicPr>
        <p:blipFill>
          <a:blip r:embed="rId2" cstate="print"/>
          <a:srcRect/>
          <a:stretch>
            <a:fillRect/>
          </a:stretch>
        </p:blipFill>
        <p:spPr>
          <a:xfrm>
            <a:off x="1" y="3503195"/>
            <a:ext cx="455109" cy="4007949"/>
          </a:xfrm>
          <a:custGeom>
            <a:avLst/>
            <a:gdLst>
              <a:gd name="connsiteX0" fmla="*/ 0 w 455109"/>
              <a:gd name="connsiteY0" fmla="*/ 0 h 4007949"/>
              <a:gd name="connsiteX1" fmla="*/ 455109 w 455109"/>
              <a:gd name="connsiteY1" fmla="*/ 0 h 4007949"/>
              <a:gd name="connsiteX2" fmla="*/ 455109 w 455109"/>
              <a:gd name="connsiteY2" fmla="*/ 4007949 h 4007949"/>
              <a:gd name="connsiteX3" fmla="*/ 0 w 455109"/>
              <a:gd name="connsiteY3" fmla="*/ 4007949 h 4007949"/>
            </a:gdLst>
            <a:ahLst/>
            <a:cxnLst>
              <a:cxn ang="0">
                <a:pos x="connsiteX0" y="connsiteY0"/>
              </a:cxn>
              <a:cxn ang="0">
                <a:pos x="connsiteX1" y="connsiteY1"/>
              </a:cxn>
              <a:cxn ang="0">
                <a:pos x="connsiteX2" y="connsiteY2"/>
              </a:cxn>
              <a:cxn ang="0">
                <a:pos x="connsiteX3" y="connsiteY3"/>
              </a:cxn>
            </a:cxnLst>
            <a:rect l="l" t="t" r="r" b="b"/>
            <a:pathLst>
              <a:path w="455109" h="4007949">
                <a:moveTo>
                  <a:pt x="0" y="0"/>
                </a:moveTo>
                <a:lnTo>
                  <a:pt x="455109" y="0"/>
                </a:lnTo>
                <a:lnTo>
                  <a:pt x="455109" y="4007949"/>
                </a:lnTo>
                <a:lnTo>
                  <a:pt x="0" y="4007949"/>
                </a:lnTo>
                <a:close/>
              </a:path>
            </a:pathLst>
          </a:custGeom>
        </p:spPr>
      </p:pic>
      <p:pic>
        <p:nvPicPr>
          <p:cNvPr id="80" name="图片 79"/>
          <p:cNvPicPr>
            <a:picLocks noChangeAspect="1"/>
          </p:cNvPicPr>
          <p:nvPr/>
        </p:nvPicPr>
        <p:blipFill>
          <a:blip r:embed="rId2" cstate="print"/>
          <a:srcRect/>
          <a:stretch>
            <a:fillRect/>
          </a:stretch>
        </p:blipFill>
        <p:spPr>
          <a:xfrm flipH="1">
            <a:off x="11736891" y="1238967"/>
            <a:ext cx="455109" cy="4007949"/>
          </a:xfrm>
          <a:custGeom>
            <a:avLst/>
            <a:gdLst>
              <a:gd name="connsiteX0" fmla="*/ 0 w 455109"/>
              <a:gd name="connsiteY0" fmla="*/ 0 h 4007949"/>
              <a:gd name="connsiteX1" fmla="*/ 455109 w 455109"/>
              <a:gd name="connsiteY1" fmla="*/ 0 h 4007949"/>
              <a:gd name="connsiteX2" fmla="*/ 455109 w 455109"/>
              <a:gd name="connsiteY2" fmla="*/ 4007949 h 4007949"/>
              <a:gd name="connsiteX3" fmla="*/ 0 w 455109"/>
              <a:gd name="connsiteY3" fmla="*/ 4007949 h 4007949"/>
            </a:gdLst>
            <a:ahLst/>
            <a:cxnLst>
              <a:cxn ang="0">
                <a:pos x="connsiteX0" y="connsiteY0"/>
              </a:cxn>
              <a:cxn ang="0">
                <a:pos x="connsiteX1" y="connsiteY1"/>
              </a:cxn>
              <a:cxn ang="0">
                <a:pos x="connsiteX2" y="connsiteY2"/>
              </a:cxn>
              <a:cxn ang="0">
                <a:pos x="connsiteX3" y="connsiteY3"/>
              </a:cxn>
            </a:cxnLst>
            <a:rect l="l" t="t" r="r" b="b"/>
            <a:pathLst>
              <a:path w="455109" h="4007949">
                <a:moveTo>
                  <a:pt x="0" y="0"/>
                </a:moveTo>
                <a:lnTo>
                  <a:pt x="455109" y="0"/>
                </a:lnTo>
                <a:lnTo>
                  <a:pt x="455109" y="4007949"/>
                </a:lnTo>
                <a:lnTo>
                  <a:pt x="0" y="4007949"/>
                </a:lnTo>
                <a:close/>
              </a:path>
            </a:pathLst>
          </a:custGeom>
        </p:spPr>
      </p:pic>
      <p:grpSp>
        <p:nvGrpSpPr>
          <p:cNvPr id="41" name="组合 40"/>
          <p:cNvGrpSpPr/>
          <p:nvPr/>
        </p:nvGrpSpPr>
        <p:grpSpPr>
          <a:xfrm>
            <a:off x="4259110" y="2432593"/>
            <a:ext cx="1044554" cy="124460"/>
            <a:chOff x="4333949" y="2294890"/>
            <a:chExt cx="1044554" cy="124460"/>
          </a:xfrm>
        </p:grpSpPr>
        <p:sp>
          <p:nvSpPr>
            <p:cNvPr id="33" name="等腰三角形 32"/>
            <p:cNvSpPr/>
            <p:nvPr/>
          </p:nvSpPr>
          <p:spPr>
            <a:xfrm rot="5400000">
              <a:off x="432536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等腰三角形 80"/>
            <p:cNvSpPr/>
            <p:nvPr/>
          </p:nvSpPr>
          <p:spPr>
            <a:xfrm rot="5400000">
              <a:off x="463778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rot="5400000">
              <a:off x="495020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rot="5400000">
              <a:off x="526262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文本框 83"/>
          <p:cNvSpPr txBox="1"/>
          <p:nvPr/>
        </p:nvSpPr>
        <p:spPr>
          <a:xfrm>
            <a:off x="8001442" y="2414473"/>
            <a:ext cx="3787344" cy="2554545"/>
          </a:xfrm>
          <a:prstGeom prst="rect">
            <a:avLst/>
          </a:prstGeom>
          <a:noFill/>
        </p:spPr>
        <p:txBody>
          <a:bodyPr wrap="square" lIns="0" tIns="0" rIns="0" bIns="0" rtlCol="0">
            <a:spAutoFit/>
          </a:bodyPr>
          <a:lstStyle/>
          <a:p>
            <a:pPr algn="ctr"/>
            <a:r>
              <a:rPr lang="en-US" altLang="zh-CN" sz="16600" dirty="0">
                <a:solidFill>
                  <a:srgbClr val="00B6F6"/>
                </a:solidFill>
                <a:latin typeface="汉仪元隆黑 90W" panose="00020600040101010101" pitchFamily="18" charset="-122"/>
                <a:ea typeface="汉仪元隆黑 90W" panose="00020600040101010101" pitchFamily="18" charset="-122"/>
                <a:cs typeface="+mn-ea"/>
                <a:sym typeface="+mn-lt"/>
              </a:rPr>
              <a:t>03</a:t>
            </a:r>
            <a:endParaRPr lang="zh-CN" altLang="en-US" sz="16600" dirty="0">
              <a:solidFill>
                <a:srgbClr val="00B6F6"/>
              </a:solidFill>
              <a:latin typeface="汉仪元隆黑 90W" panose="00020600040101010101" pitchFamily="18" charset="-122"/>
              <a:ea typeface="汉仪元隆黑 90W" panose="00020600040101010101" pitchFamily="18" charset="-122"/>
              <a:cs typeface="+mn-ea"/>
              <a:sym typeface="+mn-lt"/>
            </a:endParaRPr>
          </a:p>
        </p:txBody>
      </p:sp>
      <p:grpSp>
        <p:nvGrpSpPr>
          <p:cNvPr id="85" name="组合 84"/>
          <p:cNvGrpSpPr/>
          <p:nvPr/>
        </p:nvGrpSpPr>
        <p:grpSpPr>
          <a:xfrm>
            <a:off x="8297710" y="5412286"/>
            <a:ext cx="1044554" cy="124460"/>
            <a:chOff x="4333949" y="2294890"/>
            <a:chExt cx="1044554" cy="124460"/>
          </a:xfrm>
        </p:grpSpPr>
        <p:sp>
          <p:nvSpPr>
            <p:cNvPr id="86" name="等腰三角形 85"/>
            <p:cNvSpPr/>
            <p:nvPr/>
          </p:nvSpPr>
          <p:spPr>
            <a:xfrm rot="5400000">
              <a:off x="432536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rot="5400000">
              <a:off x="463778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rot="5400000">
              <a:off x="495020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等腰三角形 88"/>
            <p:cNvSpPr/>
            <p:nvPr/>
          </p:nvSpPr>
          <p:spPr>
            <a:xfrm rot="5400000">
              <a:off x="526262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p:nvGrpSpPr>
        <p:grpSpPr>
          <a:xfrm>
            <a:off x="566242" y="323547"/>
            <a:ext cx="4063815" cy="937438"/>
            <a:chOff x="2185877" y="2464981"/>
            <a:chExt cx="4063815"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203670" y="2847349"/>
              <a:ext cx="3046022" cy="369332"/>
            </a:xfrm>
            <a:prstGeom prst="rect">
              <a:avLst/>
            </a:prstGeom>
            <a:noFill/>
          </p:spPr>
          <p:txBody>
            <a:bodyPr wrap="square" lIns="0" tIns="0" rIns="0" bIns="0"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诊疗经过及用药</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4" name="文本框 13"/>
          <p:cNvSpPr txBox="1"/>
          <p:nvPr/>
        </p:nvSpPr>
        <p:spPr>
          <a:xfrm>
            <a:off x="797653" y="1260985"/>
            <a:ext cx="11242970" cy="5631180"/>
          </a:xfrm>
          <a:prstGeom prst="rect">
            <a:avLst/>
          </a:prstGeom>
          <a:noFill/>
        </p:spPr>
        <p:txBody>
          <a:bodyPr wrap="square">
            <a:spAutoFit/>
          </a:bodyPr>
          <a:lstStyle/>
          <a:p>
            <a:pPr lvl="0" algn="just">
              <a:lnSpc>
                <a:spcPct val="150000"/>
              </a:lnSpc>
            </a:pP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一）患者类型</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HIV</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合并其他感染</a:t>
            </a:r>
            <a:endPar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150000"/>
              </a:lnSpc>
            </a:pPr>
            <a:endPar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150000"/>
              </a:lnSpc>
            </a:pPr>
            <a:endPar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200000"/>
              </a:lnSpc>
            </a:pP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二）治疗方式</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：入院后予</a:t>
            </a:r>
            <a:r>
              <a:rPr lang="zh-CN" altLang="en-US" sz="1600" kern="10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复方磺胺甲噁唑</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en-US" sz="1600" kern="10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氟康唑</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抗感染治疗，</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予</a:t>
            </a:r>
            <a:r>
              <a:rPr lang="zh-CN" altLang="en-US" sz="1600" kern="1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异甘草酸镁</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保肝降酶治疗；</a:t>
            </a:r>
            <a:endPar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200000"/>
              </a:lnSpc>
            </a:pP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启动</a:t>
            </a:r>
            <a:r>
              <a:rPr lang="zh-CN" altLang="en-US" sz="1600" kern="1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ART治疗</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，方案为比克恩丙诺(确诊后第3天)。</a:t>
            </a:r>
            <a:endPar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150000"/>
              </a:lnSpc>
            </a:pPr>
            <a:endPar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150000"/>
              </a:lnSpc>
            </a:pPr>
            <a:endPar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200000"/>
              </a:lnSpc>
            </a:pP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三）治疗方案</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：复方磺胺甲嘧唑片，1.92g，</a:t>
            </a:r>
            <a:r>
              <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tid</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 口服</a:t>
            </a:r>
            <a:endPar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lvl="0" algn="just">
              <a:lnSpc>
                <a:spcPct val="200000"/>
              </a:lnSpc>
            </a:pPr>
            <a:r>
              <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                           比克恩丙诺片</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275mg</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qd</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 口服</a:t>
            </a:r>
            <a:endPar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lvl="0" algn="just">
              <a:lnSpc>
                <a:spcPct val="200000"/>
              </a:lnSpc>
            </a:pP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注射用甲泼尼龙琥珀酸钠</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40mg</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bid</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静脉输液</a:t>
            </a:r>
            <a:endPar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lvl="0" algn="just">
              <a:lnSpc>
                <a:spcPct val="200000"/>
              </a:lnSpc>
            </a:pP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骨化三醇胶丸(罗盖全)</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0.25ug</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qn</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，口</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服</a:t>
            </a:r>
            <a:endPar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lvl="0" algn="just">
              <a:lnSpc>
                <a:spcPct val="150000"/>
              </a:lnSpc>
            </a:pPr>
            <a:endPar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lvl="0" algn="just">
              <a:lnSpc>
                <a:spcPct val="150000"/>
              </a:lnSpc>
            </a:pPr>
            <a:endPar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9" name="图片 8"/>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9586209" y="5098868"/>
            <a:ext cx="2605791" cy="13636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p:nvGrpSpPr>
        <p:grpSpPr>
          <a:xfrm>
            <a:off x="566242" y="323547"/>
            <a:ext cx="4063815" cy="937438"/>
            <a:chOff x="2185877" y="2464981"/>
            <a:chExt cx="4063815"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203670" y="2847349"/>
              <a:ext cx="3046022" cy="369332"/>
            </a:xfrm>
            <a:prstGeom prst="rect">
              <a:avLst/>
            </a:prstGeom>
            <a:noFill/>
          </p:spPr>
          <p:txBody>
            <a:bodyPr wrap="square" lIns="0" tIns="0" rIns="0" bIns="0"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诊疗经过及用药</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4" name="文本框 13"/>
          <p:cNvSpPr txBox="1"/>
          <p:nvPr/>
        </p:nvSpPr>
        <p:spPr>
          <a:xfrm>
            <a:off x="797653" y="1260985"/>
            <a:ext cx="11285928" cy="600075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四）治疗过程：</a:t>
            </a:r>
            <a:endPar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R="0" lvl="1" algn="l" defTabSz="914400" rtl="0" eaLnBrk="1" fontAlgn="auto" latinLnBrk="0" hangingPunct="1">
              <a:lnSpc>
                <a:spcPct val="150000"/>
              </a:lnSpc>
              <a:spcBef>
                <a:spcPts val="0"/>
              </a:spcBef>
              <a:spcAft>
                <a:spcPts val="0"/>
              </a:spcAft>
              <a:buClrTx/>
              <a:buSzTx/>
              <a:defRPr/>
            </a:pP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1" algn="l" defTabSz="914400" rtl="0" eaLnBrk="1" fontAlgn="auto" latinLnBrk="0" hangingPunct="1">
              <a:lnSpc>
                <a:spcPct val="150000"/>
              </a:lnSpc>
              <a:spcBef>
                <a:spcPts val="0"/>
              </a:spcBef>
              <a:spcAft>
                <a:spcPts val="0"/>
              </a:spcAft>
              <a:buClrTx/>
              <a:buSzTx/>
              <a:defRPr/>
            </a:pPr>
            <a:r>
              <a:rPr kumimoji="0" lang="zh-CN" altLang="en-US"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治疗减量：</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1" algn="l" defTabSz="914400" rtl="0" eaLnBrk="1" fontAlgn="auto" latinLnBrk="0" hangingPunct="1">
              <a:lnSpc>
                <a:spcPct val="150000"/>
              </a:lnSpc>
              <a:spcBef>
                <a:spcPts val="0"/>
              </a:spcBef>
              <a:spcAft>
                <a:spcPts val="0"/>
              </a:spcAft>
              <a:buClrTx/>
              <a:buSzTx/>
              <a:defRPr/>
            </a:pPr>
            <a:endPar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marL="742950" marR="0" lvl="1" indent="-285750" algn="l" defTabSz="914400" rtl="0" eaLnBrk="1" fontAlgn="auto" latinLnBrk="0" hangingPunct="1">
              <a:lnSpc>
                <a:spcPct val="200000"/>
              </a:lnSpc>
              <a:spcBef>
                <a:spcPts val="0"/>
              </a:spcBef>
              <a:spcAft>
                <a:spcPts val="0"/>
              </a:spcAft>
              <a:buClrTx/>
              <a:buSzTx/>
              <a:buFont typeface="Wingdings" panose="05000000000000000000" charset="0"/>
              <a:buChar char="Ø"/>
              <a:defRPr/>
            </a:pP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2023-04-17</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注射用甲泼尼龙琥珀酸钠</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40mg</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qd</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静脉输液</a:t>
            </a:r>
            <a:endPar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marL="742950" marR="0" lvl="1" indent="-285750" algn="l" defTabSz="914400" rtl="0" eaLnBrk="1" fontAlgn="auto" latinLnBrk="0" hangingPunct="1">
              <a:lnSpc>
                <a:spcPct val="200000"/>
              </a:lnSpc>
              <a:spcBef>
                <a:spcPts val="0"/>
              </a:spcBef>
              <a:spcAft>
                <a:spcPts val="0"/>
              </a:spcAft>
              <a:buClrTx/>
              <a:buSzTx/>
              <a:buFont typeface="Wingdings" panose="05000000000000000000" charset="0"/>
              <a:buChar char="Ø"/>
              <a:defRPr/>
            </a:pPr>
            <a:endPar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marL="742950" marR="0" lvl="1" indent="-285750" algn="l" defTabSz="914400" rtl="0" eaLnBrk="1" fontAlgn="auto" latinLnBrk="0" hangingPunct="1">
              <a:lnSpc>
                <a:spcPct val="200000"/>
              </a:lnSpc>
              <a:spcBef>
                <a:spcPts val="0"/>
              </a:spcBef>
              <a:spcAft>
                <a:spcPts val="0"/>
              </a:spcAft>
              <a:buClrTx/>
              <a:buSzTx/>
              <a:buFont typeface="Wingdings" panose="05000000000000000000" charset="0"/>
              <a:buChar char="Ø"/>
              <a:defRPr/>
            </a:pP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2023-04-21</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注射用甲泼尼龙琥珀酸钠</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20mg</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qd</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静脉输液</a:t>
            </a:r>
            <a:endPar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charset="0"/>
              <a:buChar char="Ø"/>
              <a:defRPr/>
            </a:pPr>
            <a:endPar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marR="0" lvl="1" algn="l" defTabSz="914400" rtl="0" eaLnBrk="1" fontAlgn="auto" latinLnBrk="0" hangingPunct="1">
              <a:lnSpc>
                <a:spcPct val="150000"/>
              </a:lnSpc>
              <a:spcBef>
                <a:spcPts val="0"/>
              </a:spcBef>
              <a:spcAft>
                <a:spcPts val="0"/>
              </a:spcAft>
              <a:buClrTx/>
              <a:buSzTx/>
              <a:defRPr/>
            </a:pPr>
            <a:endPar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1" algn="l" defTabSz="914400" rtl="0" eaLnBrk="1" fontAlgn="auto" latinLnBrk="0" hangingPunct="1">
              <a:lnSpc>
                <a:spcPct val="150000"/>
              </a:lnSpc>
              <a:spcBef>
                <a:spcPts val="0"/>
              </a:spcBef>
              <a:spcAft>
                <a:spcPts val="0"/>
              </a:spcAft>
              <a:buClrTx/>
              <a:buSzTx/>
              <a:defRPr/>
            </a:pPr>
            <a:endPar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1" algn="l" defTabSz="914400" rtl="0" eaLnBrk="1" fontAlgn="auto" latinLnBrk="0" hangingPunct="1">
              <a:lnSpc>
                <a:spcPct val="150000"/>
              </a:lnSpc>
              <a:spcBef>
                <a:spcPts val="0"/>
              </a:spcBef>
              <a:spcAft>
                <a:spcPts val="0"/>
              </a:spcAft>
              <a:buClrTx/>
              <a:buSzTx/>
              <a:defRPr/>
            </a:pPr>
            <a:endPar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R="0" lvl="1" algn="l" defTabSz="914400" rtl="0" eaLnBrk="1" fontAlgn="auto" latinLnBrk="0" hangingPunct="1">
              <a:lnSpc>
                <a:spcPct val="150000"/>
              </a:lnSpc>
              <a:spcBef>
                <a:spcPts val="0"/>
              </a:spcBef>
              <a:spcAft>
                <a:spcPts val="0"/>
              </a:spcAft>
              <a:buClrTx/>
              <a:buSzTx/>
              <a:defRPr/>
            </a:pPr>
            <a:endPar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1" algn="l" defTabSz="914400" rtl="0" eaLnBrk="1" fontAlgn="auto" latinLnBrk="0" hangingPunct="1">
              <a:lnSpc>
                <a:spcPct val="150000"/>
              </a:lnSpc>
              <a:spcBef>
                <a:spcPts val="0"/>
              </a:spcBef>
              <a:spcAft>
                <a:spcPts val="0"/>
              </a:spcAft>
              <a:buClrTx/>
              <a:buSzTx/>
              <a:defRPr/>
            </a:pP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1" algn="l" defTabSz="914400" rtl="0" eaLnBrk="1" fontAlgn="auto" latinLnBrk="0" hangingPunct="1">
              <a:lnSpc>
                <a:spcPct val="150000"/>
              </a:lnSpc>
              <a:spcBef>
                <a:spcPts val="0"/>
              </a:spcBef>
              <a:spcAft>
                <a:spcPts val="0"/>
              </a:spcAft>
              <a:buClrTx/>
              <a:buSzTx/>
              <a:defRPr/>
            </a:pPr>
            <a:endPar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R="0" lvl="1" algn="l" defTabSz="914400" rtl="0" eaLnBrk="1" fontAlgn="auto" latinLnBrk="0" hangingPunct="1">
              <a:lnSpc>
                <a:spcPct val="150000"/>
              </a:lnSpc>
              <a:spcBef>
                <a:spcPts val="0"/>
              </a:spcBef>
              <a:spcAft>
                <a:spcPts val="0"/>
              </a:spcAft>
              <a:buClrTx/>
              <a:buSzTx/>
              <a:defRPr/>
            </a:pPr>
            <a:endPar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9586209" y="5098868"/>
            <a:ext cx="2605791" cy="13636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p:nvGrpSpPr>
        <p:grpSpPr>
          <a:xfrm>
            <a:off x="566242" y="323547"/>
            <a:ext cx="4063815" cy="937438"/>
            <a:chOff x="2185877" y="2464981"/>
            <a:chExt cx="4063815"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203670" y="2847349"/>
              <a:ext cx="3046022" cy="369332"/>
            </a:xfrm>
            <a:prstGeom prst="rect">
              <a:avLst/>
            </a:prstGeom>
            <a:noFill/>
          </p:spPr>
          <p:txBody>
            <a:bodyPr wrap="square" lIns="0" tIns="0" rIns="0" bIns="0"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诊疗经过及用药</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4" name="文本框 13"/>
          <p:cNvSpPr txBox="1"/>
          <p:nvPr/>
        </p:nvSpPr>
        <p:spPr>
          <a:xfrm>
            <a:off x="797653" y="1260985"/>
            <a:ext cx="11242970" cy="829945"/>
          </a:xfrm>
          <a:prstGeom prst="rect">
            <a:avLst/>
          </a:prstGeom>
          <a:noFill/>
        </p:spPr>
        <p:txBody>
          <a:bodyPr wrap="square">
            <a:spAutoFit/>
          </a:bodyPr>
          <a:lstStyle/>
          <a:p>
            <a:pPr lvl="0" algn="just">
              <a:lnSpc>
                <a:spcPct val="150000"/>
              </a:lnSpc>
            </a:pP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（五）适用于Rapid</a:t>
            </a:r>
            <a:r>
              <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ART的药物推荐</a:t>
            </a:r>
            <a:endPar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150000"/>
              </a:lnSpc>
            </a:pPr>
            <a:endPar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9" name="图片 8"/>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9586209" y="5098868"/>
            <a:ext cx="2605791" cy="1363653"/>
          </a:xfrm>
          <a:prstGeom prst="rect">
            <a:avLst/>
          </a:prstGeom>
        </p:spPr>
      </p:pic>
      <p:graphicFrame>
        <p:nvGraphicFramePr>
          <p:cNvPr id="15" name="Content Placeholder 3"/>
          <p:cNvGraphicFramePr/>
          <p:nvPr>
            <p:custDataLst>
              <p:tags r:id="rId4"/>
            </p:custDataLst>
          </p:nvPr>
        </p:nvGraphicFramePr>
        <p:xfrm>
          <a:off x="986790" y="2832100"/>
          <a:ext cx="10196830" cy="3514725"/>
        </p:xfrm>
        <a:graphic>
          <a:graphicData uri="http://schemas.openxmlformats.org/drawingml/2006/table">
            <a:tbl>
              <a:tblPr firstRow="1" bandRow="1">
                <a:tableStyleId>{3B4B98B0-60AC-42C2-AFA5-B58CD77FA1E5}</a:tableStyleId>
              </a:tblPr>
              <a:tblGrid>
                <a:gridCol w="2581275"/>
                <a:gridCol w="7615555"/>
              </a:tblGrid>
              <a:tr h="772795">
                <a:tc>
                  <a:txBody>
                    <a:bodyPr/>
                    <a:p>
                      <a:pPr algn="ctr"/>
                      <a:r>
                        <a:rPr lang="zh-CN" altLang="en-US" sz="1400" b="1" i="0">
                          <a:latin typeface="微软雅黑" panose="020B0503020204020204" pitchFamily="34" charset="-122"/>
                          <a:ea typeface="微软雅黑" panose="020B0503020204020204" pitchFamily="34" charset="-122"/>
                        </a:rPr>
                        <a:t>国际指南</a:t>
                      </a:r>
                      <a:endParaRPr lang="zh-CN" altLang="en-US" sz="1400" b="1" i="0">
                        <a:latin typeface="微软雅黑" panose="020B0503020204020204" pitchFamily="34" charset="-122"/>
                        <a:ea typeface="微软雅黑" panose="020B0503020204020204" pitchFamily="34" charset="-122"/>
                      </a:endParaRPr>
                    </a:p>
                  </a:txBody>
                  <a:tcPr marL="121920" marR="121920" marT="60960" marB="60960" anchor="ctr"/>
                </a:tc>
                <a:tc>
                  <a:txBody>
                    <a:bodyPr/>
                    <a:p>
                      <a:pPr algn="ctr">
                        <a:buNone/>
                      </a:pPr>
                      <a:r>
                        <a:rPr lang="zh-CN" altLang="en-US" sz="1400" b="1" i="0">
                          <a:latin typeface="微软雅黑" panose="020B0503020204020204" pitchFamily="34" charset="-122"/>
                          <a:ea typeface="微软雅黑" panose="020B0503020204020204" pitchFamily="34" charset="-122"/>
                        </a:rPr>
                        <a:t>药物选择</a:t>
                      </a:r>
                      <a:endParaRPr lang="zh-CN" altLang="en-US" sz="1400" b="1" i="0">
                        <a:latin typeface="微软雅黑" panose="020B0503020204020204" pitchFamily="34" charset="-122"/>
                        <a:ea typeface="微软雅黑" panose="020B0503020204020204" pitchFamily="34" charset="-122"/>
                      </a:endParaRPr>
                    </a:p>
                  </a:txBody>
                  <a:tcPr marL="121920" marR="121920" marT="60960" marB="60960" anchor="ctr"/>
                </a:tc>
              </a:tr>
              <a:tr h="1003935">
                <a:tc>
                  <a:txBody>
                    <a:bodyPr/>
                    <a:p>
                      <a:pPr algn="ctr"/>
                      <a:r>
                        <a:rPr lang="en-US" altLang="zh-CN" sz="1400" b="0" i="0" dirty="0">
                          <a:latin typeface="微软雅黑" panose="020B0503020204020204" pitchFamily="34" charset="-122"/>
                          <a:ea typeface="微软雅黑" panose="020B0503020204020204" pitchFamily="34" charset="-122"/>
                        </a:rPr>
                        <a:t>IAS-USA 2022</a:t>
                      </a:r>
                      <a:endParaRPr lang="en-US" altLang="zh-CN" sz="1400" b="0" i="0" dirty="0">
                        <a:latin typeface="微软雅黑" panose="020B0503020204020204" pitchFamily="34" charset="-122"/>
                        <a:ea typeface="微软雅黑" panose="020B0503020204020204" pitchFamily="34" charset="-122"/>
                      </a:endParaRPr>
                    </a:p>
                  </a:txBody>
                  <a:tcPr marL="121920" marR="121920" marT="60960" marB="60960" anchor="ctr"/>
                </a:tc>
                <a:tc>
                  <a:txBody>
                    <a:bodyPr/>
                    <a:p>
                      <a:pPr marL="171450" indent="-171450" algn="l">
                        <a:buClrTx/>
                        <a:buSzTx/>
                        <a:buFont typeface="Arial" panose="020B0604020202020204" pitchFamily="34" charset="0"/>
                        <a:buChar char="•"/>
                      </a:pPr>
                      <a:r>
                        <a:rPr lang="en-US" altLang="zh-CN" sz="1200" b="0" i="0" dirty="0">
                          <a:latin typeface="微软雅黑" panose="020B0503020204020204" pitchFamily="34" charset="-122"/>
                          <a:ea typeface="微软雅黑" panose="020B0503020204020204" pitchFamily="34" charset="-122"/>
                        </a:rPr>
                        <a:t>(TDF或TAF)+(FTC或3TC)+(BIC或DTG)</a:t>
                      </a:r>
                      <a:endParaRPr lang="en-US" altLang="zh-CN" sz="1200" b="0" i="0" dirty="0">
                        <a:latin typeface="微软雅黑" panose="020B0503020204020204" pitchFamily="34" charset="-122"/>
                        <a:ea typeface="微软雅黑" panose="020B0503020204020204" pitchFamily="34" charset="-122"/>
                      </a:endParaRPr>
                    </a:p>
                  </a:txBody>
                  <a:tcPr marL="121920" marR="121920" marT="60960" marB="60960" anchor="ctr"/>
                </a:tc>
              </a:tr>
              <a:tr h="891540">
                <a:tc>
                  <a:txBody>
                    <a:bodyPr/>
                    <a:p>
                      <a:pPr algn="ctr"/>
                      <a:r>
                        <a:rPr lang="en-US" altLang="zh-CN" sz="1400" dirty="0">
                          <a:latin typeface="微软雅黑" panose="020B0503020204020204" pitchFamily="34" charset="-122"/>
                          <a:ea typeface="微软雅黑" panose="020B0503020204020204" pitchFamily="34" charset="-122"/>
                          <a:sym typeface="+mn-ea"/>
                        </a:rPr>
                        <a:t>DHHS 2023</a:t>
                      </a:r>
                      <a:endParaRPr lang="en-US" altLang="zh-CN" sz="1400" dirty="0">
                        <a:latin typeface="微软雅黑" panose="020B0503020204020204" pitchFamily="34" charset="-122"/>
                        <a:ea typeface="微软雅黑" panose="020B0503020204020204" pitchFamily="34" charset="-122"/>
                        <a:sym typeface="+mn-ea"/>
                      </a:endParaRPr>
                    </a:p>
                  </a:txBody>
                  <a:tcPr marL="121920" marR="121920" marT="60960" marB="60960" anchor="ctr">
                    <a:solidFill>
                      <a:schemeClr val="bg1">
                        <a:alpha val="20000"/>
                      </a:schemeClr>
                    </a:solidFill>
                  </a:tcPr>
                </a:tc>
                <a:tc>
                  <a:txBody>
                    <a:bodyPr/>
                    <a:p>
                      <a:pPr marL="171450" indent="-171450" algn="l">
                        <a:lnSpc>
                          <a:spcPct val="150000"/>
                        </a:lnSpc>
                        <a:buFont typeface="Arial" panose="020B0604020202020204" pitchFamily="34" charset="0"/>
                        <a:buChar char="•"/>
                      </a:pPr>
                      <a:r>
                        <a:rPr lang="en-US" altLang="zh-CN" sz="1200" b="0" dirty="0">
                          <a:latin typeface="微软雅黑" panose="020B0503020204020204" pitchFamily="34" charset="-122"/>
                          <a:ea typeface="微软雅黑" panose="020B0503020204020204" pitchFamily="34" charset="-122"/>
                          <a:sym typeface="+mn-ea"/>
                        </a:rPr>
                        <a:t>BIC/FTC/TAF</a:t>
                      </a:r>
                      <a:endParaRPr lang="en-US" altLang="zh-CN" sz="1200" b="0" dirty="0">
                        <a:latin typeface="微软雅黑" panose="020B0503020204020204" pitchFamily="34" charset="-122"/>
                        <a:ea typeface="微软雅黑" panose="020B0503020204020204" pitchFamily="34" charset="-122"/>
                        <a:sym typeface="+mn-ea"/>
                      </a:endParaRPr>
                    </a:p>
                    <a:p>
                      <a:pPr marL="171450" indent="-171450" algn="l">
                        <a:lnSpc>
                          <a:spcPct val="150000"/>
                        </a:lnSpc>
                        <a:buFont typeface="Arial" panose="020B0604020202020204" pitchFamily="34" charset="0"/>
                        <a:buChar char="•"/>
                      </a:pPr>
                      <a:r>
                        <a:rPr lang="en-US" altLang="zh-CN" sz="1200" b="0" dirty="0">
                          <a:latin typeface="微软雅黑" panose="020B0503020204020204" pitchFamily="34" charset="-122"/>
                          <a:ea typeface="微软雅黑" panose="020B0503020204020204" pitchFamily="34" charset="-122"/>
                          <a:sym typeface="+mn-ea"/>
                        </a:rPr>
                        <a:t>(TDF或TAF)+(FTC或3TC)+(DTG或DRV/c或DRV/r)</a:t>
                      </a:r>
                      <a:endParaRPr lang="en-US" altLang="zh-CN" sz="1200" b="0" dirty="0">
                        <a:latin typeface="微软雅黑" panose="020B0503020204020204" pitchFamily="34" charset="-122"/>
                        <a:ea typeface="微软雅黑" panose="020B0503020204020204" pitchFamily="34" charset="-122"/>
                        <a:sym typeface="+mn-ea"/>
                      </a:endParaRPr>
                    </a:p>
                  </a:txBody>
                  <a:tcPr marL="121920" marR="121920" marT="60960" marB="60960" anchor="ctr">
                    <a:solidFill>
                      <a:schemeClr val="bg1">
                        <a:alpha val="20000"/>
                      </a:schemeClr>
                    </a:solidFill>
                  </a:tcPr>
                </a:tc>
              </a:tr>
              <a:tr h="846455">
                <a:tc>
                  <a:txBody>
                    <a:bodyPr/>
                    <a:p>
                      <a:pPr algn="ctr"/>
                      <a:r>
                        <a:rPr lang="en-US" altLang="zh-CN" sz="1400" b="0" i="0" dirty="0">
                          <a:latin typeface="微软雅黑" panose="020B0503020204020204" pitchFamily="34" charset="-122"/>
                          <a:ea typeface="微软雅黑" panose="020B0503020204020204" pitchFamily="34" charset="-122"/>
                          <a:sym typeface="+mn-ea"/>
                        </a:rPr>
                        <a:t>WHO常规一线药物方案</a:t>
                      </a:r>
                      <a:endParaRPr lang="en-US" altLang="zh-CN" sz="1400" b="0" i="0" dirty="0">
                        <a:latin typeface="微软雅黑" panose="020B0503020204020204" pitchFamily="34" charset="-122"/>
                        <a:ea typeface="微软雅黑" panose="020B0503020204020204" pitchFamily="34" charset="-122"/>
                        <a:sym typeface="+mn-ea"/>
                      </a:endParaRPr>
                    </a:p>
                  </a:txBody>
                  <a:tcPr marL="121920" marR="121920" marT="60960" marB="60960" anchor="ctr">
                    <a:solidFill>
                      <a:schemeClr val="accent1">
                        <a:alpha val="20000"/>
                      </a:schemeClr>
                    </a:solidFill>
                  </a:tcPr>
                </a:tc>
                <a:tc>
                  <a:txBody>
                    <a:bodyPr/>
                    <a:p>
                      <a:pPr marL="171450" indent="-171450" algn="l">
                        <a:buClrTx/>
                        <a:buSzTx/>
                        <a:buFont typeface="Arial" panose="020B0604020202020204" pitchFamily="34" charset="0"/>
                        <a:buChar char="•"/>
                      </a:pPr>
                      <a:r>
                        <a:rPr lang="en-US" altLang="zh-CN" sz="1200" b="0" i="0">
                          <a:latin typeface="微软雅黑" panose="020B0503020204020204" pitchFamily="34" charset="-122"/>
                          <a:ea typeface="微软雅黑" panose="020B0503020204020204" pitchFamily="34" charset="-122"/>
                        </a:rPr>
                        <a:t>TDF+(FTC或3TC)+DTG</a:t>
                      </a:r>
                      <a:endParaRPr lang="en-US" altLang="zh-CN" sz="1200" b="0" i="0">
                        <a:latin typeface="微软雅黑" panose="020B0503020204020204" pitchFamily="34" charset="-122"/>
                        <a:ea typeface="微软雅黑" panose="020B0503020204020204" pitchFamily="34" charset="-122"/>
                      </a:endParaRPr>
                    </a:p>
                  </a:txBody>
                  <a:tcPr marL="121920" marR="121920" marT="60960" marB="60960" anchor="ctr">
                    <a:solidFill>
                      <a:schemeClr val="accent1">
                        <a:alpha val="20000"/>
                      </a:schemeClr>
                    </a:solidFill>
                  </a:tcPr>
                </a:tc>
              </a:tr>
            </a:tbl>
          </a:graphicData>
        </a:graphic>
      </p:graphicFrame>
      <p:sp>
        <p:nvSpPr>
          <p:cNvPr id="16" name="文本框 15"/>
          <p:cNvSpPr txBox="1"/>
          <p:nvPr/>
        </p:nvSpPr>
        <p:spPr>
          <a:xfrm>
            <a:off x="3543935" y="2091055"/>
            <a:ext cx="5412105" cy="645160"/>
          </a:xfrm>
          <a:prstGeom prst="rect">
            <a:avLst/>
          </a:prstGeom>
          <a:noFill/>
        </p:spPr>
        <p:txBody>
          <a:bodyPr wrap="square" rtlCol="0">
            <a:spAutoFit/>
          </a:bodyPr>
          <a:p>
            <a:r>
              <a:rPr lang="zh-CN" altLang="en-US" b="1">
                <a:solidFill>
                  <a:schemeClr val="accent1">
                    <a:lumMod val="75000"/>
                  </a:schemeClr>
                </a:solidFill>
                <a:latin typeface="微软雅黑" panose="020B0503020204020204" pitchFamily="34" charset="-122"/>
                <a:ea typeface="微软雅黑" panose="020B0503020204020204" pitchFamily="34" charset="-122"/>
                <a:sym typeface="+mn-ea"/>
              </a:rPr>
              <a:t>权威国际指南推荐用于Rapid ART的药物方案</a:t>
            </a:r>
            <a:endParaRPr lang="zh-CN" altLang="en-US" b="1" i="0">
              <a:solidFill>
                <a:schemeClr val="accent1">
                  <a:lumMod val="75000"/>
                </a:schemeClr>
              </a:solidFill>
              <a:latin typeface="微软雅黑" panose="020B0503020204020204" pitchFamily="34" charset="-122"/>
              <a:ea typeface="微软雅黑" panose="020B0503020204020204" pitchFamily="34" charset="-122"/>
            </a:endParaRPr>
          </a:p>
          <a:p>
            <a:endParaRPr lang="zh-CN" altLang="en-US" b="1" i="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635" y="0"/>
            <a:ext cx="12192000" cy="6858635"/>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p:nvGrpSpPr>
        <p:grpSpPr>
          <a:xfrm>
            <a:off x="566242" y="323547"/>
            <a:ext cx="4063815" cy="937438"/>
            <a:chOff x="2185877" y="2464981"/>
            <a:chExt cx="4063815"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203670" y="2847349"/>
              <a:ext cx="3046022" cy="369332"/>
            </a:xfrm>
            <a:prstGeom prst="rect">
              <a:avLst/>
            </a:prstGeom>
            <a:noFill/>
          </p:spPr>
          <p:txBody>
            <a:bodyPr wrap="square" lIns="0" tIns="0" rIns="0" bIns="0"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诊疗经过及用药</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4" name="文本框 13"/>
          <p:cNvSpPr txBox="1"/>
          <p:nvPr/>
        </p:nvSpPr>
        <p:spPr>
          <a:xfrm>
            <a:off x="797653" y="1260985"/>
            <a:ext cx="11242970" cy="829945"/>
          </a:xfrm>
          <a:prstGeom prst="rect">
            <a:avLst/>
          </a:prstGeom>
          <a:noFill/>
        </p:spPr>
        <p:txBody>
          <a:bodyPr wrap="square">
            <a:spAutoFit/>
          </a:bodyPr>
          <a:lstStyle/>
          <a:p>
            <a:pPr lvl="0" algn="just">
              <a:lnSpc>
                <a:spcPct val="150000"/>
              </a:lnSpc>
            </a:pP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六）BIC/FTC/TAF是推荐用于快速启动ART的唯一完整单片方案</a:t>
            </a:r>
            <a:endPar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150000"/>
              </a:lnSpc>
            </a:pPr>
            <a:endPar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9" name="图片 8"/>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9586209" y="5098868"/>
            <a:ext cx="2605791" cy="1363653"/>
          </a:xfrm>
          <a:prstGeom prst="rect">
            <a:avLst/>
          </a:prstGeom>
        </p:spPr>
      </p:pic>
      <p:sp>
        <p:nvSpPr>
          <p:cNvPr id="15" name="圆角矩形 14"/>
          <p:cNvSpPr/>
          <p:nvPr/>
        </p:nvSpPr>
        <p:spPr>
          <a:xfrm>
            <a:off x="1097915" y="2277110"/>
            <a:ext cx="2934335" cy="3550285"/>
          </a:xfrm>
          <a:prstGeom prst="roundRect">
            <a:avLst/>
          </a:prstGeom>
          <a:solidFill>
            <a:schemeClr val="bg1"/>
          </a:solidFill>
          <a:ln>
            <a:solidFill>
              <a:schemeClr val="accent1">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7" name="直接连接符 16"/>
          <p:cNvCxnSpPr/>
          <p:nvPr/>
        </p:nvCxnSpPr>
        <p:spPr>
          <a:xfrm>
            <a:off x="1223645" y="3416935"/>
            <a:ext cx="2694305" cy="0"/>
          </a:xfrm>
          <a:prstGeom prst="line">
            <a:avLst/>
          </a:prstGeom>
          <a:ln>
            <a:solidFill>
              <a:srgbClr val="C00000"/>
            </a:solidFill>
          </a:ln>
        </p:spPr>
        <p:style>
          <a:lnRef idx="2">
            <a:schemeClr val="accent1"/>
          </a:lnRef>
          <a:fillRef idx="0">
            <a:srgbClr val="FFFFFF"/>
          </a:fillRef>
          <a:effectRef idx="0">
            <a:srgbClr val="FFFFFF"/>
          </a:effectRef>
          <a:fontRef idx="minor">
            <a:schemeClr val="tx1"/>
          </a:fontRef>
        </p:style>
      </p:cxnSp>
      <p:sp>
        <p:nvSpPr>
          <p:cNvPr id="18" name="流程图: 终止 17"/>
          <p:cNvSpPr/>
          <p:nvPr/>
        </p:nvSpPr>
        <p:spPr>
          <a:xfrm>
            <a:off x="1389380" y="3862705"/>
            <a:ext cx="2315210" cy="436880"/>
          </a:xfrm>
          <a:prstGeom prst="flowChartTerminator">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BIC/FTC/TAF*</a:t>
            </a:r>
            <a:endParaRPr lang="zh-CN" altLang="en-US" b="1"/>
          </a:p>
        </p:txBody>
      </p:sp>
      <p:sp>
        <p:nvSpPr>
          <p:cNvPr id="19" name="文本框 18"/>
          <p:cNvSpPr txBox="1"/>
          <p:nvPr/>
        </p:nvSpPr>
        <p:spPr>
          <a:xfrm>
            <a:off x="1534160" y="4745355"/>
            <a:ext cx="2035175" cy="245110"/>
          </a:xfrm>
          <a:prstGeom prst="rect">
            <a:avLst/>
          </a:prstGeom>
          <a:noFill/>
        </p:spPr>
        <p:txBody>
          <a:bodyPr wrap="square" rtlCol="0">
            <a:spAutoFit/>
          </a:bodyPr>
          <a:p>
            <a:r>
              <a:rPr lang="zh-CN" altLang="en-US" sz="1000"/>
              <a:t>DTG+TAF/FTC 或TDF/(FTC或3TC)</a:t>
            </a:r>
            <a:endParaRPr lang="zh-CN" altLang="en-US" sz="1000"/>
          </a:p>
        </p:txBody>
      </p:sp>
      <p:cxnSp>
        <p:nvCxnSpPr>
          <p:cNvPr id="20" name="直接连接符 19"/>
          <p:cNvCxnSpPr/>
          <p:nvPr/>
        </p:nvCxnSpPr>
        <p:spPr>
          <a:xfrm flipV="1">
            <a:off x="1311275" y="5006975"/>
            <a:ext cx="2442210" cy="9525"/>
          </a:xfrm>
          <a:prstGeom prst="line">
            <a:avLst/>
          </a:prstGeom>
          <a:ln>
            <a:solidFill>
              <a:schemeClr val="bg1">
                <a:lumMod val="50000"/>
              </a:schemeClr>
            </a:solidFill>
          </a:ln>
        </p:spPr>
        <p:style>
          <a:lnRef idx="2">
            <a:schemeClr val="accent1"/>
          </a:lnRef>
          <a:fillRef idx="0">
            <a:srgbClr val="FFFFFF"/>
          </a:fillRef>
          <a:effectRef idx="0">
            <a:srgbClr val="FFFFFF"/>
          </a:effectRef>
          <a:fontRef idx="minor">
            <a:schemeClr val="tx1"/>
          </a:fontRef>
        </p:style>
      </p:cxnSp>
      <p:sp>
        <p:nvSpPr>
          <p:cNvPr id="21" name="文本框 20"/>
          <p:cNvSpPr txBox="1"/>
          <p:nvPr/>
        </p:nvSpPr>
        <p:spPr>
          <a:xfrm>
            <a:off x="1592580" y="5055235"/>
            <a:ext cx="1967230" cy="245110"/>
          </a:xfrm>
          <a:prstGeom prst="rect">
            <a:avLst/>
          </a:prstGeom>
          <a:noFill/>
        </p:spPr>
        <p:txBody>
          <a:bodyPr wrap="square" rtlCol="0">
            <a:spAutoFit/>
          </a:bodyPr>
          <a:p>
            <a:pPr algn="ctr"/>
            <a:r>
              <a:rPr lang="zh-CN" altLang="en-US" sz="1000"/>
              <a:t>DTG/3TC</a:t>
            </a:r>
            <a:endParaRPr lang="zh-CN" altLang="en-US" sz="1000"/>
          </a:p>
        </p:txBody>
      </p:sp>
      <p:sp>
        <p:nvSpPr>
          <p:cNvPr id="22" name="圆角矩形 21"/>
          <p:cNvSpPr/>
          <p:nvPr/>
        </p:nvSpPr>
        <p:spPr>
          <a:xfrm>
            <a:off x="4413250" y="2277110"/>
            <a:ext cx="2934335" cy="3549650"/>
          </a:xfrm>
          <a:prstGeom prst="roundRect">
            <a:avLst/>
          </a:prstGeom>
          <a:solidFill>
            <a:schemeClr val="bg1"/>
          </a:solidFill>
          <a:ln>
            <a:solidFill>
              <a:schemeClr val="accent1">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文本框 22"/>
          <p:cNvSpPr txBox="1"/>
          <p:nvPr/>
        </p:nvSpPr>
        <p:spPr>
          <a:xfrm>
            <a:off x="4549775" y="2525395"/>
            <a:ext cx="2798445" cy="737235"/>
          </a:xfrm>
          <a:prstGeom prst="rect">
            <a:avLst/>
          </a:prstGeom>
          <a:noFill/>
        </p:spPr>
        <p:txBody>
          <a:bodyPr wrap="square" rtlCol="0">
            <a:spAutoFit/>
          </a:bodyPr>
          <a:p>
            <a:pPr algn="ctr"/>
            <a:r>
              <a:rPr lang="zh-CN" altLang="en-US" sz="1400">
                <a:solidFill>
                  <a:srgbClr val="0070C0"/>
                </a:solidFill>
              </a:rPr>
              <a:t>Guidelines for</a:t>
            </a:r>
            <a:r>
              <a:rPr lang="en-US" altLang="zh-CN" sz="1400">
                <a:solidFill>
                  <a:srgbClr val="0070C0"/>
                </a:solidFill>
              </a:rPr>
              <a:t> </a:t>
            </a:r>
            <a:r>
              <a:rPr lang="zh-CN" altLang="en-US" sz="1400">
                <a:solidFill>
                  <a:srgbClr val="0070C0"/>
                </a:solidFill>
              </a:rPr>
              <a:t>the Use of Ant</a:t>
            </a:r>
            <a:r>
              <a:rPr lang="en-US" altLang="zh-CN" sz="1400">
                <a:solidFill>
                  <a:srgbClr val="0070C0"/>
                </a:solidFill>
              </a:rPr>
              <a:t>i</a:t>
            </a:r>
            <a:r>
              <a:rPr lang="zh-CN" altLang="en-US" sz="1400">
                <a:solidFill>
                  <a:srgbClr val="0070C0"/>
                </a:solidFill>
              </a:rPr>
              <a:t>retrov</a:t>
            </a:r>
            <a:r>
              <a:rPr lang="en-US" altLang="zh-CN" sz="1400">
                <a:solidFill>
                  <a:srgbClr val="0070C0"/>
                </a:solidFill>
              </a:rPr>
              <a:t>i</a:t>
            </a:r>
            <a:r>
              <a:rPr lang="zh-CN" altLang="en-US" sz="1400">
                <a:solidFill>
                  <a:srgbClr val="0070C0"/>
                </a:solidFill>
              </a:rPr>
              <a:t>ral Agents in</a:t>
            </a:r>
            <a:r>
              <a:rPr lang="en-US" altLang="zh-CN" sz="1400">
                <a:solidFill>
                  <a:srgbClr val="0070C0"/>
                </a:solidFill>
              </a:rPr>
              <a:t> </a:t>
            </a:r>
            <a:r>
              <a:rPr lang="zh-CN" altLang="en-US" sz="1400">
                <a:solidFill>
                  <a:srgbClr val="0070C0"/>
                </a:solidFill>
              </a:rPr>
              <a:t>Adu</a:t>
            </a:r>
            <a:r>
              <a:rPr lang="en-US" altLang="zh-CN" sz="1400">
                <a:solidFill>
                  <a:srgbClr val="0070C0"/>
                </a:solidFill>
              </a:rPr>
              <a:t>l</a:t>
            </a:r>
            <a:r>
              <a:rPr lang="zh-CN" altLang="en-US" sz="1400">
                <a:solidFill>
                  <a:srgbClr val="0070C0"/>
                </a:solidFill>
              </a:rPr>
              <a:t>ts and Adolescents w</a:t>
            </a:r>
            <a:r>
              <a:rPr lang="en-US" altLang="zh-CN" sz="1400">
                <a:solidFill>
                  <a:srgbClr val="0070C0"/>
                </a:solidFill>
              </a:rPr>
              <a:t>i</a:t>
            </a:r>
            <a:r>
              <a:rPr lang="zh-CN" altLang="en-US" sz="1400">
                <a:solidFill>
                  <a:srgbClr val="0070C0"/>
                </a:solidFill>
              </a:rPr>
              <a:t>th H</a:t>
            </a:r>
            <a:r>
              <a:rPr lang="en-US" altLang="zh-CN" sz="1400">
                <a:solidFill>
                  <a:srgbClr val="0070C0"/>
                </a:solidFill>
              </a:rPr>
              <a:t>I</a:t>
            </a:r>
            <a:r>
              <a:rPr lang="zh-CN" altLang="en-US" sz="1400">
                <a:solidFill>
                  <a:srgbClr val="0070C0"/>
                </a:solidFill>
              </a:rPr>
              <a:t>V </a:t>
            </a:r>
            <a:endParaRPr lang="zh-CN" altLang="en-US" sz="1400">
              <a:solidFill>
                <a:srgbClr val="0070C0"/>
              </a:solidFill>
            </a:endParaRPr>
          </a:p>
        </p:txBody>
      </p:sp>
      <p:cxnSp>
        <p:nvCxnSpPr>
          <p:cNvPr id="24" name="直接连接符 23"/>
          <p:cNvCxnSpPr/>
          <p:nvPr/>
        </p:nvCxnSpPr>
        <p:spPr>
          <a:xfrm>
            <a:off x="4538980" y="3416935"/>
            <a:ext cx="2694305" cy="0"/>
          </a:xfrm>
          <a:prstGeom prst="line">
            <a:avLst/>
          </a:prstGeom>
          <a:ln>
            <a:solidFill>
              <a:srgbClr val="C00000"/>
            </a:solidFill>
          </a:ln>
        </p:spPr>
        <p:style>
          <a:lnRef idx="2">
            <a:schemeClr val="accent1"/>
          </a:lnRef>
          <a:fillRef idx="0">
            <a:srgbClr val="FFFFFF"/>
          </a:fillRef>
          <a:effectRef idx="0">
            <a:srgbClr val="FFFFFF"/>
          </a:effectRef>
          <a:fontRef idx="minor">
            <a:schemeClr val="tx1"/>
          </a:fontRef>
        </p:style>
      </p:cxnSp>
      <p:sp>
        <p:nvSpPr>
          <p:cNvPr id="25" name="流程图: 终止 24"/>
          <p:cNvSpPr/>
          <p:nvPr/>
        </p:nvSpPr>
        <p:spPr>
          <a:xfrm>
            <a:off x="4704715" y="3862705"/>
            <a:ext cx="2315210" cy="436880"/>
          </a:xfrm>
          <a:prstGeom prst="flowChartTerminator">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BIC/FTC/TAF</a:t>
            </a:r>
            <a:endParaRPr lang="zh-CN" altLang="en-US" b="1"/>
          </a:p>
        </p:txBody>
      </p:sp>
      <p:sp>
        <p:nvSpPr>
          <p:cNvPr id="26" name="文本框 25"/>
          <p:cNvSpPr txBox="1"/>
          <p:nvPr/>
        </p:nvSpPr>
        <p:spPr>
          <a:xfrm>
            <a:off x="4859020" y="4584700"/>
            <a:ext cx="2035175" cy="245110"/>
          </a:xfrm>
          <a:prstGeom prst="rect">
            <a:avLst/>
          </a:prstGeom>
          <a:noFill/>
        </p:spPr>
        <p:txBody>
          <a:bodyPr wrap="square" rtlCol="0">
            <a:spAutoFit/>
          </a:bodyPr>
          <a:p>
            <a:pPr algn="ctr"/>
            <a:r>
              <a:rPr lang="zh-CN" altLang="en-US" sz="1000"/>
              <a:t>DTG/3TC/ABC</a:t>
            </a:r>
            <a:endParaRPr lang="zh-CN" altLang="en-US" sz="1000"/>
          </a:p>
        </p:txBody>
      </p:sp>
      <p:cxnSp>
        <p:nvCxnSpPr>
          <p:cNvPr id="27" name="直接连接符 26"/>
          <p:cNvCxnSpPr/>
          <p:nvPr/>
        </p:nvCxnSpPr>
        <p:spPr>
          <a:xfrm flipV="1">
            <a:off x="4636135" y="4846320"/>
            <a:ext cx="2442210" cy="9525"/>
          </a:xfrm>
          <a:prstGeom prst="line">
            <a:avLst/>
          </a:prstGeom>
          <a:ln>
            <a:solidFill>
              <a:schemeClr val="bg1">
                <a:lumMod val="50000"/>
              </a:schemeClr>
            </a:solidFill>
          </a:ln>
        </p:spPr>
        <p:style>
          <a:lnRef idx="2">
            <a:schemeClr val="accent1"/>
          </a:lnRef>
          <a:fillRef idx="0">
            <a:srgbClr val="FFFFFF"/>
          </a:fillRef>
          <a:effectRef idx="0">
            <a:srgbClr val="FFFFFF"/>
          </a:effectRef>
          <a:fontRef idx="minor">
            <a:schemeClr val="tx1"/>
          </a:fontRef>
        </p:style>
      </p:cxnSp>
      <p:sp>
        <p:nvSpPr>
          <p:cNvPr id="28" name="文本框 27"/>
          <p:cNvSpPr txBox="1"/>
          <p:nvPr/>
        </p:nvSpPr>
        <p:spPr>
          <a:xfrm>
            <a:off x="4917440" y="4894580"/>
            <a:ext cx="1967230" cy="245110"/>
          </a:xfrm>
          <a:prstGeom prst="rect">
            <a:avLst/>
          </a:prstGeom>
          <a:noFill/>
        </p:spPr>
        <p:txBody>
          <a:bodyPr wrap="square" rtlCol="0">
            <a:spAutoFit/>
          </a:bodyPr>
          <a:p>
            <a:pPr algn="ctr"/>
            <a:r>
              <a:rPr lang="zh-CN" altLang="en-US" sz="1000"/>
              <a:t>DTG+(TAF或TDF)+(FTC或3TC+)</a:t>
            </a:r>
            <a:endParaRPr lang="zh-CN" altLang="en-US" sz="1000"/>
          </a:p>
        </p:txBody>
      </p:sp>
      <p:sp>
        <p:nvSpPr>
          <p:cNvPr id="29" name="圆角矩形 28"/>
          <p:cNvSpPr/>
          <p:nvPr/>
        </p:nvSpPr>
        <p:spPr>
          <a:xfrm>
            <a:off x="7692390" y="2268220"/>
            <a:ext cx="2934335" cy="3558540"/>
          </a:xfrm>
          <a:prstGeom prst="roundRect">
            <a:avLst/>
          </a:prstGeom>
          <a:solidFill>
            <a:schemeClr val="bg1"/>
          </a:solidFill>
          <a:ln>
            <a:solidFill>
              <a:schemeClr val="accent1">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文本框 29"/>
          <p:cNvSpPr txBox="1"/>
          <p:nvPr/>
        </p:nvSpPr>
        <p:spPr>
          <a:xfrm>
            <a:off x="7828915" y="2405380"/>
            <a:ext cx="2798445" cy="968375"/>
          </a:xfrm>
          <a:prstGeom prst="rect">
            <a:avLst/>
          </a:prstGeom>
          <a:noFill/>
        </p:spPr>
        <p:txBody>
          <a:bodyPr wrap="square" rtlCol="0">
            <a:spAutoFit/>
          </a:bodyPr>
          <a:p>
            <a:pPr algn="l">
              <a:lnSpc>
                <a:spcPct val="150000"/>
              </a:lnSpc>
            </a:pPr>
            <a:r>
              <a:rPr lang="zh-CN" altLang="en-US" b="1">
                <a:solidFill>
                  <a:schemeClr val="accent2"/>
                </a:solidFill>
              </a:rPr>
              <a:t>GUIDE</a:t>
            </a:r>
            <a:r>
              <a:rPr lang="en-US" altLang="zh-CN" b="1">
                <a:solidFill>
                  <a:schemeClr val="accent2"/>
                </a:solidFill>
              </a:rPr>
              <a:t>LI</a:t>
            </a:r>
            <a:r>
              <a:rPr lang="zh-CN" altLang="en-US" b="1">
                <a:solidFill>
                  <a:schemeClr val="accent2"/>
                </a:solidFill>
              </a:rPr>
              <a:t>NES</a:t>
            </a:r>
            <a:endParaRPr lang="zh-CN" altLang="en-US" sz="1600" b="1">
              <a:solidFill>
                <a:schemeClr val="accent2"/>
              </a:solidFill>
            </a:endParaRPr>
          </a:p>
          <a:p>
            <a:pPr algn="l">
              <a:lnSpc>
                <a:spcPct val="150000"/>
              </a:lnSpc>
            </a:pPr>
            <a:r>
              <a:rPr lang="zh-CN" altLang="en-US" sz="1000" b="1">
                <a:solidFill>
                  <a:schemeClr val="accent2"/>
                </a:solidFill>
              </a:rPr>
              <a:t>Version 11.1</a:t>
            </a:r>
            <a:endParaRPr lang="zh-CN" altLang="en-US" sz="1000" b="1">
              <a:solidFill>
                <a:schemeClr val="accent2"/>
              </a:solidFill>
            </a:endParaRPr>
          </a:p>
          <a:p>
            <a:pPr algn="l">
              <a:lnSpc>
                <a:spcPct val="150000"/>
              </a:lnSpc>
            </a:pPr>
            <a:r>
              <a:rPr lang="zh-CN" altLang="en-US" sz="1000" b="1">
                <a:solidFill>
                  <a:schemeClr val="accent2"/>
                </a:solidFill>
              </a:rPr>
              <a:t>0ctober 2022</a:t>
            </a:r>
            <a:endParaRPr lang="zh-CN" altLang="en-US" sz="1000" b="1">
              <a:solidFill>
                <a:schemeClr val="accent2"/>
              </a:solidFill>
            </a:endParaRPr>
          </a:p>
        </p:txBody>
      </p:sp>
      <p:cxnSp>
        <p:nvCxnSpPr>
          <p:cNvPr id="31" name="直接连接符 30"/>
          <p:cNvCxnSpPr/>
          <p:nvPr/>
        </p:nvCxnSpPr>
        <p:spPr>
          <a:xfrm>
            <a:off x="7818120" y="3408045"/>
            <a:ext cx="2694305" cy="0"/>
          </a:xfrm>
          <a:prstGeom prst="line">
            <a:avLst/>
          </a:prstGeom>
          <a:ln>
            <a:solidFill>
              <a:srgbClr val="C00000"/>
            </a:solidFill>
          </a:ln>
        </p:spPr>
        <p:style>
          <a:lnRef idx="2">
            <a:schemeClr val="accent1"/>
          </a:lnRef>
          <a:fillRef idx="0">
            <a:srgbClr val="FFFFFF"/>
          </a:fillRef>
          <a:effectRef idx="0">
            <a:srgbClr val="FFFFFF"/>
          </a:effectRef>
          <a:fontRef idx="minor">
            <a:schemeClr val="tx1"/>
          </a:fontRef>
        </p:style>
      </p:cxnSp>
      <p:sp>
        <p:nvSpPr>
          <p:cNvPr id="32" name="流程图: 终止 31"/>
          <p:cNvSpPr/>
          <p:nvPr/>
        </p:nvSpPr>
        <p:spPr>
          <a:xfrm>
            <a:off x="7983855" y="3853815"/>
            <a:ext cx="2315210" cy="436880"/>
          </a:xfrm>
          <a:prstGeom prst="flowChartTerminator">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BIC/FTC/TAF</a:t>
            </a:r>
            <a:endParaRPr lang="zh-CN" altLang="en-US" b="1"/>
          </a:p>
        </p:txBody>
      </p:sp>
      <p:sp>
        <p:nvSpPr>
          <p:cNvPr id="33" name="文本框 32"/>
          <p:cNvSpPr txBox="1"/>
          <p:nvPr/>
        </p:nvSpPr>
        <p:spPr>
          <a:xfrm>
            <a:off x="8147685" y="4396105"/>
            <a:ext cx="2035175" cy="245110"/>
          </a:xfrm>
          <a:prstGeom prst="rect">
            <a:avLst/>
          </a:prstGeom>
          <a:noFill/>
        </p:spPr>
        <p:txBody>
          <a:bodyPr wrap="square" rtlCol="0">
            <a:spAutoFit/>
          </a:bodyPr>
          <a:p>
            <a:r>
              <a:rPr lang="en-US" altLang="zh-CN" sz="1000"/>
              <a:t>  </a:t>
            </a:r>
            <a:r>
              <a:rPr lang="zh-CN" altLang="en-US" sz="1000"/>
              <a:t>DTG+ABC/3TC或DTG/ABC/3TC</a:t>
            </a:r>
            <a:endParaRPr lang="zh-CN" altLang="en-US" sz="1000"/>
          </a:p>
        </p:txBody>
      </p:sp>
      <p:cxnSp>
        <p:nvCxnSpPr>
          <p:cNvPr id="34" name="直接连接符 33"/>
          <p:cNvCxnSpPr/>
          <p:nvPr/>
        </p:nvCxnSpPr>
        <p:spPr>
          <a:xfrm flipV="1">
            <a:off x="7924800" y="4657725"/>
            <a:ext cx="2442210" cy="9525"/>
          </a:xfrm>
          <a:prstGeom prst="line">
            <a:avLst/>
          </a:prstGeom>
          <a:ln>
            <a:solidFill>
              <a:schemeClr val="bg1">
                <a:lumMod val="50000"/>
              </a:schemeClr>
            </a:solidFill>
          </a:ln>
        </p:spPr>
        <p:style>
          <a:lnRef idx="2">
            <a:schemeClr val="accent1"/>
          </a:lnRef>
          <a:fillRef idx="0">
            <a:srgbClr val="FFFFFF"/>
          </a:fillRef>
          <a:effectRef idx="0">
            <a:srgbClr val="FFFFFF"/>
          </a:effectRef>
          <a:fontRef idx="minor">
            <a:schemeClr val="tx1"/>
          </a:fontRef>
        </p:style>
      </p:cxnSp>
      <p:sp>
        <p:nvSpPr>
          <p:cNvPr id="35" name="文本框 34"/>
          <p:cNvSpPr txBox="1"/>
          <p:nvPr/>
        </p:nvSpPr>
        <p:spPr>
          <a:xfrm>
            <a:off x="8206105" y="4705985"/>
            <a:ext cx="1967230" cy="245110"/>
          </a:xfrm>
          <a:prstGeom prst="rect">
            <a:avLst/>
          </a:prstGeom>
          <a:noFill/>
        </p:spPr>
        <p:txBody>
          <a:bodyPr wrap="square" rtlCol="0">
            <a:spAutoFit/>
          </a:bodyPr>
          <a:p>
            <a:pPr algn="ctr"/>
            <a:r>
              <a:rPr lang="zh-CN" altLang="en-US" sz="1000"/>
              <a:t>DTG+TAF/FTC或TDF/(FTC或3TC)</a:t>
            </a:r>
            <a:endParaRPr lang="zh-CN" altLang="en-US" sz="1000"/>
          </a:p>
        </p:txBody>
      </p:sp>
      <p:pic>
        <p:nvPicPr>
          <p:cNvPr id="36" name="图片 35"/>
          <p:cNvPicPr>
            <a:picLocks noChangeAspect="1"/>
          </p:cNvPicPr>
          <p:nvPr/>
        </p:nvPicPr>
        <p:blipFill>
          <a:blip r:embed="rId4"/>
          <a:stretch>
            <a:fillRect/>
          </a:stretch>
        </p:blipFill>
        <p:spPr>
          <a:xfrm>
            <a:off x="1236345" y="2639060"/>
            <a:ext cx="2734310" cy="574675"/>
          </a:xfrm>
          <a:prstGeom prst="rect">
            <a:avLst/>
          </a:prstGeom>
        </p:spPr>
      </p:pic>
      <p:cxnSp>
        <p:nvCxnSpPr>
          <p:cNvPr id="38" name="直接连接符 37"/>
          <p:cNvCxnSpPr/>
          <p:nvPr/>
        </p:nvCxnSpPr>
        <p:spPr>
          <a:xfrm flipV="1">
            <a:off x="4641215" y="5139690"/>
            <a:ext cx="2442210" cy="9525"/>
          </a:xfrm>
          <a:prstGeom prst="line">
            <a:avLst/>
          </a:prstGeom>
          <a:ln>
            <a:solidFill>
              <a:schemeClr val="bg1">
                <a:lumMod val="50000"/>
              </a:schemeClr>
            </a:solidFill>
          </a:ln>
        </p:spPr>
        <p:style>
          <a:lnRef idx="2">
            <a:schemeClr val="accent1"/>
          </a:lnRef>
          <a:fillRef idx="0">
            <a:srgbClr val="FFFFFF"/>
          </a:fillRef>
          <a:effectRef idx="0">
            <a:srgbClr val="FFFFFF"/>
          </a:effectRef>
          <a:fontRef idx="minor">
            <a:schemeClr val="tx1"/>
          </a:fontRef>
        </p:style>
      </p:cxnSp>
      <p:sp>
        <p:nvSpPr>
          <p:cNvPr id="39" name="文本框 38"/>
          <p:cNvSpPr txBox="1"/>
          <p:nvPr/>
        </p:nvSpPr>
        <p:spPr>
          <a:xfrm>
            <a:off x="5374640" y="5166995"/>
            <a:ext cx="959485" cy="245110"/>
          </a:xfrm>
          <a:prstGeom prst="rect">
            <a:avLst/>
          </a:prstGeom>
          <a:noFill/>
        </p:spPr>
        <p:txBody>
          <a:bodyPr wrap="square" rtlCol="0">
            <a:spAutoFit/>
          </a:bodyPr>
          <a:p>
            <a:pPr algn="ctr"/>
            <a:r>
              <a:rPr lang="zh-CN" altLang="en-US" sz="1000"/>
              <a:t>DTG/3TC</a:t>
            </a:r>
            <a:endParaRPr lang="zh-CN" altLang="en-US" sz="1000"/>
          </a:p>
        </p:txBody>
      </p:sp>
      <p:cxnSp>
        <p:nvCxnSpPr>
          <p:cNvPr id="40" name="直接连接符 39"/>
          <p:cNvCxnSpPr/>
          <p:nvPr/>
        </p:nvCxnSpPr>
        <p:spPr>
          <a:xfrm flipV="1">
            <a:off x="7924800" y="4911725"/>
            <a:ext cx="2442210" cy="9525"/>
          </a:xfrm>
          <a:prstGeom prst="line">
            <a:avLst/>
          </a:prstGeom>
          <a:ln>
            <a:solidFill>
              <a:schemeClr val="bg1">
                <a:lumMod val="50000"/>
              </a:schemeClr>
            </a:solidFill>
          </a:ln>
        </p:spPr>
        <p:style>
          <a:lnRef idx="2">
            <a:schemeClr val="accent1"/>
          </a:lnRef>
          <a:fillRef idx="0">
            <a:srgbClr val="FFFFFF"/>
          </a:fillRef>
          <a:effectRef idx="0">
            <a:srgbClr val="FFFFFF"/>
          </a:effectRef>
          <a:fontRef idx="minor">
            <a:schemeClr val="tx1"/>
          </a:fontRef>
        </p:style>
      </p:cxnSp>
      <p:cxnSp>
        <p:nvCxnSpPr>
          <p:cNvPr id="41" name="直接连接符 40"/>
          <p:cNvCxnSpPr/>
          <p:nvPr/>
        </p:nvCxnSpPr>
        <p:spPr>
          <a:xfrm flipV="1">
            <a:off x="7924800" y="5165725"/>
            <a:ext cx="2442210" cy="9525"/>
          </a:xfrm>
          <a:prstGeom prst="line">
            <a:avLst/>
          </a:prstGeom>
          <a:ln>
            <a:solidFill>
              <a:schemeClr val="bg1">
                <a:lumMod val="50000"/>
              </a:schemeClr>
            </a:solidFill>
          </a:ln>
        </p:spPr>
        <p:style>
          <a:lnRef idx="2">
            <a:schemeClr val="accent1"/>
          </a:lnRef>
          <a:fillRef idx="0">
            <a:srgbClr val="FFFFFF"/>
          </a:fillRef>
          <a:effectRef idx="0">
            <a:srgbClr val="FFFFFF"/>
          </a:effectRef>
          <a:fontRef idx="minor">
            <a:schemeClr val="tx1"/>
          </a:fontRef>
        </p:style>
      </p:cxnSp>
      <p:cxnSp>
        <p:nvCxnSpPr>
          <p:cNvPr id="42" name="直接连接符 41"/>
          <p:cNvCxnSpPr/>
          <p:nvPr/>
        </p:nvCxnSpPr>
        <p:spPr>
          <a:xfrm flipV="1">
            <a:off x="7924800" y="5389880"/>
            <a:ext cx="2442210" cy="9525"/>
          </a:xfrm>
          <a:prstGeom prst="line">
            <a:avLst/>
          </a:prstGeom>
          <a:ln>
            <a:solidFill>
              <a:schemeClr val="bg1">
                <a:lumMod val="50000"/>
              </a:schemeClr>
            </a:solidFill>
          </a:ln>
        </p:spPr>
        <p:style>
          <a:lnRef idx="2">
            <a:schemeClr val="accent1"/>
          </a:lnRef>
          <a:fillRef idx="0">
            <a:srgbClr val="FFFFFF"/>
          </a:fillRef>
          <a:effectRef idx="0">
            <a:srgbClr val="FFFFFF"/>
          </a:effectRef>
          <a:fontRef idx="minor">
            <a:schemeClr val="tx1"/>
          </a:fontRef>
        </p:style>
      </p:cxnSp>
      <p:sp>
        <p:nvSpPr>
          <p:cNvPr id="43" name="文本框 42"/>
          <p:cNvSpPr txBox="1"/>
          <p:nvPr/>
        </p:nvSpPr>
        <p:spPr>
          <a:xfrm>
            <a:off x="8232775" y="4948555"/>
            <a:ext cx="1977390" cy="245110"/>
          </a:xfrm>
          <a:prstGeom prst="rect">
            <a:avLst/>
          </a:prstGeom>
          <a:noFill/>
        </p:spPr>
        <p:txBody>
          <a:bodyPr wrap="square" rtlCol="0">
            <a:spAutoFit/>
          </a:bodyPr>
          <a:p>
            <a:r>
              <a:rPr lang="zh-CN" altLang="en-US" sz="1000"/>
              <a:t>RAL+TAF/FTC或TDF/(FTC或3TC)</a:t>
            </a:r>
            <a:endParaRPr lang="zh-CN" altLang="en-US" sz="1000"/>
          </a:p>
        </p:txBody>
      </p:sp>
      <p:sp>
        <p:nvSpPr>
          <p:cNvPr id="44" name="文本框 43"/>
          <p:cNvSpPr txBox="1"/>
          <p:nvPr/>
        </p:nvSpPr>
        <p:spPr>
          <a:xfrm>
            <a:off x="8291830" y="5191125"/>
            <a:ext cx="1773555" cy="245110"/>
          </a:xfrm>
          <a:prstGeom prst="rect">
            <a:avLst/>
          </a:prstGeom>
          <a:noFill/>
        </p:spPr>
        <p:txBody>
          <a:bodyPr wrap="square" rtlCol="0">
            <a:spAutoFit/>
          </a:bodyPr>
          <a:p>
            <a:r>
              <a:rPr lang="zh-CN" altLang="en-US" sz="1000"/>
              <a:t>(3TC或FTC)+DTG或3TC/DTG</a:t>
            </a:r>
            <a:endParaRPr lang="zh-CN" altLang="en-US" sz="1000"/>
          </a:p>
        </p:txBody>
      </p:sp>
      <p:sp>
        <p:nvSpPr>
          <p:cNvPr id="45" name="文本框 44"/>
          <p:cNvSpPr txBox="1"/>
          <p:nvPr/>
        </p:nvSpPr>
        <p:spPr>
          <a:xfrm>
            <a:off x="8181975" y="5423535"/>
            <a:ext cx="2066925" cy="398780"/>
          </a:xfrm>
          <a:prstGeom prst="rect">
            <a:avLst/>
          </a:prstGeom>
          <a:noFill/>
        </p:spPr>
        <p:txBody>
          <a:bodyPr wrap="square" rtlCol="0">
            <a:spAutoFit/>
          </a:bodyPr>
          <a:p>
            <a:pPr algn="ctr">
              <a:buClrTx/>
              <a:buSzTx/>
              <a:buFontTx/>
            </a:pPr>
            <a:r>
              <a:rPr lang="zh-CN" altLang="en-US" sz="1000"/>
              <a:t>TAF/FTC或TDF/(3TC或FTC)+DOR或TDF/3TC/DOR</a:t>
            </a:r>
            <a:endParaRPr lang="zh-CN" altLang="en-US" sz="1000"/>
          </a:p>
        </p:txBody>
      </p:sp>
      <p:sp>
        <p:nvSpPr>
          <p:cNvPr id="16" name="文本框 15"/>
          <p:cNvSpPr txBox="1"/>
          <p:nvPr/>
        </p:nvSpPr>
        <p:spPr>
          <a:xfrm>
            <a:off x="1104900" y="6232525"/>
            <a:ext cx="8890635" cy="398780"/>
          </a:xfrm>
          <a:prstGeom prst="rect">
            <a:avLst/>
          </a:prstGeom>
          <a:noFill/>
        </p:spPr>
        <p:txBody>
          <a:bodyPr wrap="square" rtlCol="0">
            <a:spAutoFit/>
          </a:bodyPr>
          <a:p>
            <a:pPr algn="l">
              <a:buClrTx/>
              <a:buSzTx/>
              <a:buFontTx/>
            </a:pPr>
            <a:r>
              <a:rPr lang="zh-CN" altLang="en-US" sz="1000"/>
              <a:t>BIC:比克替拉韦；FTC:恩曲他滨；TAF:丙酚替诺福韦；DTG</a:t>
            </a:r>
            <a:r>
              <a:rPr lang="zh-CN" altLang="en-US" sz="1000">
                <a:sym typeface="+mn-ea"/>
              </a:rPr>
              <a:t>:</a:t>
            </a:r>
            <a:r>
              <a:rPr lang="zh-CN" altLang="en-US" sz="1000"/>
              <a:t>多替拉韦；3TC:拉米夫定；ABC:阿巴卡韦；TDF:富马酸替诺福韦二吡呋酯；</a:t>
            </a:r>
            <a:endParaRPr lang="zh-CN" altLang="en-US" sz="1000"/>
          </a:p>
          <a:p>
            <a:pPr algn="l">
              <a:buClrTx/>
              <a:buSzTx/>
              <a:buFontTx/>
            </a:pPr>
            <a:r>
              <a:rPr lang="zh-CN" altLang="en-US" sz="1000"/>
              <a:t>RPV:利匹韦林；DRV:达芦那韦；RAL:拉替拉韦；r:利托那韦；c:考比司他；</a:t>
            </a:r>
            <a:r>
              <a:rPr lang="en-US" altLang="zh-CN" sz="1000"/>
              <a:t>D</a:t>
            </a:r>
            <a:r>
              <a:rPr lang="zh-CN" altLang="en-US" sz="1000"/>
              <a:t>OR:多拉韦林	</a:t>
            </a:r>
            <a:endParaRPr lang="zh-CN" altLang="en-US" sz="10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p:nvGrpSpPr>
        <p:grpSpPr>
          <a:xfrm>
            <a:off x="566242" y="323547"/>
            <a:ext cx="4063815" cy="937438"/>
            <a:chOff x="2185877" y="2464981"/>
            <a:chExt cx="4063815"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203670" y="2847349"/>
              <a:ext cx="3046022" cy="369332"/>
            </a:xfrm>
            <a:prstGeom prst="rect">
              <a:avLst/>
            </a:prstGeom>
            <a:noFill/>
          </p:spPr>
          <p:txBody>
            <a:bodyPr wrap="square" lIns="0" tIns="0" rIns="0" bIns="0"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诊疗经过及用药</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4" name="文本框 13"/>
          <p:cNvSpPr txBox="1"/>
          <p:nvPr/>
        </p:nvSpPr>
        <p:spPr>
          <a:xfrm>
            <a:off x="797653" y="1260985"/>
            <a:ext cx="11394347" cy="5026025"/>
          </a:xfrm>
          <a:prstGeom prst="rect">
            <a:avLst/>
          </a:prstGeom>
          <a:noFill/>
        </p:spPr>
        <p:txBody>
          <a:bodyPr wrap="square">
            <a:spAutoFit/>
          </a:bodyPr>
          <a:lstStyle/>
          <a:p>
            <a:pPr marL="0" marR="0" lvl="0" indent="0" algn="l" defTabSz="914400" rtl="0" eaLnBrk="1" fontAlgn="auto" latinLnBrk="0" hangingPunct="1">
              <a:lnSpc>
                <a:spcPts val="2800"/>
              </a:lnSpc>
              <a:spcBef>
                <a:spcPts val="0"/>
              </a:spcBef>
              <a:spcAft>
                <a:spcPts val="0"/>
              </a:spcAft>
              <a:buClrTx/>
              <a:buSzTx/>
              <a:buFontTx/>
              <a:buNone/>
              <a:defRPr/>
            </a:pP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七）</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随访</a:t>
            </a: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200000"/>
              </a:lnSpc>
              <a:spcBef>
                <a:spcPts val="0"/>
              </a:spcBef>
              <a:spcAft>
                <a:spcPts val="0"/>
              </a:spcAft>
              <a:buClrTx/>
              <a:buSzTx/>
              <a:buFontTx/>
              <a:buNone/>
              <a:defRPr/>
            </a:pP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实验室检查</a:t>
            </a:r>
            <a:endPar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200000"/>
              </a:lnSpc>
              <a:spcBef>
                <a:spcPts val="0"/>
              </a:spcBef>
              <a:spcAft>
                <a:spcPts val="0"/>
              </a:spcAft>
              <a:buClrTx/>
              <a:buSzTx/>
              <a:buFontTx/>
              <a:buNone/>
              <a:defRPr/>
            </a:pP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检查日期：2023-05-23</a:t>
            </a:r>
            <a:endPar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ts val="2800"/>
              </a:lnSpc>
              <a:spcBef>
                <a:spcPts val="0"/>
              </a:spcBef>
              <a:spcAft>
                <a:spcPts val="0"/>
              </a:spcAft>
              <a:buClrTx/>
              <a:buSzTx/>
              <a:buFontTx/>
              <a:buNone/>
              <a:defRPr/>
            </a:pP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800100" marR="0" lvl="1" indent="-342900" algn="l" defTabSz="914400" rtl="0" eaLnBrk="1" fontAlgn="auto" latinLnBrk="0" hangingPunct="1">
              <a:lnSpc>
                <a:spcPts val="2800"/>
              </a:lnSpc>
              <a:spcBef>
                <a:spcPts val="0"/>
              </a:spcBef>
              <a:spcAft>
                <a:spcPts val="0"/>
              </a:spcAft>
              <a:buClrTx/>
              <a:buSzTx/>
              <a:buFont typeface="Wingdings" panose="05000000000000000000" charset="0"/>
              <a:buChar char="Ø"/>
              <a:defRPr/>
            </a:pPr>
            <a:r>
              <a:rPr kumimoji="0" lang="zh-CN" altLang="en-US"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血常规</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红细胞计数：4.65 x10^12/L</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血红蛋白浓度：138.0 g/L	</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血小板计数：190.0 x10^9/L</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800100" marR="0" lvl="1" indent="-342900" algn="l" defTabSz="914400" rtl="0" eaLnBrk="1" fontAlgn="auto" latinLnBrk="0" hangingPunct="1">
              <a:lnSpc>
                <a:spcPts val="2800"/>
              </a:lnSpc>
              <a:spcBef>
                <a:spcPts val="0"/>
              </a:spcBef>
              <a:spcAft>
                <a:spcPts val="0"/>
              </a:spcAft>
              <a:buClrTx/>
              <a:buSzTx/>
              <a:buFont typeface="Wingdings" panose="05000000000000000000" charset="0"/>
              <a:buChar char="Ø"/>
              <a:defRPr/>
            </a:pP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800100" marR="0" lvl="1" indent="-342900" algn="l" defTabSz="914400" rtl="0" eaLnBrk="1" fontAlgn="auto" latinLnBrk="0" hangingPunct="1">
              <a:lnSpc>
                <a:spcPts val="2800"/>
              </a:lnSpc>
              <a:spcBef>
                <a:spcPts val="0"/>
              </a:spcBef>
              <a:spcAft>
                <a:spcPts val="0"/>
              </a:spcAft>
              <a:buClrTx/>
              <a:buSzTx/>
              <a:buFont typeface="Wingdings" panose="05000000000000000000" charset="0"/>
              <a:buChar char="Ø"/>
              <a:defRPr/>
            </a:pPr>
            <a:r>
              <a:rPr kumimoji="0" lang="zh-CN" altLang="en-US"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血生化</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丙氨酸氨基转氨酶：22.3 U/L	</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天门冬氨酸氨基转移酶氨基：24.1 U/L
总胆红素：8.2 μmol/L	</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直接胆红素：1.1 μmol/L
尿素：5.0 mmol/L	
总胆固醇：5.1 mmol/L	</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甘油三酯：3.51 mmol/L
</a:t>
            </a:r>
            <a:endPar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9586209" y="5098868"/>
            <a:ext cx="2605791" cy="13636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pic>
        <p:nvPicPr>
          <p:cNvPr id="12" name="图片 11"/>
          <p:cNvPicPr>
            <a:picLocks noChangeAspect="1"/>
          </p:cNvPicPr>
          <p:nvPr/>
        </p:nvPicPr>
        <p:blipFill>
          <a:blip r:embed="rId1" cstate="print"/>
          <a:srcRect/>
          <a:stretch>
            <a:fillRect/>
          </a:stretch>
        </p:blipFill>
        <p:spPr>
          <a:xfrm>
            <a:off x="0" y="969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19" name="组合 18"/>
          <p:cNvGrpSpPr/>
          <p:nvPr/>
        </p:nvGrpSpPr>
        <p:grpSpPr>
          <a:xfrm rot="1256205">
            <a:off x="11987727" y="-3339169"/>
            <a:ext cx="3010973" cy="7301569"/>
            <a:chOff x="9752527" y="-1370669"/>
            <a:chExt cx="3803018" cy="7301569"/>
          </a:xfrm>
        </p:grpSpPr>
        <p:sp>
          <p:nvSpPr>
            <p:cNvPr id="18" name="任意多边形: 形状 17"/>
            <p:cNvSpPr/>
            <p:nvPr/>
          </p:nvSpPr>
          <p:spPr>
            <a:xfrm>
              <a:off x="9752527" y="-1370669"/>
              <a:ext cx="3803018" cy="7301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任意多边形: 形状 16"/>
            <p:cNvSpPr/>
            <p:nvPr/>
          </p:nvSpPr>
          <p:spPr>
            <a:xfrm>
              <a:off x="9943027" y="-1180169"/>
              <a:ext cx="3422018" cy="6920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2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任意多边形: 形状 15"/>
            <p:cNvSpPr/>
            <p:nvPr/>
          </p:nvSpPr>
          <p:spPr>
            <a:xfrm>
              <a:off x="10133527" y="-989669"/>
              <a:ext cx="3041018" cy="6539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4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任意多边形: 形状 14"/>
            <p:cNvSpPr/>
            <p:nvPr/>
          </p:nvSpPr>
          <p:spPr>
            <a:xfrm>
              <a:off x="10324027" y="-799169"/>
              <a:ext cx="2660018" cy="6158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6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任意多边形: 形状 13"/>
            <p:cNvSpPr/>
            <p:nvPr/>
          </p:nvSpPr>
          <p:spPr>
            <a:xfrm>
              <a:off x="10514527" y="-608669"/>
              <a:ext cx="2279018" cy="5777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8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任意多边形: 形状 12"/>
            <p:cNvSpPr/>
            <p:nvPr/>
          </p:nvSpPr>
          <p:spPr>
            <a:xfrm>
              <a:off x="10705027" y="-418169"/>
              <a:ext cx="1898018" cy="5396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rot="1030305" flipH="1" flipV="1">
            <a:off x="-2533816" y="2745945"/>
            <a:ext cx="3010973" cy="7301569"/>
            <a:chOff x="9752527" y="-1370669"/>
            <a:chExt cx="3803018" cy="7301569"/>
          </a:xfrm>
        </p:grpSpPr>
        <p:sp>
          <p:nvSpPr>
            <p:cNvPr id="21" name="任意多边形: 形状 20"/>
            <p:cNvSpPr/>
            <p:nvPr/>
          </p:nvSpPr>
          <p:spPr>
            <a:xfrm>
              <a:off x="9752527" y="-1370669"/>
              <a:ext cx="3803018" cy="7301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任意多边形: 形状 21"/>
            <p:cNvSpPr/>
            <p:nvPr/>
          </p:nvSpPr>
          <p:spPr>
            <a:xfrm>
              <a:off x="9943027" y="-1180169"/>
              <a:ext cx="3422018" cy="6920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2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任意多边形: 形状 22"/>
            <p:cNvSpPr/>
            <p:nvPr/>
          </p:nvSpPr>
          <p:spPr>
            <a:xfrm>
              <a:off x="10133527" y="-989669"/>
              <a:ext cx="3041018" cy="6539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4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任意多边形: 形状 23"/>
            <p:cNvSpPr/>
            <p:nvPr/>
          </p:nvSpPr>
          <p:spPr>
            <a:xfrm>
              <a:off x="10324027" y="-799169"/>
              <a:ext cx="2660018" cy="6158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6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任意多边形: 形状 24"/>
            <p:cNvSpPr/>
            <p:nvPr/>
          </p:nvSpPr>
          <p:spPr>
            <a:xfrm>
              <a:off x="10514527" y="-608669"/>
              <a:ext cx="2279018" cy="5777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8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任意多边形: 形状 25"/>
            <p:cNvSpPr/>
            <p:nvPr/>
          </p:nvSpPr>
          <p:spPr>
            <a:xfrm>
              <a:off x="10705027" y="-418169"/>
              <a:ext cx="1898018" cy="5396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7" name="文本框 26"/>
          <p:cNvSpPr txBox="1"/>
          <p:nvPr/>
        </p:nvSpPr>
        <p:spPr>
          <a:xfrm>
            <a:off x="5076947" y="984044"/>
            <a:ext cx="2006600" cy="830997"/>
          </a:xfrm>
          <a:prstGeom prst="rect">
            <a:avLst/>
          </a:prstGeom>
          <a:noFill/>
        </p:spPr>
        <p:txBody>
          <a:bodyPr wrap="square" lIns="0" tIns="0" rIns="0" bIns="0" rtlCol="0">
            <a:spAutoFit/>
          </a:bodyPr>
          <a:lstStyle/>
          <a:p>
            <a:pPr algn="ctr"/>
            <a:r>
              <a:rPr lang="zh-CN" altLang="en-US" sz="5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目 录</a:t>
            </a:r>
            <a:endParaRPr lang="zh-CN" altLang="en-US" sz="5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38" name="任意多边形: 形状 37"/>
          <p:cNvSpPr/>
          <p:nvPr/>
        </p:nvSpPr>
        <p:spPr>
          <a:xfrm>
            <a:off x="11513109" y="57276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641909" y="15112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1398891" y="2667664"/>
            <a:ext cx="2011680" cy="1442869"/>
            <a:chOff x="1648756" y="2464981"/>
            <a:chExt cx="2011680" cy="1442869"/>
          </a:xfrm>
        </p:grpSpPr>
        <p:sp>
          <p:nvSpPr>
            <p:cNvPr id="11" name="椭圆 10"/>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01</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1648756" y="3538518"/>
              <a:ext cx="2011680" cy="369332"/>
            </a:xfrm>
            <a:prstGeom prst="rect">
              <a:avLst/>
            </a:prstGeom>
            <a:noFill/>
          </p:spPr>
          <p:txBody>
            <a:bodyPr wrap="square" lIns="0" tIns="0" rIns="0" bIns="0" rtlCol="0">
              <a:spAutoFit/>
            </a:bodyP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疾病概述</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grpSp>
        <p:nvGrpSpPr>
          <p:cNvPr id="58" name="组合 57"/>
          <p:cNvGrpSpPr/>
          <p:nvPr/>
        </p:nvGrpSpPr>
        <p:grpSpPr>
          <a:xfrm>
            <a:off x="3859737" y="2667664"/>
            <a:ext cx="2011680" cy="1442869"/>
            <a:chOff x="3943026" y="2464981"/>
            <a:chExt cx="2011680" cy="1442869"/>
          </a:xfrm>
        </p:grpSpPr>
        <p:sp>
          <p:nvSpPr>
            <p:cNvPr id="35" name="椭圆 34"/>
            <p:cNvSpPr/>
            <p:nvPr/>
          </p:nvSpPr>
          <p:spPr>
            <a:xfrm>
              <a:off x="448014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3943026" y="3538518"/>
              <a:ext cx="2011680" cy="369332"/>
            </a:xfrm>
            <a:prstGeom prst="rect">
              <a:avLst/>
            </a:prstGeom>
            <a:noFill/>
          </p:spPr>
          <p:txBody>
            <a:bodyPr wrap="square" lIns="0" tIns="0" rIns="0" bIns="0" rtlCol="0">
              <a:spAutoFit/>
            </a:bodyP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案例介绍</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grpSp>
        <p:nvGrpSpPr>
          <p:cNvPr id="59" name="组合 58"/>
          <p:cNvGrpSpPr/>
          <p:nvPr/>
        </p:nvGrpSpPr>
        <p:grpSpPr>
          <a:xfrm>
            <a:off x="6181946" y="2667664"/>
            <a:ext cx="2288954" cy="1442869"/>
            <a:chOff x="6098659" y="2464981"/>
            <a:chExt cx="2288954" cy="1442869"/>
          </a:xfrm>
        </p:grpSpPr>
        <p:sp>
          <p:nvSpPr>
            <p:cNvPr id="37" name="椭圆 36"/>
            <p:cNvSpPr/>
            <p:nvPr/>
          </p:nvSpPr>
          <p:spPr>
            <a:xfrm>
              <a:off x="677441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098659" y="3538518"/>
              <a:ext cx="2288954" cy="369332"/>
            </a:xfrm>
            <a:prstGeom prst="rect">
              <a:avLst/>
            </a:prstGeom>
            <a:noFill/>
          </p:spPr>
          <p:txBody>
            <a:bodyPr wrap="square" lIns="0" tIns="0" rIns="0" bIns="0" rtlCol="0">
              <a:spAutoFit/>
            </a:bodyP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诊疗经过及用药</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grpSp>
        <p:nvGrpSpPr>
          <p:cNvPr id="56" name="组合 55"/>
          <p:cNvGrpSpPr/>
          <p:nvPr/>
        </p:nvGrpSpPr>
        <p:grpSpPr>
          <a:xfrm>
            <a:off x="8781430" y="2667664"/>
            <a:ext cx="2011680" cy="1442869"/>
            <a:chOff x="8531565" y="2464981"/>
            <a:chExt cx="2011680" cy="1442869"/>
          </a:xfrm>
        </p:grpSpPr>
        <p:sp>
          <p:nvSpPr>
            <p:cNvPr id="40" name="椭圆 39"/>
            <p:cNvSpPr/>
            <p:nvPr/>
          </p:nvSpPr>
          <p:spPr>
            <a:xfrm>
              <a:off x="9068686"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04</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8531565" y="3538518"/>
              <a:ext cx="2011680" cy="369332"/>
            </a:xfrm>
            <a:prstGeom prst="rect">
              <a:avLst/>
            </a:prstGeom>
            <a:noFill/>
          </p:spPr>
          <p:txBody>
            <a:bodyPr wrap="square" lIns="0" tIns="0" rIns="0" bIns="0" rtlCol="0">
              <a:spAutoFit/>
            </a:bodyP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总结思考</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p:nvGrpSpPr>
        <p:grpSpPr>
          <a:xfrm>
            <a:off x="566242" y="323547"/>
            <a:ext cx="4063815" cy="937438"/>
            <a:chOff x="2185877" y="2464981"/>
            <a:chExt cx="4063815"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203670" y="2847349"/>
              <a:ext cx="3046022" cy="369332"/>
            </a:xfrm>
            <a:prstGeom prst="rect">
              <a:avLst/>
            </a:prstGeom>
            <a:noFill/>
          </p:spPr>
          <p:txBody>
            <a:bodyPr wrap="square" lIns="0" tIns="0" rIns="0" bIns="0"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诊疗经过及用药</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4" name="文本框 13"/>
          <p:cNvSpPr txBox="1"/>
          <p:nvPr/>
        </p:nvSpPr>
        <p:spPr>
          <a:xfrm>
            <a:off x="797653" y="1260985"/>
            <a:ext cx="11394347" cy="4799965"/>
          </a:xfrm>
          <a:prstGeom prst="rect">
            <a:avLst/>
          </a:prstGeom>
          <a:noFill/>
        </p:spPr>
        <p:txBody>
          <a:bodyPr wrap="square">
            <a:spAutoFit/>
          </a:bodyPr>
          <a:lstStyle/>
          <a:p>
            <a:pPr marL="0" marR="0" lvl="0" indent="0" algn="l" defTabSz="914400" rtl="0" eaLnBrk="1" fontAlgn="auto" latinLnBrk="0" hangingPunct="1">
              <a:lnSpc>
                <a:spcPts val="2800"/>
              </a:lnSpc>
              <a:spcBef>
                <a:spcPts val="0"/>
              </a:spcBef>
              <a:spcAft>
                <a:spcPts val="0"/>
              </a:spcAft>
              <a:buClrTx/>
              <a:buSzTx/>
              <a:buFontTx/>
              <a:buNone/>
              <a:defRPr/>
            </a:pP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七）随访</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200000"/>
              </a:lnSpc>
              <a:spcBef>
                <a:spcPts val="0"/>
              </a:spcBef>
              <a:spcAft>
                <a:spcPts val="0"/>
              </a:spcAft>
              <a:buClrTx/>
              <a:buSzTx/>
              <a:buFontTx/>
              <a:buNone/>
              <a:defRPr/>
            </a:pP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实验室检查</a:t>
            </a:r>
            <a:endPar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200000"/>
              </a:lnSpc>
              <a:spcBef>
                <a:spcPts val="0"/>
              </a:spcBef>
              <a:spcAft>
                <a:spcPts val="0"/>
              </a:spcAft>
              <a:buClrTx/>
              <a:buSzTx/>
              <a:buFontTx/>
              <a:buNone/>
              <a:defRPr/>
            </a:pP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检查日期：2023-05-23</a:t>
            </a:r>
            <a:endPar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200000"/>
              </a:lnSpc>
              <a:spcBef>
                <a:spcPts val="0"/>
              </a:spcBef>
              <a:spcAft>
                <a:spcPts val="0"/>
              </a:spcAft>
              <a:buClrTx/>
              <a:buSzTx/>
              <a:buFontTx/>
              <a:buNone/>
              <a:defRPr/>
            </a:pP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800100" marR="0" lvl="1" indent="-342900" algn="l" defTabSz="914400" rtl="0" eaLnBrk="1" fontAlgn="auto" latinLnBrk="0" hangingPunct="1">
              <a:lnSpc>
                <a:spcPts val="2800"/>
              </a:lnSpc>
              <a:spcBef>
                <a:spcPts val="0"/>
              </a:spcBef>
              <a:spcAft>
                <a:spcPts val="0"/>
              </a:spcAft>
              <a:buClrTx/>
              <a:buSzTx/>
              <a:buFont typeface="Wingdings" panose="05000000000000000000" charset="0"/>
              <a:buChar char="Ø"/>
              <a:defRPr/>
            </a:pPr>
            <a:r>
              <a:rPr kumimoji="0" lang="zh-CN" altLang="en-US"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肝功能</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谷丙转氨酶(ALT)：22.3 U/L	</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谷草转氨酶(AST)：24.1 U/L
总胆红素：8.2μmol/L</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直接胆红素：1.1μmol/L	</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1" indent="0" algn="l" defTabSz="914400" rtl="0" eaLnBrk="1" fontAlgn="auto" latinLnBrk="0" hangingPunct="1">
              <a:lnSpc>
                <a:spcPts val="2800"/>
              </a:lnSpc>
              <a:spcBef>
                <a:spcPts val="0"/>
              </a:spcBef>
              <a:spcAft>
                <a:spcPts val="0"/>
              </a:spcAft>
              <a:buClrTx/>
              <a:buSzTx/>
              <a:buFont typeface="Wingdings" panose="05000000000000000000" pitchFamily="2" charset="2"/>
              <a:buNone/>
              <a:defRPr/>
            </a:pP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总蛋白：72.4 g/L</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白蛋白：40.6 g/L	</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1" indent="0" algn="l" defTabSz="914400" rtl="0" eaLnBrk="1" fontAlgn="auto" latinLnBrk="0" hangingPunct="1">
              <a:lnSpc>
                <a:spcPts val="2800"/>
              </a:lnSpc>
              <a:spcBef>
                <a:spcPts val="0"/>
              </a:spcBef>
              <a:spcAft>
                <a:spcPts val="0"/>
              </a:spcAft>
              <a:buClrTx/>
              <a:buSzTx/>
              <a:buFont typeface="Wingdings" panose="05000000000000000000" pitchFamily="2" charset="2"/>
              <a:buNone/>
              <a:defRPr/>
            </a:pP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碱性磷酸酶：59.9 U/L</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Y-谷氨酰转肽酶：79.8 U/L</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600" b="1"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600" b="1"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1" indent="0" algn="l" defTabSz="914400" rtl="0" eaLnBrk="1" fontAlgn="auto" latinLnBrk="0" hangingPunct="1">
              <a:lnSpc>
                <a:spcPts val="2800"/>
              </a:lnSpc>
              <a:spcBef>
                <a:spcPts val="0"/>
              </a:spcBef>
              <a:spcAft>
                <a:spcPts val="0"/>
              </a:spcAft>
              <a:buClrTx/>
              <a:buSzTx/>
              <a:buFont typeface="Wingdings" panose="05000000000000000000" pitchFamily="2" charset="2"/>
              <a:buNone/>
              <a:defRPr/>
            </a:pPr>
            <a:endParaRPr kumimoji="0" lang="en-US" altLang="zh-CN" sz="1600" b="1"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742950" marR="0" lvl="1" indent="-285750" algn="l" defTabSz="914400" rtl="0" eaLnBrk="1" fontAlgn="auto" latinLnBrk="0" hangingPunct="1">
              <a:lnSpc>
                <a:spcPts val="2800"/>
              </a:lnSpc>
              <a:spcBef>
                <a:spcPts val="0"/>
              </a:spcBef>
              <a:spcAft>
                <a:spcPts val="0"/>
              </a:spcAft>
              <a:buClrTx/>
              <a:buSzTx/>
              <a:buFont typeface="Wingdings" panose="05000000000000000000" charset="0"/>
              <a:buChar char="Ø"/>
              <a:defRPr/>
            </a:pPr>
            <a:r>
              <a:rPr kumimoji="0" lang="en-US" altLang="zh-CN"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肾功能</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血尿素氮：5.0 mmol/L	</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血肌酐：112.1 μmol/L</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b="1" kern="1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b="1" kern="1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9" name="图片 8"/>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9586209" y="5098868"/>
            <a:ext cx="2605791" cy="13636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p:nvGrpSpPr>
        <p:grpSpPr>
          <a:xfrm>
            <a:off x="566242" y="323547"/>
            <a:ext cx="4063815" cy="937438"/>
            <a:chOff x="2185877" y="2464981"/>
            <a:chExt cx="4063815"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203670" y="2847349"/>
              <a:ext cx="3046022" cy="369332"/>
            </a:xfrm>
            <a:prstGeom prst="rect">
              <a:avLst/>
            </a:prstGeom>
            <a:noFill/>
          </p:spPr>
          <p:txBody>
            <a:bodyPr wrap="square" lIns="0" tIns="0" rIns="0" bIns="0"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诊疗经过及用药</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4" name="文本框 13"/>
          <p:cNvSpPr txBox="1"/>
          <p:nvPr/>
        </p:nvSpPr>
        <p:spPr>
          <a:xfrm>
            <a:off x="797653" y="1260985"/>
            <a:ext cx="11394347" cy="3764280"/>
          </a:xfrm>
          <a:prstGeom prst="rect">
            <a:avLst/>
          </a:prstGeom>
          <a:noFill/>
        </p:spPr>
        <p:txBody>
          <a:bodyPr wrap="square">
            <a:spAutoFit/>
          </a:bodyPr>
          <a:lstStyle/>
          <a:p>
            <a:pPr marL="0" marR="0" lvl="0" indent="0" algn="l" defTabSz="914400" rtl="0" eaLnBrk="1" fontAlgn="auto" latinLnBrk="0" hangingPunct="1">
              <a:lnSpc>
                <a:spcPts val="2800"/>
              </a:lnSpc>
              <a:spcBef>
                <a:spcPts val="0"/>
              </a:spcBef>
              <a:spcAft>
                <a:spcPts val="0"/>
              </a:spcAft>
              <a:buClrTx/>
              <a:buSzTx/>
              <a:buFontTx/>
              <a:buNone/>
              <a:defRPr/>
            </a:pP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七）随访</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200000"/>
              </a:lnSpc>
              <a:spcBef>
                <a:spcPts val="0"/>
              </a:spcBef>
              <a:spcAft>
                <a:spcPts val="0"/>
              </a:spcAft>
              <a:buClrTx/>
              <a:buSzTx/>
              <a:buFontTx/>
              <a:buNone/>
              <a:defRPr/>
            </a:pP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实验室检查</a:t>
            </a:r>
            <a:endPar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200000"/>
              </a:lnSpc>
              <a:spcBef>
                <a:spcPts val="0"/>
              </a:spcBef>
              <a:spcAft>
                <a:spcPts val="0"/>
              </a:spcAft>
              <a:buClrTx/>
              <a:buSzTx/>
              <a:buFontTx/>
              <a:buNone/>
              <a:defRPr/>
            </a:pP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检查日期：2023-05-23</a:t>
            </a:r>
            <a:endPar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ts val="2800"/>
              </a:lnSpc>
              <a:spcBef>
                <a:spcPts val="0"/>
              </a:spcBef>
              <a:spcAft>
                <a:spcPts val="0"/>
              </a:spcAft>
              <a:buClrTx/>
              <a:buSzTx/>
              <a:buFontTx/>
              <a:buNone/>
              <a:defRPr/>
            </a:pP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742950" marR="0" lvl="1" indent="-285750" algn="l" defTabSz="914400" rtl="0" eaLnBrk="1" fontAlgn="auto" latinLnBrk="0" hangingPunct="1">
              <a:lnSpc>
                <a:spcPct val="200000"/>
              </a:lnSpc>
              <a:spcBef>
                <a:spcPts val="0"/>
              </a:spcBef>
              <a:spcAft>
                <a:spcPts val="0"/>
              </a:spcAft>
              <a:buClrTx/>
              <a:buSzTx/>
              <a:buFont typeface="Wingdings" panose="05000000000000000000" charset="0"/>
              <a:buChar char="Ø"/>
              <a:defRPr/>
            </a:pPr>
            <a:r>
              <a:rPr kumimoji="0" lang="en-US" altLang="zh-CN"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HIV核酸定性和定量检测</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：2.23*10^2cp/ml
</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800100" marR="0" lvl="1" indent="-342900" algn="l" defTabSz="914400" rtl="0" eaLnBrk="1" fontAlgn="auto" latinLnBrk="0" hangingPunct="1">
              <a:lnSpc>
                <a:spcPct val="200000"/>
              </a:lnSpc>
              <a:spcBef>
                <a:spcPts val="0"/>
              </a:spcBef>
              <a:spcAft>
                <a:spcPts val="0"/>
              </a:spcAft>
              <a:buClrTx/>
              <a:buSzTx/>
              <a:buFont typeface="Wingdings" panose="05000000000000000000" pitchFamily="2" charset="2"/>
              <a:buChar char=""/>
              <a:defRPr/>
            </a:pPr>
            <a:r>
              <a:rPr kumimoji="0" lang="zh-CN" altLang="en-US"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CD4+T淋巴细胞计数</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：92.91个/uL</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600" b="1" i="0" u="none" strike="noStrike" kern="1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9586209" y="5098868"/>
            <a:ext cx="2605791" cy="13636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p:nvGrpSpPr>
        <p:grpSpPr>
          <a:xfrm>
            <a:off x="566242" y="323547"/>
            <a:ext cx="4063815" cy="937438"/>
            <a:chOff x="2185877" y="2464981"/>
            <a:chExt cx="4063815"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203670" y="2847349"/>
              <a:ext cx="3046022" cy="369332"/>
            </a:xfrm>
            <a:prstGeom prst="rect">
              <a:avLst/>
            </a:prstGeom>
            <a:noFill/>
          </p:spPr>
          <p:txBody>
            <a:bodyPr wrap="square" lIns="0" tIns="0" rIns="0" bIns="0"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诊疗经过及用药</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4" name="文本框 13"/>
          <p:cNvSpPr txBox="1"/>
          <p:nvPr/>
        </p:nvSpPr>
        <p:spPr>
          <a:xfrm>
            <a:off x="797653" y="1260985"/>
            <a:ext cx="11394347" cy="4256405"/>
          </a:xfrm>
          <a:prstGeom prst="rect">
            <a:avLst/>
          </a:prstGeom>
          <a:noFill/>
        </p:spPr>
        <p:txBody>
          <a:bodyPr wrap="square">
            <a:spAutoFit/>
          </a:bodyPr>
          <a:lstStyle/>
          <a:p>
            <a:pPr marL="0" marR="0" lvl="0" indent="0" algn="l" defTabSz="914400" rtl="0" eaLnBrk="1" fontAlgn="auto" latinLnBrk="0" hangingPunct="1">
              <a:lnSpc>
                <a:spcPts val="2800"/>
              </a:lnSpc>
              <a:spcBef>
                <a:spcPts val="0"/>
              </a:spcBef>
              <a:spcAft>
                <a:spcPts val="0"/>
              </a:spcAft>
              <a:buClrTx/>
              <a:buSzTx/>
              <a:buFontTx/>
              <a:buNone/>
              <a:defRPr/>
            </a:pP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七）随访</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200000"/>
              </a:lnSpc>
              <a:spcBef>
                <a:spcPts val="0"/>
              </a:spcBef>
              <a:spcAft>
                <a:spcPts val="0"/>
              </a:spcAft>
              <a:buClrTx/>
              <a:buSzTx/>
              <a:buFontTx/>
              <a:buNone/>
              <a:defRPr/>
            </a:pP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实验室检查</a:t>
            </a:r>
            <a:endPar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200000"/>
              </a:lnSpc>
              <a:spcBef>
                <a:spcPts val="0"/>
              </a:spcBef>
              <a:spcAft>
                <a:spcPts val="0"/>
              </a:spcAft>
              <a:buClrTx/>
              <a:buSzTx/>
              <a:buFontTx/>
              <a:buNone/>
              <a:defRPr/>
            </a:pP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检查日期：2023-0</a:t>
            </a: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9</a:t>
            </a:r>
            <a:endPar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ts val="2800"/>
              </a:lnSpc>
              <a:spcBef>
                <a:spcPts val="0"/>
              </a:spcBef>
              <a:spcAft>
                <a:spcPts val="0"/>
              </a:spcAft>
              <a:buClrTx/>
              <a:buSzTx/>
              <a:buFontTx/>
              <a:buNone/>
              <a:defRPr/>
            </a:pP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742950" marR="0" lvl="1" indent="-285750" algn="l" defTabSz="914400" rtl="0" eaLnBrk="1" fontAlgn="auto" latinLnBrk="0" hangingPunct="1">
              <a:lnSpc>
                <a:spcPct val="200000"/>
              </a:lnSpc>
              <a:spcBef>
                <a:spcPts val="0"/>
              </a:spcBef>
              <a:spcAft>
                <a:spcPts val="0"/>
              </a:spcAft>
              <a:buClrTx/>
              <a:buSzTx/>
              <a:buFont typeface="Wingdings" panose="05000000000000000000" charset="0"/>
              <a:buChar char="Ø"/>
              <a:defRPr/>
            </a:pPr>
            <a:r>
              <a:rPr kumimoji="0" lang="en-US" altLang="zh-CN"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血常规</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白细胞计数：5.5 x10^9/L	</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红细胞计数：4.81 x10^12/L
</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血红蛋白浓度：145.0 g/L	</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血小板计数：274.0 x10^9/L
</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中性粒细胞百分比：46.7%	
</a:t>
            </a:r>
            <a:endPar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9586209" y="5098868"/>
            <a:ext cx="2605791" cy="13636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p:nvGrpSpPr>
        <p:grpSpPr>
          <a:xfrm>
            <a:off x="566242" y="323547"/>
            <a:ext cx="4063815" cy="937438"/>
            <a:chOff x="2185877" y="2464981"/>
            <a:chExt cx="4063815"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203670" y="2847349"/>
              <a:ext cx="3046022" cy="369332"/>
            </a:xfrm>
            <a:prstGeom prst="rect">
              <a:avLst/>
            </a:prstGeom>
            <a:noFill/>
          </p:spPr>
          <p:txBody>
            <a:bodyPr wrap="square" lIns="0" tIns="0" rIns="0" bIns="0"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诊疗经过及用药</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4" name="文本框 13"/>
          <p:cNvSpPr txBox="1"/>
          <p:nvPr/>
        </p:nvSpPr>
        <p:spPr>
          <a:xfrm>
            <a:off x="797653" y="1260985"/>
            <a:ext cx="11394347" cy="5292725"/>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七）随访</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实验室检查</a:t>
            </a:r>
            <a:endPar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200000"/>
              </a:lnSpc>
              <a:spcBef>
                <a:spcPts val="0"/>
              </a:spcBef>
              <a:spcAft>
                <a:spcPts val="0"/>
              </a:spcAft>
              <a:buClrTx/>
              <a:buSzTx/>
              <a:buFontTx/>
              <a:buNone/>
              <a:defRPr/>
            </a:pP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检查日期：2023-0</a:t>
            </a: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9</a:t>
            </a:r>
            <a:endPar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200000"/>
              </a:lnSpc>
              <a:spcBef>
                <a:spcPts val="0"/>
              </a:spcBef>
              <a:spcAft>
                <a:spcPts val="0"/>
              </a:spcAft>
              <a:buClrTx/>
              <a:buSzTx/>
              <a:buFontTx/>
              <a:buNone/>
              <a:defRPr/>
            </a:pP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800100" marR="0" lvl="1" indent="-342900" algn="l" defTabSz="914400" rtl="0" eaLnBrk="1" fontAlgn="auto" latinLnBrk="0" hangingPunct="1">
              <a:lnSpc>
                <a:spcPts val="2800"/>
              </a:lnSpc>
              <a:spcBef>
                <a:spcPts val="0"/>
              </a:spcBef>
              <a:spcAft>
                <a:spcPts val="0"/>
              </a:spcAft>
              <a:buClrTx/>
              <a:buSzTx/>
              <a:buFont typeface="Wingdings" panose="05000000000000000000" charset="0"/>
              <a:buChar char="Ø"/>
              <a:defRPr/>
            </a:pPr>
            <a:r>
              <a:rPr lang="zh-CN" altLang="en-US" sz="1600" kern="1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肝功能</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谷丙转氨酶(ALT)：19.3 U/L	</a:t>
            </a: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谷草转氨酶(AST)：21.7 U/L</a:t>
            </a:r>
            <a:endPar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eaLnBrk="1" fontAlgn="auto" latinLnBrk="0" hangingPunct="1">
              <a:lnSpc>
                <a:spcPts val="2800"/>
              </a:lnSpc>
              <a:spcBef>
                <a:spcPts val="0"/>
              </a:spcBef>
              <a:spcAft>
                <a:spcPts val="0"/>
              </a:spcAft>
              <a:buClrTx/>
              <a:buSzTx/>
              <a:buFont typeface="Wingdings" panose="05000000000000000000" charset="0"/>
              <a:buNone/>
              <a:defRPr/>
            </a:pP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总蛋白：77.9 g/L</a:t>
            </a: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白蛋白：43.7 g/L	</a:t>
            </a:r>
            <a:endPar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eaLnBrk="1" fontAlgn="auto" latinLnBrk="0" hangingPunct="1">
              <a:lnSpc>
                <a:spcPts val="2800"/>
              </a:lnSpc>
              <a:spcBef>
                <a:spcPts val="0"/>
              </a:spcBef>
              <a:spcAft>
                <a:spcPts val="0"/>
              </a:spcAft>
              <a:buClrTx/>
              <a:buSzTx/>
              <a:buFont typeface="Wingdings" panose="05000000000000000000" charset="0"/>
              <a:buNone/>
              <a:defRPr/>
            </a:pP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碱性磷酸酶：42.0 U/L</a:t>
            </a: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b="1" kern="10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Y-谷氨酰转肽酶：27.8 U/L</a:t>
            </a:r>
            <a:endPar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marR="0" lvl="1" indent="-342900" algn="l" defTabSz="914400" rtl="0" eaLnBrk="1" fontAlgn="auto" latinLnBrk="0" hangingPunct="1">
              <a:lnSpc>
                <a:spcPts val="2800"/>
              </a:lnSpc>
              <a:spcBef>
                <a:spcPts val="0"/>
              </a:spcBef>
              <a:spcAft>
                <a:spcPts val="0"/>
              </a:spcAft>
              <a:buClrTx/>
              <a:buSzTx/>
              <a:buFont typeface="Wingdings" panose="05000000000000000000" charset="0"/>
              <a:buChar char="Ø"/>
              <a:defRPr/>
            </a:pPr>
            <a:endParaRPr kumimoji="0" lang="zh-CN" altLang="en-US" sz="16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marR="0" lvl="1" indent="-342900" algn="l" defTabSz="914400" rtl="0" eaLnBrk="1" fontAlgn="auto" latinLnBrk="0" hangingPunct="1">
              <a:lnSpc>
                <a:spcPts val="2800"/>
              </a:lnSpc>
              <a:spcBef>
                <a:spcPts val="0"/>
              </a:spcBef>
              <a:spcAft>
                <a:spcPts val="0"/>
              </a:spcAft>
              <a:buClrTx/>
              <a:buSzTx/>
              <a:buFont typeface="Wingdings" panose="05000000000000000000" charset="0"/>
              <a:buChar char="Ø"/>
              <a:defRPr/>
            </a:pPr>
            <a:endParaRPr kumimoji="0" lang="en-US" altLang="zh-CN" sz="1600" b="1"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742950" marR="0" lvl="1" indent="-285750" algn="l" defTabSz="914400" rtl="0" eaLnBrk="1" fontAlgn="auto" latinLnBrk="0" hangingPunct="1">
              <a:lnSpc>
                <a:spcPts val="2800"/>
              </a:lnSpc>
              <a:spcBef>
                <a:spcPts val="0"/>
              </a:spcBef>
              <a:spcAft>
                <a:spcPts val="0"/>
              </a:spcAft>
              <a:buClrTx/>
              <a:buSzTx/>
              <a:buFont typeface="Wingdings" panose="05000000000000000000" charset="0"/>
              <a:buChar char="Ø"/>
              <a:defRPr/>
            </a:pPr>
            <a:r>
              <a:rPr lang="en-US" altLang="zh-CN" sz="1600" kern="1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肾功能</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血尿素氮：7.9 mmol/L	        血肌酐：125.0 μmol/L </a:t>
            </a:r>
            <a:r>
              <a:rPr lang="en-US" altLang="zh-CN" sz="1600" b="1" kern="1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0" algn="l" defTabSz="914400" rtl="0" eaLnBrk="1" fontAlgn="auto" latinLnBrk="0" hangingPunct="1">
              <a:lnSpc>
                <a:spcPts val="2800"/>
              </a:lnSpc>
              <a:spcBef>
                <a:spcPts val="0"/>
              </a:spcBef>
              <a:spcAft>
                <a:spcPts val="0"/>
              </a:spcAft>
              <a:buClrTx/>
              <a:buSzTx/>
              <a:buFont typeface="Wingdings" panose="05000000000000000000" charset="0"/>
              <a:buNone/>
              <a:defRPr/>
            </a:pPr>
            <a:r>
              <a:rPr kumimoji="0" lang="en-US" altLang="zh-CN"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9586209" y="5098868"/>
            <a:ext cx="2605791" cy="13636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p:nvGrpSpPr>
        <p:grpSpPr>
          <a:xfrm>
            <a:off x="566242" y="323547"/>
            <a:ext cx="4063815" cy="937438"/>
            <a:chOff x="2185877" y="2464981"/>
            <a:chExt cx="4063815"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203670" y="2847349"/>
              <a:ext cx="3046022" cy="369332"/>
            </a:xfrm>
            <a:prstGeom prst="rect">
              <a:avLst/>
            </a:prstGeom>
            <a:noFill/>
          </p:spPr>
          <p:txBody>
            <a:bodyPr wrap="square" lIns="0" tIns="0" rIns="0" bIns="0"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诊疗经过及用药</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4" name="文本框 13"/>
          <p:cNvSpPr txBox="1"/>
          <p:nvPr/>
        </p:nvSpPr>
        <p:spPr>
          <a:xfrm>
            <a:off x="797653" y="1260985"/>
            <a:ext cx="11394347" cy="4482465"/>
          </a:xfrm>
          <a:prstGeom prst="rect">
            <a:avLst/>
          </a:prstGeom>
          <a:noFill/>
        </p:spPr>
        <p:txBody>
          <a:bodyPr wrap="square">
            <a:spAutoFit/>
          </a:bodyPr>
          <a:lstStyle/>
          <a:p>
            <a:pPr marL="0" marR="0" lvl="0" indent="0" algn="l" defTabSz="914400" rtl="0" eaLnBrk="1" fontAlgn="auto" latinLnBrk="0" hangingPunct="1">
              <a:lnSpc>
                <a:spcPts val="2800"/>
              </a:lnSpc>
              <a:spcBef>
                <a:spcPts val="0"/>
              </a:spcBef>
              <a:spcAft>
                <a:spcPts val="0"/>
              </a:spcAft>
              <a:buClrTx/>
              <a:buSzTx/>
              <a:buFontTx/>
              <a:buNone/>
              <a:defRPr/>
            </a:pP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七）随访</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200000"/>
              </a:lnSpc>
              <a:spcBef>
                <a:spcPts val="0"/>
              </a:spcBef>
              <a:spcAft>
                <a:spcPts val="0"/>
              </a:spcAft>
              <a:buClrTx/>
              <a:buSzTx/>
              <a:buFontTx/>
              <a:buNone/>
              <a:defRPr/>
            </a:pP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实验室检查</a:t>
            </a:r>
            <a:endPar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200000"/>
              </a:lnSpc>
              <a:spcBef>
                <a:spcPts val="0"/>
              </a:spcBef>
              <a:spcAft>
                <a:spcPts val="0"/>
              </a:spcAft>
              <a:buClrTx/>
              <a:buSzTx/>
              <a:buFontTx/>
              <a:buNone/>
              <a:defRPr/>
            </a:pP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检查日期：2023-0</a:t>
            </a: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9</a:t>
            </a:r>
            <a:endParaRPr lang="en-US" altLang="zh-CN" sz="16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ts val="2800"/>
              </a:lnSpc>
              <a:spcBef>
                <a:spcPts val="0"/>
              </a:spcBef>
              <a:spcAft>
                <a:spcPts val="0"/>
              </a:spcAft>
              <a:buClrTx/>
              <a:buSzTx/>
              <a:buFontTx/>
              <a:buNone/>
              <a:defRPr/>
            </a:pP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800100" marR="0" lvl="1" indent="-342900" algn="l" defTabSz="914400" rtl="0" eaLnBrk="1" fontAlgn="auto" latinLnBrk="0" hangingPunct="1">
              <a:lnSpc>
                <a:spcPct val="200000"/>
              </a:lnSpc>
              <a:spcBef>
                <a:spcPts val="0"/>
              </a:spcBef>
              <a:spcAft>
                <a:spcPts val="0"/>
              </a:spcAft>
              <a:buClrTx/>
              <a:buSzTx/>
              <a:buFont typeface="Wingdings" panose="05000000000000000000" charset="0"/>
              <a:buChar char="Ø"/>
              <a:defRPr/>
            </a:pPr>
            <a:r>
              <a:rPr kumimoji="0" lang="zh-CN" altLang="en-US"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HIV核酸定性和定量检测</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：&lt;2.00*10^1cp/ml</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800100" marR="0" lvl="1" indent="-342900" algn="l" defTabSz="914400" rtl="0" eaLnBrk="1" fontAlgn="auto" latinLnBrk="0" hangingPunct="1">
              <a:lnSpc>
                <a:spcPct val="200000"/>
              </a:lnSpc>
              <a:spcBef>
                <a:spcPts val="0"/>
              </a:spcBef>
              <a:spcAft>
                <a:spcPts val="0"/>
              </a:spcAft>
              <a:buClrTx/>
              <a:buSzTx/>
              <a:buFont typeface="Wingdings" panose="05000000000000000000" charset="0"/>
              <a:buChar char="Ø"/>
              <a:defRPr/>
            </a:pP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800100" marR="0" lvl="1" indent="-342900" algn="l" defTabSz="914400" rtl="0" eaLnBrk="1" fontAlgn="auto" latinLnBrk="0" hangingPunct="1">
              <a:lnSpc>
                <a:spcPct val="200000"/>
              </a:lnSpc>
              <a:spcBef>
                <a:spcPts val="0"/>
              </a:spcBef>
              <a:spcAft>
                <a:spcPts val="0"/>
              </a:spcAft>
              <a:buClrTx/>
              <a:buSzTx/>
              <a:buFont typeface="Wingdings" panose="05000000000000000000" charset="0"/>
              <a:buChar char="Ø"/>
              <a:defRPr/>
            </a:pPr>
            <a:r>
              <a:rPr kumimoji="0" lang="zh-CN" altLang="en-US"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CD4+T淋巴细胞计数</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：137.96个/uL
</a:t>
            </a:r>
            <a:endPar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ts val="2800"/>
              </a:lnSpc>
              <a:spcBef>
                <a:spcPts val="0"/>
              </a:spcBef>
              <a:spcAft>
                <a:spcPts val="0"/>
              </a:spcAft>
              <a:buClrTx/>
              <a:buSzTx/>
              <a:buFont typeface="Wingdings" panose="05000000000000000000" pitchFamily="2" charset="2"/>
              <a:buChar char=""/>
              <a:defRPr/>
            </a:pP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1" algn="l" defTabSz="914400" rtl="0" eaLnBrk="1" fontAlgn="auto" latinLnBrk="0" hangingPunct="1">
              <a:lnSpc>
                <a:spcPts val="2800"/>
              </a:lnSpc>
              <a:spcBef>
                <a:spcPts val="0"/>
              </a:spcBef>
              <a:spcAft>
                <a:spcPts val="0"/>
              </a:spcAft>
              <a:buClrTx/>
              <a:buSzTx/>
              <a:defRPr/>
            </a:pPr>
            <a:endPar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9586209" y="5098868"/>
            <a:ext cx="2605791" cy="13636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p:nvGrpSpPr>
        <p:grpSpPr>
          <a:xfrm>
            <a:off x="566242" y="323547"/>
            <a:ext cx="4063815" cy="937438"/>
            <a:chOff x="2185877" y="2464981"/>
            <a:chExt cx="4063815"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203670" y="2847349"/>
              <a:ext cx="3046022" cy="369332"/>
            </a:xfrm>
            <a:prstGeom prst="rect">
              <a:avLst/>
            </a:prstGeom>
            <a:noFill/>
          </p:spPr>
          <p:txBody>
            <a:bodyPr wrap="square" lIns="0" tIns="0" rIns="0" bIns="0"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诊疗经过及用药</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4" name="文本框 13"/>
          <p:cNvSpPr txBox="1"/>
          <p:nvPr/>
        </p:nvSpPr>
        <p:spPr>
          <a:xfrm>
            <a:off x="797653" y="1260985"/>
            <a:ext cx="11394347" cy="5241290"/>
          </a:xfrm>
          <a:prstGeom prst="rect">
            <a:avLst/>
          </a:prstGeom>
          <a:noFill/>
        </p:spPr>
        <p:txBody>
          <a:bodyPr wrap="square">
            <a:spAutoFit/>
          </a:bodyPr>
          <a:lstStyle/>
          <a:p>
            <a:pPr marL="0" marR="0" lvl="0" indent="0" algn="l" defTabSz="914400" rtl="0" eaLnBrk="1" fontAlgn="auto" latinLnBrk="0" hangingPunct="1">
              <a:lnSpc>
                <a:spcPts val="2800"/>
              </a:lnSpc>
              <a:spcBef>
                <a:spcPts val="0"/>
              </a:spcBef>
              <a:spcAft>
                <a:spcPts val="0"/>
              </a:spcAft>
              <a:buClrTx/>
              <a:buSzTx/>
              <a:buFontTx/>
              <a:buNone/>
              <a:defRPr/>
            </a:pP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八）治疗疗效及转归：</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ts val="2800"/>
              </a:lnSpc>
              <a:spcBef>
                <a:spcPts val="0"/>
              </a:spcBef>
              <a:spcAft>
                <a:spcPts val="0"/>
              </a:spcAft>
              <a:buClrTx/>
              <a:buSzTx/>
              <a:buFontTx/>
              <a:buNone/>
              <a:defRPr/>
            </a:pP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pPr>
            <a:r>
              <a:rPr lang="zh-CN" sz="16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影像学检查</a:t>
            </a:r>
            <a:endParaRPr lang="zh-CN" sz="16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pPr>
            <a:endParaRPr lang="zh-CN" sz="1600"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50000"/>
              </a:lnSpc>
              <a:buFont typeface="Arial" panose="020B0604020202020204" pitchFamily="34" charset="0"/>
              <a:buChar char="•"/>
            </a:pP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sym typeface="+mn-ea"/>
              </a:rPr>
              <a:t>检查日期：2023-04-18</a:t>
            </a:r>
            <a:endPar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algn="l" defTabSz="914400" rtl="0" eaLnBrk="1" fontAlgn="auto" latinLnBrk="0" hangingPunct="1">
              <a:lnSpc>
                <a:spcPct val="250000"/>
              </a:lnSpc>
              <a:spcBef>
                <a:spcPts val="0"/>
              </a:spcBef>
              <a:spcAft>
                <a:spcPts val="0"/>
              </a:spcAft>
              <a:buClrTx/>
              <a:buSzTx/>
              <a:buFont typeface="Arial" panose="020B0604020202020204" pitchFamily="34" charset="0"/>
              <a:buChar char="•"/>
              <a:defRPr/>
            </a:pPr>
            <a:r>
              <a:rPr kumimoji="0" lang="en-US" altLang="zh-CN"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检查影像：</a:t>
            </a:r>
            <a:r>
              <a:rPr kumimoji="0" lang="en-US" altLang="zh-CN"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此次片与前次(2023-4-12)片比较</a:t>
            </a:r>
            <a:r>
              <a:rPr kumimoji="0" lang="zh-CN" altLang="en-US"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胸廓对称</a:t>
            </a:r>
            <a:r>
              <a:rPr kumimoji="0" lang="zh-CN" altLang="en-US"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骨质结构未见异常</a:t>
            </a:r>
            <a:r>
              <a:rPr kumimoji="0" lang="zh-CN" altLang="en-US"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纵隔</a:t>
            </a:r>
            <a:r>
              <a:rPr kumimoji="0" lang="zh-CN" altLang="en-US"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窗</a:t>
            </a:r>
            <a:r>
              <a:rPr kumimoji="0" lang="en-US" altLang="zh-CN"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下心脏大血管影清晰</a:t>
            </a:r>
            <a:r>
              <a:rPr kumimoji="0" lang="zh-CN" altLang="en-US"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auto" latinLnBrk="0" hangingPunct="1">
              <a:lnSpc>
                <a:spcPct val="250000"/>
              </a:lnSpc>
              <a:spcBef>
                <a:spcPts val="0"/>
              </a:spcBef>
              <a:spcAft>
                <a:spcPts val="0"/>
              </a:spcAft>
              <a:buClrTx/>
              <a:buSzTx/>
              <a:buFont typeface="Arial" panose="020B0604020202020204" pitchFamily="34" charset="0"/>
              <a:buNone/>
              <a:defRPr/>
            </a:pPr>
            <a:r>
              <a:rPr kumimoji="0" lang="en-US" altLang="zh-CN"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      肺野内未见异常密度影,纵隔内未见增大的淋巴结。</a:t>
            </a:r>
            <a:endParaRPr kumimoji="0" lang="en-US" altLang="zh-CN"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auto" latinLnBrk="0" hangingPunct="1">
              <a:lnSpc>
                <a:spcPct val="250000"/>
              </a:lnSpc>
              <a:spcBef>
                <a:spcPts val="0"/>
              </a:spcBef>
              <a:spcAft>
                <a:spcPts val="0"/>
              </a:spcAft>
              <a:buClrTx/>
              <a:buSzTx/>
              <a:buFont typeface="Arial" panose="020B0604020202020204" pitchFamily="34" charset="0"/>
              <a:buNone/>
              <a:defRPr/>
            </a:pPr>
            <a:r>
              <a:rPr kumimoji="0" lang="en-US" altLang="zh-CN"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      肺</a:t>
            </a:r>
            <a:r>
              <a:rPr kumimoji="0" lang="zh-CN" altLang="en-US"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窗</a:t>
            </a:r>
            <a:r>
              <a:rPr kumimoji="0" lang="en-US" altLang="zh-CN"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下双肺可见片状磨玻璃密度影</a:t>
            </a:r>
            <a:r>
              <a:rPr kumimoji="0" lang="zh-CN" altLang="en-US"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双肺可见多发条索状高密度影。气管及支气管通畅。</a:t>
            </a:r>
            <a:endParaRPr kumimoji="0" lang="en-US" altLang="zh-CN"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250000"/>
              </a:lnSpc>
              <a:spcBef>
                <a:spcPts val="0"/>
              </a:spcBef>
              <a:spcAft>
                <a:spcPts val="0"/>
              </a:spcAft>
              <a:buClrTx/>
              <a:buSzTx/>
              <a:buFont typeface="Arial" panose="020B0604020202020204" pitchFamily="34" charset="0"/>
              <a:buChar char="•"/>
              <a:defRPr/>
            </a:pPr>
            <a:r>
              <a:rPr kumimoji="0" lang="en-US" altLang="zh-CN"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检查</a:t>
            </a:r>
            <a:r>
              <a:rPr kumimoji="0" lang="zh-CN" altLang="en-US"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结论：双肺感染性病变较前吸收好转，请结合临床</a:t>
            </a:r>
            <a:endParaRPr kumimoji="0" lang="zh-CN" altLang="en-US"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auto" latinLnBrk="0" hangingPunct="1">
              <a:lnSpc>
                <a:spcPct val="250000"/>
              </a:lnSpc>
              <a:spcBef>
                <a:spcPts val="0"/>
              </a:spcBef>
              <a:spcAft>
                <a:spcPts val="0"/>
              </a:spcAft>
              <a:buClrTx/>
              <a:buSzTx/>
              <a:buFont typeface="Arial" panose="020B0604020202020204" pitchFamily="34" charset="0"/>
              <a:buNone/>
              <a:defRPr/>
            </a:pPr>
            <a:r>
              <a:rPr kumimoji="0" lang="en-US" altLang="zh-CN"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rPr>
              <a:t>双肺多发局限性不张。</a:t>
            </a:r>
            <a:endParaRPr kumimoji="0" lang="zh-CN" altLang="en-US" sz="1600" i="0" u="none" strike="noStrike" cap="none" spc="0" normalizeH="0" baseline="0" dirty="0" err="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9586209" y="5098868"/>
            <a:ext cx="2605791" cy="13636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2" name="图片 11"/>
          <p:cNvPicPr>
            <a:picLocks noChangeAspect="1"/>
          </p:cNvPicPr>
          <p:nvPr/>
        </p:nvPicPr>
        <p:blipFill rotWithShape="1">
          <a:blip r:embed="rId1" cstate="print"/>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19" name="组合 18"/>
          <p:cNvGrpSpPr/>
          <p:nvPr/>
        </p:nvGrpSpPr>
        <p:grpSpPr>
          <a:xfrm rot="17437272">
            <a:off x="6399727" y="-4602820"/>
            <a:ext cx="3010973" cy="7301569"/>
            <a:chOff x="9752527" y="-1370669"/>
            <a:chExt cx="3803018" cy="7301569"/>
          </a:xfrm>
        </p:grpSpPr>
        <p:sp>
          <p:nvSpPr>
            <p:cNvPr id="18" name="任意多边形: 形状 17"/>
            <p:cNvSpPr/>
            <p:nvPr/>
          </p:nvSpPr>
          <p:spPr>
            <a:xfrm>
              <a:off x="9752527" y="-1370669"/>
              <a:ext cx="3803018" cy="7301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p:nvSpPr>
          <p:spPr>
            <a:xfrm>
              <a:off x="9943027" y="-1180169"/>
              <a:ext cx="3422018" cy="6920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2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nvSpPr>
          <p:spPr>
            <a:xfrm>
              <a:off x="10133527" y="-989669"/>
              <a:ext cx="3041018" cy="6539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4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a:off x="10324027" y="-799169"/>
              <a:ext cx="2660018" cy="6158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6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a:off x="10514527" y="-608669"/>
              <a:ext cx="2279018" cy="5777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8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10705027" y="-418169"/>
              <a:ext cx="1898018" cy="5396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rot="17009309" flipH="1" flipV="1">
            <a:off x="3048742" y="3961515"/>
            <a:ext cx="3010973" cy="7301569"/>
            <a:chOff x="9752527" y="-1370669"/>
            <a:chExt cx="3803018" cy="7301569"/>
          </a:xfrm>
        </p:grpSpPr>
        <p:sp>
          <p:nvSpPr>
            <p:cNvPr id="21" name="任意多边形: 形状 20"/>
            <p:cNvSpPr/>
            <p:nvPr/>
          </p:nvSpPr>
          <p:spPr>
            <a:xfrm>
              <a:off x="9752527" y="-1370669"/>
              <a:ext cx="3803018" cy="7301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a:off x="9943027" y="-1180169"/>
              <a:ext cx="3422018" cy="6920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2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p:nvSpPr>
          <p:spPr>
            <a:xfrm>
              <a:off x="10133527" y="-989669"/>
              <a:ext cx="3041018" cy="6539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4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p:cNvSpPr/>
            <p:nvPr/>
          </p:nvSpPr>
          <p:spPr>
            <a:xfrm>
              <a:off x="10324027" y="-799169"/>
              <a:ext cx="2660018" cy="6158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6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p:nvSpPr>
          <p:spPr>
            <a:xfrm>
              <a:off x="10514527" y="-608669"/>
              <a:ext cx="2279018" cy="5777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8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10705027" y="-418169"/>
              <a:ext cx="1898018" cy="5396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任意多边形: 形状 37"/>
          <p:cNvSpPr/>
          <p:nvPr/>
        </p:nvSpPr>
        <p:spPr>
          <a:xfrm>
            <a:off x="11513109" y="57276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39" name="任意多边形: 形状 38"/>
          <p:cNvSpPr/>
          <p:nvPr/>
        </p:nvSpPr>
        <p:spPr>
          <a:xfrm>
            <a:off x="670248" y="11810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42" name="文本框 41"/>
          <p:cNvSpPr txBox="1"/>
          <p:nvPr/>
        </p:nvSpPr>
        <p:spPr>
          <a:xfrm>
            <a:off x="1543957" y="3159510"/>
            <a:ext cx="6029810" cy="923330"/>
          </a:xfrm>
          <a:prstGeom prst="rect">
            <a:avLst/>
          </a:prstGeom>
          <a:noFill/>
        </p:spPr>
        <p:txBody>
          <a:bodyPr wrap="square" lIns="0" tIns="0" rIns="0" bIns="0" rtlCol="0">
            <a:spAutoFit/>
          </a:bodyPr>
          <a:lstStyle/>
          <a:p>
            <a:pPr lvl="0" defTabSz="1219200" hangingPunct="0">
              <a:defRPr/>
            </a:pPr>
            <a:r>
              <a:rPr lang="zh-CN" altLang="en-US" sz="6000" b="1" kern="0" cap="all" spc="222" dirty="0">
                <a:solidFill>
                  <a:srgbClr val="212121"/>
                </a:solidFill>
                <a:latin typeface="微软雅黑" panose="020B0503020204020204" pitchFamily="34" charset="-122"/>
                <a:ea typeface="微软雅黑" panose="020B0503020204020204" pitchFamily="34" charset="-122"/>
                <a:sym typeface="PangMenZhengDao"/>
              </a:rPr>
              <a:t>总结思考</a:t>
            </a:r>
            <a:endParaRPr lang="zh-CN" altLang="en-US" sz="6000" b="1" kern="0" cap="all" spc="222" dirty="0">
              <a:solidFill>
                <a:srgbClr val="212121"/>
              </a:solidFill>
              <a:latin typeface="微软雅黑" panose="020B0503020204020204" pitchFamily="34" charset="-122"/>
              <a:ea typeface="微软雅黑" panose="020B0503020204020204" pitchFamily="34" charset="-122"/>
              <a:sym typeface="PangMenZhengDao"/>
            </a:endParaRPr>
          </a:p>
        </p:txBody>
      </p:sp>
      <p:sp>
        <p:nvSpPr>
          <p:cNvPr id="60" name="文本框 59"/>
          <p:cNvSpPr txBox="1"/>
          <p:nvPr/>
        </p:nvSpPr>
        <p:spPr>
          <a:xfrm>
            <a:off x="1591038" y="2111121"/>
            <a:ext cx="2352572" cy="738664"/>
          </a:xfrm>
          <a:prstGeom prst="rect">
            <a:avLst/>
          </a:prstGeom>
          <a:noFill/>
        </p:spPr>
        <p:txBody>
          <a:bodyPr wrap="square" lIns="0" tIns="0" rIns="0" bIns="0" rtlCol="0">
            <a:spAutoFit/>
          </a:bodyPr>
          <a:lstStyle/>
          <a:p>
            <a:pPr algn="dist"/>
            <a:r>
              <a:rPr lang="en-US" altLang="zh-CN" sz="4800" b="1" dirty="0">
                <a:solidFill>
                  <a:srgbClr val="00B6F6"/>
                </a:solidFill>
                <a:latin typeface="Abadi" panose="020B0604020104020204" pitchFamily="34" charset="0"/>
                <a:ea typeface="阿里巴巴普惠体 B" panose="00020600040101010101" pitchFamily="18" charset="-122"/>
                <a:cs typeface="阿里巴巴普惠体 B" panose="00020600040101010101" pitchFamily="18" charset="-122"/>
                <a:sym typeface="+mn-lt"/>
              </a:rPr>
              <a:t>PART-</a:t>
            </a:r>
            <a:endParaRPr lang="zh-CN" altLang="en-US" sz="4800" b="1" dirty="0">
              <a:solidFill>
                <a:srgbClr val="00B6F6"/>
              </a:solidFill>
              <a:latin typeface="Abadi" panose="020B0604020104020204" pitchFamily="34" charset="0"/>
              <a:ea typeface="阿里巴巴普惠体 B" panose="00020600040101010101" pitchFamily="18" charset="-122"/>
              <a:cs typeface="阿里巴巴普惠体 B" panose="00020600040101010101" pitchFamily="18" charset="-122"/>
              <a:sym typeface="+mn-lt"/>
            </a:endParaRPr>
          </a:p>
        </p:txBody>
      </p:sp>
      <p:sp>
        <p:nvSpPr>
          <p:cNvPr id="69" name="任意多边形: 形状 68"/>
          <p:cNvSpPr/>
          <p:nvPr/>
        </p:nvSpPr>
        <p:spPr>
          <a:xfrm rot="5400000">
            <a:off x="735906" y="56895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0" name="任意多边形: 形状 69"/>
          <p:cNvSpPr/>
          <p:nvPr/>
        </p:nvSpPr>
        <p:spPr>
          <a:xfrm>
            <a:off x="11513109" y="11810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pic>
        <p:nvPicPr>
          <p:cNvPr id="79" name="图片 78"/>
          <p:cNvPicPr>
            <a:picLocks noChangeAspect="1"/>
          </p:cNvPicPr>
          <p:nvPr/>
        </p:nvPicPr>
        <p:blipFill>
          <a:blip r:embed="rId2" cstate="print"/>
          <a:srcRect/>
          <a:stretch>
            <a:fillRect/>
          </a:stretch>
        </p:blipFill>
        <p:spPr>
          <a:xfrm>
            <a:off x="1" y="3503195"/>
            <a:ext cx="455109" cy="4007949"/>
          </a:xfrm>
          <a:custGeom>
            <a:avLst/>
            <a:gdLst>
              <a:gd name="connsiteX0" fmla="*/ 0 w 455109"/>
              <a:gd name="connsiteY0" fmla="*/ 0 h 4007949"/>
              <a:gd name="connsiteX1" fmla="*/ 455109 w 455109"/>
              <a:gd name="connsiteY1" fmla="*/ 0 h 4007949"/>
              <a:gd name="connsiteX2" fmla="*/ 455109 w 455109"/>
              <a:gd name="connsiteY2" fmla="*/ 4007949 h 4007949"/>
              <a:gd name="connsiteX3" fmla="*/ 0 w 455109"/>
              <a:gd name="connsiteY3" fmla="*/ 4007949 h 4007949"/>
            </a:gdLst>
            <a:ahLst/>
            <a:cxnLst>
              <a:cxn ang="0">
                <a:pos x="connsiteX0" y="connsiteY0"/>
              </a:cxn>
              <a:cxn ang="0">
                <a:pos x="connsiteX1" y="connsiteY1"/>
              </a:cxn>
              <a:cxn ang="0">
                <a:pos x="connsiteX2" y="connsiteY2"/>
              </a:cxn>
              <a:cxn ang="0">
                <a:pos x="connsiteX3" y="connsiteY3"/>
              </a:cxn>
            </a:cxnLst>
            <a:rect l="l" t="t" r="r" b="b"/>
            <a:pathLst>
              <a:path w="455109" h="4007949">
                <a:moveTo>
                  <a:pt x="0" y="0"/>
                </a:moveTo>
                <a:lnTo>
                  <a:pt x="455109" y="0"/>
                </a:lnTo>
                <a:lnTo>
                  <a:pt x="455109" y="4007949"/>
                </a:lnTo>
                <a:lnTo>
                  <a:pt x="0" y="4007949"/>
                </a:lnTo>
                <a:close/>
              </a:path>
            </a:pathLst>
          </a:custGeom>
        </p:spPr>
      </p:pic>
      <p:pic>
        <p:nvPicPr>
          <p:cNvPr id="80" name="图片 79"/>
          <p:cNvPicPr>
            <a:picLocks noChangeAspect="1"/>
          </p:cNvPicPr>
          <p:nvPr/>
        </p:nvPicPr>
        <p:blipFill>
          <a:blip r:embed="rId2" cstate="print"/>
          <a:srcRect/>
          <a:stretch>
            <a:fillRect/>
          </a:stretch>
        </p:blipFill>
        <p:spPr>
          <a:xfrm flipH="1">
            <a:off x="11736891" y="1238967"/>
            <a:ext cx="455109" cy="4007949"/>
          </a:xfrm>
          <a:custGeom>
            <a:avLst/>
            <a:gdLst>
              <a:gd name="connsiteX0" fmla="*/ 0 w 455109"/>
              <a:gd name="connsiteY0" fmla="*/ 0 h 4007949"/>
              <a:gd name="connsiteX1" fmla="*/ 455109 w 455109"/>
              <a:gd name="connsiteY1" fmla="*/ 0 h 4007949"/>
              <a:gd name="connsiteX2" fmla="*/ 455109 w 455109"/>
              <a:gd name="connsiteY2" fmla="*/ 4007949 h 4007949"/>
              <a:gd name="connsiteX3" fmla="*/ 0 w 455109"/>
              <a:gd name="connsiteY3" fmla="*/ 4007949 h 4007949"/>
            </a:gdLst>
            <a:ahLst/>
            <a:cxnLst>
              <a:cxn ang="0">
                <a:pos x="connsiteX0" y="connsiteY0"/>
              </a:cxn>
              <a:cxn ang="0">
                <a:pos x="connsiteX1" y="connsiteY1"/>
              </a:cxn>
              <a:cxn ang="0">
                <a:pos x="connsiteX2" y="connsiteY2"/>
              </a:cxn>
              <a:cxn ang="0">
                <a:pos x="connsiteX3" y="connsiteY3"/>
              </a:cxn>
            </a:cxnLst>
            <a:rect l="l" t="t" r="r" b="b"/>
            <a:pathLst>
              <a:path w="455109" h="4007949">
                <a:moveTo>
                  <a:pt x="0" y="0"/>
                </a:moveTo>
                <a:lnTo>
                  <a:pt x="455109" y="0"/>
                </a:lnTo>
                <a:lnTo>
                  <a:pt x="455109" y="4007949"/>
                </a:lnTo>
                <a:lnTo>
                  <a:pt x="0" y="4007949"/>
                </a:lnTo>
                <a:close/>
              </a:path>
            </a:pathLst>
          </a:custGeom>
        </p:spPr>
      </p:pic>
      <p:grpSp>
        <p:nvGrpSpPr>
          <p:cNvPr id="41" name="组合 40"/>
          <p:cNvGrpSpPr/>
          <p:nvPr/>
        </p:nvGrpSpPr>
        <p:grpSpPr>
          <a:xfrm>
            <a:off x="4259110" y="2432593"/>
            <a:ext cx="1044554" cy="124460"/>
            <a:chOff x="4333949" y="2294890"/>
            <a:chExt cx="1044554" cy="124460"/>
          </a:xfrm>
        </p:grpSpPr>
        <p:sp>
          <p:nvSpPr>
            <p:cNvPr id="33" name="等腰三角形 32"/>
            <p:cNvSpPr/>
            <p:nvPr/>
          </p:nvSpPr>
          <p:spPr>
            <a:xfrm rot="5400000">
              <a:off x="432536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等腰三角形 80"/>
            <p:cNvSpPr/>
            <p:nvPr/>
          </p:nvSpPr>
          <p:spPr>
            <a:xfrm rot="5400000">
              <a:off x="463778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rot="5400000">
              <a:off x="495020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rot="5400000">
              <a:off x="526262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文本框 83"/>
          <p:cNvSpPr txBox="1"/>
          <p:nvPr/>
        </p:nvSpPr>
        <p:spPr>
          <a:xfrm>
            <a:off x="8001442" y="2414473"/>
            <a:ext cx="3787344" cy="2554545"/>
          </a:xfrm>
          <a:prstGeom prst="rect">
            <a:avLst/>
          </a:prstGeom>
          <a:noFill/>
        </p:spPr>
        <p:txBody>
          <a:bodyPr wrap="square" lIns="0" tIns="0" rIns="0" bIns="0" rtlCol="0">
            <a:spAutoFit/>
          </a:bodyPr>
          <a:lstStyle/>
          <a:p>
            <a:pPr algn="ctr"/>
            <a:r>
              <a:rPr lang="en-US" altLang="zh-CN" sz="16600" dirty="0">
                <a:solidFill>
                  <a:srgbClr val="00B6F6"/>
                </a:solidFill>
                <a:latin typeface="汉仪元隆黑 90W" panose="00020600040101010101" pitchFamily="18" charset="-122"/>
                <a:ea typeface="汉仪元隆黑 90W" panose="00020600040101010101" pitchFamily="18" charset="-122"/>
                <a:cs typeface="+mn-ea"/>
                <a:sym typeface="+mn-lt"/>
              </a:rPr>
              <a:t>04</a:t>
            </a:r>
            <a:endParaRPr lang="zh-CN" altLang="en-US" sz="16600" dirty="0">
              <a:solidFill>
                <a:srgbClr val="00B6F6"/>
              </a:solidFill>
              <a:latin typeface="汉仪元隆黑 90W" panose="00020600040101010101" pitchFamily="18" charset="-122"/>
              <a:ea typeface="汉仪元隆黑 90W" panose="00020600040101010101" pitchFamily="18" charset="-122"/>
              <a:cs typeface="+mn-ea"/>
              <a:sym typeface="+mn-lt"/>
            </a:endParaRPr>
          </a:p>
        </p:txBody>
      </p:sp>
      <p:grpSp>
        <p:nvGrpSpPr>
          <p:cNvPr id="85" name="组合 84"/>
          <p:cNvGrpSpPr/>
          <p:nvPr/>
        </p:nvGrpSpPr>
        <p:grpSpPr>
          <a:xfrm>
            <a:off x="8297710" y="5412286"/>
            <a:ext cx="1044554" cy="124460"/>
            <a:chOff x="4333949" y="2294890"/>
            <a:chExt cx="1044554" cy="124460"/>
          </a:xfrm>
        </p:grpSpPr>
        <p:sp>
          <p:nvSpPr>
            <p:cNvPr id="86" name="等腰三角形 85"/>
            <p:cNvSpPr/>
            <p:nvPr/>
          </p:nvSpPr>
          <p:spPr>
            <a:xfrm rot="5400000">
              <a:off x="432536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rot="5400000">
              <a:off x="463778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rot="5400000">
              <a:off x="495020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等腰三角形 88"/>
            <p:cNvSpPr/>
            <p:nvPr/>
          </p:nvSpPr>
          <p:spPr>
            <a:xfrm rot="5400000">
              <a:off x="526262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p:nvGrpSpPr>
        <p:grpSpPr>
          <a:xfrm>
            <a:off x="566242" y="323547"/>
            <a:ext cx="4063815" cy="937438"/>
            <a:chOff x="2185877" y="2464981"/>
            <a:chExt cx="4063815"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04</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203670" y="2847349"/>
              <a:ext cx="3046022" cy="369332"/>
            </a:xfrm>
            <a:prstGeom prst="rect">
              <a:avLst/>
            </a:prstGeom>
            <a:noFill/>
          </p:spPr>
          <p:txBody>
            <a:bodyPr wrap="square" lIns="0" tIns="0" rIns="0" bIns="0"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总结思考</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4" name="文本框 13"/>
          <p:cNvSpPr txBox="1"/>
          <p:nvPr/>
        </p:nvSpPr>
        <p:spPr>
          <a:xfrm>
            <a:off x="797560" y="1145540"/>
            <a:ext cx="10140950" cy="5139055"/>
          </a:xfrm>
          <a:prstGeom prst="rect">
            <a:avLst/>
          </a:prstGeom>
          <a:noFill/>
        </p:spPr>
        <p:txBody>
          <a:bodyPr wrap="square">
            <a:noAutofit/>
          </a:bodyPr>
          <a:lstStyle/>
          <a:p>
            <a:pPr marL="0" marR="0" lvl="0" indent="0" algn="l" defTabSz="914400" rtl="0" eaLnBrk="1" fontAlgn="auto" latinLnBrk="0" hangingPunct="1">
              <a:lnSpc>
                <a:spcPts val="28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案例思考</a:t>
            </a:r>
            <a:endParaRPr kumimoji="0" lang="en-US" altLang="zh-CN"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ts val="2800"/>
              </a:lnSpc>
              <a:spcBef>
                <a:spcPts val="0"/>
              </a:spcBef>
              <a:spcAft>
                <a:spcPts val="0"/>
              </a:spcAft>
              <a:buClrTx/>
              <a:buSzTx/>
              <a:buFont typeface="Wingdings" panose="05000000000000000000" charset="0"/>
              <a:buChar char="Ø"/>
              <a:defRPr/>
            </a:pP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患者对于病情的接受需要过程，结合其自身病情特点，临床医生尽快做出个体化治疗方案</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ts val="2800"/>
              </a:lnSpc>
              <a:spcBef>
                <a:spcPts val="0"/>
              </a:spcBef>
              <a:spcAft>
                <a:spcPts val="0"/>
              </a:spcAft>
              <a:buClrTx/>
              <a:buSzTx/>
              <a:buFont typeface="Wingdings" panose="05000000000000000000" charset="0"/>
              <a:buChar char="Ø"/>
              <a:defRPr/>
            </a:pP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ART治疗方案选择：快速持久抑制病毒复制、高耐药屏障，</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auto" latinLnBrk="0" hangingPunct="1">
              <a:lnSpc>
                <a:spcPts val="2800"/>
              </a:lnSpc>
              <a:spcBef>
                <a:spcPts val="0"/>
              </a:spcBef>
              <a:spcAft>
                <a:spcPts val="0"/>
              </a:spcAft>
              <a:buClrTx/>
              <a:buSzTx/>
              <a:buFont typeface="Wingdings" panose="05000000000000000000" charset="0"/>
              <a:buNone/>
              <a:defRPr/>
            </a:pP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不良反应少，</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auto" latinLnBrk="0" hangingPunct="1">
              <a:lnSpc>
                <a:spcPts val="2800"/>
              </a:lnSpc>
              <a:spcBef>
                <a:spcPts val="0"/>
              </a:spcBef>
              <a:spcAft>
                <a:spcPts val="0"/>
              </a:spcAft>
              <a:buClrTx/>
              <a:buSzTx/>
              <a:buFont typeface="Wingdings" panose="05000000000000000000" charset="0"/>
              <a:buNone/>
              <a:defRPr/>
            </a:pP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药物相互作用少的药物，</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auto" latinLnBrk="0" hangingPunct="1">
              <a:lnSpc>
                <a:spcPts val="2800"/>
              </a:lnSpc>
              <a:spcBef>
                <a:spcPts val="0"/>
              </a:spcBef>
              <a:spcAft>
                <a:spcPts val="0"/>
              </a:spcAft>
              <a:buClrTx/>
              <a:buSzTx/>
              <a:buFont typeface="Wingdings" panose="05000000000000000000" charset="0"/>
              <a:buNone/>
              <a:defRPr/>
            </a:pP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服用方便、提高依从性</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algn="l" defTabSz="914400" rtl="0" eaLnBrk="1" fontAlgn="auto" latinLnBrk="0" hangingPunct="1">
              <a:lnSpc>
                <a:spcPts val="2800"/>
              </a:lnSpc>
              <a:spcBef>
                <a:spcPts val="0"/>
              </a:spcBef>
              <a:spcAft>
                <a:spcPts val="0"/>
              </a:spcAft>
              <a:buClrTx/>
              <a:buSzTx/>
              <a:buFont typeface="Wingdings" panose="05000000000000000000" charset="0"/>
              <a:buNone/>
              <a:defRPr/>
            </a:pPr>
            <a:r>
              <a:rPr kumimoji="0" lang="en-US" altLang="zh-CN"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诊断方法</a:t>
            </a:r>
            <a:endParaRPr kumimoji="0" lang="en-US" altLang="zh-CN"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algn="l" defTabSz="914400" rtl="0" eaLnBrk="1" fontAlgn="auto" latinLnBrk="0" hangingPunct="1">
              <a:lnSpc>
                <a:spcPts val="2800"/>
              </a:lnSpc>
              <a:spcBef>
                <a:spcPts val="0"/>
              </a:spcBef>
              <a:spcAft>
                <a:spcPts val="0"/>
              </a:spcAft>
              <a:buClrTx/>
              <a:buSzTx/>
              <a:buFont typeface="Wingdings" panose="05000000000000000000" charset="0"/>
              <a:buNone/>
              <a:defRPr/>
            </a:pPr>
            <a:endParaRPr kumimoji="0" lang="en-US" altLang="zh-CN"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algn="l" defTabSz="914400" rtl="0" eaLnBrk="1" fontAlgn="auto" latinLnBrk="0" hangingPunct="1">
              <a:lnSpc>
                <a:spcPts val="2800"/>
              </a:lnSpc>
              <a:spcBef>
                <a:spcPts val="0"/>
              </a:spcBef>
              <a:spcAft>
                <a:spcPts val="0"/>
              </a:spcAft>
              <a:buClrTx/>
              <a:buSzTx/>
              <a:buFont typeface="Wingdings" panose="05000000000000000000" charset="0"/>
              <a:buNone/>
              <a:defRPr/>
            </a:pPr>
            <a:endParaRPr kumimoji="0" lang="en-US" altLang="zh-CN" sz="16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9586209" y="5098868"/>
            <a:ext cx="2605791" cy="1363653"/>
          </a:xfrm>
          <a:prstGeom prst="rect">
            <a:avLst/>
          </a:prstGeom>
        </p:spPr>
      </p:pic>
      <p:pic>
        <p:nvPicPr>
          <p:cNvPr id="15" name="图片 14" descr="思考总结-诊断方法"/>
          <p:cNvPicPr>
            <a:picLocks noChangeAspect="1"/>
          </p:cNvPicPr>
          <p:nvPr/>
        </p:nvPicPr>
        <p:blipFill>
          <a:blip r:embed="rId4"/>
          <a:stretch>
            <a:fillRect/>
          </a:stretch>
        </p:blipFill>
        <p:spPr>
          <a:xfrm>
            <a:off x="2975610" y="3862070"/>
            <a:ext cx="2663825" cy="28721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p:nvGrpSpPr>
        <p:grpSpPr>
          <a:xfrm>
            <a:off x="566242" y="323547"/>
            <a:ext cx="4063815" cy="937438"/>
            <a:chOff x="2185877" y="2464981"/>
            <a:chExt cx="4063815"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04</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203670" y="2847349"/>
              <a:ext cx="3046022" cy="369332"/>
            </a:xfrm>
            <a:prstGeom prst="rect">
              <a:avLst/>
            </a:prstGeom>
            <a:noFill/>
          </p:spPr>
          <p:txBody>
            <a:bodyPr wrap="square" lIns="0" tIns="0" rIns="0" bIns="0"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总结思考</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4" name="文本框 13"/>
          <p:cNvSpPr txBox="1"/>
          <p:nvPr/>
        </p:nvSpPr>
        <p:spPr>
          <a:xfrm>
            <a:off x="797653" y="1260985"/>
            <a:ext cx="6270804" cy="410497"/>
          </a:xfrm>
          <a:prstGeom prst="rect">
            <a:avLst/>
          </a:prstGeom>
          <a:noFill/>
        </p:spPr>
        <p:txBody>
          <a:bodyPr wrap="square">
            <a:spAutoFit/>
          </a:bodyPr>
          <a:lstStyle/>
          <a:p>
            <a:pPr marL="0" marR="0" lvl="0" indent="0" algn="l" defTabSz="914400" rtl="0" eaLnBrk="1" fontAlgn="auto" latinLnBrk="0" hangingPunct="1">
              <a:lnSpc>
                <a:spcPts val="2800"/>
              </a:lnSpc>
              <a:spcBef>
                <a:spcPts val="0"/>
              </a:spcBef>
              <a:spcAft>
                <a:spcPts val="0"/>
              </a:spcAft>
              <a:buClrTx/>
              <a:buSzTx/>
              <a:buFontTx/>
              <a:buNone/>
              <a:defRPr/>
            </a:pP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利益冲突说明</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9586209" y="5098868"/>
            <a:ext cx="2605791" cy="13636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566242" y="323547"/>
            <a:ext cx="4063815" cy="937438"/>
            <a:chOff x="2185877" y="2464981"/>
            <a:chExt cx="4063815"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04</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203670" y="2847349"/>
              <a:ext cx="3046022" cy="369332"/>
            </a:xfrm>
            <a:prstGeom prst="rect">
              <a:avLst/>
            </a:prstGeom>
            <a:noFill/>
          </p:spPr>
          <p:txBody>
            <a:bodyPr wrap="square" lIns="0" tIns="0" rIns="0" bIns="0"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总结思考</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pic>
        <p:nvPicPr>
          <p:cNvPr id="9" name="图片 8"/>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9586209" y="5098868"/>
            <a:ext cx="2605791" cy="1363653"/>
          </a:xfrm>
          <a:prstGeom prst="rect">
            <a:avLst/>
          </a:prstGeom>
        </p:spPr>
      </p:pic>
      <p:sp>
        <p:nvSpPr>
          <p:cNvPr id="15" name="文本框 14"/>
          <p:cNvSpPr txBox="1"/>
          <p:nvPr/>
        </p:nvSpPr>
        <p:spPr>
          <a:xfrm>
            <a:off x="1211580" y="2130425"/>
            <a:ext cx="10288905" cy="1527175"/>
          </a:xfrm>
          <a:prstGeom prst="rect">
            <a:avLst/>
          </a:prstGeom>
          <a:noFill/>
        </p:spPr>
        <p:txBody>
          <a:bodyPr wrap="square" rtlCol="0">
            <a:spAutoFit/>
          </a:bodyPr>
          <a:lstStyle/>
          <a:p>
            <a:pPr lvl="0" algn="l">
              <a:lnSpc>
                <a:spcPts val="2800"/>
              </a:lnSpc>
            </a:pPr>
            <a:r>
              <a:rPr lang="en-US" altLang="zh-CN" sz="1600" kern="100" dirty="0">
                <a:effectLst/>
                <a:latin typeface="微软雅黑" panose="020B0503020204020204" pitchFamily="34" charset="-122"/>
                <a:ea typeface="微软雅黑" panose="020B0503020204020204" pitchFamily="34" charset="-122"/>
                <a:cs typeface="微软雅黑" panose="020B0503020204020204" pitchFamily="34" charset="-122"/>
              </a:rPr>
              <a:t>[1]GandhiRT,et al.JAMA.2023,329(1)</a:t>
            </a:r>
            <a:r>
              <a:rPr lang="zh-CN" altLang="en-US" sz="1600"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kern="100" dirty="0">
                <a:effectLst/>
                <a:latin typeface="微软雅黑" panose="020B0503020204020204" pitchFamily="34" charset="-122"/>
                <a:ea typeface="微软雅黑" panose="020B0503020204020204" pitchFamily="34" charset="-122"/>
                <a:cs typeface="微软雅黑" panose="020B0503020204020204" pitchFamily="34" charset="-122"/>
              </a:rPr>
              <a:t>63-84.</a:t>
            </a:r>
            <a:endParaRPr lang="en-US" altLang="zh-CN" sz="1600"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lvl="0" algn="l">
              <a:lnSpc>
                <a:spcPts val="2800"/>
              </a:lnSpc>
            </a:pPr>
            <a:r>
              <a:rPr lang="en-US" altLang="zh-CN" sz="1600" kern="100" dirty="0">
                <a:latin typeface="微软雅黑" panose="020B0503020204020204" pitchFamily="34" charset="-122"/>
                <a:ea typeface="微软雅黑" panose="020B0503020204020204" pitchFamily="34" charset="-122"/>
                <a:cs typeface="微软雅黑" panose="020B0503020204020204" pitchFamily="34" charset="-122"/>
              </a:rPr>
              <a:t>[2]DHHS.Guidelines for the use of antiretro vrai agents in ad uits and ado lesc ents living with HIV. 2023</a:t>
            </a:r>
            <a:endParaRPr lang="en-US" altLang="zh-CN" sz="1600" kern="100" dirty="0">
              <a:latin typeface="微软雅黑" panose="020B0503020204020204" pitchFamily="34" charset="-122"/>
              <a:ea typeface="微软雅黑" panose="020B0503020204020204" pitchFamily="34" charset="-122"/>
              <a:cs typeface="微软雅黑" panose="020B0503020204020204" pitchFamily="34" charset="-122"/>
            </a:endParaRPr>
          </a:p>
          <a:p>
            <a:pPr lvl="0" algn="l">
              <a:lnSpc>
                <a:spcPts val="2800"/>
              </a:lnSpc>
            </a:pPr>
            <a:r>
              <a:rPr lang="en-US" altLang="zh-CN" sz="1600" kern="100" dirty="0">
                <a:latin typeface="微软雅黑" panose="020B0503020204020204" pitchFamily="34" charset="-122"/>
                <a:ea typeface="微软雅黑" panose="020B0503020204020204" pitchFamily="34" charset="-122"/>
                <a:cs typeface="微软雅黑" panose="020B0503020204020204" pitchFamily="34" charset="-122"/>
              </a:rPr>
              <a:t>[3]Guidelines forthe Use of Antretrovral Agents inAduts and Adolescents wth HiV.DHHs 2022.</a:t>
            </a:r>
            <a:endParaRPr lang="en-US" altLang="zh-CN" sz="1600" kern="100" dirty="0">
              <a:latin typeface="微软雅黑" panose="020B0503020204020204" pitchFamily="34" charset="-122"/>
              <a:ea typeface="微软雅黑" panose="020B0503020204020204" pitchFamily="34" charset="-122"/>
              <a:cs typeface="微软雅黑" panose="020B0503020204020204" pitchFamily="34" charset="-122"/>
            </a:endParaRPr>
          </a:p>
          <a:p>
            <a:pPr lvl="0" algn="l">
              <a:lnSpc>
                <a:spcPts val="2800"/>
              </a:lnSpc>
            </a:pPr>
            <a:r>
              <a:rPr lang="en-US" altLang="zh-CN" sz="1600" kern="100" dirty="0">
                <a:latin typeface="微软雅黑" panose="020B0503020204020204" pitchFamily="34" charset="-122"/>
                <a:ea typeface="微软雅黑" panose="020B0503020204020204" pitchFamily="34" charset="-122"/>
                <a:cs typeface="微软雅黑" panose="020B0503020204020204" pitchFamily="34" charset="-122"/>
              </a:rPr>
              <a:t>[4]EACSGuideline. v11.1 .2022</a:t>
            </a:r>
            <a:endParaRPr lang="en-US" altLang="zh-CN" sz="1600" kern="1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5372132" y="1327567"/>
            <a:ext cx="1388522" cy="584775"/>
          </a:xfrm>
          <a:prstGeom prst="rect">
            <a:avLst/>
          </a:prstGeom>
          <a:noFill/>
        </p:spPr>
        <p:txBody>
          <a:bodyPr wrap="none" rtlCol="0">
            <a:spAutoFit/>
          </a:bodyPr>
          <a:lstStyle/>
          <a:p>
            <a:pPr algn="ctr"/>
            <a:r>
              <a:rPr lang="zh-CN" altLang="en-US" b="1" kern="100" dirty="0">
                <a:effectLst/>
                <a:latin typeface="微软雅黑" panose="020B0503020204020204" pitchFamily="34" charset="-122"/>
                <a:ea typeface="微软雅黑" panose="020B0503020204020204" pitchFamily="34" charset="-122"/>
                <a:cs typeface="微软雅黑" panose="020B0503020204020204" pitchFamily="34" charset="-122"/>
              </a:rPr>
              <a:t>参考文献 </a:t>
            </a:r>
            <a:endParaRPr lang="en-US" altLang="zh-CN"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1400" kern="100" dirty="0">
                <a:effectLst/>
                <a:latin typeface="微软雅黑" panose="020B0503020204020204" pitchFamily="34" charset="-122"/>
                <a:ea typeface="微软雅黑" panose="020B0503020204020204" pitchFamily="34" charset="-122"/>
                <a:cs typeface="微软雅黑" panose="020B0503020204020204" pitchFamily="34" charset="-122"/>
              </a:rPr>
              <a:t>Reference list </a:t>
            </a:r>
            <a:endParaRPr lang="en-US" altLang="zh-CN" sz="1400" kern="100" dirty="0">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2" name="图片 11"/>
          <p:cNvPicPr>
            <a:picLocks noChangeAspect="1"/>
          </p:cNvPicPr>
          <p:nvPr/>
        </p:nvPicPr>
        <p:blipFill rotWithShape="1">
          <a:blip r:embed="rId1" cstate="print"/>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19" name="组合 18"/>
          <p:cNvGrpSpPr/>
          <p:nvPr/>
        </p:nvGrpSpPr>
        <p:grpSpPr>
          <a:xfrm rot="17437272">
            <a:off x="6399727" y="-4602820"/>
            <a:ext cx="3010973" cy="7301569"/>
            <a:chOff x="9752527" y="-1370669"/>
            <a:chExt cx="3803018" cy="7301569"/>
          </a:xfrm>
        </p:grpSpPr>
        <p:sp>
          <p:nvSpPr>
            <p:cNvPr id="18" name="任意多边形: 形状 17"/>
            <p:cNvSpPr/>
            <p:nvPr/>
          </p:nvSpPr>
          <p:spPr>
            <a:xfrm>
              <a:off x="9752527" y="-1370669"/>
              <a:ext cx="3803018" cy="7301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p:nvSpPr>
          <p:spPr>
            <a:xfrm>
              <a:off x="9943027" y="-1180169"/>
              <a:ext cx="3422018" cy="6920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2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nvSpPr>
          <p:spPr>
            <a:xfrm>
              <a:off x="10133527" y="-989669"/>
              <a:ext cx="3041018" cy="6539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4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a:off x="10324027" y="-799169"/>
              <a:ext cx="2660018" cy="6158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6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a:off x="10514527" y="-608669"/>
              <a:ext cx="2279018" cy="5777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8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10705027" y="-418169"/>
              <a:ext cx="1898018" cy="5396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rot="17009309" flipH="1" flipV="1">
            <a:off x="3048742" y="3961515"/>
            <a:ext cx="3010973" cy="7301569"/>
            <a:chOff x="9752527" y="-1370669"/>
            <a:chExt cx="3803018" cy="7301569"/>
          </a:xfrm>
        </p:grpSpPr>
        <p:sp>
          <p:nvSpPr>
            <p:cNvPr id="21" name="任意多边形: 形状 20"/>
            <p:cNvSpPr/>
            <p:nvPr/>
          </p:nvSpPr>
          <p:spPr>
            <a:xfrm>
              <a:off x="9752527" y="-1370669"/>
              <a:ext cx="3803018" cy="7301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a:off x="9943027" y="-1180169"/>
              <a:ext cx="3422018" cy="6920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2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p:nvSpPr>
          <p:spPr>
            <a:xfrm>
              <a:off x="10133527" y="-989669"/>
              <a:ext cx="3041018" cy="6539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4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p:cNvSpPr/>
            <p:nvPr/>
          </p:nvSpPr>
          <p:spPr>
            <a:xfrm>
              <a:off x="10324027" y="-799169"/>
              <a:ext cx="2660018" cy="6158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6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p:nvSpPr>
          <p:spPr>
            <a:xfrm>
              <a:off x="10514527" y="-608669"/>
              <a:ext cx="2279018" cy="5777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8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10705027" y="-418169"/>
              <a:ext cx="1898018" cy="5396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任意多边形: 形状 37"/>
          <p:cNvSpPr/>
          <p:nvPr/>
        </p:nvSpPr>
        <p:spPr>
          <a:xfrm>
            <a:off x="11513109" y="57276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39" name="任意多边形: 形状 38"/>
          <p:cNvSpPr/>
          <p:nvPr/>
        </p:nvSpPr>
        <p:spPr>
          <a:xfrm>
            <a:off x="670248" y="11810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42" name="文本框 41"/>
          <p:cNvSpPr txBox="1"/>
          <p:nvPr/>
        </p:nvSpPr>
        <p:spPr>
          <a:xfrm>
            <a:off x="1543957" y="3159510"/>
            <a:ext cx="5439229" cy="923330"/>
          </a:xfrm>
          <a:prstGeom prst="rect">
            <a:avLst/>
          </a:prstGeom>
          <a:noFill/>
        </p:spPr>
        <p:txBody>
          <a:bodyPr wrap="square" lIns="0" tIns="0" rIns="0" bIns="0" rtlCol="0">
            <a:spAutoFit/>
          </a:bodyPr>
          <a:lstStyle/>
          <a:p>
            <a:pPr lvl="0" defTabSz="1219200" hangingPunct="0">
              <a:defRPr/>
            </a:pPr>
            <a:r>
              <a:rPr lang="zh-CN" altLang="en-US" sz="6000" b="1" kern="0" cap="all" spc="222" dirty="0">
                <a:solidFill>
                  <a:srgbClr val="212121"/>
                </a:solidFill>
                <a:latin typeface="微软雅黑" panose="020B0503020204020204" pitchFamily="34" charset="-122"/>
                <a:ea typeface="微软雅黑" panose="020B0503020204020204" pitchFamily="34" charset="-122"/>
                <a:sym typeface="PangMenZhengDao"/>
              </a:rPr>
              <a:t>疾病概述</a:t>
            </a:r>
            <a:endParaRPr lang="zh-CN" altLang="en-US" sz="6000" b="1" kern="0" cap="all" spc="222" dirty="0">
              <a:solidFill>
                <a:srgbClr val="212121"/>
              </a:solidFill>
              <a:latin typeface="微软雅黑" panose="020B0503020204020204" pitchFamily="34" charset="-122"/>
              <a:ea typeface="微软雅黑" panose="020B0503020204020204" pitchFamily="34" charset="-122"/>
              <a:sym typeface="PangMenZhengDao"/>
            </a:endParaRPr>
          </a:p>
        </p:txBody>
      </p:sp>
      <p:sp>
        <p:nvSpPr>
          <p:cNvPr id="60" name="文本框 59"/>
          <p:cNvSpPr txBox="1"/>
          <p:nvPr/>
        </p:nvSpPr>
        <p:spPr>
          <a:xfrm>
            <a:off x="1591038" y="2111121"/>
            <a:ext cx="2352572" cy="738664"/>
          </a:xfrm>
          <a:prstGeom prst="rect">
            <a:avLst/>
          </a:prstGeom>
          <a:noFill/>
        </p:spPr>
        <p:txBody>
          <a:bodyPr wrap="square" lIns="0" tIns="0" rIns="0" bIns="0" rtlCol="0">
            <a:spAutoFit/>
          </a:bodyPr>
          <a:lstStyle>
            <a:defPPr>
              <a:defRPr lang="zh-CN"/>
            </a:defPPr>
            <a:lvl1pPr algn="dist">
              <a:defRPr sz="4800" b="1">
                <a:solidFill>
                  <a:srgbClr val="00B6F6"/>
                </a:solidFill>
                <a:latin typeface="Abadi" panose="020B0604020104020204" pitchFamily="34" charset="0"/>
                <a:ea typeface="阿里巴巴普惠体 B" panose="00020600040101010101" pitchFamily="18" charset="-122"/>
                <a:cs typeface="阿里巴巴普惠体 B" panose="00020600040101010101" pitchFamily="18" charset="-122"/>
              </a:defRPr>
            </a:lvl1pPr>
          </a:lstStyle>
          <a:p>
            <a:r>
              <a:rPr lang="en-US" altLang="zh-CN" dirty="0">
                <a:sym typeface="+mn-lt"/>
              </a:rPr>
              <a:t>PART-</a:t>
            </a:r>
            <a:endParaRPr lang="zh-CN" altLang="en-US" dirty="0">
              <a:sym typeface="+mn-lt"/>
            </a:endParaRPr>
          </a:p>
        </p:txBody>
      </p:sp>
      <p:sp>
        <p:nvSpPr>
          <p:cNvPr id="69" name="任意多边形: 形状 68"/>
          <p:cNvSpPr/>
          <p:nvPr/>
        </p:nvSpPr>
        <p:spPr>
          <a:xfrm rot="5400000">
            <a:off x="735906" y="56895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0" name="任意多边形: 形状 69"/>
          <p:cNvSpPr/>
          <p:nvPr/>
        </p:nvSpPr>
        <p:spPr>
          <a:xfrm>
            <a:off x="11513109" y="11810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pic>
        <p:nvPicPr>
          <p:cNvPr id="79" name="图片 78"/>
          <p:cNvPicPr>
            <a:picLocks noChangeAspect="1"/>
          </p:cNvPicPr>
          <p:nvPr/>
        </p:nvPicPr>
        <p:blipFill>
          <a:blip r:embed="rId2" cstate="print"/>
          <a:srcRect/>
          <a:stretch>
            <a:fillRect/>
          </a:stretch>
        </p:blipFill>
        <p:spPr>
          <a:xfrm>
            <a:off x="1" y="3503195"/>
            <a:ext cx="455109" cy="4007949"/>
          </a:xfrm>
          <a:custGeom>
            <a:avLst/>
            <a:gdLst>
              <a:gd name="connsiteX0" fmla="*/ 0 w 455109"/>
              <a:gd name="connsiteY0" fmla="*/ 0 h 4007949"/>
              <a:gd name="connsiteX1" fmla="*/ 455109 w 455109"/>
              <a:gd name="connsiteY1" fmla="*/ 0 h 4007949"/>
              <a:gd name="connsiteX2" fmla="*/ 455109 w 455109"/>
              <a:gd name="connsiteY2" fmla="*/ 4007949 h 4007949"/>
              <a:gd name="connsiteX3" fmla="*/ 0 w 455109"/>
              <a:gd name="connsiteY3" fmla="*/ 4007949 h 4007949"/>
            </a:gdLst>
            <a:ahLst/>
            <a:cxnLst>
              <a:cxn ang="0">
                <a:pos x="connsiteX0" y="connsiteY0"/>
              </a:cxn>
              <a:cxn ang="0">
                <a:pos x="connsiteX1" y="connsiteY1"/>
              </a:cxn>
              <a:cxn ang="0">
                <a:pos x="connsiteX2" y="connsiteY2"/>
              </a:cxn>
              <a:cxn ang="0">
                <a:pos x="connsiteX3" y="connsiteY3"/>
              </a:cxn>
            </a:cxnLst>
            <a:rect l="l" t="t" r="r" b="b"/>
            <a:pathLst>
              <a:path w="455109" h="4007949">
                <a:moveTo>
                  <a:pt x="0" y="0"/>
                </a:moveTo>
                <a:lnTo>
                  <a:pt x="455109" y="0"/>
                </a:lnTo>
                <a:lnTo>
                  <a:pt x="455109" y="4007949"/>
                </a:lnTo>
                <a:lnTo>
                  <a:pt x="0" y="4007949"/>
                </a:lnTo>
                <a:close/>
              </a:path>
            </a:pathLst>
          </a:custGeom>
        </p:spPr>
      </p:pic>
      <p:pic>
        <p:nvPicPr>
          <p:cNvPr id="80" name="图片 79"/>
          <p:cNvPicPr>
            <a:picLocks noChangeAspect="1"/>
          </p:cNvPicPr>
          <p:nvPr/>
        </p:nvPicPr>
        <p:blipFill>
          <a:blip r:embed="rId2" cstate="print"/>
          <a:srcRect/>
          <a:stretch>
            <a:fillRect/>
          </a:stretch>
        </p:blipFill>
        <p:spPr>
          <a:xfrm flipH="1">
            <a:off x="11736891" y="1238967"/>
            <a:ext cx="455109" cy="4007949"/>
          </a:xfrm>
          <a:custGeom>
            <a:avLst/>
            <a:gdLst>
              <a:gd name="connsiteX0" fmla="*/ 0 w 455109"/>
              <a:gd name="connsiteY0" fmla="*/ 0 h 4007949"/>
              <a:gd name="connsiteX1" fmla="*/ 455109 w 455109"/>
              <a:gd name="connsiteY1" fmla="*/ 0 h 4007949"/>
              <a:gd name="connsiteX2" fmla="*/ 455109 w 455109"/>
              <a:gd name="connsiteY2" fmla="*/ 4007949 h 4007949"/>
              <a:gd name="connsiteX3" fmla="*/ 0 w 455109"/>
              <a:gd name="connsiteY3" fmla="*/ 4007949 h 4007949"/>
            </a:gdLst>
            <a:ahLst/>
            <a:cxnLst>
              <a:cxn ang="0">
                <a:pos x="connsiteX0" y="connsiteY0"/>
              </a:cxn>
              <a:cxn ang="0">
                <a:pos x="connsiteX1" y="connsiteY1"/>
              </a:cxn>
              <a:cxn ang="0">
                <a:pos x="connsiteX2" y="connsiteY2"/>
              </a:cxn>
              <a:cxn ang="0">
                <a:pos x="connsiteX3" y="connsiteY3"/>
              </a:cxn>
            </a:cxnLst>
            <a:rect l="l" t="t" r="r" b="b"/>
            <a:pathLst>
              <a:path w="455109" h="4007949">
                <a:moveTo>
                  <a:pt x="0" y="0"/>
                </a:moveTo>
                <a:lnTo>
                  <a:pt x="455109" y="0"/>
                </a:lnTo>
                <a:lnTo>
                  <a:pt x="455109" y="4007949"/>
                </a:lnTo>
                <a:lnTo>
                  <a:pt x="0" y="4007949"/>
                </a:lnTo>
                <a:close/>
              </a:path>
            </a:pathLst>
          </a:custGeom>
        </p:spPr>
      </p:pic>
      <p:grpSp>
        <p:nvGrpSpPr>
          <p:cNvPr id="41" name="组合 40"/>
          <p:cNvGrpSpPr/>
          <p:nvPr/>
        </p:nvGrpSpPr>
        <p:grpSpPr>
          <a:xfrm>
            <a:off x="4259110" y="2432593"/>
            <a:ext cx="1044554" cy="124460"/>
            <a:chOff x="4333949" y="2294890"/>
            <a:chExt cx="1044554" cy="124460"/>
          </a:xfrm>
        </p:grpSpPr>
        <p:sp>
          <p:nvSpPr>
            <p:cNvPr id="33" name="等腰三角形 32"/>
            <p:cNvSpPr/>
            <p:nvPr/>
          </p:nvSpPr>
          <p:spPr>
            <a:xfrm rot="5400000">
              <a:off x="432536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等腰三角形 80"/>
            <p:cNvSpPr/>
            <p:nvPr/>
          </p:nvSpPr>
          <p:spPr>
            <a:xfrm rot="5400000">
              <a:off x="463778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rot="5400000">
              <a:off x="495020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rot="5400000">
              <a:off x="526262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文本框 83"/>
          <p:cNvSpPr txBox="1"/>
          <p:nvPr/>
        </p:nvSpPr>
        <p:spPr>
          <a:xfrm>
            <a:off x="8001442" y="2414473"/>
            <a:ext cx="3787344" cy="2554545"/>
          </a:xfrm>
          <a:prstGeom prst="rect">
            <a:avLst/>
          </a:prstGeom>
          <a:noFill/>
        </p:spPr>
        <p:txBody>
          <a:bodyPr wrap="square" lIns="0" tIns="0" rIns="0" bIns="0" rtlCol="0">
            <a:spAutoFit/>
          </a:bodyPr>
          <a:lstStyle/>
          <a:p>
            <a:pPr algn="ctr"/>
            <a:r>
              <a:rPr lang="en-US" altLang="zh-CN" sz="16600" dirty="0">
                <a:solidFill>
                  <a:srgbClr val="00B6F6"/>
                </a:solidFill>
                <a:latin typeface="汉仪元隆黑 90W" panose="00020600040101010101" pitchFamily="18" charset="-122"/>
                <a:ea typeface="汉仪元隆黑 90W" panose="00020600040101010101" pitchFamily="18" charset="-122"/>
                <a:cs typeface="+mn-ea"/>
                <a:sym typeface="+mn-lt"/>
              </a:rPr>
              <a:t>01</a:t>
            </a:r>
            <a:endParaRPr lang="zh-CN" altLang="en-US" sz="16600" dirty="0">
              <a:solidFill>
                <a:srgbClr val="00B6F6"/>
              </a:solidFill>
              <a:latin typeface="汉仪元隆黑 90W" panose="00020600040101010101" pitchFamily="18" charset="-122"/>
              <a:ea typeface="汉仪元隆黑 90W" panose="00020600040101010101" pitchFamily="18" charset="-122"/>
              <a:cs typeface="+mn-ea"/>
              <a:sym typeface="+mn-lt"/>
            </a:endParaRPr>
          </a:p>
        </p:txBody>
      </p:sp>
      <p:grpSp>
        <p:nvGrpSpPr>
          <p:cNvPr id="85" name="组合 84"/>
          <p:cNvGrpSpPr/>
          <p:nvPr/>
        </p:nvGrpSpPr>
        <p:grpSpPr>
          <a:xfrm>
            <a:off x="8297710" y="5412286"/>
            <a:ext cx="1044554" cy="124460"/>
            <a:chOff x="4333949" y="2294890"/>
            <a:chExt cx="1044554" cy="124460"/>
          </a:xfrm>
        </p:grpSpPr>
        <p:sp>
          <p:nvSpPr>
            <p:cNvPr id="86" name="等腰三角形 85"/>
            <p:cNvSpPr/>
            <p:nvPr/>
          </p:nvSpPr>
          <p:spPr>
            <a:xfrm rot="5400000">
              <a:off x="432536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rot="5400000">
              <a:off x="463778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rot="5400000">
              <a:off x="495020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等腰三角形 88"/>
            <p:cNvSpPr/>
            <p:nvPr/>
          </p:nvSpPr>
          <p:spPr>
            <a:xfrm rot="5400000">
              <a:off x="526262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pic>
        <p:nvPicPr>
          <p:cNvPr id="12" name="图片 11"/>
          <p:cNvPicPr>
            <a:picLocks noChangeAspect="1"/>
          </p:cNvPicPr>
          <p:nvPr/>
        </p:nvPicPr>
        <p:blipFill>
          <a:blip r:embed="rId1" cstate="print"/>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19" name="组合 18"/>
          <p:cNvGrpSpPr/>
          <p:nvPr/>
        </p:nvGrpSpPr>
        <p:grpSpPr>
          <a:xfrm>
            <a:off x="10197027" y="-1688169"/>
            <a:ext cx="3010973" cy="7301569"/>
            <a:chOff x="9752527" y="-1370669"/>
            <a:chExt cx="3803018" cy="7301569"/>
          </a:xfrm>
        </p:grpSpPr>
        <p:sp>
          <p:nvSpPr>
            <p:cNvPr id="18" name="任意多边形: 形状 17"/>
            <p:cNvSpPr/>
            <p:nvPr/>
          </p:nvSpPr>
          <p:spPr>
            <a:xfrm>
              <a:off x="9752527" y="-1370669"/>
              <a:ext cx="3803018" cy="7301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任意多边形: 形状 16"/>
            <p:cNvSpPr/>
            <p:nvPr/>
          </p:nvSpPr>
          <p:spPr>
            <a:xfrm>
              <a:off x="9943027" y="-1180169"/>
              <a:ext cx="3422018" cy="6920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2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任意多边形: 形状 15"/>
            <p:cNvSpPr/>
            <p:nvPr/>
          </p:nvSpPr>
          <p:spPr>
            <a:xfrm>
              <a:off x="10133527" y="-989669"/>
              <a:ext cx="3041018" cy="6539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4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任意多边形: 形状 14"/>
            <p:cNvSpPr/>
            <p:nvPr/>
          </p:nvSpPr>
          <p:spPr>
            <a:xfrm>
              <a:off x="10324027" y="-799169"/>
              <a:ext cx="2660018" cy="6158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6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任意多边形: 形状 13"/>
            <p:cNvSpPr/>
            <p:nvPr/>
          </p:nvSpPr>
          <p:spPr>
            <a:xfrm>
              <a:off x="10514527" y="-608669"/>
              <a:ext cx="2279018" cy="5777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8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任意多边形: 形状 12"/>
            <p:cNvSpPr/>
            <p:nvPr/>
          </p:nvSpPr>
          <p:spPr>
            <a:xfrm>
              <a:off x="10705027" y="-418169"/>
              <a:ext cx="1898018" cy="5396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flipH="1" flipV="1">
            <a:off x="-1271073" y="2629831"/>
            <a:ext cx="3010973" cy="7301569"/>
            <a:chOff x="9752527" y="-1370669"/>
            <a:chExt cx="3803018" cy="7301569"/>
          </a:xfrm>
        </p:grpSpPr>
        <p:sp>
          <p:nvSpPr>
            <p:cNvPr id="21" name="任意多边形: 形状 20"/>
            <p:cNvSpPr/>
            <p:nvPr/>
          </p:nvSpPr>
          <p:spPr>
            <a:xfrm>
              <a:off x="9752527" y="-1370669"/>
              <a:ext cx="3803018" cy="7301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任意多边形: 形状 21"/>
            <p:cNvSpPr/>
            <p:nvPr/>
          </p:nvSpPr>
          <p:spPr>
            <a:xfrm>
              <a:off x="9943027" y="-1180169"/>
              <a:ext cx="3422018" cy="6920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2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任意多边形: 形状 22"/>
            <p:cNvSpPr/>
            <p:nvPr/>
          </p:nvSpPr>
          <p:spPr>
            <a:xfrm>
              <a:off x="10133527" y="-989669"/>
              <a:ext cx="3041018" cy="6539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4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任意多边形: 形状 23"/>
            <p:cNvSpPr/>
            <p:nvPr/>
          </p:nvSpPr>
          <p:spPr>
            <a:xfrm>
              <a:off x="10324027" y="-799169"/>
              <a:ext cx="2660018" cy="6158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6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任意多边形: 形状 24"/>
            <p:cNvSpPr/>
            <p:nvPr/>
          </p:nvSpPr>
          <p:spPr>
            <a:xfrm>
              <a:off x="10514527" y="-608669"/>
              <a:ext cx="2279018" cy="5777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8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任意多边形: 形状 25"/>
            <p:cNvSpPr/>
            <p:nvPr/>
          </p:nvSpPr>
          <p:spPr>
            <a:xfrm>
              <a:off x="10705027" y="-418169"/>
              <a:ext cx="1898018" cy="5396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7" name="文本框 26"/>
          <p:cNvSpPr txBox="1"/>
          <p:nvPr/>
        </p:nvSpPr>
        <p:spPr>
          <a:xfrm>
            <a:off x="2197100" y="2736420"/>
            <a:ext cx="7797800" cy="1107996"/>
          </a:xfrm>
          <a:prstGeom prst="rect">
            <a:avLst/>
          </a:prstGeom>
          <a:noFill/>
        </p:spPr>
        <p:txBody>
          <a:bodyPr wrap="square" lIns="0" tIns="0" rIns="0" bIns="0" rtlCol="0">
            <a:spAutoFit/>
          </a:bodyPr>
          <a:lstStyle/>
          <a:p>
            <a:pPr algn="dist"/>
            <a:r>
              <a:rPr lang="zh-CN" altLang="en-US" sz="7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感谢您的观看</a:t>
            </a:r>
            <a:endParaRPr lang="zh-CN" altLang="en-US" sz="7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9" name="任意多边形: 形状 38"/>
          <p:cNvSpPr/>
          <p:nvPr/>
        </p:nvSpPr>
        <p:spPr>
          <a:xfrm>
            <a:off x="641909" y="15112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27" name="文本框 26"/>
          <p:cNvSpPr txBox="1"/>
          <p:nvPr/>
        </p:nvSpPr>
        <p:spPr>
          <a:xfrm>
            <a:off x="857808" y="483347"/>
            <a:ext cx="10394392" cy="861774"/>
          </a:xfrm>
          <a:prstGeom prst="rect">
            <a:avLst/>
          </a:prstGeom>
          <a:noFill/>
        </p:spPr>
        <p:txBody>
          <a:bodyPr wrap="square" lIns="0" tIns="0" rIns="0" bIns="0" rtlCol="0">
            <a:spAutoFit/>
          </a:bodyPr>
          <a:lstStyle/>
          <a:p>
            <a:r>
              <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快速启动抗反转录病毒治疗（</a:t>
            </a:r>
            <a:r>
              <a:rPr lang="en-US" altLang="zh-CN"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Rapid ART</a:t>
            </a:r>
            <a:r>
              <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a:t>
            </a:r>
            <a:endParaRPr lang="en-US" altLang="zh-CN"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a:p>
            <a:r>
              <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可使</a:t>
            </a:r>
            <a:r>
              <a:rPr lang="en-US" altLang="zh-CN"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HIV</a:t>
            </a:r>
            <a:r>
              <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感染者更获益</a:t>
            </a:r>
            <a:endPar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pic>
        <p:nvPicPr>
          <p:cNvPr id="34" name="图片 33"/>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158330" y="5374640"/>
            <a:ext cx="2605791" cy="1363653"/>
          </a:xfrm>
          <a:prstGeom prst="rect">
            <a:avLst/>
          </a:prstGeom>
        </p:spPr>
      </p:pic>
      <p:grpSp>
        <p:nvGrpSpPr>
          <p:cNvPr id="11" name="组合 10"/>
          <p:cNvGrpSpPr/>
          <p:nvPr/>
        </p:nvGrpSpPr>
        <p:grpSpPr>
          <a:xfrm>
            <a:off x="9802570" y="291627"/>
            <a:ext cx="2011680" cy="937438"/>
            <a:chOff x="1111635" y="2464981"/>
            <a:chExt cx="2011680"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01</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11635" y="3125420"/>
              <a:ext cx="2011680" cy="276999"/>
            </a:xfrm>
            <a:prstGeom prst="rect">
              <a:avLst/>
            </a:prstGeom>
            <a:noFill/>
          </p:spPr>
          <p:txBody>
            <a:bodyPr wrap="square" lIns="0" tIns="0" rIns="0" bIns="0" rtlCol="0">
              <a:spAutoFit/>
            </a:bodyPr>
            <a:lstStyle/>
            <a:p>
              <a:pPr algn="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疾病概述</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8" name="išļîḓê"/>
          <p:cNvSpPr/>
          <p:nvPr/>
        </p:nvSpPr>
        <p:spPr bwMode="auto">
          <a:xfrm>
            <a:off x="374230" y="560858"/>
            <a:ext cx="357804" cy="327708"/>
          </a:xfrm>
          <a:prstGeom prst="diamond">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buSzPct val="25000"/>
            </a:pPr>
            <a:endParaRPr lang="en-US" sz="1600" b="1" cap="all" dirty="0">
              <a:solidFill>
                <a:schemeClr val="bg1"/>
              </a:solidFill>
              <a:cs typeface="+mn-ea"/>
              <a:sym typeface="+mn-lt"/>
            </a:endParaRPr>
          </a:p>
        </p:txBody>
      </p:sp>
      <p:sp>
        <p:nvSpPr>
          <p:cNvPr id="20" name="文本框 19"/>
          <p:cNvSpPr txBox="1"/>
          <p:nvPr/>
        </p:nvSpPr>
        <p:spPr>
          <a:xfrm>
            <a:off x="1602637" y="2007243"/>
            <a:ext cx="9274175" cy="3367397"/>
          </a:xfrm>
          <a:prstGeom prst="rect">
            <a:avLst/>
          </a:prstGeom>
          <a:noFill/>
        </p:spPr>
        <p:txBody>
          <a:bodyPr wrap="square">
            <a:spAutoFit/>
          </a:bodyPr>
          <a:lstStyle/>
          <a:p>
            <a:pPr marL="342900" lvl="0" indent="-342900" algn="l">
              <a:lnSpc>
                <a:spcPct val="150000"/>
              </a:lnSpc>
              <a:buFont typeface="Wingdings" panose="05000000000000000000" pitchFamily="2" charset="2"/>
              <a:buChar char=""/>
            </a:pPr>
            <a:r>
              <a:rPr lang="en-US" altLang="zh-CN" kern="100" dirty="0">
                <a:effectLst/>
                <a:latin typeface="微软雅黑" panose="020B0503020204020204" pitchFamily="34" charset="-122"/>
                <a:ea typeface="微软雅黑" panose="020B0503020204020204" pitchFamily="34" charset="-122"/>
                <a:cs typeface="宋体" panose="02010600030101010101" pitchFamily="2" charset="-122"/>
              </a:rPr>
              <a:t>Rapid ART</a:t>
            </a:r>
            <a:r>
              <a:rPr lang="zh-CN" altLang="zh-CN" kern="100" dirty="0">
                <a:effectLst/>
                <a:latin typeface="微软雅黑" panose="020B0503020204020204" pitchFamily="34" charset="-122"/>
                <a:ea typeface="微软雅黑" panose="020B0503020204020204" pitchFamily="34" charset="-122"/>
                <a:cs typeface="宋体" panose="02010600030101010101" pitchFamily="2" charset="-122"/>
              </a:rPr>
              <a:t>是艾滋病防控领域近年来备受重视的新理念之一，对实现</a:t>
            </a:r>
            <a:r>
              <a:rPr lang="en-US" altLang="zh-CN" kern="100" dirty="0">
                <a:effectLst/>
                <a:latin typeface="微软雅黑" panose="020B0503020204020204" pitchFamily="34" charset="-122"/>
                <a:ea typeface="微软雅黑" panose="020B0503020204020204" pitchFamily="34" charset="-122"/>
                <a:cs typeface="宋体" panose="02010600030101010101" pitchFamily="2" charset="-122"/>
              </a:rPr>
              <a:t>WHO</a:t>
            </a:r>
            <a:r>
              <a:rPr lang="zh-CN" altLang="zh-CN" kern="100" dirty="0">
                <a:effectLst/>
                <a:latin typeface="微软雅黑" panose="020B0503020204020204" pitchFamily="34" charset="-122"/>
                <a:ea typeface="微软雅黑" panose="020B0503020204020204" pitchFamily="34" charset="-122"/>
                <a:cs typeface="宋体" panose="02010600030101010101" pitchFamily="2" charset="-122"/>
              </a:rPr>
              <a:t>提出的到</a:t>
            </a:r>
            <a:r>
              <a:rPr lang="en-US" altLang="zh-CN" kern="100" dirty="0">
                <a:effectLst/>
                <a:latin typeface="微软雅黑" panose="020B0503020204020204" pitchFamily="34" charset="-122"/>
                <a:ea typeface="微软雅黑" panose="020B0503020204020204" pitchFamily="34" charset="-122"/>
                <a:cs typeface="宋体" panose="02010600030101010101" pitchFamily="2" charset="-122"/>
              </a:rPr>
              <a:t>2030</a:t>
            </a:r>
            <a:r>
              <a:rPr lang="zh-CN" altLang="zh-CN" kern="100" dirty="0">
                <a:effectLst/>
                <a:latin typeface="微软雅黑" panose="020B0503020204020204" pitchFamily="34" charset="-122"/>
                <a:ea typeface="微软雅黑" panose="020B0503020204020204" pitchFamily="34" charset="-122"/>
                <a:cs typeface="宋体" panose="02010600030101010101" pitchFamily="2" charset="-122"/>
              </a:rPr>
              <a:t>年实现“三个</a:t>
            </a:r>
            <a:r>
              <a:rPr lang="en-US" altLang="zh-CN" kern="100" dirty="0">
                <a:effectLst/>
                <a:latin typeface="微软雅黑" panose="020B0503020204020204" pitchFamily="34" charset="-122"/>
                <a:ea typeface="微软雅黑" panose="020B0503020204020204" pitchFamily="34" charset="-122"/>
                <a:cs typeface="宋体" panose="02010600030101010101" pitchFamily="2" charset="-122"/>
              </a:rPr>
              <a:t>95%</a:t>
            </a:r>
            <a:r>
              <a:rPr lang="zh-CN" altLang="zh-CN" kern="100" dirty="0">
                <a:effectLst/>
                <a:latin typeface="微软雅黑" panose="020B0503020204020204" pitchFamily="34" charset="-122"/>
                <a:ea typeface="微软雅黑" panose="020B0503020204020204" pitchFamily="34" charset="-122"/>
                <a:cs typeface="宋体" panose="02010600030101010101" pitchFamily="2" charset="-122"/>
              </a:rPr>
              <a:t>”目标有积极作用。</a:t>
            </a:r>
            <a:endPar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pPr>
            <a:r>
              <a:rPr lang="en-US" altLang="zh-CN" kern="100" dirty="0">
                <a:effectLst/>
                <a:latin typeface="微软雅黑" panose="020B0503020204020204" pitchFamily="34" charset="-122"/>
                <a:ea typeface="微软雅黑" panose="020B0503020204020204" pitchFamily="34" charset="-122"/>
                <a:cs typeface="宋体" panose="02010600030101010101" pitchFamily="2" charset="-122"/>
              </a:rPr>
              <a:t> </a:t>
            </a:r>
            <a:endPar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gn="just">
              <a:lnSpc>
                <a:spcPct val="150000"/>
              </a:lnSpc>
              <a:buFont typeface="Wingdings" panose="05000000000000000000" pitchFamily="2" charset="2"/>
              <a:buChar char=""/>
            </a:pPr>
            <a:r>
              <a:rPr lang="en-US" altLang="zh-CN" b="1" kern="100" dirty="0">
                <a:effectLst/>
                <a:latin typeface="微软雅黑" panose="020B0503020204020204" pitchFamily="34" charset="-122"/>
                <a:ea typeface="微软雅黑" panose="020B0503020204020204" pitchFamily="34" charset="-122"/>
                <a:cs typeface="宋体" panose="02010600030101010101" pitchFamily="2" charset="-122"/>
              </a:rPr>
              <a:t>Rapid  ART</a:t>
            </a:r>
            <a:r>
              <a:rPr lang="zh-CN" altLang="zh-CN" b="1" kern="100" dirty="0">
                <a:effectLst/>
                <a:latin typeface="微软雅黑" panose="020B0503020204020204" pitchFamily="34" charset="-122"/>
                <a:ea typeface="微软雅黑" panose="020B0503020204020204" pitchFamily="34" charset="-122"/>
                <a:cs typeface="宋体" panose="02010600030101010101" pitchFamily="2" charset="-122"/>
              </a:rPr>
              <a:t>的临床获益：</a:t>
            </a:r>
            <a:endPar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gn="just">
              <a:lnSpc>
                <a:spcPct val="150000"/>
              </a:lnSpc>
              <a:buFont typeface="Wingdings" panose="05000000000000000000" pitchFamily="2" charset="2"/>
              <a:buChar char=""/>
            </a:pPr>
            <a:r>
              <a:rPr lang="zh-CN" altLang="zh-CN" kern="100" dirty="0">
                <a:effectLst/>
                <a:latin typeface="微软雅黑" panose="020B0503020204020204" pitchFamily="34" charset="-122"/>
                <a:ea typeface="微软雅黑" panose="020B0503020204020204" pitchFamily="34" charset="-122"/>
                <a:cs typeface="宋体" panose="02010600030101010101" pitchFamily="2" charset="-122"/>
              </a:rPr>
              <a:t>提高治疗启动率，改善诊疗衔接</a:t>
            </a:r>
            <a:endPar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gn="just">
              <a:lnSpc>
                <a:spcPct val="150000"/>
              </a:lnSpc>
              <a:buFont typeface="Wingdings" panose="05000000000000000000" pitchFamily="2" charset="2"/>
              <a:buChar char=""/>
            </a:pPr>
            <a:r>
              <a:rPr lang="zh-CN" altLang="zh-CN" kern="100" dirty="0">
                <a:effectLst/>
                <a:latin typeface="微软雅黑" panose="020B0503020204020204" pitchFamily="34" charset="-122"/>
                <a:ea typeface="微软雅黑" panose="020B0503020204020204" pitchFamily="34" charset="-122"/>
                <a:cs typeface="宋体" panose="02010600030101010101" pitchFamily="2" charset="-122"/>
              </a:rPr>
              <a:t>缩短达到病毒学抑制时间，降低传播风险</a:t>
            </a:r>
            <a:endPar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gn="just">
              <a:lnSpc>
                <a:spcPct val="150000"/>
              </a:lnSpc>
              <a:buFont typeface="Wingdings" panose="05000000000000000000" pitchFamily="2" charset="2"/>
              <a:buChar char=""/>
            </a:pPr>
            <a:r>
              <a:rPr lang="zh-CN" altLang="zh-CN" kern="100" dirty="0">
                <a:effectLst/>
                <a:latin typeface="微软雅黑" panose="020B0503020204020204" pitchFamily="34" charset="-122"/>
                <a:ea typeface="微软雅黑" panose="020B0503020204020204" pitchFamily="34" charset="-122"/>
                <a:cs typeface="宋体" panose="02010600030101010101" pitchFamily="2" charset="-122"/>
              </a:rPr>
              <a:t>提高长期治疗维持率，减少患者脱失</a:t>
            </a:r>
            <a:endPar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gn="just">
              <a:lnSpc>
                <a:spcPct val="150000"/>
              </a:lnSpc>
              <a:buFont typeface="Wingdings" panose="05000000000000000000" pitchFamily="2" charset="2"/>
              <a:buChar char=""/>
            </a:pPr>
            <a:r>
              <a:rPr lang="zh-CN" altLang="zh-CN" kern="100" dirty="0">
                <a:effectLst/>
                <a:latin typeface="微软雅黑" panose="020B0503020204020204" pitchFamily="34" charset="-122"/>
                <a:ea typeface="微软雅黑" panose="020B0503020204020204" pitchFamily="34" charset="-122"/>
                <a:cs typeface="宋体" panose="02010600030101010101" pitchFamily="2" charset="-122"/>
              </a:rPr>
              <a:t>降低患者病死率和死亡率</a:t>
            </a:r>
            <a:endPar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文本框 21"/>
          <p:cNvSpPr txBox="1"/>
          <p:nvPr/>
        </p:nvSpPr>
        <p:spPr>
          <a:xfrm>
            <a:off x="265100" y="6374653"/>
            <a:ext cx="7812099" cy="337721"/>
          </a:xfrm>
          <a:prstGeom prst="rect">
            <a:avLst/>
          </a:prstGeom>
          <a:noFill/>
        </p:spPr>
        <p:txBody>
          <a:bodyPr wrap="square">
            <a:spAutoFit/>
          </a:bodyPr>
          <a:lstStyle/>
          <a:p>
            <a:pPr algn="just">
              <a:lnSpc>
                <a:spcPct val="150000"/>
              </a:lnSpc>
            </a:pPr>
            <a:r>
              <a:rPr lang="zh-CN" altLang="zh-CN" sz="1200" kern="10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参考文献：代丽丽</a:t>
            </a:r>
            <a:r>
              <a:rPr lang="en-US" altLang="zh-CN" sz="1200" kern="10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 </a:t>
            </a:r>
            <a:r>
              <a:rPr lang="zh-CN" altLang="zh-CN" sz="1200" kern="10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等</a:t>
            </a:r>
            <a:r>
              <a:rPr lang="en-US" altLang="zh-CN" sz="1200" kern="10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 </a:t>
            </a:r>
            <a:r>
              <a:rPr lang="zh-CN" altLang="zh-CN" sz="12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快速启动艾滋病抗病毒治疗专家共识</a:t>
            </a:r>
            <a:r>
              <a:rPr lang="en-US" altLang="zh-CN" sz="12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[J]. </a:t>
            </a:r>
            <a:r>
              <a:rPr lang="zh-CN" altLang="zh-CN" sz="12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中国艾滋病性病</a:t>
            </a:r>
            <a:r>
              <a:rPr lang="en-US" altLang="zh-CN" sz="12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 2023</a:t>
            </a:r>
            <a:r>
              <a:rPr lang="zh-CN" altLang="zh-CN" sz="12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年</a:t>
            </a:r>
            <a:r>
              <a:rPr lang="en-US" altLang="zh-CN" sz="12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7</a:t>
            </a:r>
            <a:r>
              <a:rPr lang="zh-CN" altLang="zh-CN" sz="12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月第</a:t>
            </a:r>
            <a:r>
              <a:rPr lang="en-US" altLang="zh-CN" sz="12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29</a:t>
            </a:r>
            <a:r>
              <a:rPr lang="zh-CN" altLang="zh-CN" sz="12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卷第</a:t>
            </a:r>
            <a:r>
              <a:rPr lang="en-US" altLang="zh-CN" sz="12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7</a:t>
            </a:r>
            <a:r>
              <a:rPr lang="zh-CN" altLang="zh-CN" sz="12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期</a:t>
            </a:r>
            <a:endParaRPr lang="zh-CN" altLang="zh-CN" sz="11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9" name="任意多边形: 形状 38"/>
          <p:cNvSpPr/>
          <p:nvPr/>
        </p:nvSpPr>
        <p:spPr>
          <a:xfrm>
            <a:off x="641909" y="15112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27" name="文本框 26"/>
          <p:cNvSpPr txBox="1"/>
          <p:nvPr/>
        </p:nvSpPr>
        <p:spPr>
          <a:xfrm>
            <a:off x="857808" y="483347"/>
            <a:ext cx="10394392" cy="430887"/>
          </a:xfrm>
          <a:prstGeom prst="rect">
            <a:avLst/>
          </a:prstGeom>
          <a:noFill/>
        </p:spPr>
        <p:txBody>
          <a:bodyPr wrap="square" lIns="0" tIns="0" rIns="0" bIns="0" rtlCol="0">
            <a:spAutoFit/>
          </a:bodyPr>
          <a:lstStyle/>
          <a:p>
            <a:r>
              <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国内外指南对于</a:t>
            </a:r>
            <a:r>
              <a:rPr lang="en-US" altLang="zh-CN"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ART</a:t>
            </a:r>
            <a:r>
              <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启动时间的推荐</a:t>
            </a:r>
            <a:endPar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pic>
        <p:nvPicPr>
          <p:cNvPr id="34" name="图片 33"/>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158330" y="5374640"/>
            <a:ext cx="2605791" cy="1363653"/>
          </a:xfrm>
          <a:prstGeom prst="rect">
            <a:avLst/>
          </a:prstGeom>
        </p:spPr>
      </p:pic>
      <p:grpSp>
        <p:nvGrpSpPr>
          <p:cNvPr id="11" name="组合 10"/>
          <p:cNvGrpSpPr/>
          <p:nvPr/>
        </p:nvGrpSpPr>
        <p:grpSpPr>
          <a:xfrm>
            <a:off x="9802570" y="291627"/>
            <a:ext cx="2011680" cy="937438"/>
            <a:chOff x="1111635" y="2464981"/>
            <a:chExt cx="2011680"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01</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11635" y="3125420"/>
              <a:ext cx="2011680" cy="276999"/>
            </a:xfrm>
            <a:prstGeom prst="rect">
              <a:avLst/>
            </a:prstGeom>
            <a:noFill/>
          </p:spPr>
          <p:txBody>
            <a:bodyPr wrap="square" lIns="0" tIns="0" rIns="0" bIns="0" rtlCol="0">
              <a:spAutoFit/>
            </a:bodyPr>
            <a:lstStyle/>
            <a:p>
              <a:pPr algn="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疾病概述</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8" name="išļîḓê"/>
          <p:cNvSpPr/>
          <p:nvPr/>
        </p:nvSpPr>
        <p:spPr bwMode="auto">
          <a:xfrm>
            <a:off x="374230" y="560858"/>
            <a:ext cx="357804" cy="327708"/>
          </a:xfrm>
          <a:prstGeom prst="diamond">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buSzPct val="25000"/>
            </a:pPr>
            <a:endParaRPr lang="en-US" sz="1600" b="1" cap="all" dirty="0">
              <a:solidFill>
                <a:schemeClr val="bg1"/>
              </a:solidFill>
              <a:cs typeface="+mn-ea"/>
              <a:sym typeface="+mn-lt"/>
            </a:endParaRPr>
          </a:p>
        </p:txBody>
      </p:sp>
      <p:sp>
        <p:nvSpPr>
          <p:cNvPr id="22" name="文本框 21"/>
          <p:cNvSpPr txBox="1"/>
          <p:nvPr/>
        </p:nvSpPr>
        <p:spPr>
          <a:xfrm>
            <a:off x="265100" y="6488953"/>
            <a:ext cx="7812099" cy="317266"/>
          </a:xfrm>
          <a:prstGeom prst="rect">
            <a:avLst/>
          </a:prstGeom>
          <a:noFill/>
        </p:spPr>
        <p:txBody>
          <a:bodyPr wrap="square">
            <a:spAutoFit/>
          </a:bodyPr>
          <a:lstStyle/>
          <a:p>
            <a:pPr algn="just">
              <a:lnSpc>
                <a:spcPct val="150000"/>
              </a:lnSpc>
            </a:pPr>
            <a:r>
              <a:rPr lang="zh-CN" altLang="zh-CN" sz="1100" kern="10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参考文献：代丽丽</a:t>
            </a:r>
            <a:r>
              <a:rPr lang="en-US" altLang="zh-CN" sz="1100" kern="10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 </a:t>
            </a:r>
            <a:r>
              <a:rPr lang="zh-CN" altLang="zh-CN" sz="1100" kern="10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等</a:t>
            </a:r>
            <a:r>
              <a:rPr lang="en-US" altLang="zh-CN" sz="1100" kern="10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 </a:t>
            </a:r>
            <a:r>
              <a:rPr lang="zh-CN" altLang="zh-CN" sz="11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快速启动艾滋病抗病毒治疗专家共识</a:t>
            </a:r>
            <a:r>
              <a:rPr lang="en-US" altLang="zh-CN" sz="11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[J]. </a:t>
            </a:r>
            <a:r>
              <a:rPr lang="zh-CN" altLang="zh-CN" sz="11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中国艾滋病性病</a:t>
            </a:r>
            <a:r>
              <a:rPr lang="en-US" altLang="zh-CN" sz="11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 2023</a:t>
            </a:r>
            <a:r>
              <a:rPr lang="zh-CN" altLang="zh-CN" sz="11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年</a:t>
            </a:r>
            <a:r>
              <a:rPr lang="en-US" altLang="zh-CN" sz="11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7</a:t>
            </a:r>
            <a:r>
              <a:rPr lang="zh-CN" altLang="zh-CN" sz="11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月第</a:t>
            </a:r>
            <a:r>
              <a:rPr lang="en-US" altLang="zh-CN" sz="11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29</a:t>
            </a:r>
            <a:r>
              <a:rPr lang="zh-CN" altLang="zh-CN" sz="11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卷第</a:t>
            </a:r>
            <a:r>
              <a:rPr lang="en-US" altLang="zh-CN" sz="11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7</a:t>
            </a:r>
            <a:r>
              <a:rPr lang="zh-CN" altLang="zh-CN" sz="1100" kern="0" dirty="0">
                <a:solidFill>
                  <a:srgbClr val="808080"/>
                </a:solidFill>
                <a:effectLst/>
                <a:latin typeface="Calibri" panose="020F0502020204030204" pitchFamily="34" charset="0"/>
                <a:ea typeface="宋体" panose="02010600030101010101" pitchFamily="2" charset="-122"/>
                <a:cs typeface="宋体" panose="02010600030101010101" pitchFamily="2" charset="-122"/>
              </a:rPr>
              <a:t>期</a:t>
            </a:r>
            <a:endParaRPr lang="zh-CN" altLang="zh-CN" sz="105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文本框 13"/>
          <p:cNvSpPr txBox="1"/>
          <p:nvPr/>
        </p:nvSpPr>
        <p:spPr>
          <a:xfrm>
            <a:off x="732034" y="935093"/>
            <a:ext cx="8905875" cy="418191"/>
          </a:xfrm>
          <a:prstGeom prst="rect">
            <a:avLst/>
          </a:prstGeom>
          <a:noFill/>
        </p:spPr>
        <p:txBody>
          <a:bodyPr wrap="square">
            <a:spAutoFit/>
          </a:bodyPr>
          <a:lstStyle/>
          <a:p>
            <a:pPr algn="just">
              <a:lnSpc>
                <a:spcPct val="150000"/>
              </a:lnSpc>
            </a:pPr>
            <a:r>
              <a:rPr lang="zh-CN"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国际权威指南目前均提倡</a:t>
            </a:r>
            <a:r>
              <a:rPr lang="en-US"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 HIV</a:t>
            </a:r>
            <a:r>
              <a:rPr lang="zh-CN"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感染者尽快启动</a:t>
            </a:r>
            <a:r>
              <a:rPr lang="en-US"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 ART</a:t>
            </a:r>
            <a:r>
              <a:rPr lang="zh-CN"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，但各指南对启动时间的推荐不尽相同</a:t>
            </a:r>
            <a:r>
              <a:rPr lang="en-US" altLang="zh-CN" sz="1600" kern="100" baseline="30000" dirty="0">
                <a:effectLst/>
                <a:latin typeface="微软雅黑" panose="020B0503020204020204" pitchFamily="34" charset="-122"/>
                <a:ea typeface="微软雅黑" panose="020B0503020204020204" pitchFamily="34" charset="-122"/>
                <a:cs typeface="宋体" panose="02010600030101010101" pitchFamily="2" charset="-122"/>
              </a:rPr>
              <a:t>[1]</a:t>
            </a:r>
            <a:r>
              <a:rPr lang="zh-CN"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5" name="表格 14"/>
          <p:cNvGraphicFramePr>
            <a:graphicFrameLocks noGrp="1"/>
          </p:cNvGraphicFramePr>
          <p:nvPr/>
        </p:nvGraphicFramePr>
        <p:xfrm>
          <a:off x="158330" y="1458197"/>
          <a:ext cx="11817770" cy="3900337"/>
        </p:xfrm>
        <a:graphic>
          <a:graphicData uri="http://schemas.openxmlformats.org/drawingml/2006/table">
            <a:tbl>
              <a:tblPr firstCol="1" bandRow="1">
                <a:tableStyleId>{7DF18680-E054-41AD-8BC1-D1AEF772440D}</a:tableStyleId>
              </a:tblPr>
              <a:tblGrid>
                <a:gridCol w="1924470"/>
                <a:gridCol w="9893300"/>
              </a:tblGrid>
              <a:tr h="638273">
                <a:tc>
                  <a:txBody>
                    <a:bodyPr/>
                    <a:lstStyle/>
                    <a:p>
                      <a:pPr algn="ctr">
                        <a:lnSpc>
                          <a:spcPct val="150000"/>
                        </a:lnSpc>
                      </a:pPr>
                      <a:r>
                        <a:rPr lang="en-US" sz="1400" kern="100" dirty="0">
                          <a:effectLst/>
                          <a:latin typeface="微软雅黑" panose="020B0503020204020204" pitchFamily="34" charset="-122"/>
                          <a:ea typeface="微软雅黑" panose="020B0503020204020204" pitchFamily="34" charset="-122"/>
                        </a:rPr>
                        <a:t>WHO 2021</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just">
                        <a:lnSpc>
                          <a:spcPct val="150000"/>
                        </a:lnSpc>
                      </a:pPr>
                      <a:r>
                        <a:rPr lang="zh-CN" sz="1400" kern="100" dirty="0">
                          <a:effectLst/>
                          <a:latin typeface="微软雅黑" panose="020B0503020204020204" pitchFamily="34" charset="-122"/>
                          <a:ea typeface="微软雅黑" panose="020B0503020204020204" pitchFamily="34" charset="-122"/>
                        </a:rPr>
                        <a:t>①应为所有确诊</a:t>
                      </a:r>
                      <a:r>
                        <a:rPr lang="en-US" sz="1400" kern="100" dirty="0">
                          <a:effectLst/>
                          <a:latin typeface="微软雅黑" panose="020B0503020204020204" pitchFamily="34" charset="-122"/>
                          <a:ea typeface="微软雅黑" panose="020B0503020204020204" pitchFamily="34" charset="-122"/>
                        </a:rPr>
                        <a:t>HIV</a:t>
                      </a:r>
                      <a:r>
                        <a:rPr lang="zh-CN" sz="1400" kern="100" dirty="0">
                          <a:effectLst/>
                          <a:latin typeface="微软雅黑" panose="020B0503020204020204" pitchFamily="34" charset="-122"/>
                          <a:ea typeface="微软雅黑" panose="020B0503020204020204" pitchFamily="34" charset="-122"/>
                        </a:rPr>
                        <a:t>感染、完成临床评估的</a:t>
                      </a:r>
                      <a:r>
                        <a:rPr lang="en-US" sz="1400" kern="100" dirty="0">
                          <a:effectLst/>
                          <a:latin typeface="微软雅黑" panose="020B0503020204020204" pitchFamily="34" charset="-122"/>
                          <a:ea typeface="微软雅黑" panose="020B0503020204020204" pitchFamily="34" charset="-122"/>
                        </a:rPr>
                        <a:t>HIV</a:t>
                      </a:r>
                      <a:r>
                        <a:rPr lang="zh-CN" sz="1400" kern="100" dirty="0">
                          <a:effectLst/>
                          <a:latin typeface="微软雅黑" panose="020B0503020204020204" pitchFamily="34" charset="-122"/>
                          <a:ea typeface="微软雅黑" panose="020B0503020204020204" pitchFamily="34" charset="-122"/>
                        </a:rPr>
                        <a:t>感染者提供</a:t>
                      </a:r>
                      <a:r>
                        <a:rPr lang="en-US" sz="1400" kern="100" dirty="0" err="1">
                          <a:effectLst/>
                          <a:latin typeface="微软雅黑" panose="020B0503020204020204" pitchFamily="34" charset="-122"/>
                          <a:ea typeface="微软雅黑" panose="020B0503020204020204" pitchFamily="34" charset="-122"/>
                        </a:rPr>
                        <a:t>RapidART</a:t>
                      </a:r>
                      <a:r>
                        <a:rPr lang="en-US" sz="1400" kern="100" dirty="0">
                          <a:effectLst/>
                          <a:latin typeface="微软雅黑" panose="020B0503020204020204" pitchFamily="34" charset="-122"/>
                          <a:ea typeface="微软雅黑" panose="020B0503020204020204" pitchFamily="34" charset="-122"/>
                        </a:rPr>
                        <a:t>(</a:t>
                      </a:r>
                      <a:r>
                        <a:rPr lang="zh-CN" sz="1400" kern="100" dirty="0">
                          <a:effectLst/>
                          <a:latin typeface="微软雅黑" panose="020B0503020204020204" pitchFamily="34" charset="-122"/>
                          <a:ea typeface="微软雅黑" panose="020B0503020204020204" pitchFamily="34" charset="-122"/>
                        </a:rPr>
                        <a:t>定义为确诊后</a:t>
                      </a:r>
                      <a:r>
                        <a:rPr lang="en-US" sz="1400" kern="100" dirty="0">
                          <a:effectLst/>
                          <a:latin typeface="微软雅黑" panose="020B0503020204020204" pitchFamily="34" charset="-122"/>
                          <a:ea typeface="微软雅黑" panose="020B0503020204020204" pitchFamily="34" charset="-122"/>
                        </a:rPr>
                        <a:t>7</a:t>
                      </a:r>
                      <a:r>
                        <a:rPr lang="zh-CN" sz="1400" kern="100" dirty="0">
                          <a:effectLst/>
                          <a:latin typeface="微软雅黑" panose="020B0503020204020204" pitchFamily="34" charset="-122"/>
                          <a:ea typeface="微软雅黑" panose="020B0503020204020204" pitchFamily="34" charset="-122"/>
                        </a:rPr>
                        <a:t>天内</a:t>
                      </a:r>
                      <a:r>
                        <a:rPr lang="en-US" sz="1400" kern="100" dirty="0">
                          <a:effectLst/>
                          <a:latin typeface="微软雅黑" panose="020B0503020204020204" pitchFamily="34" charset="-122"/>
                          <a:ea typeface="微软雅黑" panose="020B0503020204020204" pitchFamily="34" charset="-122"/>
                        </a:rPr>
                        <a:t>)</a:t>
                      </a:r>
                      <a:endParaRPr lang="zh-CN" sz="1400" kern="100" dirty="0">
                        <a:effectLst/>
                        <a:latin typeface="微软雅黑" panose="020B0503020204020204" pitchFamily="34" charset="-122"/>
                        <a:ea typeface="微软雅黑" panose="020B0503020204020204" pitchFamily="34" charset="-122"/>
                      </a:endParaRPr>
                    </a:p>
                    <a:p>
                      <a:pPr algn="just">
                        <a:lnSpc>
                          <a:spcPct val="150000"/>
                        </a:lnSpc>
                      </a:pPr>
                      <a:r>
                        <a:rPr lang="zh-CN" sz="1400" kern="100" dirty="0">
                          <a:effectLst/>
                          <a:latin typeface="微软雅黑" panose="020B0503020204020204" pitchFamily="34" charset="-122"/>
                          <a:ea typeface="微软雅黑" panose="020B0503020204020204" pitchFamily="34" charset="-122"/>
                        </a:rPr>
                        <a:t>②应为做好准备的患者提供</a:t>
                      </a:r>
                      <a:r>
                        <a:rPr lang="en-US" sz="1400" kern="100" dirty="0">
                          <a:effectLst/>
                          <a:latin typeface="微软雅黑" panose="020B0503020204020204" pitchFamily="34" charset="-122"/>
                          <a:ea typeface="微软雅黑" panose="020B0503020204020204" pitchFamily="34" charset="-122"/>
                        </a:rPr>
                        <a:t>ART</a:t>
                      </a:r>
                      <a:r>
                        <a:rPr lang="zh-CN" sz="1400" kern="100" dirty="0">
                          <a:effectLst/>
                          <a:latin typeface="微软雅黑" panose="020B0503020204020204" pitchFamily="34" charset="-122"/>
                          <a:ea typeface="微软雅黑" panose="020B0503020204020204" pitchFamily="34" charset="-122"/>
                        </a:rPr>
                        <a:t>当日启动</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977393">
                <a:tc>
                  <a:txBody>
                    <a:bodyPr/>
                    <a:lstStyle/>
                    <a:p>
                      <a:pPr algn="ctr">
                        <a:lnSpc>
                          <a:spcPct val="150000"/>
                        </a:lnSpc>
                      </a:pPr>
                      <a:r>
                        <a:rPr lang="en-US" sz="1400" kern="100" dirty="0">
                          <a:effectLst/>
                          <a:latin typeface="微软雅黑" panose="020B0503020204020204" pitchFamily="34" charset="-122"/>
                          <a:ea typeface="微软雅黑" panose="020B0503020204020204" pitchFamily="34" charset="-122"/>
                        </a:rPr>
                        <a:t>IAS-USA 2022</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just">
                        <a:lnSpc>
                          <a:spcPct val="150000"/>
                        </a:lnSpc>
                      </a:pPr>
                      <a:r>
                        <a:rPr lang="zh-CN" sz="1400" kern="100" dirty="0">
                          <a:effectLst/>
                          <a:latin typeface="微软雅黑" panose="020B0503020204020204" pitchFamily="34" charset="-122"/>
                          <a:ea typeface="微软雅黑" panose="020B0503020204020204" pitchFamily="34" charset="-122"/>
                        </a:rPr>
                        <a:t>①推荐在确诊后尽快启动</a:t>
                      </a:r>
                      <a:r>
                        <a:rPr lang="en-US" sz="1400" kern="100" dirty="0">
                          <a:effectLst/>
                          <a:latin typeface="微软雅黑" panose="020B0503020204020204" pitchFamily="34" charset="-122"/>
                          <a:ea typeface="微软雅黑" panose="020B0503020204020204" pitchFamily="34" charset="-122"/>
                        </a:rPr>
                        <a:t>ART(</a:t>
                      </a:r>
                      <a:r>
                        <a:rPr lang="zh-CN" sz="1400" kern="100" dirty="0">
                          <a:effectLst/>
                          <a:latin typeface="微软雅黑" panose="020B0503020204020204" pitchFamily="34" charset="-122"/>
                          <a:ea typeface="微软雅黑" panose="020B0503020204020204" pitchFamily="34" charset="-122"/>
                        </a:rPr>
                        <a:t>理想情况下应在</a:t>
                      </a:r>
                      <a:r>
                        <a:rPr lang="en-US" sz="1400" kern="100" dirty="0">
                          <a:effectLst/>
                          <a:latin typeface="微软雅黑" panose="020B0503020204020204" pitchFamily="34" charset="-122"/>
                          <a:ea typeface="微软雅黑" panose="020B0503020204020204" pitchFamily="34" charset="-122"/>
                        </a:rPr>
                        <a:t>7</a:t>
                      </a:r>
                      <a:r>
                        <a:rPr lang="zh-CN" sz="1400" kern="100" dirty="0">
                          <a:effectLst/>
                          <a:latin typeface="微软雅黑" panose="020B0503020204020204" pitchFamily="34" charset="-122"/>
                          <a:ea typeface="微软雅黑" panose="020B0503020204020204" pitchFamily="34" charset="-122"/>
                        </a:rPr>
                        <a:t>天内</a:t>
                      </a:r>
                      <a:r>
                        <a:rPr lang="en-US" sz="1400" kern="100" dirty="0">
                          <a:effectLst/>
                          <a:latin typeface="微软雅黑" panose="020B0503020204020204" pitchFamily="34" charset="-122"/>
                          <a:ea typeface="微软雅黑" panose="020B0503020204020204" pitchFamily="34" charset="-122"/>
                        </a:rPr>
                        <a:t>),</a:t>
                      </a:r>
                      <a:r>
                        <a:rPr lang="zh-CN" sz="1400" kern="100" dirty="0">
                          <a:effectLst/>
                          <a:latin typeface="微软雅黑" panose="020B0503020204020204" pitchFamily="34" charset="-122"/>
                          <a:ea typeface="微软雅黑" panose="020B0503020204020204" pitchFamily="34" charset="-122"/>
                        </a:rPr>
                        <a:t>做好准备且不合并机会性感染的患者可在确诊当日或第一次就诊时启动</a:t>
                      </a:r>
                      <a:endParaRPr lang="zh-CN" sz="1400" kern="100" dirty="0">
                        <a:effectLst/>
                        <a:latin typeface="微软雅黑" panose="020B0503020204020204" pitchFamily="34" charset="-122"/>
                        <a:ea typeface="微软雅黑" panose="020B0503020204020204" pitchFamily="34" charset="-122"/>
                      </a:endParaRPr>
                    </a:p>
                    <a:p>
                      <a:pPr algn="just">
                        <a:lnSpc>
                          <a:spcPct val="150000"/>
                        </a:lnSpc>
                      </a:pPr>
                      <a:r>
                        <a:rPr lang="zh-CN" sz="1400" kern="100" dirty="0">
                          <a:effectLst/>
                          <a:latin typeface="微软雅黑" panose="020B0503020204020204" pitchFamily="34" charset="-122"/>
                          <a:ea typeface="微软雅黑" panose="020B0503020204020204" pitchFamily="34" charset="-122"/>
                        </a:rPr>
                        <a:t>②推荐在确诊为急性感染期时启动</a:t>
                      </a:r>
                      <a:r>
                        <a:rPr lang="en-US" sz="1400" kern="100" dirty="0">
                          <a:effectLst/>
                          <a:latin typeface="微软雅黑" panose="020B0503020204020204" pitchFamily="34" charset="-122"/>
                          <a:ea typeface="微软雅黑" panose="020B0503020204020204" pitchFamily="34" charset="-122"/>
                        </a:rPr>
                        <a:t>ART</a:t>
                      </a:r>
                      <a:endParaRPr lang="zh-CN" sz="1400" kern="100" dirty="0">
                        <a:effectLst/>
                        <a:latin typeface="微软雅黑" panose="020B0503020204020204" pitchFamily="34" charset="-122"/>
                        <a:ea typeface="微软雅黑" panose="020B0503020204020204" pitchFamily="34" charset="-122"/>
                      </a:endParaRPr>
                    </a:p>
                    <a:p>
                      <a:pPr algn="just">
                        <a:lnSpc>
                          <a:spcPct val="150000"/>
                        </a:lnSpc>
                      </a:pPr>
                      <a:r>
                        <a:rPr lang="zh-CN" sz="1400" kern="100" dirty="0">
                          <a:effectLst/>
                          <a:latin typeface="微软雅黑" panose="020B0503020204020204" pitchFamily="34" charset="-122"/>
                          <a:ea typeface="微软雅黑" panose="020B0503020204020204" pitchFamily="34" charset="-122"/>
                        </a:rPr>
                        <a:t>③对于大多数机会性感染，推荐在开始治疗后</a:t>
                      </a:r>
                      <a:r>
                        <a:rPr lang="en-US" sz="1400" kern="100" dirty="0">
                          <a:effectLst/>
                          <a:latin typeface="微软雅黑" panose="020B0503020204020204" pitchFamily="34" charset="-122"/>
                          <a:ea typeface="微软雅黑" panose="020B0503020204020204" pitchFamily="34" charset="-122"/>
                        </a:rPr>
                        <a:t>2</a:t>
                      </a:r>
                      <a:r>
                        <a:rPr lang="zh-CN" sz="1400" kern="100" dirty="0">
                          <a:effectLst/>
                          <a:latin typeface="微软雅黑" panose="020B0503020204020204" pitchFamily="34" charset="-122"/>
                          <a:ea typeface="微软雅黑" panose="020B0503020204020204" pitchFamily="34" charset="-122"/>
                        </a:rPr>
                        <a:t>周内启动</a:t>
                      </a:r>
                      <a:r>
                        <a:rPr lang="en-US" sz="1400" kern="100" dirty="0">
                          <a:effectLst/>
                          <a:latin typeface="微软雅黑" panose="020B0503020204020204" pitchFamily="34" charset="-122"/>
                          <a:ea typeface="微软雅黑" panose="020B0503020204020204" pitchFamily="34" charset="-122"/>
                        </a:rPr>
                        <a:t>ART</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638273">
                <a:tc>
                  <a:txBody>
                    <a:bodyPr/>
                    <a:lstStyle/>
                    <a:p>
                      <a:pPr algn="ctr">
                        <a:lnSpc>
                          <a:spcPct val="150000"/>
                        </a:lnSpc>
                      </a:pPr>
                      <a:r>
                        <a:rPr lang="en-US" sz="1400" kern="100" dirty="0">
                          <a:effectLst/>
                          <a:latin typeface="微软雅黑" panose="020B0503020204020204" pitchFamily="34" charset="-122"/>
                          <a:ea typeface="微软雅黑" panose="020B0503020204020204" pitchFamily="34" charset="-122"/>
                        </a:rPr>
                        <a:t> EACS 2022</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just">
                        <a:lnSpc>
                          <a:spcPct val="150000"/>
                        </a:lnSpc>
                      </a:pPr>
                      <a:r>
                        <a:rPr lang="zh-CN" sz="1400" kern="100" dirty="0">
                          <a:effectLst/>
                          <a:latin typeface="微软雅黑" panose="020B0503020204020204" pitchFamily="34" charset="-122"/>
                          <a:ea typeface="微软雅黑" panose="020B0503020204020204" pitchFamily="34" charset="-122"/>
                        </a:rPr>
                        <a:t>推荐所有成人</a:t>
                      </a:r>
                      <a:r>
                        <a:rPr lang="en-US" sz="1400" kern="100" dirty="0">
                          <a:effectLst/>
                          <a:latin typeface="微软雅黑" panose="020B0503020204020204" pitchFamily="34" charset="-122"/>
                          <a:ea typeface="微软雅黑" panose="020B0503020204020204" pitchFamily="34" charset="-122"/>
                        </a:rPr>
                        <a:t>HIV</a:t>
                      </a:r>
                      <a:r>
                        <a:rPr lang="zh-CN" sz="1400" kern="100" dirty="0">
                          <a:effectLst/>
                          <a:latin typeface="微软雅黑" panose="020B0503020204020204" pitchFamily="34" charset="-122"/>
                          <a:ea typeface="微软雅黑" panose="020B0503020204020204" pitchFamily="34" charset="-122"/>
                        </a:rPr>
                        <a:t>感染者无论</a:t>
                      </a:r>
                      <a:r>
                        <a:rPr lang="en-US" sz="1400" kern="100" dirty="0">
                          <a:effectLst/>
                          <a:latin typeface="微软雅黑" panose="020B0503020204020204" pitchFamily="34" charset="-122"/>
                          <a:ea typeface="微软雅黑" panose="020B0503020204020204" pitchFamily="34" charset="-122"/>
                        </a:rPr>
                        <a:t>CD4</a:t>
                      </a:r>
                      <a:r>
                        <a:rPr lang="zh-CN" sz="1400" kern="100" dirty="0">
                          <a:effectLst/>
                          <a:latin typeface="微软雅黑" panose="020B0503020204020204" pitchFamily="34" charset="-122"/>
                          <a:ea typeface="微软雅黑" panose="020B0503020204020204" pitchFamily="34" charset="-122"/>
                        </a:rPr>
                        <a:t>细胞计数多少均启动</a:t>
                      </a:r>
                      <a:r>
                        <a:rPr lang="en-US" sz="1400" kern="100" dirty="0">
                          <a:effectLst/>
                          <a:latin typeface="微软雅黑" panose="020B0503020204020204" pitchFamily="34" charset="-122"/>
                          <a:ea typeface="微软雅黑" panose="020B0503020204020204" pitchFamily="34" charset="-122"/>
                        </a:rPr>
                        <a:t>ART</a:t>
                      </a:r>
                      <a:r>
                        <a:rPr lang="zh-CN" sz="1400" kern="100" dirty="0">
                          <a:effectLst/>
                          <a:latin typeface="微软雅黑" panose="020B0503020204020204" pitchFamily="34" charset="-122"/>
                          <a:ea typeface="微软雅黑" panose="020B0503020204020204" pitchFamily="34" charset="-122"/>
                        </a:rPr>
                        <a:t>；在部分情况</a:t>
                      </a:r>
                      <a:r>
                        <a:rPr lang="en-US" sz="1400" kern="100" dirty="0">
                          <a:effectLst/>
                          <a:latin typeface="微软雅黑" panose="020B0503020204020204" pitchFamily="34" charset="-122"/>
                          <a:ea typeface="微软雅黑" panose="020B0503020204020204" pitchFamily="34" charset="-122"/>
                        </a:rPr>
                        <a:t>(</a:t>
                      </a:r>
                      <a:r>
                        <a:rPr lang="zh-CN" sz="1400" kern="100" dirty="0">
                          <a:effectLst/>
                          <a:latin typeface="微软雅黑" panose="020B0503020204020204" pitchFamily="34" charset="-122"/>
                          <a:ea typeface="微软雅黑" panose="020B0503020204020204" pitchFamily="34" charset="-122"/>
                        </a:rPr>
                        <a:t>如低</a:t>
                      </a:r>
                      <a:r>
                        <a:rPr lang="en-US" sz="1400" kern="100" dirty="0">
                          <a:effectLst/>
                          <a:latin typeface="微软雅黑" panose="020B0503020204020204" pitchFamily="34" charset="-122"/>
                          <a:ea typeface="微软雅黑" panose="020B0503020204020204" pitchFamily="34" charset="-122"/>
                        </a:rPr>
                        <a:t>CD4</a:t>
                      </a:r>
                      <a:r>
                        <a:rPr lang="zh-CN" sz="1400" kern="100" dirty="0">
                          <a:effectLst/>
                          <a:latin typeface="微软雅黑" panose="020B0503020204020204" pitchFamily="34" charset="-122"/>
                          <a:ea typeface="微软雅黑" panose="020B0503020204020204" pitchFamily="34" charset="-122"/>
                        </a:rPr>
                        <a:t>细胞计数、妊娠期、急性感染期、患者有意愿、患者失访风险高</a:t>
                      </a:r>
                      <a:r>
                        <a:rPr lang="en-US" sz="1400" kern="100" dirty="0">
                          <a:effectLst/>
                          <a:latin typeface="微软雅黑" panose="020B0503020204020204" pitchFamily="34" charset="-122"/>
                          <a:ea typeface="微软雅黑" panose="020B0503020204020204" pitchFamily="34" charset="-122"/>
                        </a:rPr>
                        <a:t>)</a:t>
                      </a:r>
                      <a:r>
                        <a:rPr lang="zh-CN" sz="1400" kern="100" dirty="0">
                          <a:effectLst/>
                          <a:latin typeface="微软雅黑" panose="020B0503020204020204" pitchFamily="34" charset="-122"/>
                          <a:ea typeface="微软雅黑" panose="020B0503020204020204" pitchFamily="34" charset="-122"/>
                        </a:rPr>
                        <a:t>下推荐快速或当日启动</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977393">
                <a:tc>
                  <a:txBody>
                    <a:bodyPr/>
                    <a:lstStyle/>
                    <a:p>
                      <a:pPr algn="ctr">
                        <a:lnSpc>
                          <a:spcPct val="150000"/>
                        </a:lnSpc>
                      </a:pPr>
                      <a:r>
                        <a:rPr lang="en-US" sz="1400" kern="100" dirty="0">
                          <a:effectLst/>
                          <a:latin typeface="微软雅黑" panose="020B0503020204020204" pitchFamily="34" charset="-122"/>
                          <a:ea typeface="微软雅黑" panose="020B0503020204020204" pitchFamily="34" charset="-122"/>
                        </a:rPr>
                        <a:t> DHHS 2023</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just">
                        <a:lnSpc>
                          <a:spcPct val="150000"/>
                        </a:lnSpc>
                      </a:pPr>
                      <a:r>
                        <a:rPr lang="zh-CN" sz="1400" kern="100" dirty="0">
                          <a:effectLst/>
                          <a:latin typeface="微软雅黑" panose="020B0503020204020204" pitchFamily="34" charset="-122"/>
                          <a:ea typeface="微软雅黑" panose="020B0503020204020204" pitchFamily="34" charset="-122"/>
                        </a:rPr>
                        <a:t>①推荐所有</a:t>
                      </a:r>
                      <a:r>
                        <a:rPr lang="en-US" sz="1400" kern="100" dirty="0">
                          <a:effectLst/>
                          <a:latin typeface="微软雅黑" panose="020B0503020204020204" pitchFamily="34" charset="-122"/>
                          <a:ea typeface="微软雅黑" panose="020B0503020204020204" pitchFamily="34" charset="-122"/>
                        </a:rPr>
                        <a:t>HIV</a:t>
                      </a:r>
                      <a:r>
                        <a:rPr lang="zh-CN" sz="1400" kern="100" dirty="0">
                          <a:effectLst/>
                          <a:latin typeface="微软雅黑" panose="020B0503020204020204" pitchFamily="34" charset="-122"/>
                          <a:ea typeface="微软雅黑" panose="020B0503020204020204" pitchFamily="34" charset="-122"/>
                        </a:rPr>
                        <a:t>感染者接受</a:t>
                      </a:r>
                      <a:r>
                        <a:rPr lang="en-US" sz="1400" kern="100" dirty="0">
                          <a:effectLst/>
                          <a:latin typeface="微软雅黑" panose="020B0503020204020204" pitchFamily="34" charset="-122"/>
                          <a:ea typeface="微软雅黑" panose="020B0503020204020204" pitchFamily="34" charset="-122"/>
                        </a:rPr>
                        <a:t>ART,</a:t>
                      </a:r>
                      <a:r>
                        <a:rPr lang="zh-CN" sz="1400" kern="100" dirty="0">
                          <a:effectLst/>
                          <a:latin typeface="微软雅黑" panose="020B0503020204020204" pitchFamily="34" charset="-122"/>
                          <a:ea typeface="微软雅黑" panose="020B0503020204020204" pitchFamily="34" charset="-122"/>
                        </a:rPr>
                        <a:t>以降低发病率、病死率和预防向他人传播</a:t>
                      </a:r>
                      <a:r>
                        <a:rPr lang="en-US" sz="1400" kern="100" dirty="0">
                          <a:effectLst/>
                          <a:latin typeface="微软雅黑" panose="020B0503020204020204" pitchFamily="34" charset="-122"/>
                          <a:ea typeface="微软雅黑" panose="020B0503020204020204" pitchFamily="34" charset="-122"/>
                        </a:rPr>
                        <a:t>HIV</a:t>
                      </a:r>
                      <a:endParaRPr lang="zh-CN" sz="1400" kern="100" dirty="0">
                        <a:effectLst/>
                        <a:latin typeface="微软雅黑" panose="020B0503020204020204" pitchFamily="34" charset="-122"/>
                        <a:ea typeface="微软雅黑" panose="020B0503020204020204" pitchFamily="34" charset="-122"/>
                      </a:endParaRPr>
                    </a:p>
                    <a:p>
                      <a:pPr algn="just">
                        <a:lnSpc>
                          <a:spcPct val="150000"/>
                        </a:lnSpc>
                      </a:pPr>
                      <a:r>
                        <a:rPr lang="zh-CN" sz="1400" kern="100" dirty="0">
                          <a:effectLst/>
                          <a:latin typeface="微软雅黑" panose="020B0503020204020204" pitchFamily="34" charset="-122"/>
                          <a:ea typeface="微软雅黑" panose="020B0503020204020204" pitchFamily="34" charset="-122"/>
                        </a:rPr>
                        <a:t>②推荐在确诊</a:t>
                      </a:r>
                      <a:r>
                        <a:rPr lang="en-US" sz="1400" kern="100" dirty="0">
                          <a:effectLst/>
                          <a:latin typeface="微软雅黑" panose="020B0503020204020204" pitchFamily="34" charset="-122"/>
                          <a:ea typeface="微软雅黑" panose="020B0503020204020204" pitchFamily="34" charset="-122"/>
                        </a:rPr>
                        <a:t>HIV</a:t>
                      </a:r>
                      <a:r>
                        <a:rPr lang="zh-CN" sz="1400" kern="100" dirty="0">
                          <a:effectLst/>
                          <a:latin typeface="微软雅黑" panose="020B0503020204020204" pitchFamily="34" charset="-122"/>
                          <a:ea typeface="微软雅黑" panose="020B0503020204020204" pitchFamily="34" charset="-122"/>
                        </a:rPr>
                        <a:t>后立即</a:t>
                      </a:r>
                      <a:r>
                        <a:rPr lang="en-US" sz="1400" kern="100" dirty="0">
                          <a:effectLst/>
                          <a:latin typeface="微软雅黑" panose="020B0503020204020204" pitchFamily="34" charset="-122"/>
                          <a:ea typeface="微软雅黑" panose="020B0503020204020204" pitchFamily="34" charset="-122"/>
                        </a:rPr>
                        <a:t>(</a:t>
                      </a:r>
                      <a:r>
                        <a:rPr lang="zh-CN" sz="1400" kern="100" dirty="0">
                          <a:effectLst/>
                          <a:latin typeface="微软雅黑" panose="020B0503020204020204" pitchFamily="34" charset="-122"/>
                          <a:ea typeface="微软雅黑" panose="020B0503020204020204" pitchFamily="34" charset="-122"/>
                        </a:rPr>
                        <a:t>或尽快</a:t>
                      </a:r>
                      <a:r>
                        <a:rPr lang="en-US" sz="1400" kern="100" dirty="0">
                          <a:effectLst/>
                          <a:latin typeface="微软雅黑" panose="020B0503020204020204" pitchFamily="34" charset="-122"/>
                          <a:ea typeface="微软雅黑" panose="020B0503020204020204" pitchFamily="34" charset="-122"/>
                        </a:rPr>
                        <a:t>)</a:t>
                      </a:r>
                      <a:r>
                        <a:rPr lang="zh-CN" sz="1400" kern="100" dirty="0">
                          <a:effectLst/>
                          <a:latin typeface="微软雅黑" panose="020B0503020204020204" pitchFamily="34" charset="-122"/>
                          <a:ea typeface="微软雅黑" panose="020B0503020204020204" pitchFamily="34" charset="-122"/>
                        </a:rPr>
                        <a:t>启动</a:t>
                      </a:r>
                      <a:r>
                        <a:rPr lang="en-US" sz="1400" kern="100" dirty="0">
                          <a:effectLst/>
                          <a:latin typeface="微软雅黑" panose="020B0503020204020204" pitchFamily="34" charset="-122"/>
                          <a:ea typeface="微软雅黑" panose="020B0503020204020204" pitchFamily="34" charset="-122"/>
                        </a:rPr>
                        <a:t>ART,</a:t>
                      </a:r>
                      <a:r>
                        <a:rPr lang="zh-CN" sz="1400" kern="100" dirty="0">
                          <a:effectLst/>
                          <a:latin typeface="微软雅黑" panose="020B0503020204020204" pitchFamily="34" charset="-122"/>
                          <a:ea typeface="微软雅黑" panose="020B0503020204020204" pitchFamily="34" charset="-122"/>
                        </a:rPr>
                        <a:t>以改善</a:t>
                      </a:r>
                      <a:r>
                        <a:rPr lang="en-US" sz="1400" kern="100" dirty="0">
                          <a:effectLst/>
                          <a:latin typeface="微软雅黑" panose="020B0503020204020204" pitchFamily="34" charset="-122"/>
                          <a:ea typeface="微软雅黑" panose="020B0503020204020204" pitchFamily="34" charset="-122"/>
                        </a:rPr>
                        <a:t>ART</a:t>
                      </a:r>
                      <a:r>
                        <a:rPr lang="zh-CN" sz="1400" kern="100" dirty="0">
                          <a:effectLst/>
                          <a:latin typeface="微软雅黑" panose="020B0503020204020204" pitchFamily="34" charset="-122"/>
                          <a:ea typeface="微软雅黑" panose="020B0503020204020204" pitchFamily="34" charset="-122"/>
                        </a:rPr>
                        <a:t>启动率和诊疗衔接、缩短患者达到病毒学抑制所需时间、提高</a:t>
                      </a:r>
                      <a:r>
                        <a:rPr lang="en-US" sz="1400" kern="100" dirty="0">
                          <a:effectLst/>
                          <a:latin typeface="微软雅黑" panose="020B0503020204020204" pitchFamily="34" charset="-122"/>
                          <a:ea typeface="微软雅黑" panose="020B0503020204020204" pitchFamily="34" charset="-122"/>
                        </a:rPr>
                        <a:t>HIV</a:t>
                      </a:r>
                      <a:r>
                        <a:rPr lang="zh-CN" sz="1400" kern="100" dirty="0">
                          <a:effectLst/>
                          <a:latin typeface="微软雅黑" panose="020B0503020204020204" pitchFamily="34" charset="-122"/>
                          <a:ea typeface="微软雅黑" panose="020B0503020204020204" pitchFamily="34" charset="-122"/>
                        </a:rPr>
                        <a:t>感染者的病毒学抑制率</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669005">
                <a:tc>
                  <a:txBody>
                    <a:bodyPr/>
                    <a:lstStyle/>
                    <a:p>
                      <a:pPr algn="ctr"/>
                      <a:r>
                        <a:rPr lang="zh-CN" sz="1400" kern="100" dirty="0">
                          <a:effectLst/>
                          <a:latin typeface="微软雅黑" panose="020B0503020204020204" pitchFamily="34" charset="-122"/>
                          <a:ea typeface="微软雅黑" panose="020B0503020204020204" pitchFamily="34" charset="-122"/>
                        </a:rPr>
                        <a:t>《</a:t>
                      </a:r>
                      <a:r>
                        <a:rPr lang="zh-CN" sz="1400" kern="0" dirty="0">
                          <a:effectLst/>
                          <a:latin typeface="微软雅黑" panose="020B0503020204020204" pitchFamily="34" charset="-122"/>
                          <a:ea typeface="微软雅黑" panose="020B0503020204020204" pitchFamily="34" charset="-122"/>
                        </a:rPr>
                        <a:t>快速启动艾滋病抗病毒治疗专家共识</a:t>
                      </a:r>
                      <a:r>
                        <a:rPr lang="en-US" sz="1400" kern="100" dirty="0">
                          <a:effectLst/>
                          <a:latin typeface="微软雅黑" panose="020B0503020204020204" pitchFamily="34" charset="-122"/>
                          <a:ea typeface="微软雅黑" panose="020B0503020204020204" pitchFamily="34" charset="-122"/>
                        </a:rPr>
                        <a:t>2023</a:t>
                      </a:r>
                      <a:r>
                        <a:rPr lang="zh-CN" sz="1400" kern="100" dirty="0">
                          <a:effectLst/>
                          <a:latin typeface="微软雅黑" panose="020B0503020204020204" pitchFamily="34" charset="-122"/>
                          <a:ea typeface="微软雅黑" panose="020B0503020204020204" pitchFamily="34" charset="-122"/>
                        </a:rPr>
                        <a:t>》</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just">
                        <a:lnSpc>
                          <a:spcPct val="150000"/>
                        </a:lnSpc>
                      </a:pPr>
                      <a:r>
                        <a:rPr lang="zh-CN" sz="1400" kern="100" dirty="0">
                          <a:effectLst/>
                          <a:latin typeface="微软雅黑" panose="020B0503020204020204" pitchFamily="34" charset="-122"/>
                          <a:ea typeface="微软雅黑" panose="020B0503020204020204" pitchFamily="34" charset="-122"/>
                        </a:rPr>
                        <a:t>对于确诊</a:t>
                      </a:r>
                      <a:r>
                        <a:rPr lang="en-US" sz="1400" kern="100" dirty="0">
                          <a:effectLst/>
                          <a:latin typeface="微软雅黑" panose="020B0503020204020204" pitchFamily="34" charset="-122"/>
                          <a:ea typeface="微软雅黑" panose="020B0503020204020204" pitchFamily="34" charset="-122"/>
                        </a:rPr>
                        <a:t> HIV </a:t>
                      </a:r>
                      <a:r>
                        <a:rPr lang="zh-CN" sz="1400" kern="100" dirty="0">
                          <a:effectLst/>
                          <a:latin typeface="微软雅黑" panose="020B0503020204020204" pitchFamily="34" charset="-122"/>
                          <a:ea typeface="微软雅黑" panose="020B0503020204020204" pitchFamily="34" charset="-122"/>
                        </a:rPr>
                        <a:t>感染的患者，推荐诊断后</a:t>
                      </a:r>
                      <a:r>
                        <a:rPr lang="en-US" sz="1400" kern="100" dirty="0">
                          <a:effectLst/>
                          <a:latin typeface="微软雅黑" panose="020B0503020204020204" pitchFamily="34" charset="-122"/>
                          <a:ea typeface="微软雅黑" panose="020B0503020204020204" pitchFamily="34" charset="-122"/>
                        </a:rPr>
                        <a:t> 7</a:t>
                      </a:r>
                      <a:r>
                        <a:rPr lang="zh-CN" sz="1400" kern="100" dirty="0">
                          <a:effectLst/>
                          <a:latin typeface="微软雅黑" panose="020B0503020204020204" pitchFamily="34" charset="-122"/>
                          <a:ea typeface="微软雅黑" panose="020B0503020204020204" pitchFamily="34" charset="-122"/>
                        </a:rPr>
                        <a:t>日内快速启动</a:t>
                      </a:r>
                      <a:r>
                        <a:rPr lang="en-US" sz="1400" kern="100" dirty="0">
                          <a:effectLst/>
                          <a:latin typeface="微软雅黑" panose="020B0503020204020204" pitchFamily="34" charset="-122"/>
                          <a:ea typeface="微软雅黑" panose="020B0503020204020204" pitchFamily="34" charset="-122"/>
                        </a:rPr>
                        <a:t> ART</a:t>
                      </a:r>
                      <a:r>
                        <a:rPr lang="zh-CN" sz="1400" kern="100" dirty="0">
                          <a:effectLst/>
                          <a:latin typeface="微软雅黑" panose="020B0503020204020204" pitchFamily="34" charset="-122"/>
                          <a:ea typeface="微软雅黑" panose="020B0503020204020204" pitchFamily="34" charset="-122"/>
                        </a:rPr>
                        <a:t>；有意愿且做好准备的患者可在诊断当日启动</a:t>
                      </a:r>
                      <a:r>
                        <a:rPr lang="en-US" sz="1400" kern="100" dirty="0">
                          <a:effectLst/>
                          <a:latin typeface="微软雅黑" panose="020B0503020204020204" pitchFamily="34" charset="-122"/>
                          <a:ea typeface="微软雅黑" panose="020B0503020204020204" pitchFamily="34" charset="-122"/>
                        </a:rPr>
                        <a:t>ART</a:t>
                      </a:r>
                      <a:r>
                        <a:rPr lang="zh-CN" sz="1400" kern="100" dirty="0">
                          <a:effectLst/>
                          <a:latin typeface="微软雅黑" panose="020B0503020204020204" pitchFamily="34" charset="-122"/>
                          <a:ea typeface="微软雅黑" panose="020B0503020204020204" pitchFamily="34" charset="-122"/>
                        </a:rPr>
                        <a:t>。</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bl>
          </a:graphicData>
        </a:graphic>
      </p:graphicFrame>
      <p:sp>
        <p:nvSpPr>
          <p:cNvPr id="17" name="文本框 16"/>
          <p:cNvSpPr txBox="1"/>
          <p:nvPr/>
        </p:nvSpPr>
        <p:spPr>
          <a:xfrm>
            <a:off x="2075649" y="5420303"/>
            <a:ext cx="9353550" cy="1078116"/>
          </a:xfrm>
          <a:prstGeom prst="rect">
            <a:avLst/>
          </a:prstGeom>
          <a:noFill/>
        </p:spPr>
        <p:txBody>
          <a:bodyPr wrap="square">
            <a:spAutoFit/>
          </a:bodyPr>
          <a:lstStyle/>
          <a:p>
            <a:pPr algn="just">
              <a:lnSpc>
                <a:spcPct val="150000"/>
              </a:lnSpc>
            </a:pPr>
            <a:r>
              <a:rPr lang="zh-CN"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注：</a:t>
            </a:r>
            <a:r>
              <a:rPr lang="en-US"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WHO 2021</a:t>
            </a:r>
            <a:r>
              <a:rPr lang="zh-CN"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，世界卫生组织《</a:t>
            </a:r>
            <a:r>
              <a:rPr lang="en-US"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HIV</a:t>
            </a:r>
            <a:r>
              <a:rPr lang="zh-CN"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预防、检测、治疗、服务提供和监测综合指南：针对公共卫生措施的建议》；</a:t>
            </a:r>
            <a:endParaRPr lang="zh-CN"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en-US"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IAS-USA 2022</a:t>
            </a:r>
            <a:r>
              <a:rPr lang="zh-CN"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，国际抗病毒协会美国分会《抗反转录病毒药物用于治疗和预防成人</a:t>
            </a:r>
            <a:r>
              <a:rPr lang="en-US"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 HIV</a:t>
            </a:r>
            <a:r>
              <a:rPr lang="zh-CN"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感染：</a:t>
            </a:r>
            <a:r>
              <a:rPr lang="en-US"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IAS-USA 2022</a:t>
            </a:r>
            <a:r>
              <a:rPr lang="zh-CN"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建议》；</a:t>
            </a:r>
            <a:endParaRPr lang="zh-CN"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en-US"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EACS 2022</a:t>
            </a:r>
            <a:r>
              <a:rPr lang="zh-CN"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，欧洲艾滋病临床协会《指南（第</a:t>
            </a:r>
            <a:r>
              <a:rPr lang="en-US"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11.1</a:t>
            </a:r>
            <a:r>
              <a:rPr lang="zh-CN"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版）》；</a:t>
            </a:r>
            <a:endParaRPr lang="zh-CN"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en-US"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DHHS 2023</a:t>
            </a:r>
            <a:r>
              <a:rPr lang="zh-CN" altLang="zh-CN" sz="1100" kern="100" dirty="0">
                <a:effectLst/>
                <a:latin typeface="微软雅黑" panose="020B0503020204020204" pitchFamily="34" charset="-122"/>
                <a:ea typeface="微软雅黑" panose="020B0503020204020204" pitchFamily="34" charset="-122"/>
                <a:cs typeface="宋体" panose="02010600030101010101" pitchFamily="2" charset="-122"/>
              </a:rPr>
              <a:t>，美国卫生与公众服务部《成人及青少年抗反转录病毒药物使用指南》。</a:t>
            </a:r>
            <a:endParaRPr lang="zh-CN"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2" name="图片 11"/>
          <p:cNvPicPr>
            <a:picLocks noChangeAspect="1"/>
          </p:cNvPicPr>
          <p:nvPr/>
        </p:nvPicPr>
        <p:blipFill rotWithShape="1">
          <a:blip r:embed="rId1" cstate="print"/>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19" name="组合 18"/>
          <p:cNvGrpSpPr/>
          <p:nvPr/>
        </p:nvGrpSpPr>
        <p:grpSpPr>
          <a:xfrm rot="17437272">
            <a:off x="6399727" y="-4602820"/>
            <a:ext cx="3010973" cy="7301569"/>
            <a:chOff x="9752527" y="-1370669"/>
            <a:chExt cx="3803018" cy="7301569"/>
          </a:xfrm>
        </p:grpSpPr>
        <p:sp>
          <p:nvSpPr>
            <p:cNvPr id="18" name="任意多边形: 形状 17"/>
            <p:cNvSpPr/>
            <p:nvPr/>
          </p:nvSpPr>
          <p:spPr>
            <a:xfrm>
              <a:off x="9752527" y="-1370669"/>
              <a:ext cx="3803018" cy="7301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p:nvSpPr>
          <p:spPr>
            <a:xfrm>
              <a:off x="9943027" y="-1180169"/>
              <a:ext cx="3422018" cy="6920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2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nvSpPr>
          <p:spPr>
            <a:xfrm>
              <a:off x="10133527" y="-989669"/>
              <a:ext cx="3041018" cy="6539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4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a:off x="10324027" y="-799169"/>
              <a:ext cx="2660018" cy="6158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6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a:off x="10514527" y="-608669"/>
              <a:ext cx="2279018" cy="5777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8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10705027" y="-418169"/>
              <a:ext cx="1898018" cy="5396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rot="17009309" flipH="1" flipV="1">
            <a:off x="3048742" y="3961515"/>
            <a:ext cx="3010973" cy="7301569"/>
            <a:chOff x="9752527" y="-1370669"/>
            <a:chExt cx="3803018" cy="7301569"/>
          </a:xfrm>
        </p:grpSpPr>
        <p:sp>
          <p:nvSpPr>
            <p:cNvPr id="21" name="任意多边形: 形状 20"/>
            <p:cNvSpPr/>
            <p:nvPr/>
          </p:nvSpPr>
          <p:spPr>
            <a:xfrm>
              <a:off x="9752527" y="-1370669"/>
              <a:ext cx="3803018" cy="7301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a:off x="9943027" y="-1180169"/>
              <a:ext cx="3422018" cy="6920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2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p:nvSpPr>
          <p:spPr>
            <a:xfrm>
              <a:off x="10133527" y="-989669"/>
              <a:ext cx="3041018" cy="6539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4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p:cNvSpPr/>
            <p:nvPr/>
          </p:nvSpPr>
          <p:spPr>
            <a:xfrm>
              <a:off x="10324027" y="-799169"/>
              <a:ext cx="2660018" cy="6158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6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p:nvSpPr>
          <p:spPr>
            <a:xfrm>
              <a:off x="10514527" y="-608669"/>
              <a:ext cx="2279018" cy="5777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cap="flat" cmpd="sng" algn="ctr">
              <a:solidFill>
                <a:srgbClr val="00B0F0">
                  <a:alpha val="80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10705027" y="-418169"/>
              <a:ext cx="1898018" cy="5396569"/>
            </a:xfrm>
            <a:custGeom>
              <a:avLst/>
              <a:gdLst>
                <a:gd name="connsiteX0" fmla="*/ 343973 w 1898018"/>
                <a:gd name="connsiteY0" fmla="*/ 62569 h 5396569"/>
                <a:gd name="connsiteX1" fmla="*/ 458273 w 1898018"/>
                <a:gd name="connsiteY1" fmla="*/ 176869 h 5396569"/>
                <a:gd name="connsiteX2" fmla="*/ 915473 w 1898018"/>
                <a:gd name="connsiteY2" fmla="*/ 1561169 h 5396569"/>
                <a:gd name="connsiteX3" fmla="*/ 13773 w 1898018"/>
                <a:gd name="connsiteY3" fmla="*/ 4367869 h 5396569"/>
                <a:gd name="connsiteX4" fmla="*/ 1753673 w 1898018"/>
                <a:gd name="connsiteY4" fmla="*/ 4799669 h 5396569"/>
                <a:gd name="connsiteX5" fmla="*/ 1677473 w 1898018"/>
                <a:gd name="connsiteY5" fmla="*/ 5396569 h 539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018" h="5396569">
                  <a:moveTo>
                    <a:pt x="343973" y="62569"/>
                  </a:moveTo>
                  <a:cubicBezTo>
                    <a:pt x="353498" y="-5165"/>
                    <a:pt x="363023" y="-72898"/>
                    <a:pt x="458273" y="176869"/>
                  </a:cubicBezTo>
                  <a:cubicBezTo>
                    <a:pt x="553523" y="426636"/>
                    <a:pt x="989556" y="862669"/>
                    <a:pt x="915473" y="1561169"/>
                  </a:cubicBezTo>
                  <a:cubicBezTo>
                    <a:pt x="841390" y="2259669"/>
                    <a:pt x="-125927" y="3828119"/>
                    <a:pt x="13773" y="4367869"/>
                  </a:cubicBezTo>
                  <a:cubicBezTo>
                    <a:pt x="153473" y="4907619"/>
                    <a:pt x="1476390" y="4628219"/>
                    <a:pt x="1753673" y="4799669"/>
                  </a:cubicBezTo>
                  <a:cubicBezTo>
                    <a:pt x="2030956" y="4971119"/>
                    <a:pt x="1854214" y="5183844"/>
                    <a:pt x="1677473" y="539656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任意多边形: 形状 37"/>
          <p:cNvSpPr/>
          <p:nvPr/>
        </p:nvSpPr>
        <p:spPr>
          <a:xfrm>
            <a:off x="11513109" y="57276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39" name="任意多边形: 形状 38"/>
          <p:cNvSpPr/>
          <p:nvPr/>
        </p:nvSpPr>
        <p:spPr>
          <a:xfrm>
            <a:off x="670248" y="11810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42" name="文本框 41"/>
          <p:cNvSpPr txBox="1"/>
          <p:nvPr/>
        </p:nvSpPr>
        <p:spPr>
          <a:xfrm>
            <a:off x="1543957" y="3159510"/>
            <a:ext cx="5439229" cy="923330"/>
          </a:xfrm>
          <a:prstGeom prst="rect">
            <a:avLst/>
          </a:prstGeom>
          <a:noFill/>
        </p:spPr>
        <p:txBody>
          <a:bodyPr wrap="square" lIns="0" tIns="0" rIns="0" bIns="0" rtlCol="0">
            <a:spAutoFit/>
          </a:bodyPr>
          <a:lstStyle/>
          <a:p>
            <a:pPr lvl="0" defTabSz="1219200" hangingPunct="0">
              <a:defRPr/>
            </a:pPr>
            <a:r>
              <a:rPr lang="zh-CN" altLang="en-US" sz="6000" b="1" kern="0" cap="all" spc="222" dirty="0">
                <a:solidFill>
                  <a:srgbClr val="212121"/>
                </a:solidFill>
                <a:latin typeface="微软雅黑" panose="020B0503020204020204" pitchFamily="34" charset="-122"/>
                <a:ea typeface="微软雅黑" panose="020B0503020204020204" pitchFamily="34" charset="-122"/>
                <a:sym typeface="PangMenZhengDao"/>
              </a:rPr>
              <a:t>案例介绍</a:t>
            </a:r>
            <a:endParaRPr lang="zh-CN" altLang="en-US" sz="6000" b="1" kern="0" cap="all" spc="222" dirty="0">
              <a:solidFill>
                <a:srgbClr val="212121"/>
              </a:solidFill>
              <a:latin typeface="微软雅黑" panose="020B0503020204020204" pitchFamily="34" charset="-122"/>
              <a:ea typeface="微软雅黑" panose="020B0503020204020204" pitchFamily="34" charset="-122"/>
              <a:sym typeface="PangMenZhengDao"/>
            </a:endParaRPr>
          </a:p>
        </p:txBody>
      </p:sp>
      <p:sp>
        <p:nvSpPr>
          <p:cNvPr id="60" name="文本框 59"/>
          <p:cNvSpPr txBox="1"/>
          <p:nvPr/>
        </p:nvSpPr>
        <p:spPr>
          <a:xfrm>
            <a:off x="1591038" y="2111121"/>
            <a:ext cx="2352572" cy="738664"/>
          </a:xfrm>
          <a:prstGeom prst="rect">
            <a:avLst/>
          </a:prstGeom>
          <a:noFill/>
        </p:spPr>
        <p:txBody>
          <a:bodyPr wrap="square" lIns="0" tIns="0" rIns="0" bIns="0" rtlCol="0">
            <a:spAutoFit/>
          </a:bodyPr>
          <a:lstStyle>
            <a:defPPr>
              <a:defRPr lang="zh-CN"/>
            </a:defPPr>
            <a:lvl1pPr algn="dist">
              <a:defRPr sz="4800" b="1">
                <a:solidFill>
                  <a:srgbClr val="00B6F6"/>
                </a:solidFill>
                <a:latin typeface="Abadi" panose="020B0604020104020204" pitchFamily="34" charset="0"/>
                <a:ea typeface="阿里巴巴普惠体 B" panose="00020600040101010101" pitchFamily="18" charset="-122"/>
                <a:cs typeface="阿里巴巴普惠体 B" panose="00020600040101010101" pitchFamily="18" charset="-122"/>
              </a:defRPr>
            </a:lvl1pPr>
          </a:lstStyle>
          <a:p>
            <a:r>
              <a:rPr lang="en-US" altLang="zh-CN" dirty="0">
                <a:sym typeface="+mn-lt"/>
              </a:rPr>
              <a:t>PART-</a:t>
            </a:r>
            <a:endParaRPr lang="zh-CN" altLang="en-US" dirty="0">
              <a:sym typeface="+mn-lt"/>
            </a:endParaRPr>
          </a:p>
        </p:txBody>
      </p:sp>
      <p:sp>
        <p:nvSpPr>
          <p:cNvPr id="69" name="任意多边形: 形状 68"/>
          <p:cNvSpPr/>
          <p:nvPr/>
        </p:nvSpPr>
        <p:spPr>
          <a:xfrm rot="5400000">
            <a:off x="735906" y="56895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0" name="任意多边形: 形状 69"/>
          <p:cNvSpPr/>
          <p:nvPr/>
        </p:nvSpPr>
        <p:spPr>
          <a:xfrm>
            <a:off x="11513109" y="1181099"/>
            <a:ext cx="363985" cy="749301"/>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00B6F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pic>
        <p:nvPicPr>
          <p:cNvPr id="79" name="图片 78"/>
          <p:cNvPicPr>
            <a:picLocks noChangeAspect="1"/>
          </p:cNvPicPr>
          <p:nvPr/>
        </p:nvPicPr>
        <p:blipFill>
          <a:blip r:embed="rId2" cstate="print"/>
          <a:srcRect/>
          <a:stretch>
            <a:fillRect/>
          </a:stretch>
        </p:blipFill>
        <p:spPr>
          <a:xfrm>
            <a:off x="1" y="3503195"/>
            <a:ext cx="455109" cy="4007949"/>
          </a:xfrm>
          <a:custGeom>
            <a:avLst/>
            <a:gdLst>
              <a:gd name="connsiteX0" fmla="*/ 0 w 455109"/>
              <a:gd name="connsiteY0" fmla="*/ 0 h 4007949"/>
              <a:gd name="connsiteX1" fmla="*/ 455109 w 455109"/>
              <a:gd name="connsiteY1" fmla="*/ 0 h 4007949"/>
              <a:gd name="connsiteX2" fmla="*/ 455109 w 455109"/>
              <a:gd name="connsiteY2" fmla="*/ 4007949 h 4007949"/>
              <a:gd name="connsiteX3" fmla="*/ 0 w 455109"/>
              <a:gd name="connsiteY3" fmla="*/ 4007949 h 4007949"/>
            </a:gdLst>
            <a:ahLst/>
            <a:cxnLst>
              <a:cxn ang="0">
                <a:pos x="connsiteX0" y="connsiteY0"/>
              </a:cxn>
              <a:cxn ang="0">
                <a:pos x="connsiteX1" y="connsiteY1"/>
              </a:cxn>
              <a:cxn ang="0">
                <a:pos x="connsiteX2" y="connsiteY2"/>
              </a:cxn>
              <a:cxn ang="0">
                <a:pos x="connsiteX3" y="connsiteY3"/>
              </a:cxn>
            </a:cxnLst>
            <a:rect l="l" t="t" r="r" b="b"/>
            <a:pathLst>
              <a:path w="455109" h="4007949">
                <a:moveTo>
                  <a:pt x="0" y="0"/>
                </a:moveTo>
                <a:lnTo>
                  <a:pt x="455109" y="0"/>
                </a:lnTo>
                <a:lnTo>
                  <a:pt x="455109" y="4007949"/>
                </a:lnTo>
                <a:lnTo>
                  <a:pt x="0" y="4007949"/>
                </a:lnTo>
                <a:close/>
              </a:path>
            </a:pathLst>
          </a:custGeom>
        </p:spPr>
      </p:pic>
      <p:pic>
        <p:nvPicPr>
          <p:cNvPr id="80" name="图片 79"/>
          <p:cNvPicPr>
            <a:picLocks noChangeAspect="1"/>
          </p:cNvPicPr>
          <p:nvPr/>
        </p:nvPicPr>
        <p:blipFill>
          <a:blip r:embed="rId2" cstate="print"/>
          <a:srcRect/>
          <a:stretch>
            <a:fillRect/>
          </a:stretch>
        </p:blipFill>
        <p:spPr>
          <a:xfrm flipH="1">
            <a:off x="11736891" y="1238967"/>
            <a:ext cx="455109" cy="4007949"/>
          </a:xfrm>
          <a:custGeom>
            <a:avLst/>
            <a:gdLst>
              <a:gd name="connsiteX0" fmla="*/ 0 w 455109"/>
              <a:gd name="connsiteY0" fmla="*/ 0 h 4007949"/>
              <a:gd name="connsiteX1" fmla="*/ 455109 w 455109"/>
              <a:gd name="connsiteY1" fmla="*/ 0 h 4007949"/>
              <a:gd name="connsiteX2" fmla="*/ 455109 w 455109"/>
              <a:gd name="connsiteY2" fmla="*/ 4007949 h 4007949"/>
              <a:gd name="connsiteX3" fmla="*/ 0 w 455109"/>
              <a:gd name="connsiteY3" fmla="*/ 4007949 h 4007949"/>
            </a:gdLst>
            <a:ahLst/>
            <a:cxnLst>
              <a:cxn ang="0">
                <a:pos x="connsiteX0" y="connsiteY0"/>
              </a:cxn>
              <a:cxn ang="0">
                <a:pos x="connsiteX1" y="connsiteY1"/>
              </a:cxn>
              <a:cxn ang="0">
                <a:pos x="connsiteX2" y="connsiteY2"/>
              </a:cxn>
              <a:cxn ang="0">
                <a:pos x="connsiteX3" y="connsiteY3"/>
              </a:cxn>
            </a:cxnLst>
            <a:rect l="l" t="t" r="r" b="b"/>
            <a:pathLst>
              <a:path w="455109" h="4007949">
                <a:moveTo>
                  <a:pt x="0" y="0"/>
                </a:moveTo>
                <a:lnTo>
                  <a:pt x="455109" y="0"/>
                </a:lnTo>
                <a:lnTo>
                  <a:pt x="455109" y="4007949"/>
                </a:lnTo>
                <a:lnTo>
                  <a:pt x="0" y="4007949"/>
                </a:lnTo>
                <a:close/>
              </a:path>
            </a:pathLst>
          </a:custGeom>
        </p:spPr>
      </p:pic>
      <p:grpSp>
        <p:nvGrpSpPr>
          <p:cNvPr id="41" name="组合 40"/>
          <p:cNvGrpSpPr/>
          <p:nvPr/>
        </p:nvGrpSpPr>
        <p:grpSpPr>
          <a:xfrm>
            <a:off x="4259110" y="2432593"/>
            <a:ext cx="1044554" cy="124460"/>
            <a:chOff x="4333949" y="2294890"/>
            <a:chExt cx="1044554" cy="124460"/>
          </a:xfrm>
        </p:grpSpPr>
        <p:sp>
          <p:nvSpPr>
            <p:cNvPr id="33" name="等腰三角形 32"/>
            <p:cNvSpPr/>
            <p:nvPr/>
          </p:nvSpPr>
          <p:spPr>
            <a:xfrm rot="5400000">
              <a:off x="432536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等腰三角形 80"/>
            <p:cNvSpPr/>
            <p:nvPr/>
          </p:nvSpPr>
          <p:spPr>
            <a:xfrm rot="5400000">
              <a:off x="463778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rot="5400000">
              <a:off x="495020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rot="5400000">
              <a:off x="526262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文本框 83"/>
          <p:cNvSpPr txBox="1"/>
          <p:nvPr/>
        </p:nvSpPr>
        <p:spPr>
          <a:xfrm>
            <a:off x="8001442" y="2414473"/>
            <a:ext cx="3787344" cy="2554545"/>
          </a:xfrm>
          <a:prstGeom prst="rect">
            <a:avLst/>
          </a:prstGeom>
          <a:noFill/>
        </p:spPr>
        <p:txBody>
          <a:bodyPr wrap="square" lIns="0" tIns="0" rIns="0" bIns="0" rtlCol="0">
            <a:spAutoFit/>
          </a:bodyPr>
          <a:lstStyle/>
          <a:p>
            <a:pPr algn="ctr"/>
            <a:r>
              <a:rPr lang="en-US" altLang="zh-CN" sz="16600" dirty="0">
                <a:solidFill>
                  <a:srgbClr val="00B6F6"/>
                </a:solidFill>
                <a:latin typeface="汉仪元隆黑 90W" panose="00020600040101010101" pitchFamily="18" charset="-122"/>
                <a:ea typeface="汉仪元隆黑 90W" panose="00020600040101010101" pitchFamily="18" charset="-122"/>
                <a:cs typeface="+mn-ea"/>
                <a:sym typeface="+mn-lt"/>
              </a:rPr>
              <a:t>02</a:t>
            </a:r>
            <a:endParaRPr lang="zh-CN" altLang="en-US" sz="16600" dirty="0">
              <a:solidFill>
                <a:srgbClr val="00B6F6"/>
              </a:solidFill>
              <a:latin typeface="汉仪元隆黑 90W" panose="00020600040101010101" pitchFamily="18" charset="-122"/>
              <a:ea typeface="汉仪元隆黑 90W" panose="00020600040101010101" pitchFamily="18" charset="-122"/>
              <a:cs typeface="+mn-ea"/>
              <a:sym typeface="+mn-lt"/>
            </a:endParaRPr>
          </a:p>
        </p:txBody>
      </p:sp>
      <p:grpSp>
        <p:nvGrpSpPr>
          <p:cNvPr id="85" name="组合 84"/>
          <p:cNvGrpSpPr/>
          <p:nvPr/>
        </p:nvGrpSpPr>
        <p:grpSpPr>
          <a:xfrm>
            <a:off x="8297710" y="5412286"/>
            <a:ext cx="1044554" cy="124460"/>
            <a:chOff x="4333949" y="2294890"/>
            <a:chExt cx="1044554" cy="124460"/>
          </a:xfrm>
        </p:grpSpPr>
        <p:sp>
          <p:nvSpPr>
            <p:cNvPr id="86" name="等腰三角形 85"/>
            <p:cNvSpPr/>
            <p:nvPr/>
          </p:nvSpPr>
          <p:spPr>
            <a:xfrm rot="5400000">
              <a:off x="432536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rot="5400000">
              <a:off x="463778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rot="5400000">
              <a:off x="495020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等腰三角形 88"/>
            <p:cNvSpPr/>
            <p:nvPr/>
          </p:nvSpPr>
          <p:spPr>
            <a:xfrm rot="5400000">
              <a:off x="5262626" y="2303473"/>
              <a:ext cx="124460" cy="107294"/>
            </a:xfrm>
            <a:prstGeom prst="triangle">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文本框 26"/>
          <p:cNvSpPr txBox="1"/>
          <p:nvPr/>
        </p:nvSpPr>
        <p:spPr>
          <a:xfrm>
            <a:off x="857808" y="483347"/>
            <a:ext cx="10394392" cy="430887"/>
          </a:xfrm>
          <a:prstGeom prst="rect">
            <a:avLst/>
          </a:prstGeom>
          <a:noFill/>
        </p:spPr>
        <p:txBody>
          <a:bodyPr wrap="square" lIns="0" tIns="0" rIns="0" bIns="0" rtlCol="0">
            <a:spAutoFit/>
          </a:bodyPr>
          <a:lstStyle/>
          <a:p>
            <a:r>
              <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（一）患者基本信息</a:t>
            </a:r>
            <a:endPar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pic>
        <p:nvPicPr>
          <p:cNvPr id="34" name="图片 33"/>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158330" y="5374640"/>
            <a:ext cx="2605791" cy="1363653"/>
          </a:xfrm>
          <a:prstGeom prst="rect">
            <a:avLst/>
          </a:prstGeom>
        </p:spPr>
      </p:pic>
      <p:grpSp>
        <p:nvGrpSpPr>
          <p:cNvPr id="11" name="组合 10"/>
          <p:cNvGrpSpPr/>
          <p:nvPr/>
        </p:nvGrpSpPr>
        <p:grpSpPr>
          <a:xfrm>
            <a:off x="9802570" y="291627"/>
            <a:ext cx="2011680" cy="937438"/>
            <a:chOff x="1111635" y="2464981"/>
            <a:chExt cx="2011680"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11635" y="3125420"/>
              <a:ext cx="2011680" cy="276999"/>
            </a:xfrm>
            <a:prstGeom prst="rect">
              <a:avLst/>
            </a:prstGeom>
            <a:noFill/>
          </p:spPr>
          <p:txBody>
            <a:bodyPr wrap="square" lIns="0" tIns="0" rIns="0" bIns="0" rtlCol="0">
              <a:spAutoFit/>
            </a:bodyPr>
            <a:lstStyle/>
            <a:p>
              <a:pPr algn="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案例介绍</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8" name="išļîḓê"/>
          <p:cNvSpPr/>
          <p:nvPr/>
        </p:nvSpPr>
        <p:spPr bwMode="auto">
          <a:xfrm>
            <a:off x="374230" y="560858"/>
            <a:ext cx="357804" cy="327708"/>
          </a:xfrm>
          <a:prstGeom prst="diamond">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buSzPct val="25000"/>
            </a:pPr>
            <a:endParaRPr lang="en-US" sz="1600" b="1" cap="all" dirty="0">
              <a:solidFill>
                <a:schemeClr val="bg1"/>
              </a:solidFill>
              <a:cs typeface="+mn-ea"/>
              <a:sym typeface="+mn-lt"/>
            </a:endParaRPr>
          </a:p>
        </p:txBody>
      </p:sp>
      <p:sp>
        <p:nvSpPr>
          <p:cNvPr id="9" name="文本框 8"/>
          <p:cNvSpPr txBox="1"/>
          <p:nvPr/>
        </p:nvSpPr>
        <p:spPr>
          <a:xfrm>
            <a:off x="797653" y="1260985"/>
            <a:ext cx="10672237" cy="5631180"/>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pP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姓名：郭*</a:t>
            </a:r>
            <a:endPar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algn="just">
              <a:lnSpc>
                <a:spcPct val="150000"/>
              </a:lnSpc>
              <a:buFont typeface="Wingdings" panose="05000000000000000000" pitchFamily="2" charset="2"/>
              <a:buChar char=""/>
            </a:pP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性别</a:t>
            </a: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：男</a:t>
            </a:r>
            <a:endPar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algn="just">
              <a:lnSpc>
                <a:spcPct val="150000"/>
              </a:lnSpc>
              <a:buFont typeface="Wingdings" panose="05000000000000000000" pitchFamily="2" charset="2"/>
              <a:buChar char=""/>
            </a:pP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年龄：34</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algn="just">
              <a:lnSpc>
                <a:spcPct val="150000"/>
              </a:lnSpc>
              <a:buFont typeface="Wingdings" panose="05000000000000000000" pitchFamily="2" charset="2"/>
              <a:buChar char=""/>
            </a:pP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主诉：发热、喘憋2周</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150000"/>
              </a:lnSpc>
            </a:pPr>
            <a:endPar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algn="just">
              <a:lnSpc>
                <a:spcPct val="150000"/>
              </a:lnSpc>
              <a:buFont typeface="Wingdings" panose="05000000000000000000" pitchFamily="2" charset="2"/>
              <a:buChar char=""/>
            </a:pP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现病史：患者2周前无明显诱因出现发热、喘憋不适，发热体温最高38.0C，伴寒战,有咳嗽、咳白粘痰，发热时间无规律，自觉喘憋不适，活动后加重，有2次明显喘憋不适，伴心慌，无胸痛，无头痛、头晕，无恶心、呕吐不适，就诊天津医科大学总医院临床诊断“肺炎 支气管哮喘”子静脉输液治疗(具体不详)，期间查体发现HIV抗体初筛试验阳性，今为进一步诊疗经门诊收入院。患者自发病以来饮食可，睡眠可，二便正常，体重较前未见明显变化。</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p>
            <a:pPr lvl="0" algn="just">
              <a:lnSpc>
                <a:spcPct val="150000"/>
              </a:lnSpc>
            </a:pPr>
            <a:endPar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algn="just">
              <a:lnSpc>
                <a:spcPct val="150000"/>
              </a:lnSpc>
              <a:buFont typeface="Wingdings" panose="05000000000000000000" pitchFamily="2" charset="2"/>
              <a:buChar char=""/>
            </a:pP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既往史</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lvl="0" indent="0" algn="just">
              <a:lnSpc>
                <a:spcPct val="150000"/>
              </a:lnSpc>
              <a:buFont typeface="Wingdings" panose="05000000000000000000" pitchFamily="2" charset="2"/>
              <a:buNone/>
            </a:pP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疾病史：2周前外院诊断为“支气管哮喘”，间断应用药物治疗，自诉控制可；否认高血压、心脏病史，否认糖尿病、脑血管疾病病史，否认肝炎、结核、疟疾病史。</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lvl="0" indent="0" algn="just">
              <a:lnSpc>
                <a:spcPct val="150000"/>
              </a:lnSpc>
              <a:buFont typeface="Wingdings" panose="05000000000000000000" pitchFamily="2" charset="2"/>
              <a:buNone/>
            </a:pP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传染病史：2周前外院发现HIV抗体初筛阳性，无其他传染病接触史。</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lvl="0" indent="0" algn="just">
              <a:lnSpc>
                <a:spcPct val="150000"/>
              </a:lnSpc>
              <a:buFont typeface="Wingdings" panose="05000000000000000000" pitchFamily="2" charset="2"/>
              <a:buNone/>
            </a:pP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手术史: 无；外伤史: 无；输血史: 无；过敏史：无；预防接种史：不详。</a:t>
            </a:r>
            <a:endPar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文本框 26"/>
          <p:cNvSpPr txBox="1"/>
          <p:nvPr/>
        </p:nvSpPr>
        <p:spPr>
          <a:xfrm>
            <a:off x="857808" y="483347"/>
            <a:ext cx="10394392" cy="430887"/>
          </a:xfrm>
          <a:prstGeom prst="rect">
            <a:avLst/>
          </a:prstGeom>
          <a:noFill/>
        </p:spPr>
        <p:txBody>
          <a:bodyPr wrap="square" lIns="0" tIns="0" rIns="0" bIns="0" rtlCol="0">
            <a:spAutoFit/>
          </a:bodyPr>
          <a:lstStyle/>
          <a:p>
            <a:r>
              <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（一）患者基本信息</a:t>
            </a:r>
            <a:endPar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pic>
        <p:nvPicPr>
          <p:cNvPr id="34" name="图片 33"/>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158330" y="5374640"/>
            <a:ext cx="2605791" cy="1363653"/>
          </a:xfrm>
          <a:prstGeom prst="rect">
            <a:avLst/>
          </a:prstGeom>
        </p:spPr>
      </p:pic>
      <p:grpSp>
        <p:nvGrpSpPr>
          <p:cNvPr id="11" name="组合 10"/>
          <p:cNvGrpSpPr/>
          <p:nvPr/>
        </p:nvGrpSpPr>
        <p:grpSpPr>
          <a:xfrm>
            <a:off x="9802570" y="291627"/>
            <a:ext cx="2011680" cy="937438"/>
            <a:chOff x="1111635" y="2464981"/>
            <a:chExt cx="2011680"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11635" y="3125420"/>
              <a:ext cx="2011680" cy="276999"/>
            </a:xfrm>
            <a:prstGeom prst="rect">
              <a:avLst/>
            </a:prstGeom>
            <a:noFill/>
          </p:spPr>
          <p:txBody>
            <a:bodyPr wrap="square" lIns="0" tIns="0" rIns="0" bIns="0" rtlCol="0">
              <a:spAutoFit/>
            </a:bodyPr>
            <a:lstStyle/>
            <a:p>
              <a:pPr algn="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案例介绍</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8" name="išļîḓê"/>
          <p:cNvSpPr/>
          <p:nvPr/>
        </p:nvSpPr>
        <p:spPr bwMode="auto">
          <a:xfrm>
            <a:off x="374230" y="560858"/>
            <a:ext cx="357804" cy="327708"/>
          </a:xfrm>
          <a:prstGeom prst="diamond">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buSzPct val="25000"/>
            </a:pPr>
            <a:endParaRPr lang="en-US" sz="1600" b="1" cap="all" dirty="0">
              <a:solidFill>
                <a:schemeClr val="bg1"/>
              </a:solidFill>
              <a:cs typeface="+mn-ea"/>
              <a:sym typeface="+mn-lt"/>
            </a:endParaRPr>
          </a:p>
        </p:txBody>
      </p:sp>
      <p:sp>
        <p:nvSpPr>
          <p:cNvPr id="9" name="文本框 8"/>
          <p:cNvSpPr txBox="1"/>
          <p:nvPr/>
        </p:nvSpPr>
        <p:spPr>
          <a:xfrm>
            <a:off x="797560" y="1091565"/>
            <a:ext cx="10672445" cy="3310890"/>
          </a:xfrm>
          <a:prstGeom prst="rect">
            <a:avLst/>
          </a:prstGeom>
          <a:noFill/>
        </p:spPr>
        <p:txBody>
          <a:bodyPr wrap="square">
            <a:noAutofit/>
          </a:bodyPr>
          <a:lstStyle/>
          <a:p>
            <a:pPr lvl="0" algn="just">
              <a:lnSpc>
                <a:spcPct val="150000"/>
              </a:lnSpc>
            </a:pPr>
            <a:endPar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algn="just">
              <a:lnSpc>
                <a:spcPct val="150000"/>
              </a:lnSpc>
              <a:buFont typeface="Wingdings" panose="05000000000000000000" pitchFamily="2" charset="2"/>
              <a:buChar char=""/>
            </a:pP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个人史</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：生于天津市，久居本地，无疫区、疫情、疫水接触史，无牧区、矿山、高氟区、低碘区居住史，无化学性物质、放射性物质、有毒物质接触史， 无吸毒史，吸烟[14[年]，平均</a:t>
            </a:r>
            <a:r>
              <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5]支/日，建议戒烟，无饮酒史，无治游史。</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lvl="0" indent="0" algn="just">
              <a:lnSpc>
                <a:spcPct val="150000"/>
              </a:lnSpc>
              <a:buFont typeface="Wingdings" panose="05000000000000000000" pitchFamily="2" charset="2"/>
              <a:buNone/>
            </a:pPr>
            <a:endPar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algn="just">
              <a:lnSpc>
                <a:spcPct val="150000"/>
              </a:lnSpc>
              <a:buFont typeface="Wingdings" panose="05000000000000000000" pitchFamily="2" charset="2"/>
              <a:buChar char=""/>
            </a:pP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婚育史</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：已婚30岁结婚，配偶体健，育1女，1女体健。</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lvl="0" indent="0" algn="just">
              <a:lnSpc>
                <a:spcPct val="150000"/>
              </a:lnSpc>
              <a:buFont typeface="Wingdings" panose="05000000000000000000" pitchFamily="2" charset="2"/>
              <a:buNone/>
            </a:pPr>
            <a:endPar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algn="just">
              <a:lnSpc>
                <a:spcPct val="150000"/>
              </a:lnSpc>
              <a:buFont typeface="Wingdings" panose="05000000000000000000" pitchFamily="2" charset="2"/>
              <a:buChar char=""/>
            </a:pP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家族史</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：无。</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srcRect l="7902" t="6258" r="49657" b="40667"/>
          <a:stretch>
            <a:fillRect/>
          </a:stretch>
        </p:blipFill>
        <p:spPr>
          <a:xfrm>
            <a:off x="-529" y="9393"/>
            <a:ext cx="12193057" cy="6858594"/>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文本框 26"/>
          <p:cNvSpPr txBox="1"/>
          <p:nvPr/>
        </p:nvSpPr>
        <p:spPr>
          <a:xfrm>
            <a:off x="857808" y="483347"/>
            <a:ext cx="10394392" cy="430887"/>
          </a:xfrm>
          <a:prstGeom prst="rect">
            <a:avLst/>
          </a:prstGeom>
          <a:noFill/>
        </p:spPr>
        <p:txBody>
          <a:bodyPr wrap="square" lIns="0" tIns="0" rIns="0" bIns="0" rtlCol="0">
            <a:spAutoFit/>
          </a:bodyPr>
          <a:lstStyle/>
          <a:p>
            <a:r>
              <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（二）病情介绍</a:t>
            </a:r>
            <a:endPar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pic>
        <p:nvPicPr>
          <p:cNvPr id="34" name="图片 33"/>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trans="30000" detail="2"/>
                    </a14:imgEffect>
                    <a14:imgEffect>
                      <a14:saturation sat="0"/>
                    </a14:imgEffect>
                  </a14:imgLayer>
                </a14:imgProps>
              </a:ext>
              <a:ext uri="{28A0092B-C50C-407E-A947-70E740481C1C}">
                <a14:useLocalDpi xmlns:a14="http://schemas.microsoft.com/office/drawing/2010/main" val="0"/>
              </a:ext>
            </a:extLst>
          </a:blip>
          <a:stretch>
            <a:fillRect/>
          </a:stretch>
        </p:blipFill>
        <p:spPr>
          <a:xfrm>
            <a:off x="158330" y="5374640"/>
            <a:ext cx="2605791" cy="1363653"/>
          </a:xfrm>
          <a:prstGeom prst="rect">
            <a:avLst/>
          </a:prstGeom>
        </p:spPr>
      </p:pic>
      <p:grpSp>
        <p:nvGrpSpPr>
          <p:cNvPr id="11" name="组合 10"/>
          <p:cNvGrpSpPr/>
          <p:nvPr/>
        </p:nvGrpSpPr>
        <p:grpSpPr>
          <a:xfrm>
            <a:off x="9802570" y="291627"/>
            <a:ext cx="2011680" cy="937438"/>
            <a:chOff x="1111635" y="2464981"/>
            <a:chExt cx="2011680" cy="937438"/>
          </a:xfrm>
        </p:grpSpPr>
        <p:sp>
          <p:nvSpPr>
            <p:cNvPr id="12" name="椭圆 11"/>
            <p:cNvSpPr/>
            <p:nvPr/>
          </p:nvSpPr>
          <p:spPr>
            <a:xfrm>
              <a:off x="2185877" y="2464981"/>
              <a:ext cx="937438" cy="937438"/>
            </a:xfrm>
            <a:prstGeom prst="ellipse">
              <a:avLst/>
            </a:prstGeom>
            <a:gradFill>
              <a:gsLst>
                <a:gs pos="0">
                  <a:srgbClr val="00B6F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11635" y="3125420"/>
              <a:ext cx="2011680" cy="276999"/>
            </a:xfrm>
            <a:prstGeom prst="rect">
              <a:avLst/>
            </a:prstGeom>
            <a:noFill/>
          </p:spPr>
          <p:txBody>
            <a:bodyPr wrap="square" lIns="0" tIns="0" rIns="0" bIns="0" rtlCol="0">
              <a:spAutoFit/>
            </a:bodyPr>
            <a:lstStyle/>
            <a:p>
              <a:pPr algn="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rPr>
                <a:t>案例介绍</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B" panose="00020600040101010101" pitchFamily="18" charset="-122"/>
                <a:sym typeface="+mn-lt"/>
              </a:endParaRPr>
            </a:p>
          </p:txBody>
        </p:sp>
      </p:grpSp>
      <p:sp>
        <p:nvSpPr>
          <p:cNvPr id="18" name="išļîḓê"/>
          <p:cNvSpPr/>
          <p:nvPr/>
        </p:nvSpPr>
        <p:spPr bwMode="auto">
          <a:xfrm>
            <a:off x="374230" y="560858"/>
            <a:ext cx="357804" cy="327708"/>
          </a:xfrm>
          <a:prstGeom prst="diamond">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buSzPct val="25000"/>
            </a:pPr>
            <a:endParaRPr lang="en-US" sz="1600" b="1" cap="all" dirty="0">
              <a:solidFill>
                <a:schemeClr val="bg1"/>
              </a:solidFill>
              <a:cs typeface="+mn-ea"/>
              <a:sym typeface="+mn-lt"/>
            </a:endParaRPr>
          </a:p>
        </p:txBody>
      </p:sp>
      <p:sp>
        <p:nvSpPr>
          <p:cNvPr id="14" name="文本框 13"/>
          <p:cNvSpPr txBox="1"/>
          <p:nvPr/>
        </p:nvSpPr>
        <p:spPr>
          <a:xfrm>
            <a:off x="797653" y="1260985"/>
            <a:ext cx="10394392" cy="600075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一般情况</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
皮肤：全身皮肤黏膜无黄染,无皮下出血,未见肝掌,未见蜘蛛痣	
胸部：双肺呼吸音粗，未闻及干湿性啰音，心脏听诊未闻及明显异常	</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marL="342900" indent="-342900" algn="just">
              <a:lnSpc>
                <a:spcPct val="150000"/>
              </a:lnSpc>
              <a:buFont typeface="Wingdings" panose="05000000000000000000" pitchFamily="2" charset="2"/>
              <a:buChar char=""/>
            </a:pP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腹部：无腹壁静脉曲张，柔软，无压痛、反跳痛，腹部无包块，肝脏未触及，脾脏未触及，Murphy氏征阴性，无移动性浊音。肠鸣音正常，4次/分	
脊柱及四肢：下肢无水肿，扑翼样震颤阴性。	</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marL="342900" indent="-342900" algn="just">
              <a:lnSpc>
                <a:spcPct val="150000"/>
              </a:lnSpc>
              <a:buFont typeface="Wingdings" panose="05000000000000000000" pitchFamily="2" charset="2"/>
              <a:buChar char=""/>
            </a:pP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神经系统：神志清楚，营养中等
专科情况：口腔粘膜粗糙，可见白斑，如凝乳状
</a:t>
            </a:r>
            <a:endPar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algn="just">
              <a:lnSpc>
                <a:spcPct val="150000"/>
              </a:lnSpc>
            </a:pPr>
            <a:endPar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342900" indent="-342900" algn="just">
              <a:lnSpc>
                <a:spcPct val="150000"/>
              </a:lnSpc>
              <a:buFont typeface="Wingdings" panose="05000000000000000000" pitchFamily="2" charset="2"/>
              <a:buChar char=""/>
            </a:pPr>
            <a:r>
              <a:rPr lang="zh-CN" altLang="en-US"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生命体征</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
患者体温：36.7 ℃	脉搏：120
呼吸：24 次/分	</a:t>
            </a:r>
            <a:r>
              <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  </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血压：133</a:t>
            </a:r>
            <a:r>
              <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/92</a:t>
            </a:r>
            <a:r>
              <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mmHg</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p>
            <a:pPr algn="just">
              <a:lnSpc>
                <a:spcPct val="150000"/>
              </a:lnSpc>
            </a:pPr>
            <a:endPar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algn="just">
              <a:lnSpc>
                <a:spcPct val="150000"/>
              </a:lnSpc>
            </a:pPr>
            <a:endParaRPr lang="en-US" altLang="zh-CN" sz="16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algn="just">
              <a:lnSpc>
                <a:spcPct val="150000"/>
              </a:lnSpc>
              <a:buFont typeface="Wingdings" panose="05000000000000000000" pitchFamily="2" charset="2"/>
              <a:buChar char=""/>
            </a:pPr>
            <a:endParaRPr lang="en-US" altLang="zh-CN" sz="160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p="http://schemas.openxmlformats.org/presentationml/2006/main">
  <p:tag name="TABLE_ENDDRAG_ORIGIN_RECT" val="843*402"/>
  <p:tag name="TABLE_ENDDRAG_RECT" val="12*345*844*402"/>
</p:tagLst>
</file>

<file path=ppt/tags/tag2.xml><?xml version="1.0" encoding="utf-8"?>
<p:tagLst xmlns:p="http://schemas.openxmlformats.org/presentationml/2006/main">
  <p:tag name="TABLE_ENDDRAG_ORIGIN_RECT" val="843*402"/>
  <p:tag name="TABLE_ENDDRAG_RECT" val="12*345*844*402"/>
</p:tagLst>
</file>

<file path=ppt/tags/tag3.xml><?xml version="1.0" encoding="utf-8"?>
<p:tagLst xmlns:p="http://schemas.openxmlformats.org/presentationml/2006/main">
  <p:tag name="KSO_WM_UNIT_TABLE_BEAUTIFY" val="smartTable{9ce2435d-d1ce-4d6b-90ca-169e62d06e56}"/>
  <p:tag name="KSO_WM_BEAUTIFY_FLAG" val=""/>
  <p:tag name="TABLE_ENDDRAG_ORIGIN_RECT" val="802*276"/>
  <p:tag name="TABLE_ENDDRAG_RECT" val="77*223*802*276"/>
</p:tagLst>
</file>

<file path=ppt/tags/tag4.xml><?xml version="1.0" encoding="utf-8"?>
<p:tagLst xmlns:p="http://schemas.openxmlformats.org/presentationml/2006/main">
  <p:tag name="COMMONDATA" val="eyJoZGlkIjoiZTY0OWJmMzdjMmFkMmE3N2NlNTQyZjIzOGM3NTg5YTMifQ=="/>
  <p:tag name="commondata" val="eyJoZGlkIjoiYmMyYzc5ODRmMzI4NDMxZTg4MTMxZmEwOTQ1MzYyYW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6418</Words>
  <Application>WPS 演示</Application>
  <PresentationFormat>宽屏</PresentationFormat>
  <Paragraphs>458</Paragraphs>
  <Slides>30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30</vt:i4>
      </vt:variant>
    </vt:vector>
  </HeadingPairs>
  <TitlesOfParts>
    <vt:vector size="47" baseType="lpstr">
      <vt:lpstr>Arial</vt:lpstr>
      <vt:lpstr>宋体</vt:lpstr>
      <vt:lpstr>Wingdings</vt:lpstr>
      <vt:lpstr>微软雅黑</vt:lpstr>
      <vt:lpstr>阿里巴巴普惠体 B</vt:lpstr>
      <vt:lpstr>PangMenZhengDao</vt:lpstr>
      <vt:lpstr>Segoe Print</vt:lpstr>
      <vt:lpstr>Abadi</vt:lpstr>
      <vt:lpstr>汉仪元隆黑 90W</vt:lpstr>
      <vt:lpstr>Times New Roman</vt:lpstr>
      <vt:lpstr>Calibri</vt:lpstr>
      <vt:lpstr>等线</vt:lpstr>
      <vt:lpstr>Arial Unicode MS</vt:lpstr>
      <vt:lpstr>等线 Light</vt:lpstr>
      <vt:lpstr>华文楷体</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bing</dc:creator>
  <cp:lastModifiedBy>8237476879</cp:lastModifiedBy>
  <cp:revision>113</cp:revision>
  <dcterms:created xsi:type="dcterms:W3CDTF">2018-04-18T06:17:00Z</dcterms:created>
  <dcterms:modified xsi:type="dcterms:W3CDTF">2024-05-24T06:33:00Z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F1BC228AAD7F4B0D88BFFA3C543CDA91_13</vt:lpwstr>
  </property>
  <property fmtid="{D5CDD505-2E9C-101B-9397-08002B2CF9AE}" pid="3" name="KSOProductBuildVer">
    <vt:lpwstr>2052-12.1.0.16929</vt:lpwstr>
  </property>
</Properties>
</file>